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6858000" cx="12192000"/>
  <p:notesSz cx="6858000" cy="9144000"/>
  <p:embeddedFontLst>
    <p:embeddedFont>
      <p:font typeface="Corbel"/>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8" roundtripDataSignature="AMtx7mga4IWUlhLacfJ6AFI6U+purPT+1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95E086D-8BB9-49B2-9648-EF30CF974CB7}">
  <a:tblStyle styleId="{495E086D-8BB9-49B2-9648-EF30CF974CB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Corbel-bold.fntdata"/><Relationship Id="rId12" Type="http://schemas.openxmlformats.org/officeDocument/2006/relationships/slide" Target="slides/slide6.xml"/><Relationship Id="rId34" Type="http://schemas.openxmlformats.org/officeDocument/2006/relationships/font" Target="fonts/Corbel-regular.fntdata"/><Relationship Id="rId15" Type="http://schemas.openxmlformats.org/officeDocument/2006/relationships/slide" Target="slides/slide9.xml"/><Relationship Id="rId37" Type="http://schemas.openxmlformats.org/officeDocument/2006/relationships/font" Target="fonts/Corbel-boldItalic.fntdata"/><Relationship Id="rId14" Type="http://schemas.openxmlformats.org/officeDocument/2006/relationships/slide" Target="slides/slide8.xml"/><Relationship Id="rId36" Type="http://schemas.openxmlformats.org/officeDocument/2006/relationships/font" Target="fonts/Corbel-italic.fntdata"/><Relationship Id="rId17" Type="http://schemas.openxmlformats.org/officeDocument/2006/relationships/slide" Target="slides/slide11.xml"/><Relationship Id="rId16" Type="http://schemas.openxmlformats.org/officeDocument/2006/relationships/slide" Target="slides/slide10.xml"/><Relationship Id="rId38" Type="http://customschemas.google.com/relationships/presentationmetadata" Target="meta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3" name="Shape 13"/>
        <p:cNvGrpSpPr/>
        <p:nvPr/>
      </p:nvGrpSpPr>
      <p:grpSpPr>
        <a:xfrm>
          <a:off x="0" y="0"/>
          <a:ext cx="0" cy="0"/>
          <a:chOff x="0" y="0"/>
          <a:chExt cx="0" cy="0"/>
        </a:xfrm>
      </p:grpSpPr>
      <p:sp>
        <p:nvSpPr>
          <p:cNvPr id="14" name="Google Shape;14;p29"/>
          <p:cNvSpPr/>
          <p:nvPr/>
        </p:nvSpPr>
        <p:spPr>
          <a:xfrm>
            <a:off x="0" y="761999"/>
            <a:ext cx="9141619" cy="5334001"/>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9"/>
          <p:cNvSpPr/>
          <p:nvPr/>
        </p:nvSpPr>
        <p:spPr>
          <a:xfrm>
            <a:off x="9270263" y="761999"/>
            <a:ext cx="2925318" cy="5334001"/>
          </a:xfrm>
          <a:prstGeom prst="rect">
            <a:avLst/>
          </a:prstGeom>
          <a:solidFill>
            <a:srgbClr val="C8C8C8">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9"/>
          <p:cNvSpPr txBox="1"/>
          <p:nvPr>
            <p:ph type="ctrTitle"/>
          </p:nvPr>
        </p:nvSpPr>
        <p:spPr>
          <a:xfrm>
            <a:off x="1069848" y="1298448"/>
            <a:ext cx="73152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5900"/>
              <a:buFont typeface="Corbel"/>
              <a:buNone/>
              <a:defRPr sz="59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9"/>
          <p:cNvSpPr txBox="1"/>
          <p:nvPr>
            <p:ph idx="1" type="subTitle"/>
          </p:nvPr>
        </p:nvSpPr>
        <p:spPr>
          <a:xfrm>
            <a:off x="1100015" y="4670246"/>
            <a:ext cx="7315200" cy="914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200"/>
              <a:buNone/>
              <a:defRPr sz="2200" cap="none">
                <a:solidFill>
                  <a:srgbClr val="D7F0F6"/>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p:txBody>
      </p:sp>
      <p:sp>
        <p:nvSpPr>
          <p:cNvPr id="18" name="Google Shape;18;p29"/>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9"/>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9"/>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0"/>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0"/>
          <p:cNvSpPr txBox="1"/>
          <p:nvPr>
            <p:ph idx="1" type="body"/>
          </p:nvPr>
        </p:nvSpPr>
        <p:spPr>
          <a:xfrm rot="5400000">
            <a:off x="4966548" y="-233172"/>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75" name="Google Shape;75;p40"/>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0"/>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0"/>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1"/>
          <p:cNvSpPr txBox="1"/>
          <p:nvPr>
            <p:ph type="title"/>
          </p:nvPr>
        </p:nvSpPr>
        <p:spPr>
          <a:xfrm rot="5400000">
            <a:off x="-685800" y="2057400"/>
            <a:ext cx="4953000" cy="2819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1"/>
          <p:cNvSpPr txBox="1"/>
          <p:nvPr>
            <p:ph idx="1" type="body"/>
          </p:nvPr>
        </p:nvSpPr>
        <p:spPr>
          <a:xfrm rot="5400000">
            <a:off x="4965192" y="-228600"/>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81" name="Google Shape;81;p41"/>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1"/>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1"/>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2" name="Shape 92"/>
        <p:cNvGrpSpPr/>
        <p:nvPr/>
      </p:nvGrpSpPr>
      <p:grpSpPr>
        <a:xfrm>
          <a:off x="0" y="0"/>
          <a:ext cx="0" cy="0"/>
          <a:chOff x="0" y="0"/>
          <a:chExt cx="0" cy="0"/>
        </a:xfrm>
      </p:grpSpPr>
      <p:sp>
        <p:nvSpPr>
          <p:cNvPr id="93" name="Google Shape;93;p34"/>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34"/>
          <p:cNvSpPr txBox="1"/>
          <p:nvPr>
            <p:ph idx="1" type="body"/>
          </p:nvPr>
        </p:nvSpPr>
        <p:spPr>
          <a:xfrm>
            <a:off x="3867912" y="868680"/>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95" name="Google Shape;95;p34"/>
          <p:cNvSpPr txBox="1"/>
          <p:nvPr>
            <p:ph idx="2" type="body"/>
          </p:nvPr>
        </p:nvSpPr>
        <p:spPr>
          <a:xfrm>
            <a:off x="256032" y="3494176"/>
            <a:ext cx="2834640" cy="232199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96" name="Google Shape;96;p34"/>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34"/>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34"/>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0"/>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0"/>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24" name="Google Shape;24;p30"/>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0"/>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0"/>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31"/>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1"/>
          <p:cNvSpPr txBox="1"/>
          <p:nvPr>
            <p:ph idx="1" type="body"/>
          </p:nvPr>
        </p:nvSpPr>
        <p:spPr>
          <a:xfrm>
            <a:off x="3867912"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30" name="Google Shape;30;p31"/>
          <p:cNvSpPr txBox="1"/>
          <p:nvPr>
            <p:ph idx="2" type="body"/>
          </p:nvPr>
        </p:nvSpPr>
        <p:spPr>
          <a:xfrm>
            <a:off x="7818120"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31" name="Google Shape;31;p31"/>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1"/>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1"/>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4" name="Shape 34"/>
        <p:cNvGrpSpPr/>
        <p:nvPr/>
      </p:nvGrpSpPr>
      <p:grpSpPr>
        <a:xfrm>
          <a:off x="0" y="0"/>
          <a:ext cx="0" cy="0"/>
          <a:chOff x="0" y="0"/>
          <a:chExt cx="0" cy="0"/>
        </a:xfrm>
      </p:grpSpPr>
      <p:sp>
        <p:nvSpPr>
          <p:cNvPr id="35" name="Google Shape;35;p33"/>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3"/>
          <p:cNvSpPr txBox="1"/>
          <p:nvPr>
            <p:ph idx="1" type="body"/>
          </p:nvPr>
        </p:nvSpPr>
        <p:spPr>
          <a:xfrm>
            <a:off x="3867912" y="868680"/>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37" name="Google Shape;37;p33"/>
          <p:cNvSpPr txBox="1"/>
          <p:nvPr>
            <p:ph idx="2" type="body"/>
          </p:nvPr>
        </p:nvSpPr>
        <p:spPr>
          <a:xfrm>
            <a:off x="256032" y="3494176"/>
            <a:ext cx="2834640" cy="232199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38" name="Google Shape;38;p33"/>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3"/>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3"/>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35"/>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5"/>
          <p:cNvSpPr txBox="1"/>
          <p:nvPr>
            <p:ph idx="1" type="body"/>
          </p:nvPr>
        </p:nvSpPr>
        <p:spPr>
          <a:xfrm>
            <a:off x="3867912" y="1023586"/>
            <a:ext cx="3474720" cy="80772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44" name="Google Shape;44;p35"/>
          <p:cNvSpPr txBox="1"/>
          <p:nvPr>
            <p:ph idx="2" type="body"/>
          </p:nvPr>
        </p:nvSpPr>
        <p:spPr>
          <a:xfrm>
            <a:off x="3867912"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45" name="Google Shape;45;p35"/>
          <p:cNvSpPr txBox="1"/>
          <p:nvPr>
            <p:ph idx="3" type="body"/>
          </p:nvPr>
        </p:nvSpPr>
        <p:spPr>
          <a:xfrm>
            <a:off x="7818463" y="1023586"/>
            <a:ext cx="3474720" cy="813171"/>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46" name="Google Shape;46;p35"/>
          <p:cNvSpPr txBox="1"/>
          <p:nvPr>
            <p:ph idx="4" type="body"/>
          </p:nvPr>
        </p:nvSpPr>
        <p:spPr>
          <a:xfrm>
            <a:off x="7818463"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47" name="Google Shape;47;p35"/>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5"/>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5"/>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50" name="Shape 50"/>
        <p:cNvGrpSpPr/>
        <p:nvPr/>
      </p:nvGrpSpPr>
      <p:grpSpPr>
        <a:xfrm>
          <a:off x="0" y="0"/>
          <a:ext cx="0" cy="0"/>
          <a:chOff x="0" y="0"/>
          <a:chExt cx="0" cy="0"/>
        </a:xfrm>
      </p:grpSpPr>
      <p:sp>
        <p:nvSpPr>
          <p:cNvPr id="51" name="Google Shape;51;p36"/>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6"/>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6"/>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sp>
        <p:nvSpPr>
          <p:cNvPr id="55" name="Google Shape;55;p37"/>
          <p:cNvSpPr txBox="1"/>
          <p:nvPr>
            <p:ph type="title"/>
          </p:nvPr>
        </p:nvSpPr>
        <p:spPr>
          <a:xfrm>
            <a:off x="3867912" y="1298448"/>
            <a:ext cx="73152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595959"/>
              </a:buClr>
              <a:buSzPts val="5900"/>
              <a:buFont typeface="Corbel"/>
              <a:buNone/>
              <a:defRPr b="0" sz="5900">
                <a:solidFill>
                  <a:srgbClr val="59595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7"/>
          <p:cNvSpPr txBox="1"/>
          <p:nvPr>
            <p:ph idx="1" type="body"/>
          </p:nvPr>
        </p:nvSpPr>
        <p:spPr>
          <a:xfrm>
            <a:off x="3886200" y="4672584"/>
            <a:ext cx="7315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200"/>
              <a:buNone/>
              <a:defRPr sz="2200" cap="none">
                <a:solidFill>
                  <a:srgbClr val="595959"/>
                </a:solidFill>
              </a:defRPr>
            </a:lvl1pPr>
            <a:lvl2pPr indent="-228600" lvl="1" marL="914400" algn="l">
              <a:lnSpc>
                <a:spcPct val="90000"/>
              </a:lnSpc>
              <a:spcBef>
                <a:spcPts val="250"/>
              </a:spcBef>
              <a:spcAft>
                <a:spcPts val="0"/>
              </a:spcAft>
              <a:buSzPts val="1800"/>
              <a:buNone/>
              <a:defRPr sz="1800">
                <a:solidFill>
                  <a:srgbClr val="888888"/>
                </a:solidFill>
              </a:defRPr>
            </a:lvl2pPr>
            <a:lvl3pPr indent="-228600" lvl="2" marL="1371600" algn="l">
              <a:lnSpc>
                <a:spcPct val="90000"/>
              </a:lnSpc>
              <a:spcBef>
                <a:spcPts val="250"/>
              </a:spcBef>
              <a:spcAft>
                <a:spcPts val="0"/>
              </a:spcAft>
              <a:buSzPts val="1600"/>
              <a:buNone/>
              <a:defRPr sz="1600">
                <a:solidFill>
                  <a:srgbClr val="888888"/>
                </a:solidFill>
              </a:defRPr>
            </a:lvl3pPr>
            <a:lvl4pPr indent="-228600" lvl="3" marL="1828800" algn="l">
              <a:lnSpc>
                <a:spcPct val="90000"/>
              </a:lnSpc>
              <a:spcBef>
                <a:spcPts val="250"/>
              </a:spcBef>
              <a:spcAft>
                <a:spcPts val="0"/>
              </a:spcAft>
              <a:buSzPts val="1400"/>
              <a:buNone/>
              <a:defRPr sz="1400">
                <a:solidFill>
                  <a:srgbClr val="888888"/>
                </a:solidFill>
              </a:defRPr>
            </a:lvl4pPr>
            <a:lvl5pPr indent="-228600" lvl="4" marL="2286000" algn="l">
              <a:lnSpc>
                <a:spcPct val="90000"/>
              </a:lnSpc>
              <a:spcBef>
                <a:spcPts val="250"/>
              </a:spcBef>
              <a:spcAft>
                <a:spcPts val="0"/>
              </a:spcAft>
              <a:buSzPts val="1400"/>
              <a:buNone/>
              <a:defRPr sz="1400">
                <a:solidFill>
                  <a:srgbClr val="888888"/>
                </a:solidFill>
              </a:defRPr>
            </a:lvl5pPr>
            <a:lvl6pPr indent="-228600" lvl="5" marL="2743200" algn="l">
              <a:lnSpc>
                <a:spcPct val="90000"/>
              </a:lnSpc>
              <a:spcBef>
                <a:spcPts val="250"/>
              </a:spcBef>
              <a:spcAft>
                <a:spcPts val="0"/>
              </a:spcAft>
              <a:buSzPts val="1400"/>
              <a:buNone/>
              <a:defRPr sz="1400">
                <a:solidFill>
                  <a:srgbClr val="888888"/>
                </a:solidFill>
              </a:defRPr>
            </a:lvl6pPr>
            <a:lvl7pPr indent="-228600" lvl="6" marL="3200400" algn="l">
              <a:lnSpc>
                <a:spcPct val="90000"/>
              </a:lnSpc>
              <a:spcBef>
                <a:spcPts val="250"/>
              </a:spcBef>
              <a:spcAft>
                <a:spcPts val="0"/>
              </a:spcAft>
              <a:buSzPts val="1400"/>
              <a:buNone/>
              <a:defRPr sz="1400">
                <a:solidFill>
                  <a:srgbClr val="888888"/>
                </a:solidFill>
              </a:defRPr>
            </a:lvl7pPr>
            <a:lvl8pPr indent="-228600" lvl="7" marL="3657600" algn="l">
              <a:lnSpc>
                <a:spcPct val="90000"/>
              </a:lnSpc>
              <a:spcBef>
                <a:spcPts val="250"/>
              </a:spcBef>
              <a:spcAft>
                <a:spcPts val="0"/>
              </a:spcAft>
              <a:buSzPts val="1400"/>
              <a:buNone/>
              <a:defRPr sz="1400">
                <a:solidFill>
                  <a:srgbClr val="888888"/>
                </a:solidFill>
              </a:defRPr>
            </a:lvl8pPr>
            <a:lvl9pPr indent="-228600" lvl="8" marL="4114800" algn="l">
              <a:lnSpc>
                <a:spcPct val="90000"/>
              </a:lnSpc>
              <a:spcBef>
                <a:spcPts val="250"/>
              </a:spcBef>
              <a:spcAft>
                <a:spcPts val="250"/>
              </a:spcAft>
              <a:buSzPts val="1400"/>
              <a:buNone/>
              <a:defRPr sz="1400">
                <a:solidFill>
                  <a:srgbClr val="888888"/>
                </a:solidFill>
              </a:defRPr>
            </a:lvl9pPr>
          </a:lstStyle>
          <a:p/>
        </p:txBody>
      </p:sp>
      <p:sp>
        <p:nvSpPr>
          <p:cNvPr id="57" name="Google Shape;57;p37"/>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7"/>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7"/>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 name="Shape 60"/>
        <p:cNvGrpSpPr/>
        <p:nvPr/>
      </p:nvGrpSpPr>
      <p:grpSpPr>
        <a:xfrm>
          <a:off x="0" y="0"/>
          <a:ext cx="0" cy="0"/>
          <a:chOff x="0" y="0"/>
          <a:chExt cx="0" cy="0"/>
        </a:xfrm>
      </p:grpSpPr>
      <p:sp>
        <p:nvSpPr>
          <p:cNvPr id="61" name="Google Shape;61;p38"/>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38"/>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8"/>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8"/>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9"/>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9"/>
          <p:cNvSpPr/>
          <p:nvPr>
            <p:ph idx="2" type="pic"/>
          </p:nvPr>
        </p:nvSpPr>
        <p:spPr>
          <a:xfrm>
            <a:off x="3570644" y="767419"/>
            <a:ext cx="8115230" cy="5330952"/>
          </a:xfrm>
          <a:prstGeom prst="rect">
            <a:avLst/>
          </a:prstGeom>
          <a:solidFill>
            <a:srgbClr val="BFBFBF"/>
          </a:solidFill>
          <a:ln>
            <a:noFill/>
          </a:ln>
        </p:spPr>
      </p:sp>
      <p:sp>
        <p:nvSpPr>
          <p:cNvPr id="68" name="Google Shape;68;p39"/>
          <p:cNvSpPr txBox="1"/>
          <p:nvPr>
            <p:ph idx="1" type="body"/>
          </p:nvPr>
        </p:nvSpPr>
        <p:spPr>
          <a:xfrm>
            <a:off x="256032" y="3493008"/>
            <a:ext cx="2834640" cy="232257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69" name="Google Shape;69;p39"/>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9"/>
          <p:cNvSpPr txBox="1"/>
          <p:nvPr>
            <p:ph idx="11" type="ftr"/>
          </p:nvPr>
        </p:nvSpPr>
        <p:spPr>
          <a:xfrm>
            <a:off x="3499101" y="6356350"/>
            <a:ext cx="591151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9"/>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8"/>
          <p:cNvSpPr/>
          <p:nvPr/>
        </p:nvSpPr>
        <p:spPr>
          <a:xfrm>
            <a:off x="1" y="758952"/>
            <a:ext cx="3443590" cy="5330952"/>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28"/>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28"/>
          <p:cNvSpPr/>
          <p:nvPr/>
        </p:nvSpPr>
        <p:spPr>
          <a:xfrm>
            <a:off x="11815864" y="758952"/>
            <a:ext cx="384048" cy="5330952"/>
          </a:xfrm>
          <a:prstGeom prst="rect">
            <a:avLst/>
          </a:prstGeom>
          <a:solidFill>
            <a:srgbClr val="C8C8C8">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28"/>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marR="0" rtl="0" algn="l">
              <a:lnSpc>
                <a:spcPct val="90000"/>
              </a:lnSpc>
              <a:spcBef>
                <a:spcPts val="1200"/>
              </a:spcBef>
              <a:spcAft>
                <a:spcPts val="0"/>
              </a:spcAft>
              <a:buClr>
                <a:schemeClr val="accent1"/>
              </a:buClr>
              <a:buSzPts val="2000"/>
              <a:buFont typeface="Noto Sans Symbols"/>
              <a:buChar char="●"/>
              <a:defRPr b="0" i="0" sz="2000" u="none" cap="none" strike="noStrike">
                <a:solidFill>
                  <a:srgbClr val="595959"/>
                </a:solidFill>
                <a:latin typeface="Corbel"/>
                <a:ea typeface="Corbel"/>
                <a:cs typeface="Corbel"/>
                <a:sym typeface="Corbel"/>
              </a:defRPr>
            </a:lvl1pPr>
            <a:lvl2pPr indent="-342900" lvl="1" marL="914400" marR="0" rtl="0" algn="l">
              <a:lnSpc>
                <a:spcPct val="90000"/>
              </a:lnSpc>
              <a:spcBef>
                <a:spcPts val="250"/>
              </a:spcBef>
              <a:spcAft>
                <a:spcPts val="0"/>
              </a:spcAft>
              <a:buClr>
                <a:schemeClr val="accent1"/>
              </a:buClr>
              <a:buSzPts val="1800"/>
              <a:buFont typeface="Noto Sans Symbols"/>
              <a:buChar char="●"/>
              <a:defRPr b="0" i="0" sz="1800" u="none" cap="none" strike="noStrike">
                <a:solidFill>
                  <a:srgbClr val="595959"/>
                </a:solidFill>
                <a:latin typeface="Corbel"/>
                <a:ea typeface="Corbel"/>
                <a:cs typeface="Corbel"/>
                <a:sym typeface="Corbel"/>
              </a:defRPr>
            </a:lvl2pPr>
            <a:lvl3pPr indent="-330200" lvl="2" marL="1371600" marR="0" rtl="0" algn="l">
              <a:lnSpc>
                <a:spcPct val="90000"/>
              </a:lnSpc>
              <a:spcBef>
                <a:spcPts val="250"/>
              </a:spcBef>
              <a:spcAft>
                <a:spcPts val="0"/>
              </a:spcAft>
              <a:buClr>
                <a:schemeClr val="accent1"/>
              </a:buClr>
              <a:buSzPts val="1600"/>
              <a:buFont typeface="Noto Sans Symbols"/>
              <a:buChar char="●"/>
              <a:defRPr b="0" i="0" sz="1600" u="none" cap="none" strike="noStrike">
                <a:solidFill>
                  <a:srgbClr val="595959"/>
                </a:solidFill>
                <a:latin typeface="Corbel"/>
                <a:ea typeface="Corbel"/>
                <a:cs typeface="Corbel"/>
                <a:sym typeface="Corbel"/>
              </a:defRPr>
            </a:lvl3pPr>
            <a:lvl4pPr indent="-317500" lvl="3" marL="18288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4pPr>
            <a:lvl5pPr indent="-317500" lvl="4" marL="22860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5pPr>
            <a:lvl6pPr indent="-317500" lvl="5" marL="27432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6pPr>
            <a:lvl7pPr indent="-317500" lvl="6" marL="32004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7pPr>
            <a:lvl8pPr indent="-317500" lvl="7" marL="36576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8pPr>
            <a:lvl9pPr indent="-317500" lvl="8" marL="4114800" marR="0" rtl="0" algn="l">
              <a:lnSpc>
                <a:spcPct val="90000"/>
              </a:lnSpc>
              <a:spcBef>
                <a:spcPts val="250"/>
              </a:spcBef>
              <a:spcAft>
                <a:spcPts val="25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9pPr>
          </a:lstStyle>
          <a:p/>
        </p:txBody>
      </p:sp>
      <p:sp>
        <p:nvSpPr>
          <p:cNvPr id="10" name="Google Shape;10;p28"/>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rgbClr val="7F7F7F"/>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1" name="Google Shape;11;p28"/>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rgbClr val="7F7F7F"/>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2" name="Google Shape;12;p28"/>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200" u="none" cap="none" strike="noStrike">
                <a:solidFill>
                  <a:schemeClr val="accent1"/>
                </a:solidFill>
                <a:latin typeface="Corbel"/>
                <a:ea typeface="Corbel"/>
                <a:cs typeface="Corbel"/>
                <a:sym typeface="Corbel"/>
              </a:defRPr>
            </a:lvl1pPr>
            <a:lvl2pPr indent="0" lvl="1" marL="0" marR="0" rtl="0" algn="r">
              <a:spcBef>
                <a:spcPts val="0"/>
              </a:spcBef>
              <a:buNone/>
              <a:defRPr b="1" i="0" sz="1200" u="none" cap="none" strike="noStrike">
                <a:solidFill>
                  <a:schemeClr val="accent1"/>
                </a:solidFill>
                <a:latin typeface="Corbel"/>
                <a:ea typeface="Corbel"/>
                <a:cs typeface="Corbel"/>
                <a:sym typeface="Corbel"/>
              </a:defRPr>
            </a:lvl2pPr>
            <a:lvl3pPr indent="0" lvl="2" marL="0" marR="0" rtl="0" algn="r">
              <a:spcBef>
                <a:spcPts val="0"/>
              </a:spcBef>
              <a:buNone/>
              <a:defRPr b="1" i="0" sz="1200" u="none" cap="none" strike="noStrike">
                <a:solidFill>
                  <a:schemeClr val="accent1"/>
                </a:solidFill>
                <a:latin typeface="Corbel"/>
                <a:ea typeface="Corbel"/>
                <a:cs typeface="Corbel"/>
                <a:sym typeface="Corbel"/>
              </a:defRPr>
            </a:lvl3pPr>
            <a:lvl4pPr indent="0" lvl="3" marL="0" marR="0" rtl="0" algn="r">
              <a:spcBef>
                <a:spcPts val="0"/>
              </a:spcBef>
              <a:buNone/>
              <a:defRPr b="1" i="0" sz="1200" u="none" cap="none" strike="noStrike">
                <a:solidFill>
                  <a:schemeClr val="accent1"/>
                </a:solidFill>
                <a:latin typeface="Corbel"/>
                <a:ea typeface="Corbel"/>
                <a:cs typeface="Corbel"/>
                <a:sym typeface="Corbel"/>
              </a:defRPr>
            </a:lvl4pPr>
            <a:lvl5pPr indent="0" lvl="4" marL="0" marR="0" rtl="0" algn="r">
              <a:spcBef>
                <a:spcPts val="0"/>
              </a:spcBef>
              <a:buNone/>
              <a:defRPr b="1" i="0" sz="1200" u="none" cap="none" strike="noStrike">
                <a:solidFill>
                  <a:schemeClr val="accent1"/>
                </a:solidFill>
                <a:latin typeface="Corbel"/>
                <a:ea typeface="Corbel"/>
                <a:cs typeface="Corbel"/>
                <a:sym typeface="Corbel"/>
              </a:defRPr>
            </a:lvl5pPr>
            <a:lvl6pPr indent="0" lvl="5" marL="0" marR="0" rtl="0" algn="r">
              <a:spcBef>
                <a:spcPts val="0"/>
              </a:spcBef>
              <a:buNone/>
              <a:defRPr b="1" i="0" sz="1200" u="none" cap="none" strike="noStrike">
                <a:solidFill>
                  <a:schemeClr val="accent1"/>
                </a:solidFill>
                <a:latin typeface="Corbel"/>
                <a:ea typeface="Corbel"/>
                <a:cs typeface="Corbel"/>
                <a:sym typeface="Corbel"/>
              </a:defRPr>
            </a:lvl6pPr>
            <a:lvl7pPr indent="0" lvl="6" marL="0" marR="0" rtl="0" algn="r">
              <a:spcBef>
                <a:spcPts val="0"/>
              </a:spcBef>
              <a:buNone/>
              <a:defRPr b="1" i="0" sz="1200" u="none" cap="none" strike="noStrike">
                <a:solidFill>
                  <a:schemeClr val="accent1"/>
                </a:solidFill>
                <a:latin typeface="Corbel"/>
                <a:ea typeface="Corbel"/>
                <a:cs typeface="Corbel"/>
                <a:sym typeface="Corbel"/>
              </a:defRPr>
            </a:lvl7pPr>
            <a:lvl8pPr indent="0" lvl="7" marL="0" marR="0" rtl="0" algn="r">
              <a:spcBef>
                <a:spcPts val="0"/>
              </a:spcBef>
              <a:buNone/>
              <a:defRPr b="1" i="0" sz="1200" u="none" cap="none" strike="noStrike">
                <a:solidFill>
                  <a:schemeClr val="accent1"/>
                </a:solidFill>
                <a:latin typeface="Corbel"/>
                <a:ea typeface="Corbel"/>
                <a:cs typeface="Corbel"/>
                <a:sym typeface="Corbel"/>
              </a:defRPr>
            </a:lvl8pPr>
            <a:lvl9pPr indent="0" lvl="8" marL="0" marR="0" rtl="0" algn="r">
              <a:spcBef>
                <a:spcPts val="0"/>
              </a:spcBef>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4" name="Shape 84"/>
        <p:cNvGrpSpPr/>
        <p:nvPr/>
      </p:nvGrpSpPr>
      <p:grpSpPr>
        <a:xfrm>
          <a:off x="0" y="0"/>
          <a:ext cx="0" cy="0"/>
          <a:chOff x="0" y="0"/>
          <a:chExt cx="0" cy="0"/>
        </a:xfrm>
      </p:grpSpPr>
      <p:sp>
        <p:nvSpPr>
          <p:cNvPr id="85" name="Google Shape;85;p32"/>
          <p:cNvSpPr/>
          <p:nvPr/>
        </p:nvSpPr>
        <p:spPr>
          <a:xfrm>
            <a:off x="1" y="758952"/>
            <a:ext cx="3443590" cy="5330952"/>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2"/>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7" name="Google Shape;87;p32"/>
          <p:cNvSpPr/>
          <p:nvPr/>
        </p:nvSpPr>
        <p:spPr>
          <a:xfrm>
            <a:off x="11815864" y="758952"/>
            <a:ext cx="384048" cy="5330952"/>
          </a:xfrm>
          <a:prstGeom prst="rect">
            <a:avLst/>
          </a:prstGeom>
          <a:solidFill>
            <a:srgbClr val="C8C8C8">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32"/>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marR="0" rtl="0" algn="l">
              <a:lnSpc>
                <a:spcPct val="90000"/>
              </a:lnSpc>
              <a:spcBef>
                <a:spcPts val="1200"/>
              </a:spcBef>
              <a:spcAft>
                <a:spcPts val="0"/>
              </a:spcAft>
              <a:buClr>
                <a:schemeClr val="accent1"/>
              </a:buClr>
              <a:buSzPts val="2000"/>
              <a:buFont typeface="Noto Sans Symbols"/>
              <a:buChar char="●"/>
              <a:defRPr b="0" i="0" sz="2000" u="none" cap="none" strike="noStrike">
                <a:solidFill>
                  <a:srgbClr val="FEFEFE"/>
                </a:solidFill>
                <a:latin typeface="Corbel"/>
                <a:ea typeface="Corbel"/>
                <a:cs typeface="Corbel"/>
                <a:sym typeface="Corbel"/>
              </a:defRPr>
            </a:lvl1pPr>
            <a:lvl2pPr indent="-342900" lvl="1" marL="914400" marR="0" rtl="0" algn="l">
              <a:lnSpc>
                <a:spcPct val="90000"/>
              </a:lnSpc>
              <a:spcBef>
                <a:spcPts val="250"/>
              </a:spcBef>
              <a:spcAft>
                <a:spcPts val="0"/>
              </a:spcAft>
              <a:buClr>
                <a:schemeClr val="accent1"/>
              </a:buClr>
              <a:buSzPts val="1800"/>
              <a:buFont typeface="Noto Sans Symbols"/>
              <a:buChar char="●"/>
              <a:defRPr b="0" i="0" sz="1800" u="none" cap="none" strike="noStrike">
                <a:solidFill>
                  <a:srgbClr val="FEFEFE"/>
                </a:solidFill>
                <a:latin typeface="Corbel"/>
                <a:ea typeface="Corbel"/>
                <a:cs typeface="Corbel"/>
                <a:sym typeface="Corbel"/>
              </a:defRPr>
            </a:lvl2pPr>
            <a:lvl3pPr indent="-330200" lvl="2" marL="1371600" marR="0" rtl="0" algn="l">
              <a:lnSpc>
                <a:spcPct val="90000"/>
              </a:lnSpc>
              <a:spcBef>
                <a:spcPts val="250"/>
              </a:spcBef>
              <a:spcAft>
                <a:spcPts val="0"/>
              </a:spcAft>
              <a:buClr>
                <a:schemeClr val="accent1"/>
              </a:buClr>
              <a:buSzPts val="1600"/>
              <a:buFont typeface="Noto Sans Symbols"/>
              <a:buChar char="●"/>
              <a:defRPr b="0" i="0" sz="1600" u="none" cap="none" strike="noStrike">
                <a:solidFill>
                  <a:srgbClr val="FEFEFE"/>
                </a:solidFill>
                <a:latin typeface="Corbel"/>
                <a:ea typeface="Corbel"/>
                <a:cs typeface="Corbel"/>
                <a:sym typeface="Corbel"/>
              </a:defRPr>
            </a:lvl3pPr>
            <a:lvl4pPr indent="-317500" lvl="3" marL="18288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FEFEFE"/>
                </a:solidFill>
                <a:latin typeface="Corbel"/>
                <a:ea typeface="Corbel"/>
                <a:cs typeface="Corbel"/>
                <a:sym typeface="Corbel"/>
              </a:defRPr>
            </a:lvl4pPr>
            <a:lvl5pPr indent="-317500" lvl="4" marL="22860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FEFEFE"/>
                </a:solidFill>
                <a:latin typeface="Corbel"/>
                <a:ea typeface="Corbel"/>
                <a:cs typeface="Corbel"/>
                <a:sym typeface="Corbel"/>
              </a:defRPr>
            </a:lvl5pPr>
            <a:lvl6pPr indent="-317500" lvl="5" marL="27432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FEFEFE"/>
                </a:solidFill>
                <a:latin typeface="Corbel"/>
                <a:ea typeface="Corbel"/>
                <a:cs typeface="Corbel"/>
                <a:sym typeface="Corbel"/>
              </a:defRPr>
            </a:lvl6pPr>
            <a:lvl7pPr indent="-317500" lvl="6" marL="32004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FEFEFE"/>
                </a:solidFill>
                <a:latin typeface="Corbel"/>
                <a:ea typeface="Corbel"/>
                <a:cs typeface="Corbel"/>
                <a:sym typeface="Corbel"/>
              </a:defRPr>
            </a:lvl7pPr>
            <a:lvl8pPr indent="-317500" lvl="7" marL="36576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FEFEFE"/>
                </a:solidFill>
                <a:latin typeface="Corbel"/>
                <a:ea typeface="Corbel"/>
                <a:cs typeface="Corbel"/>
                <a:sym typeface="Corbel"/>
              </a:defRPr>
            </a:lvl8pPr>
            <a:lvl9pPr indent="-317500" lvl="8" marL="4114800" marR="0" rtl="0" algn="l">
              <a:lnSpc>
                <a:spcPct val="90000"/>
              </a:lnSpc>
              <a:spcBef>
                <a:spcPts val="250"/>
              </a:spcBef>
              <a:spcAft>
                <a:spcPts val="250"/>
              </a:spcAft>
              <a:buClr>
                <a:schemeClr val="accent1"/>
              </a:buClr>
              <a:buSzPts val="1400"/>
              <a:buFont typeface="Noto Sans Symbols"/>
              <a:buChar char="●"/>
              <a:defRPr b="0" i="0" sz="1400" u="none" cap="none" strike="noStrike">
                <a:solidFill>
                  <a:srgbClr val="FEFEFE"/>
                </a:solidFill>
                <a:latin typeface="Corbel"/>
                <a:ea typeface="Corbel"/>
                <a:cs typeface="Corbel"/>
                <a:sym typeface="Corbel"/>
              </a:defRPr>
            </a:lvl9pPr>
          </a:lstStyle>
          <a:p/>
        </p:txBody>
      </p:sp>
      <p:sp>
        <p:nvSpPr>
          <p:cNvPr id="89" name="Google Shape;89;p32"/>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rgbClr val="FEFEFE"/>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90" name="Google Shape;90;p32"/>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rgbClr val="FEFEFE"/>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91" name="Google Shape;91;p32"/>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200" u="none" cap="none" strike="noStrike">
                <a:solidFill>
                  <a:schemeClr val="accent1"/>
                </a:solidFill>
                <a:latin typeface="Corbel"/>
                <a:ea typeface="Corbel"/>
                <a:cs typeface="Corbel"/>
                <a:sym typeface="Corbel"/>
              </a:defRPr>
            </a:lvl1pPr>
            <a:lvl2pPr indent="0" lvl="1" marL="0" marR="0" rtl="0" algn="r">
              <a:spcBef>
                <a:spcPts val="0"/>
              </a:spcBef>
              <a:buNone/>
              <a:defRPr b="1" i="0" sz="1200" u="none" cap="none" strike="noStrike">
                <a:solidFill>
                  <a:schemeClr val="accent1"/>
                </a:solidFill>
                <a:latin typeface="Corbel"/>
                <a:ea typeface="Corbel"/>
                <a:cs typeface="Corbel"/>
                <a:sym typeface="Corbel"/>
              </a:defRPr>
            </a:lvl2pPr>
            <a:lvl3pPr indent="0" lvl="2" marL="0" marR="0" rtl="0" algn="r">
              <a:spcBef>
                <a:spcPts val="0"/>
              </a:spcBef>
              <a:buNone/>
              <a:defRPr b="1" i="0" sz="1200" u="none" cap="none" strike="noStrike">
                <a:solidFill>
                  <a:schemeClr val="accent1"/>
                </a:solidFill>
                <a:latin typeface="Corbel"/>
                <a:ea typeface="Corbel"/>
                <a:cs typeface="Corbel"/>
                <a:sym typeface="Corbel"/>
              </a:defRPr>
            </a:lvl3pPr>
            <a:lvl4pPr indent="0" lvl="3" marL="0" marR="0" rtl="0" algn="r">
              <a:spcBef>
                <a:spcPts val="0"/>
              </a:spcBef>
              <a:buNone/>
              <a:defRPr b="1" i="0" sz="1200" u="none" cap="none" strike="noStrike">
                <a:solidFill>
                  <a:schemeClr val="accent1"/>
                </a:solidFill>
                <a:latin typeface="Corbel"/>
                <a:ea typeface="Corbel"/>
                <a:cs typeface="Corbel"/>
                <a:sym typeface="Corbel"/>
              </a:defRPr>
            </a:lvl4pPr>
            <a:lvl5pPr indent="0" lvl="4" marL="0" marR="0" rtl="0" algn="r">
              <a:spcBef>
                <a:spcPts val="0"/>
              </a:spcBef>
              <a:buNone/>
              <a:defRPr b="1" i="0" sz="1200" u="none" cap="none" strike="noStrike">
                <a:solidFill>
                  <a:schemeClr val="accent1"/>
                </a:solidFill>
                <a:latin typeface="Corbel"/>
                <a:ea typeface="Corbel"/>
                <a:cs typeface="Corbel"/>
                <a:sym typeface="Corbel"/>
              </a:defRPr>
            </a:lvl5pPr>
            <a:lvl6pPr indent="0" lvl="5" marL="0" marR="0" rtl="0" algn="r">
              <a:spcBef>
                <a:spcPts val="0"/>
              </a:spcBef>
              <a:buNone/>
              <a:defRPr b="1" i="0" sz="1200" u="none" cap="none" strike="noStrike">
                <a:solidFill>
                  <a:schemeClr val="accent1"/>
                </a:solidFill>
                <a:latin typeface="Corbel"/>
                <a:ea typeface="Corbel"/>
                <a:cs typeface="Corbel"/>
                <a:sym typeface="Corbel"/>
              </a:defRPr>
            </a:lvl6pPr>
            <a:lvl7pPr indent="0" lvl="6" marL="0" marR="0" rtl="0" algn="r">
              <a:spcBef>
                <a:spcPts val="0"/>
              </a:spcBef>
              <a:buNone/>
              <a:defRPr b="1" i="0" sz="1200" u="none" cap="none" strike="noStrike">
                <a:solidFill>
                  <a:schemeClr val="accent1"/>
                </a:solidFill>
                <a:latin typeface="Corbel"/>
                <a:ea typeface="Corbel"/>
                <a:cs typeface="Corbel"/>
                <a:sym typeface="Corbel"/>
              </a:defRPr>
            </a:lvl7pPr>
            <a:lvl8pPr indent="0" lvl="7" marL="0" marR="0" rtl="0" algn="r">
              <a:spcBef>
                <a:spcPts val="0"/>
              </a:spcBef>
              <a:buNone/>
              <a:defRPr b="1" i="0" sz="1200" u="none" cap="none" strike="noStrike">
                <a:solidFill>
                  <a:schemeClr val="accent1"/>
                </a:solidFill>
                <a:latin typeface="Corbel"/>
                <a:ea typeface="Corbel"/>
                <a:cs typeface="Corbel"/>
                <a:sym typeface="Corbel"/>
              </a:defRPr>
            </a:lvl8pPr>
            <a:lvl9pPr indent="0" lvl="8" marL="0" marR="0" rtl="0" algn="r">
              <a:spcBef>
                <a:spcPts val="0"/>
              </a:spcBef>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5.jpg"/><Relationship Id="rId4" Type="http://schemas.openxmlformats.org/officeDocument/2006/relationships/image" Target="../media/image8.jpg"/><Relationship Id="rId5" Type="http://schemas.openxmlformats.org/officeDocument/2006/relationships/image" Target="../media/image9.jpg"/><Relationship Id="rId6"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sp>
        <p:nvSpPr>
          <p:cNvPr id="103" name="Google Shape;103;p1"/>
          <p:cNvSpPr/>
          <p:nvPr/>
        </p:nvSpPr>
        <p:spPr>
          <a:xfrm>
            <a:off x="1" y="0"/>
            <a:ext cx="1219199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104" name="Google Shape;104;p1"/>
          <p:cNvSpPr/>
          <p:nvPr/>
        </p:nvSpPr>
        <p:spPr>
          <a:xfrm>
            <a:off x="4639057" y="761999"/>
            <a:ext cx="7552943" cy="5334001"/>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
          <p:cNvSpPr txBox="1"/>
          <p:nvPr>
            <p:ph type="ctrTitle"/>
          </p:nvPr>
        </p:nvSpPr>
        <p:spPr>
          <a:xfrm>
            <a:off x="5054075" y="1298450"/>
            <a:ext cx="6963900" cy="28914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FFFF"/>
              </a:buClr>
              <a:buSzPts val="5900"/>
              <a:buFont typeface="Corbel"/>
              <a:buNone/>
            </a:pPr>
            <a:r>
              <a:rPr lang="en-US" sz="6500"/>
              <a:t>Alpha Beta Gamma</a:t>
            </a:r>
            <a:endParaRPr sz="6500"/>
          </a:p>
        </p:txBody>
      </p:sp>
      <p:sp>
        <p:nvSpPr>
          <p:cNvPr id="106" name="Google Shape;106;p1"/>
          <p:cNvSpPr txBox="1"/>
          <p:nvPr>
            <p:ph idx="1" type="subTitle"/>
          </p:nvPr>
        </p:nvSpPr>
        <p:spPr>
          <a:xfrm>
            <a:off x="5054083" y="4670246"/>
            <a:ext cx="6037903" cy="914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200"/>
              <a:buNone/>
            </a:pPr>
            <a:r>
              <a:rPr lang="en-US" sz="4000"/>
              <a:t>2022 Expectations for Excellence</a:t>
            </a:r>
            <a:endParaRPr sz="4000"/>
          </a:p>
        </p:txBody>
      </p:sp>
      <p:sp>
        <p:nvSpPr>
          <p:cNvPr id="107" name="Google Shape;107;p1"/>
          <p:cNvSpPr/>
          <p:nvPr/>
        </p:nvSpPr>
        <p:spPr>
          <a:xfrm>
            <a:off x="-7912" y="758952"/>
            <a:ext cx="384048" cy="5330952"/>
          </a:xfrm>
          <a:prstGeom prst="rect">
            <a:avLst/>
          </a:prstGeom>
          <a:solidFill>
            <a:srgbClr val="C8C8C8">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hart, treemap chart&#10;&#10;Description automatically generated" id="108" name="Google Shape;108;p1"/>
          <p:cNvPicPr preferRelativeResize="0"/>
          <p:nvPr/>
        </p:nvPicPr>
        <p:blipFill rotWithShape="1">
          <a:blip r:embed="rId3">
            <a:alphaModFix/>
          </a:blip>
          <a:srcRect b="0" l="0" r="0" t="0"/>
          <a:stretch/>
        </p:blipFill>
        <p:spPr>
          <a:xfrm>
            <a:off x="655320" y="1554480"/>
            <a:ext cx="3855720" cy="367284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06">
                                            <p:txEl>
                                              <p:pRg end="0" st="0"/>
                                            </p:txEl>
                                          </p:spTgt>
                                        </p:tgtEl>
                                        <p:attrNameLst>
                                          <p:attrName>style.visibility</p:attrName>
                                        </p:attrNameLst>
                                      </p:cBhvr>
                                      <p:to>
                                        <p:strVal val="visible"/>
                                      </p:to>
                                    </p:set>
                                    <p:animEffect filter="fade" transition="in">
                                      <p:cBhvr>
                                        <p:cTn dur="1000"/>
                                        <p:tgtEl>
                                          <p:spTgt spid="106">
                                            <p:txEl>
                                              <p:pRg end="0" st="0"/>
                                            </p:txEl>
                                          </p:spTgt>
                                        </p:tgtEl>
                                      </p:cBhvr>
                                    </p:animEffect>
                                  </p:childTnLst>
                                </p:cTn>
                              </p:par>
                              <p:par>
                                <p:cTn fill="hold" nodeType="withEffect" presetClass="entr" presetID="10" presetSubtype="0">
                                  <p:stCondLst>
                                    <p:cond delay="50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3" name="Shape 203"/>
        <p:cNvGrpSpPr/>
        <p:nvPr/>
      </p:nvGrpSpPr>
      <p:grpSpPr>
        <a:xfrm>
          <a:off x="0" y="0"/>
          <a:ext cx="0" cy="0"/>
          <a:chOff x="0" y="0"/>
          <a:chExt cx="0" cy="0"/>
        </a:xfrm>
      </p:grpSpPr>
      <p:sp>
        <p:nvSpPr>
          <p:cNvPr id="204" name="Google Shape;204;p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205" name="Google Shape;205;p10"/>
          <p:cNvSpPr/>
          <p:nvPr/>
        </p:nvSpPr>
        <p:spPr>
          <a:xfrm>
            <a:off x="-1" y="758953"/>
            <a:ext cx="3577575" cy="5330952"/>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0"/>
          <p:cNvSpPr txBox="1"/>
          <p:nvPr>
            <p:ph type="title"/>
          </p:nvPr>
        </p:nvSpPr>
        <p:spPr>
          <a:xfrm>
            <a:off x="315031" y="2160262"/>
            <a:ext cx="2947500" cy="10383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FFFFFF"/>
              </a:buClr>
              <a:buSzPts val="2400"/>
              <a:buFont typeface="Corbel"/>
              <a:buNone/>
            </a:pPr>
            <a:r>
              <a:rPr lang="en-US" sz="5500"/>
              <a:t>Equity</a:t>
            </a:r>
            <a:endParaRPr sz="5500"/>
          </a:p>
        </p:txBody>
      </p:sp>
      <p:sp>
        <p:nvSpPr>
          <p:cNvPr id="207" name="Google Shape;207;p10"/>
          <p:cNvSpPr/>
          <p:nvPr/>
        </p:nvSpPr>
        <p:spPr>
          <a:xfrm>
            <a:off x="407275" y="3771772"/>
            <a:ext cx="2947500" cy="25569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b="0" i="0" lang="en-US" sz="2600" u="none" cap="none" strike="noStrike">
                <a:solidFill>
                  <a:srgbClr val="FFFFFF"/>
                </a:solidFill>
                <a:latin typeface="Corbel"/>
                <a:ea typeface="Corbel"/>
                <a:cs typeface="Corbel"/>
                <a:sym typeface="Corbel"/>
              </a:rPr>
              <a:t>Ratings are on a scale of 1-10 (1 = poor; 10 = excellent)</a:t>
            </a:r>
            <a:endParaRPr sz="2400"/>
          </a:p>
          <a:p>
            <a:pPr indent="0" lvl="0" marL="0" marR="0" rtl="0" algn="l">
              <a:lnSpc>
                <a:spcPct val="90000"/>
              </a:lnSpc>
              <a:spcBef>
                <a:spcPts val="600"/>
              </a:spcBef>
              <a:spcAft>
                <a:spcPts val="0"/>
              </a:spcAft>
              <a:buClr>
                <a:schemeClr val="accent1"/>
              </a:buClr>
              <a:buSzPts val="1600"/>
              <a:buFont typeface="Noto Sans Symbols"/>
              <a:buChar char="●"/>
            </a:pPr>
            <a:r>
              <a:rPr b="0" i="0" lang="en-US" sz="1600" u="none" cap="none" strike="noStrike">
                <a:solidFill>
                  <a:srgbClr val="FFFFFF"/>
                </a:solidFill>
                <a:latin typeface="Corbel"/>
                <a:ea typeface="Corbel"/>
                <a:cs typeface="Corbel"/>
                <a:sym typeface="Corbel"/>
              </a:rPr>
              <a:t> </a:t>
            </a:r>
            <a:endParaRPr/>
          </a:p>
        </p:txBody>
      </p:sp>
      <p:sp>
        <p:nvSpPr>
          <p:cNvPr id="208" name="Google Shape;208;p10"/>
          <p:cNvSpPr/>
          <p:nvPr/>
        </p:nvSpPr>
        <p:spPr>
          <a:xfrm>
            <a:off x="11815864" y="758952"/>
            <a:ext cx="384048" cy="5330952"/>
          </a:xfrm>
          <a:prstGeom prst="rect">
            <a:avLst/>
          </a:prstGeom>
          <a:solidFill>
            <a:srgbClr val="C8C8C8">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209" name="Google Shape;209;p10"/>
          <p:cNvGraphicFramePr/>
          <p:nvPr/>
        </p:nvGraphicFramePr>
        <p:xfrm>
          <a:off x="4059935" y="1779631"/>
          <a:ext cx="3000000" cy="3000000"/>
        </p:xfrm>
        <a:graphic>
          <a:graphicData uri="http://schemas.openxmlformats.org/drawingml/2006/table">
            <a:tbl>
              <a:tblPr>
                <a:noFill/>
                <a:tableStyleId>{495E086D-8BB9-49B2-9648-EF30CF974CB7}</a:tableStyleId>
              </a:tblPr>
              <a:tblGrid>
                <a:gridCol w="6382150"/>
                <a:gridCol w="1109225"/>
              </a:tblGrid>
              <a:tr h="1093925">
                <a:tc>
                  <a:txBody>
                    <a:bodyPr/>
                    <a:lstStyle/>
                    <a:p>
                      <a:pPr indent="0" lvl="0" marL="0" marR="0" rtl="0" algn="l">
                        <a:spcBef>
                          <a:spcPts val="0"/>
                        </a:spcBef>
                        <a:spcAft>
                          <a:spcPts val="0"/>
                        </a:spcAft>
                        <a:buNone/>
                      </a:pPr>
                      <a:r>
                        <a:rPr b="0" i="0" lang="en-US" sz="3200" u="none" cap="none" strike="noStrike">
                          <a:solidFill>
                            <a:srgbClr val="201F1E"/>
                          </a:solidFill>
                          <a:latin typeface="Calibri"/>
                          <a:ea typeface="Calibri"/>
                          <a:cs typeface="Calibri"/>
                          <a:sym typeface="Calibri"/>
                        </a:rPr>
                        <a:t>Chapter Performance as of January 2022</a:t>
                      </a:r>
                      <a:endParaRPr b="0" i="0" sz="5200" u="none" cap="none" strike="noStrike">
                        <a:latin typeface="Arial"/>
                        <a:ea typeface="Arial"/>
                        <a:cs typeface="Arial"/>
                        <a:sym typeface="Arial"/>
                      </a:endParaRPr>
                    </a:p>
                  </a:txBody>
                  <a:tcPr marT="27325" marB="0" marR="196700" marL="1967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3200" u="none" cap="none" strike="noStrike">
                          <a:solidFill>
                            <a:srgbClr val="201F1E"/>
                          </a:solidFill>
                          <a:latin typeface="Calibri"/>
                          <a:ea typeface="Calibri"/>
                          <a:cs typeface="Calibri"/>
                          <a:sym typeface="Calibri"/>
                        </a:rPr>
                        <a:t>5</a:t>
                      </a:r>
                      <a:endParaRPr b="0" i="0" sz="5200" u="none" cap="none" strike="noStrike">
                        <a:latin typeface="Arial"/>
                        <a:ea typeface="Arial"/>
                        <a:cs typeface="Arial"/>
                        <a:sym typeface="Arial"/>
                      </a:endParaRPr>
                    </a:p>
                  </a:txBody>
                  <a:tcPr marT="27325" marB="0" marR="196700" marL="1967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93925">
                <a:tc>
                  <a:txBody>
                    <a:bodyPr/>
                    <a:lstStyle/>
                    <a:p>
                      <a:pPr indent="0" lvl="0" marL="0" marR="0" rtl="0" algn="l">
                        <a:spcBef>
                          <a:spcPts val="0"/>
                        </a:spcBef>
                        <a:spcAft>
                          <a:spcPts val="0"/>
                        </a:spcAft>
                        <a:buNone/>
                      </a:pPr>
                      <a:r>
                        <a:rPr b="0" i="0" lang="en-US" sz="3200" u="none" cap="none" strike="noStrike">
                          <a:solidFill>
                            <a:srgbClr val="201F1E"/>
                          </a:solidFill>
                          <a:latin typeface="Calibri"/>
                          <a:ea typeface="Calibri"/>
                          <a:cs typeface="Calibri"/>
                          <a:sym typeface="Calibri"/>
                        </a:rPr>
                        <a:t>Expected End-of-Year Rating When Writing Goals in January</a:t>
                      </a:r>
                      <a:endParaRPr b="0" i="0" sz="5200" u="none" cap="none" strike="noStrike">
                        <a:latin typeface="Arial"/>
                        <a:ea typeface="Arial"/>
                        <a:cs typeface="Arial"/>
                        <a:sym typeface="Arial"/>
                      </a:endParaRPr>
                    </a:p>
                  </a:txBody>
                  <a:tcPr marT="27325" marB="0" marR="196700" marL="1967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3200" u="none" cap="none" strike="noStrike">
                          <a:solidFill>
                            <a:srgbClr val="201F1E"/>
                          </a:solidFill>
                          <a:latin typeface="Calibri"/>
                          <a:ea typeface="Calibri"/>
                          <a:cs typeface="Calibri"/>
                          <a:sym typeface="Calibri"/>
                        </a:rPr>
                        <a:t>10</a:t>
                      </a:r>
                      <a:endParaRPr b="0" i="0" sz="5200" u="none" cap="none" strike="noStrike">
                        <a:latin typeface="Arial"/>
                        <a:ea typeface="Arial"/>
                        <a:cs typeface="Arial"/>
                        <a:sym typeface="Arial"/>
                      </a:endParaRPr>
                    </a:p>
                  </a:txBody>
                  <a:tcPr marT="27325" marB="0" marR="196700" marL="1967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93925">
                <a:tc>
                  <a:txBody>
                    <a:bodyPr/>
                    <a:lstStyle/>
                    <a:p>
                      <a:pPr indent="0" lvl="0" marL="0" marR="0" rtl="0" algn="l">
                        <a:spcBef>
                          <a:spcPts val="0"/>
                        </a:spcBef>
                        <a:spcAft>
                          <a:spcPts val="0"/>
                        </a:spcAft>
                        <a:buNone/>
                      </a:pPr>
                      <a:r>
                        <a:rPr b="0" i="0" lang="en-US" sz="3200" u="none" cap="none" strike="noStrike">
                          <a:solidFill>
                            <a:srgbClr val="201F1E"/>
                          </a:solidFill>
                          <a:latin typeface="Calibri"/>
                          <a:ea typeface="Calibri"/>
                          <a:cs typeface="Calibri"/>
                          <a:sym typeface="Calibri"/>
                        </a:rPr>
                        <a:t>Actual Chapter Performance as of November 2022</a:t>
                      </a:r>
                      <a:endParaRPr b="0" i="0" sz="5200" u="none" cap="none" strike="noStrike">
                        <a:latin typeface="Arial"/>
                        <a:ea typeface="Arial"/>
                        <a:cs typeface="Arial"/>
                        <a:sym typeface="Arial"/>
                      </a:endParaRPr>
                    </a:p>
                  </a:txBody>
                  <a:tcPr marT="27325" marB="0" marR="196700" marL="1967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3200" u="none" cap="none" strike="noStrike">
                          <a:solidFill>
                            <a:srgbClr val="201F1E"/>
                          </a:solidFill>
                          <a:latin typeface="Calibri"/>
                          <a:ea typeface="Calibri"/>
                          <a:cs typeface="Calibri"/>
                          <a:sym typeface="Calibri"/>
                        </a:rPr>
                        <a:t>6</a:t>
                      </a:r>
                      <a:endParaRPr b="0" i="0" sz="5200" u="none" cap="none" strike="noStrike">
                        <a:latin typeface="Arial"/>
                        <a:ea typeface="Arial"/>
                        <a:cs typeface="Arial"/>
                        <a:sym typeface="Arial"/>
                      </a:endParaRPr>
                    </a:p>
                  </a:txBody>
                  <a:tcPr marT="27325" marB="0" marR="196700" marL="1967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3" name="Shape 213"/>
        <p:cNvGrpSpPr/>
        <p:nvPr/>
      </p:nvGrpSpPr>
      <p:grpSpPr>
        <a:xfrm>
          <a:off x="0" y="0"/>
          <a:ext cx="0" cy="0"/>
          <a:chOff x="0" y="0"/>
          <a:chExt cx="0" cy="0"/>
        </a:xfrm>
      </p:grpSpPr>
      <p:sp>
        <p:nvSpPr>
          <p:cNvPr id="214" name="Google Shape;214;p1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215" name="Google Shape;215;p11"/>
          <p:cNvSpPr/>
          <p:nvPr/>
        </p:nvSpPr>
        <p:spPr>
          <a:xfrm rot="10800000">
            <a:off x="0" y="762000"/>
            <a:ext cx="4208489" cy="5334001"/>
          </a:xfrm>
          <a:custGeom>
            <a:rect b="b" l="l" r="r" t="t"/>
            <a:pathLst>
              <a:path extrusionOk="0" h="5334001" w="4208489">
                <a:moveTo>
                  <a:pt x="1015642" y="0"/>
                </a:moveTo>
                <a:lnTo>
                  <a:pt x="4208489" y="0"/>
                </a:lnTo>
                <a:lnTo>
                  <a:pt x="4208489" y="5334001"/>
                </a:lnTo>
                <a:lnTo>
                  <a:pt x="0" y="5334001"/>
                </a:lnTo>
                <a:close/>
              </a:path>
            </a:pathLst>
          </a:custGeom>
          <a:solidFill>
            <a:schemeClr val="accent1"/>
          </a:solidFill>
          <a:ln>
            <a:noFill/>
          </a:ln>
        </p:spPr>
      </p:sp>
      <p:sp>
        <p:nvSpPr>
          <p:cNvPr id="216" name="Google Shape;216;p11"/>
          <p:cNvSpPr txBox="1"/>
          <p:nvPr>
            <p:ph type="title"/>
          </p:nvPr>
        </p:nvSpPr>
        <p:spPr>
          <a:xfrm>
            <a:off x="494260" y="1683144"/>
            <a:ext cx="2774922" cy="349171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300"/>
              <a:buFont typeface="Corbel"/>
              <a:buNone/>
            </a:pPr>
            <a:r>
              <a:rPr lang="en-US" sz="3400"/>
              <a:t>Accountability and Harm Reduction</a:t>
            </a:r>
            <a:endParaRPr sz="3700"/>
          </a:p>
        </p:txBody>
      </p:sp>
      <p:sp>
        <p:nvSpPr>
          <p:cNvPr id="217" name="Google Shape;217;p11"/>
          <p:cNvSpPr txBox="1"/>
          <p:nvPr>
            <p:ph idx="1" type="body"/>
          </p:nvPr>
        </p:nvSpPr>
        <p:spPr>
          <a:xfrm>
            <a:off x="4361600" y="762000"/>
            <a:ext cx="6627300" cy="53340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400">
                <a:solidFill>
                  <a:srgbClr val="00467F"/>
                </a:solidFill>
                <a:latin typeface="Times New Roman"/>
                <a:ea typeface="Times New Roman"/>
                <a:cs typeface="Times New Roman"/>
                <a:sym typeface="Times New Roman"/>
              </a:rPr>
              <a:t>We employ strategies to resolve issues of inappropriate conduct, including violations of college or inter/national organization policy, and we hold members accountable to our stated values as well as the values of the institution. We conduct ourselves with honesty, dedication, and fairness and are responsible for making our community ever better through our actions, our words, and our dealings with others. We take responsibility and initiative for reducing and preventing harm to our members by promoting their physical, mental, and spiritual wellness.</a:t>
            </a:r>
            <a:endParaRPr sz="2400"/>
          </a:p>
          <a:p>
            <a:pPr indent="0" lvl="0" marL="0" rtl="0" algn="l">
              <a:lnSpc>
                <a:spcPct val="90000"/>
              </a:lnSpc>
              <a:spcBef>
                <a:spcPts val="1200"/>
              </a:spcBef>
              <a:spcAft>
                <a:spcPts val="0"/>
              </a:spcAft>
              <a:buSzPts val="2000"/>
              <a:buNone/>
            </a:pPr>
            <a:r>
              <a:t/>
            </a:r>
            <a:endParaRPr/>
          </a:p>
        </p:txBody>
      </p:sp>
      <p:sp>
        <p:nvSpPr>
          <p:cNvPr id="218" name="Google Shape;218;p11"/>
          <p:cNvSpPr/>
          <p:nvPr/>
        </p:nvSpPr>
        <p:spPr>
          <a:xfrm rot="10800000">
            <a:off x="11190517" y="1056875"/>
            <a:ext cx="1001483" cy="4744251"/>
          </a:xfrm>
          <a:custGeom>
            <a:rect b="b" l="l" r="r" t="t"/>
            <a:pathLst>
              <a:path extrusionOk="0" h="4744251" w="1001483">
                <a:moveTo>
                  <a:pt x="0" y="0"/>
                </a:moveTo>
                <a:lnTo>
                  <a:pt x="1001483" y="0"/>
                </a:lnTo>
                <a:lnTo>
                  <a:pt x="0" y="4744251"/>
                </a:lnTo>
                <a:close/>
              </a:path>
            </a:pathLst>
          </a:custGeom>
          <a:solidFill>
            <a:schemeClr val="accent1"/>
          </a:solid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2"/>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Accountability and Harm Reduction</a:t>
            </a:r>
            <a:endParaRPr/>
          </a:p>
        </p:txBody>
      </p:sp>
      <p:graphicFrame>
        <p:nvGraphicFramePr>
          <p:cNvPr id="224" name="Google Shape;224;p12"/>
          <p:cNvGraphicFramePr/>
          <p:nvPr/>
        </p:nvGraphicFramePr>
        <p:xfrm>
          <a:off x="3916680" y="1196340"/>
          <a:ext cx="3000000" cy="3000000"/>
        </p:xfrm>
        <a:graphic>
          <a:graphicData uri="http://schemas.openxmlformats.org/drawingml/2006/table">
            <a:tbl>
              <a:tblPr>
                <a:noFill/>
                <a:tableStyleId>{495E086D-8BB9-49B2-9648-EF30CF974CB7}</a:tableStyleId>
              </a:tblPr>
              <a:tblGrid>
                <a:gridCol w="2015775"/>
                <a:gridCol w="1570350"/>
                <a:gridCol w="2103625"/>
                <a:gridCol w="1686400"/>
              </a:tblGrid>
              <a:tr h="356475">
                <a:tc>
                  <a:txBody>
                    <a:bodyPr/>
                    <a:lstStyle/>
                    <a:p>
                      <a:pPr indent="0" lvl="0" marL="0" marR="0" rtl="0" algn="ctr">
                        <a:lnSpc>
                          <a:spcPct val="115000"/>
                        </a:lnSpc>
                        <a:spcBef>
                          <a:spcPts val="0"/>
                        </a:spcBef>
                        <a:spcAft>
                          <a:spcPts val="0"/>
                        </a:spcAft>
                        <a:buNone/>
                      </a:pPr>
                      <a:r>
                        <a:rPr b="0" i="0" lang="en-US" sz="1900" u="none" cap="none" strike="noStrike">
                          <a:solidFill>
                            <a:srgbClr val="000000"/>
                          </a:solidFill>
                          <a:latin typeface="Calibri"/>
                          <a:ea typeface="Calibri"/>
                          <a:cs typeface="Calibri"/>
                          <a:sym typeface="Calibri"/>
                        </a:rPr>
                        <a:t>Unacceptable</a:t>
                      </a:r>
                      <a:endParaRPr b="0" i="0" sz="3100" u="none" cap="none" strike="noStrike">
                        <a:latin typeface="Arial"/>
                        <a:ea typeface="Arial"/>
                        <a:cs typeface="Arial"/>
                        <a:sym typeface="Arial"/>
                      </a:endParaRPr>
                    </a:p>
                  </a:txBody>
                  <a:tcPr marT="16250" marB="0" marR="116975" marL="1169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0" i="0" lang="en-US" sz="1900" u="none" cap="none" strike="noStrike">
                          <a:solidFill>
                            <a:srgbClr val="000000"/>
                          </a:solidFill>
                          <a:latin typeface="Calibri"/>
                          <a:ea typeface="Calibri"/>
                          <a:cs typeface="Calibri"/>
                          <a:sym typeface="Calibri"/>
                        </a:rPr>
                        <a:t>Minimum</a:t>
                      </a:r>
                      <a:endParaRPr b="0" i="0" sz="3100" u="none" cap="none" strike="noStrike">
                        <a:latin typeface="Arial"/>
                        <a:ea typeface="Arial"/>
                        <a:cs typeface="Arial"/>
                        <a:sym typeface="Arial"/>
                      </a:endParaRPr>
                    </a:p>
                  </a:txBody>
                  <a:tcPr marT="16250" marB="0" marR="116975" marL="1169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0" i="0" lang="en-US" sz="1900" u="none" cap="none" strike="noStrike">
                          <a:solidFill>
                            <a:srgbClr val="000000"/>
                          </a:solidFill>
                          <a:latin typeface="Calibri"/>
                          <a:ea typeface="Calibri"/>
                          <a:cs typeface="Calibri"/>
                          <a:sym typeface="Calibri"/>
                        </a:rPr>
                        <a:t>Accomplished </a:t>
                      </a:r>
                      <a:endParaRPr b="0" i="0" sz="3100" u="none" cap="none" strike="noStrike">
                        <a:latin typeface="Arial"/>
                        <a:ea typeface="Arial"/>
                        <a:cs typeface="Arial"/>
                        <a:sym typeface="Arial"/>
                      </a:endParaRPr>
                    </a:p>
                  </a:txBody>
                  <a:tcPr marT="16250" marB="0" marR="116975" marL="1169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0" i="0" lang="en-US" sz="1900" u="none" cap="none" strike="noStrike">
                          <a:solidFill>
                            <a:srgbClr val="000000"/>
                          </a:solidFill>
                          <a:latin typeface="Calibri"/>
                          <a:ea typeface="Calibri"/>
                          <a:cs typeface="Calibri"/>
                          <a:sym typeface="Calibri"/>
                        </a:rPr>
                        <a:t>Excellent</a:t>
                      </a:r>
                      <a:endParaRPr b="0" i="0" sz="3100" u="none" cap="none" strike="noStrike">
                        <a:latin typeface="Arial"/>
                        <a:ea typeface="Arial"/>
                        <a:cs typeface="Arial"/>
                        <a:sym typeface="Arial"/>
                      </a:endParaRPr>
                    </a:p>
                  </a:txBody>
                  <a:tcPr marT="16250" marB="0" marR="116975" marL="1169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07475">
                <a:tc>
                  <a:txBody>
                    <a:bodyPr/>
                    <a:lstStyle/>
                    <a:p>
                      <a:pPr indent="0" lvl="0" marL="0" marR="0" rtl="0" algn="ctr">
                        <a:lnSpc>
                          <a:spcPct val="115000"/>
                        </a:lnSpc>
                        <a:spcBef>
                          <a:spcPts val="0"/>
                        </a:spcBef>
                        <a:spcAft>
                          <a:spcPts val="0"/>
                        </a:spcAft>
                        <a:buNone/>
                      </a:pPr>
                      <a:r>
                        <a:rPr b="0" i="0" lang="en-US" sz="1900" u="none" cap="none" strike="noStrike">
                          <a:solidFill>
                            <a:srgbClr val="000000"/>
                          </a:solidFill>
                          <a:latin typeface="Calibri"/>
                          <a:ea typeface="Calibri"/>
                          <a:cs typeface="Calibri"/>
                          <a:sym typeface="Calibri"/>
                        </a:rPr>
                        <a:t> ☐    </a:t>
                      </a:r>
                      <a:endParaRPr b="0" i="0" sz="3100" u="none" cap="none" strike="noStrike">
                        <a:latin typeface="Arial"/>
                        <a:ea typeface="Arial"/>
                        <a:cs typeface="Arial"/>
                        <a:sym typeface="Arial"/>
                      </a:endParaRPr>
                    </a:p>
                  </a:txBody>
                  <a:tcPr marT="16250" marB="0" marR="116975" marL="11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0" i="0" lang="en-US" sz="1900" u="none" cap="none" strike="noStrike">
                          <a:solidFill>
                            <a:srgbClr val="000000"/>
                          </a:solidFill>
                          <a:latin typeface="Calibri"/>
                          <a:ea typeface="Calibri"/>
                          <a:cs typeface="Calibri"/>
                          <a:sym typeface="Calibri"/>
                        </a:rPr>
                        <a:t>☐    </a:t>
                      </a:r>
                      <a:endParaRPr b="0" i="0" sz="3100" u="none" cap="none" strike="noStrike">
                        <a:latin typeface="Arial"/>
                        <a:ea typeface="Arial"/>
                        <a:cs typeface="Arial"/>
                        <a:sym typeface="Arial"/>
                      </a:endParaRPr>
                    </a:p>
                  </a:txBody>
                  <a:tcPr marT="16250" marB="0" marR="116975" marL="11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0" i="0" lang="en-US" sz="1900" u="none" cap="none" strike="noStrike">
                          <a:solidFill>
                            <a:srgbClr val="000000"/>
                          </a:solidFill>
                          <a:latin typeface="Calibri"/>
                          <a:ea typeface="Calibri"/>
                          <a:cs typeface="Calibri"/>
                          <a:sym typeface="Calibri"/>
                        </a:rPr>
                        <a:t> X      </a:t>
                      </a:r>
                      <a:endParaRPr b="0" i="0" sz="3100" u="none" cap="none" strike="noStrike">
                        <a:latin typeface="Arial"/>
                        <a:ea typeface="Arial"/>
                        <a:cs typeface="Arial"/>
                        <a:sym typeface="Arial"/>
                      </a:endParaRPr>
                    </a:p>
                  </a:txBody>
                  <a:tcPr marT="16250" marB="0" marR="116975" marL="11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0" i="0" lang="en-US" sz="1900" u="none" cap="none" strike="noStrike">
                          <a:solidFill>
                            <a:srgbClr val="000000"/>
                          </a:solidFill>
                          <a:latin typeface="Calibri"/>
                          <a:ea typeface="Calibri"/>
                          <a:cs typeface="Calibri"/>
                          <a:sym typeface="Calibri"/>
                        </a:rPr>
                        <a:t> ☐      </a:t>
                      </a:r>
                      <a:endParaRPr b="0" i="0" sz="3100" u="none" cap="none" strike="noStrike">
                        <a:latin typeface="Arial"/>
                        <a:ea typeface="Arial"/>
                        <a:cs typeface="Arial"/>
                        <a:sym typeface="Arial"/>
                      </a:endParaRPr>
                    </a:p>
                  </a:txBody>
                  <a:tcPr marT="16250" marB="0" marR="116975" marL="11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25" name="Google Shape;225;p12"/>
          <p:cNvSpPr txBox="1"/>
          <p:nvPr>
            <p:ph idx="2" type="body"/>
          </p:nvPr>
        </p:nvSpPr>
        <p:spPr>
          <a:xfrm>
            <a:off x="4718999" y="417475"/>
            <a:ext cx="5512800" cy="7641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2000"/>
              <a:buNone/>
            </a:pPr>
            <a:r>
              <a:rPr b="1" lang="en-US" sz="2400"/>
              <a:t>We believe we achieved ”Accomplished”</a:t>
            </a:r>
            <a:endParaRPr b="1" sz="2400"/>
          </a:p>
        </p:txBody>
      </p:sp>
      <p:sp>
        <p:nvSpPr>
          <p:cNvPr id="226" name="Google Shape;226;p12"/>
          <p:cNvSpPr txBox="1"/>
          <p:nvPr/>
        </p:nvSpPr>
        <p:spPr>
          <a:xfrm>
            <a:off x="3758085" y="2301072"/>
            <a:ext cx="7534800" cy="4371300"/>
          </a:xfrm>
          <a:prstGeom prst="rect">
            <a:avLst/>
          </a:prstGeom>
          <a:noFill/>
          <a:ln>
            <a:noFill/>
          </a:ln>
        </p:spPr>
        <p:txBody>
          <a:bodyPr anchorCtr="0" anchor="t" bIns="45700" lIns="91425" spcFirstLastPara="1" rIns="91425" wrap="square" tIns="45700">
            <a:spAutoFit/>
          </a:bodyPr>
          <a:lstStyle/>
          <a:p>
            <a:pPr indent="-298450" lvl="0" marL="2857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Corbel"/>
                <a:ea typeface="Corbel"/>
                <a:cs typeface="Corbel"/>
                <a:sym typeface="Corbel"/>
              </a:rPr>
              <a:t>75% of members participate in SWARM training annually (not required in 2022)</a:t>
            </a:r>
            <a:endParaRPr sz="1600"/>
          </a:p>
          <a:p>
            <a:pPr indent="-298450" lvl="0" marL="2857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Corbel"/>
                <a:ea typeface="Corbel"/>
                <a:cs typeface="Corbel"/>
                <a:sym typeface="Corbel"/>
              </a:rPr>
              <a:t>The chapter holds at least one program related to mental or physical wellness.</a:t>
            </a:r>
            <a:endParaRPr sz="1600"/>
          </a:p>
          <a:p>
            <a:pPr indent="-298450" lvl="0" marL="2857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Corbel"/>
                <a:ea typeface="Corbel"/>
                <a:cs typeface="Corbel"/>
                <a:sym typeface="Corbel"/>
              </a:rPr>
              <a:t>The organization is not found responsible for any violations of the standards of student conduct; if that occurs, the organization should describe the violation and provide a reflection with a detailed plan for improvement. This plan should include a description of the incident(s), a thorough reflection on what the chapter has learned, and concrete steps the chapter will take to make sure this behavior is not repeated in the future.</a:t>
            </a:r>
            <a:endParaRPr sz="1600"/>
          </a:p>
          <a:p>
            <a:pPr indent="-298450" lvl="0" marL="2857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Corbel"/>
                <a:ea typeface="Corbel"/>
                <a:cs typeface="Corbel"/>
                <a:sym typeface="Corbel"/>
              </a:rPr>
              <a:t>The organization has policies/bylaws in place to address and resolve misconduct (ex. Standards Board, Accountability Chair).</a:t>
            </a:r>
            <a:endParaRPr sz="1600"/>
          </a:p>
          <a:p>
            <a:pPr indent="-171450" lvl="0" marL="285750" marR="0" rtl="0" algn="l">
              <a:spcBef>
                <a:spcPts val="0"/>
              </a:spcBef>
              <a:spcAft>
                <a:spcPts val="0"/>
              </a:spcAft>
              <a:buClr>
                <a:schemeClr val="dk1"/>
              </a:buClr>
              <a:buSzPts val="1800"/>
              <a:buFont typeface="Arial"/>
              <a:buNone/>
            </a:pPr>
            <a:r>
              <a:t/>
            </a:r>
            <a:endParaRPr b="0" i="0" sz="1800" u="none" cap="none" strike="noStrike">
              <a:solidFill>
                <a:schemeClr val="dk1"/>
              </a:solidFill>
              <a:latin typeface="Corbel"/>
              <a:ea typeface="Corbel"/>
              <a:cs typeface="Corbel"/>
              <a:sym typeface="Corbe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0" name="Shape 230"/>
        <p:cNvGrpSpPr/>
        <p:nvPr/>
      </p:nvGrpSpPr>
      <p:grpSpPr>
        <a:xfrm>
          <a:off x="0" y="0"/>
          <a:ext cx="0" cy="0"/>
          <a:chOff x="0" y="0"/>
          <a:chExt cx="0" cy="0"/>
        </a:xfrm>
      </p:grpSpPr>
      <p:sp>
        <p:nvSpPr>
          <p:cNvPr id="231" name="Google Shape;231;p13"/>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Accountability and Harm Reduction</a:t>
            </a:r>
            <a:endParaRPr/>
          </a:p>
        </p:txBody>
      </p:sp>
      <p:pic>
        <p:nvPicPr>
          <p:cNvPr descr="A group of people posing for a photo outside a building&#10;&#10;Description automatically generated" id="232" name="Google Shape;232;p13"/>
          <p:cNvPicPr preferRelativeResize="0"/>
          <p:nvPr/>
        </p:nvPicPr>
        <p:blipFill rotWithShape="1">
          <a:blip r:embed="rId3">
            <a:alphaModFix/>
          </a:blip>
          <a:srcRect b="0" l="0" r="0" t="0"/>
          <a:stretch/>
        </p:blipFill>
        <p:spPr>
          <a:xfrm>
            <a:off x="7818120" y="2191131"/>
            <a:ext cx="3474720" cy="2475738"/>
          </a:xfrm>
          <a:prstGeom prst="rect">
            <a:avLst/>
          </a:prstGeom>
          <a:noFill/>
          <a:ln>
            <a:noFill/>
          </a:ln>
        </p:spPr>
      </p:pic>
      <p:grpSp>
        <p:nvGrpSpPr>
          <p:cNvPr id="233" name="Google Shape;233;p13"/>
          <p:cNvGrpSpPr/>
          <p:nvPr/>
        </p:nvGrpSpPr>
        <p:grpSpPr>
          <a:xfrm>
            <a:off x="3869267" y="864108"/>
            <a:ext cx="3585891" cy="5120638"/>
            <a:chOff x="0" y="0"/>
            <a:chExt cx="3585891" cy="5120638"/>
          </a:xfrm>
        </p:grpSpPr>
        <p:cxnSp>
          <p:nvCxnSpPr>
            <p:cNvPr id="234" name="Google Shape;234;p13"/>
            <p:cNvCxnSpPr/>
            <p:nvPr/>
          </p:nvCxnSpPr>
          <p:spPr>
            <a:xfrm>
              <a:off x="0" y="0"/>
              <a:ext cx="3585891" cy="0"/>
            </a:xfrm>
            <a:prstGeom prst="straightConnector1">
              <a:avLst/>
            </a:prstGeom>
            <a:solidFill>
              <a:schemeClr val="dk2"/>
            </a:solidFill>
            <a:ln cap="flat" cmpd="sng" w="9525">
              <a:solidFill>
                <a:schemeClr val="dk2"/>
              </a:solidFill>
              <a:prstDash val="solid"/>
              <a:round/>
              <a:headEnd len="sm" w="sm" type="none"/>
              <a:tailEnd len="sm" w="sm" type="none"/>
            </a:ln>
            <a:effectLst>
              <a:outerShdw blurRad="44450" rotWithShape="0" algn="ctr" dir="5400000" dist="13970">
                <a:srgbClr val="000000">
                  <a:alpha val="44705"/>
                </a:srgbClr>
              </a:outerShdw>
            </a:effectLst>
          </p:spPr>
        </p:cxnSp>
        <p:sp>
          <p:nvSpPr>
            <p:cNvPr id="235" name="Google Shape;235;p13"/>
            <p:cNvSpPr/>
            <p:nvPr/>
          </p:nvSpPr>
          <p:spPr>
            <a:xfrm>
              <a:off x="0" y="0"/>
              <a:ext cx="3585891" cy="128015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3"/>
            <p:cNvSpPr txBox="1"/>
            <p:nvPr/>
          </p:nvSpPr>
          <p:spPr>
            <a:xfrm>
              <a:off x="0" y="0"/>
              <a:ext cx="3585891" cy="1280159"/>
            </a:xfrm>
            <a:prstGeom prst="rect">
              <a:avLst/>
            </a:prstGeom>
            <a:noFill/>
            <a:ln>
              <a:noFill/>
            </a:ln>
          </p:spPr>
          <p:txBody>
            <a:bodyPr anchorCtr="0" anchor="t" bIns="99050" lIns="99050" spcFirstLastPara="1" rIns="99050" wrap="square" tIns="99050">
              <a:noAutofit/>
            </a:bodyPr>
            <a:lstStyle/>
            <a:p>
              <a:pPr indent="0" lvl="0" marL="0" marR="0" rtl="0" algn="l">
                <a:lnSpc>
                  <a:spcPct val="90000"/>
                </a:lnSpc>
                <a:spcBef>
                  <a:spcPts val="0"/>
                </a:spcBef>
                <a:spcAft>
                  <a:spcPts val="0"/>
                </a:spcAft>
                <a:buClr>
                  <a:schemeClr val="dk1"/>
                </a:buClr>
                <a:buSzPts val="2600"/>
                <a:buFont typeface="Corbel"/>
                <a:buNone/>
              </a:pPr>
              <a:r>
                <a:rPr b="0" i="0" lang="en-US" sz="2600" u="none" cap="none" strike="noStrike">
                  <a:solidFill>
                    <a:schemeClr val="dk1"/>
                  </a:solidFill>
                  <a:latin typeface="Corbel"/>
                  <a:ea typeface="Corbel"/>
                  <a:cs typeface="Corbel"/>
                  <a:sym typeface="Corbel"/>
                </a:rPr>
                <a:t>Safe drinking seminar</a:t>
              </a:r>
              <a:endParaRPr/>
            </a:p>
          </p:txBody>
        </p:sp>
        <p:cxnSp>
          <p:nvCxnSpPr>
            <p:cNvPr id="237" name="Google Shape;237;p13"/>
            <p:cNvCxnSpPr/>
            <p:nvPr/>
          </p:nvCxnSpPr>
          <p:spPr>
            <a:xfrm>
              <a:off x="0" y="1280160"/>
              <a:ext cx="3585891" cy="0"/>
            </a:xfrm>
            <a:prstGeom prst="straightConnector1">
              <a:avLst/>
            </a:prstGeom>
            <a:solidFill>
              <a:schemeClr val="dk2"/>
            </a:solidFill>
            <a:ln cap="flat" cmpd="sng" w="9525">
              <a:solidFill>
                <a:schemeClr val="dk2"/>
              </a:solidFill>
              <a:prstDash val="solid"/>
              <a:round/>
              <a:headEnd len="sm" w="sm" type="none"/>
              <a:tailEnd len="sm" w="sm" type="none"/>
            </a:ln>
            <a:effectLst>
              <a:outerShdw blurRad="44450" rotWithShape="0" algn="ctr" dir="5400000" dist="13970">
                <a:srgbClr val="000000">
                  <a:alpha val="44705"/>
                </a:srgbClr>
              </a:outerShdw>
            </a:effectLst>
          </p:spPr>
        </p:cxnSp>
        <p:sp>
          <p:nvSpPr>
            <p:cNvPr id="238" name="Google Shape;238;p13"/>
            <p:cNvSpPr/>
            <p:nvPr/>
          </p:nvSpPr>
          <p:spPr>
            <a:xfrm>
              <a:off x="0" y="1280159"/>
              <a:ext cx="3585891" cy="128015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3"/>
            <p:cNvSpPr txBox="1"/>
            <p:nvPr/>
          </p:nvSpPr>
          <p:spPr>
            <a:xfrm>
              <a:off x="0" y="1280159"/>
              <a:ext cx="3585891" cy="1280159"/>
            </a:xfrm>
            <a:prstGeom prst="rect">
              <a:avLst/>
            </a:prstGeom>
            <a:noFill/>
            <a:ln>
              <a:noFill/>
            </a:ln>
          </p:spPr>
          <p:txBody>
            <a:bodyPr anchorCtr="0" anchor="t" bIns="99050" lIns="99050" spcFirstLastPara="1" rIns="99050" wrap="square" tIns="99050">
              <a:noAutofit/>
            </a:bodyPr>
            <a:lstStyle/>
            <a:p>
              <a:pPr indent="0" lvl="0" marL="0" marR="0" rtl="0" algn="l">
                <a:lnSpc>
                  <a:spcPct val="90000"/>
                </a:lnSpc>
                <a:spcBef>
                  <a:spcPts val="0"/>
                </a:spcBef>
                <a:spcAft>
                  <a:spcPts val="0"/>
                </a:spcAft>
                <a:buClr>
                  <a:schemeClr val="dk1"/>
                </a:buClr>
                <a:buSzPts val="2600"/>
                <a:buFont typeface="Corbel"/>
                <a:buNone/>
              </a:pPr>
              <a:r>
                <a:rPr b="0" i="0" lang="en-US" sz="2600" u="none" cap="none" strike="noStrike">
                  <a:solidFill>
                    <a:schemeClr val="dk1"/>
                  </a:solidFill>
                  <a:latin typeface="Corbel"/>
                  <a:ea typeface="Corbel"/>
                  <a:cs typeface="Corbel"/>
                  <a:sym typeface="Corbel"/>
                </a:rPr>
                <a:t>Dry party training </a:t>
              </a:r>
              <a:endParaRPr/>
            </a:p>
          </p:txBody>
        </p:sp>
        <p:cxnSp>
          <p:nvCxnSpPr>
            <p:cNvPr id="240" name="Google Shape;240;p13"/>
            <p:cNvCxnSpPr/>
            <p:nvPr/>
          </p:nvCxnSpPr>
          <p:spPr>
            <a:xfrm>
              <a:off x="0" y="2560320"/>
              <a:ext cx="3585891" cy="0"/>
            </a:xfrm>
            <a:prstGeom prst="straightConnector1">
              <a:avLst/>
            </a:prstGeom>
            <a:solidFill>
              <a:schemeClr val="dk2"/>
            </a:solidFill>
            <a:ln cap="flat" cmpd="sng" w="9525">
              <a:solidFill>
                <a:schemeClr val="dk2"/>
              </a:solidFill>
              <a:prstDash val="solid"/>
              <a:round/>
              <a:headEnd len="sm" w="sm" type="none"/>
              <a:tailEnd len="sm" w="sm" type="none"/>
            </a:ln>
            <a:effectLst>
              <a:outerShdw blurRad="44450" rotWithShape="0" algn="ctr" dir="5400000" dist="13970">
                <a:srgbClr val="000000">
                  <a:alpha val="44705"/>
                </a:srgbClr>
              </a:outerShdw>
            </a:effectLst>
          </p:spPr>
        </p:cxnSp>
        <p:sp>
          <p:nvSpPr>
            <p:cNvPr id="241" name="Google Shape;241;p13"/>
            <p:cNvSpPr/>
            <p:nvPr/>
          </p:nvSpPr>
          <p:spPr>
            <a:xfrm>
              <a:off x="0" y="2560319"/>
              <a:ext cx="3585891" cy="128015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3"/>
            <p:cNvSpPr txBox="1"/>
            <p:nvPr/>
          </p:nvSpPr>
          <p:spPr>
            <a:xfrm>
              <a:off x="0" y="2560319"/>
              <a:ext cx="3585891" cy="1280159"/>
            </a:xfrm>
            <a:prstGeom prst="rect">
              <a:avLst/>
            </a:prstGeom>
            <a:noFill/>
            <a:ln>
              <a:noFill/>
            </a:ln>
          </p:spPr>
          <p:txBody>
            <a:bodyPr anchorCtr="0" anchor="t" bIns="99050" lIns="99050" spcFirstLastPara="1" rIns="99050" wrap="square" tIns="99050">
              <a:noAutofit/>
            </a:bodyPr>
            <a:lstStyle/>
            <a:p>
              <a:pPr indent="0" lvl="0" marL="0" marR="0" rtl="0" algn="l">
                <a:lnSpc>
                  <a:spcPct val="90000"/>
                </a:lnSpc>
                <a:spcBef>
                  <a:spcPts val="0"/>
                </a:spcBef>
                <a:spcAft>
                  <a:spcPts val="0"/>
                </a:spcAft>
                <a:buClr>
                  <a:schemeClr val="dk1"/>
                </a:buClr>
                <a:buSzPts val="2600"/>
                <a:buFont typeface="Corbel"/>
                <a:buNone/>
              </a:pPr>
              <a:r>
                <a:rPr b="0" i="0" lang="en-US" sz="2600" u="none" cap="none" strike="noStrike">
                  <a:solidFill>
                    <a:schemeClr val="dk1"/>
                  </a:solidFill>
                  <a:latin typeface="Corbel"/>
                  <a:ea typeface="Corbel"/>
                  <a:cs typeface="Corbel"/>
                  <a:sym typeface="Corbel"/>
                </a:rPr>
                <a:t>Campus and community Biggest Loser</a:t>
              </a:r>
              <a:endParaRPr/>
            </a:p>
          </p:txBody>
        </p:sp>
        <p:cxnSp>
          <p:nvCxnSpPr>
            <p:cNvPr id="243" name="Google Shape;243;p13"/>
            <p:cNvCxnSpPr/>
            <p:nvPr/>
          </p:nvCxnSpPr>
          <p:spPr>
            <a:xfrm>
              <a:off x="0" y="3840480"/>
              <a:ext cx="3585891" cy="0"/>
            </a:xfrm>
            <a:prstGeom prst="straightConnector1">
              <a:avLst/>
            </a:prstGeom>
            <a:solidFill>
              <a:schemeClr val="dk2"/>
            </a:solidFill>
            <a:ln cap="flat" cmpd="sng" w="9525">
              <a:solidFill>
                <a:schemeClr val="dk2"/>
              </a:solidFill>
              <a:prstDash val="solid"/>
              <a:round/>
              <a:headEnd len="sm" w="sm" type="none"/>
              <a:tailEnd len="sm" w="sm" type="none"/>
            </a:ln>
            <a:effectLst>
              <a:outerShdw blurRad="44450" rotWithShape="0" algn="ctr" dir="5400000" dist="13970">
                <a:srgbClr val="000000">
                  <a:alpha val="44705"/>
                </a:srgbClr>
              </a:outerShdw>
            </a:effectLst>
          </p:spPr>
        </p:cxnSp>
        <p:sp>
          <p:nvSpPr>
            <p:cNvPr id="244" name="Google Shape;244;p13"/>
            <p:cNvSpPr/>
            <p:nvPr/>
          </p:nvSpPr>
          <p:spPr>
            <a:xfrm>
              <a:off x="0" y="3840479"/>
              <a:ext cx="3585891" cy="128015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3"/>
            <p:cNvSpPr txBox="1"/>
            <p:nvPr/>
          </p:nvSpPr>
          <p:spPr>
            <a:xfrm>
              <a:off x="0" y="3840479"/>
              <a:ext cx="3585891" cy="1280159"/>
            </a:xfrm>
            <a:prstGeom prst="rect">
              <a:avLst/>
            </a:prstGeom>
            <a:noFill/>
            <a:ln>
              <a:noFill/>
            </a:ln>
          </p:spPr>
          <p:txBody>
            <a:bodyPr anchorCtr="0" anchor="t" bIns="99050" lIns="99050" spcFirstLastPara="1" rIns="99050" wrap="square" tIns="99050">
              <a:noAutofit/>
            </a:bodyPr>
            <a:lstStyle/>
            <a:p>
              <a:pPr indent="0" lvl="0" marL="0" marR="0" rtl="0" algn="l">
                <a:lnSpc>
                  <a:spcPct val="90000"/>
                </a:lnSpc>
                <a:spcBef>
                  <a:spcPts val="0"/>
                </a:spcBef>
                <a:spcAft>
                  <a:spcPts val="0"/>
                </a:spcAft>
                <a:buClr>
                  <a:schemeClr val="dk1"/>
                </a:buClr>
                <a:buSzPts val="2600"/>
                <a:buFont typeface="Corbel"/>
                <a:buNone/>
              </a:pPr>
              <a:r>
                <a:rPr b="0" i="0" lang="en-US" sz="2600" u="none" cap="none" strike="noStrike">
                  <a:solidFill>
                    <a:schemeClr val="dk1"/>
                  </a:solidFill>
                  <a:latin typeface="Corbel"/>
                  <a:ea typeface="Corbel"/>
                  <a:cs typeface="Corbel"/>
                  <a:sym typeface="Corbel"/>
                </a:rPr>
                <a:t>Sexual harassment training </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4"/>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FFFF"/>
              </a:buClr>
              <a:buSzPts val="3200"/>
              <a:buFont typeface="Corbel"/>
              <a:buNone/>
            </a:pPr>
            <a:r>
              <a:rPr lang="en-US" sz="3400"/>
              <a:t>Accountability and Harm  Reduction</a:t>
            </a:r>
            <a:endParaRPr sz="3400"/>
          </a:p>
        </p:txBody>
      </p:sp>
      <p:sp>
        <p:nvSpPr>
          <p:cNvPr id="251" name="Google Shape;251;p14"/>
          <p:cNvSpPr txBox="1"/>
          <p:nvPr>
            <p:ph idx="1" type="body"/>
          </p:nvPr>
        </p:nvSpPr>
        <p:spPr>
          <a:xfrm>
            <a:off x="3867912" y="868680"/>
            <a:ext cx="7315200" cy="5120640"/>
          </a:xfrm>
          <a:prstGeom prst="rect">
            <a:avLst/>
          </a:prstGeom>
          <a:noFill/>
          <a:ln>
            <a:noFill/>
          </a:ln>
        </p:spPr>
        <p:txBody>
          <a:bodyPr anchorCtr="0" anchor="ctr" bIns="45700" lIns="91425" spcFirstLastPara="1" rIns="91425" wrap="square" tIns="45700">
            <a:normAutofit/>
          </a:bodyPr>
          <a:lstStyle/>
          <a:p>
            <a:pPr indent="-233680" lvl="0" marL="182880" rtl="0" algn="l">
              <a:lnSpc>
                <a:spcPct val="90000"/>
              </a:lnSpc>
              <a:spcBef>
                <a:spcPts val="0"/>
              </a:spcBef>
              <a:spcAft>
                <a:spcPts val="0"/>
              </a:spcAft>
              <a:buSzPts val="2800"/>
              <a:buChar char="●"/>
            </a:pPr>
            <a:r>
              <a:rPr lang="en-US" sz="2800"/>
              <a:t>We did an on-campus safety awareness enrichment at a local high school senior class</a:t>
            </a:r>
            <a:endParaRPr sz="2800"/>
          </a:p>
          <a:p>
            <a:pPr indent="-233680" lvl="0" marL="182880" rtl="0" algn="l">
              <a:lnSpc>
                <a:spcPct val="90000"/>
              </a:lnSpc>
              <a:spcBef>
                <a:spcPts val="1200"/>
              </a:spcBef>
              <a:spcAft>
                <a:spcPts val="0"/>
              </a:spcAft>
              <a:buSzPts val="2800"/>
              <a:buChar char="●"/>
            </a:pPr>
            <a:r>
              <a:rPr lang="en-US" sz="2800"/>
              <a:t>We made several workshops mandatory and about our point system</a:t>
            </a:r>
            <a:endParaRPr sz="2800"/>
          </a:p>
          <a:p>
            <a:pPr indent="-233680" lvl="0" marL="182880" rtl="0" algn="l">
              <a:lnSpc>
                <a:spcPct val="90000"/>
              </a:lnSpc>
              <a:spcBef>
                <a:spcPts val="1200"/>
              </a:spcBef>
              <a:spcAft>
                <a:spcPts val="0"/>
              </a:spcAft>
              <a:buSzPts val="2800"/>
              <a:buChar char="●"/>
            </a:pPr>
            <a:r>
              <a:rPr lang="en-US" sz="2800"/>
              <a:t>We had no incidents with public safety</a:t>
            </a:r>
            <a:endParaRPr sz="2800"/>
          </a:p>
        </p:txBody>
      </p:sp>
      <p:sp>
        <p:nvSpPr>
          <p:cNvPr id="252" name="Google Shape;252;p14"/>
          <p:cNvSpPr txBox="1"/>
          <p:nvPr>
            <p:ph idx="2" type="body"/>
          </p:nvPr>
        </p:nvSpPr>
        <p:spPr>
          <a:xfrm>
            <a:off x="256032" y="4133676"/>
            <a:ext cx="2834700" cy="2322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sz="2500"/>
              <a:t>Additional Accomplishments</a:t>
            </a:r>
            <a:endParaRPr sz="25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5"/>
          <p:cNvSpPr txBox="1"/>
          <p:nvPr>
            <p:ph type="title"/>
          </p:nvPr>
        </p:nvSpPr>
        <p:spPr>
          <a:xfrm>
            <a:off x="252931" y="1835362"/>
            <a:ext cx="2947500" cy="10383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FFFFFF"/>
              </a:buClr>
              <a:buSzPts val="2400"/>
              <a:buFont typeface="Corbel"/>
              <a:buNone/>
            </a:pPr>
            <a:r>
              <a:rPr lang="en-US"/>
              <a:t>Accountability and Harm Reduction</a:t>
            </a:r>
            <a:endParaRPr sz="4800"/>
          </a:p>
        </p:txBody>
      </p:sp>
      <p:sp>
        <p:nvSpPr>
          <p:cNvPr id="258" name="Google Shape;258;p15"/>
          <p:cNvSpPr/>
          <p:nvPr/>
        </p:nvSpPr>
        <p:spPr>
          <a:xfrm>
            <a:off x="252920" y="4124589"/>
            <a:ext cx="2947500" cy="37443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b="0" i="0" lang="en-US" sz="2500" u="none" cap="none" strike="noStrike">
                <a:solidFill>
                  <a:srgbClr val="FFFFFF"/>
                </a:solidFill>
                <a:latin typeface="Corbel"/>
                <a:ea typeface="Corbel"/>
                <a:cs typeface="Corbel"/>
                <a:sym typeface="Corbel"/>
              </a:rPr>
              <a:t>Ratings are on a scale of 1-10 (1 = poor; 10 = excellent)</a:t>
            </a:r>
            <a:endParaRPr sz="2300"/>
          </a:p>
          <a:p>
            <a:pPr indent="0" lvl="0" marL="0" marR="0" rtl="0" algn="l">
              <a:lnSpc>
                <a:spcPct val="90000"/>
              </a:lnSpc>
              <a:spcBef>
                <a:spcPts val="600"/>
              </a:spcBef>
              <a:spcAft>
                <a:spcPts val="0"/>
              </a:spcAft>
              <a:buClr>
                <a:schemeClr val="accent1"/>
              </a:buClr>
              <a:buSzPts val="1600"/>
              <a:buFont typeface="Noto Sans Symbols"/>
              <a:buChar char="●"/>
            </a:pPr>
            <a:r>
              <a:rPr b="0" i="0" lang="en-US" sz="1600" u="none" cap="none" strike="noStrike">
                <a:solidFill>
                  <a:srgbClr val="FFFFFF"/>
                </a:solidFill>
                <a:latin typeface="Corbel"/>
                <a:ea typeface="Corbel"/>
                <a:cs typeface="Corbel"/>
                <a:sym typeface="Corbel"/>
              </a:rPr>
              <a:t> </a:t>
            </a:r>
            <a:endParaRPr/>
          </a:p>
        </p:txBody>
      </p:sp>
      <p:graphicFrame>
        <p:nvGraphicFramePr>
          <p:cNvPr id="259" name="Google Shape;259;p15"/>
          <p:cNvGraphicFramePr/>
          <p:nvPr/>
        </p:nvGraphicFramePr>
        <p:xfrm>
          <a:off x="4059935" y="1779631"/>
          <a:ext cx="3000000" cy="3000000"/>
        </p:xfrm>
        <a:graphic>
          <a:graphicData uri="http://schemas.openxmlformats.org/drawingml/2006/table">
            <a:tbl>
              <a:tblPr>
                <a:noFill/>
                <a:tableStyleId>{495E086D-8BB9-49B2-9648-EF30CF974CB7}</a:tableStyleId>
              </a:tblPr>
              <a:tblGrid>
                <a:gridCol w="6382150"/>
                <a:gridCol w="1109225"/>
              </a:tblGrid>
              <a:tr h="1093925">
                <a:tc>
                  <a:txBody>
                    <a:bodyPr/>
                    <a:lstStyle/>
                    <a:p>
                      <a:pPr indent="0" lvl="0" marL="0" marR="0" rtl="0" algn="l">
                        <a:spcBef>
                          <a:spcPts val="0"/>
                        </a:spcBef>
                        <a:spcAft>
                          <a:spcPts val="0"/>
                        </a:spcAft>
                        <a:buNone/>
                      </a:pPr>
                      <a:r>
                        <a:rPr b="0" i="0" lang="en-US" sz="3200" u="none" cap="none" strike="noStrike">
                          <a:solidFill>
                            <a:srgbClr val="201F1E"/>
                          </a:solidFill>
                          <a:latin typeface="Calibri"/>
                          <a:ea typeface="Calibri"/>
                          <a:cs typeface="Calibri"/>
                          <a:sym typeface="Calibri"/>
                        </a:rPr>
                        <a:t>Chapter Performance as of January 2022</a:t>
                      </a:r>
                      <a:endParaRPr b="0" i="0" sz="5200" u="none" cap="none" strike="noStrike">
                        <a:latin typeface="Arial"/>
                        <a:ea typeface="Arial"/>
                        <a:cs typeface="Arial"/>
                        <a:sym typeface="Arial"/>
                      </a:endParaRPr>
                    </a:p>
                  </a:txBody>
                  <a:tcPr marT="27325" marB="0" marR="196700" marL="1967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3200" u="none" cap="none" strike="noStrike">
                          <a:solidFill>
                            <a:srgbClr val="201F1E"/>
                          </a:solidFill>
                          <a:latin typeface="Calibri"/>
                          <a:ea typeface="Calibri"/>
                          <a:cs typeface="Calibri"/>
                          <a:sym typeface="Calibri"/>
                        </a:rPr>
                        <a:t>5</a:t>
                      </a:r>
                      <a:endParaRPr b="0" i="0" sz="5200" u="none" cap="none" strike="noStrike">
                        <a:latin typeface="Arial"/>
                        <a:ea typeface="Arial"/>
                        <a:cs typeface="Arial"/>
                        <a:sym typeface="Arial"/>
                      </a:endParaRPr>
                    </a:p>
                  </a:txBody>
                  <a:tcPr marT="27325" marB="0" marR="196700" marL="1967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93925">
                <a:tc>
                  <a:txBody>
                    <a:bodyPr/>
                    <a:lstStyle/>
                    <a:p>
                      <a:pPr indent="0" lvl="0" marL="0" marR="0" rtl="0" algn="l">
                        <a:spcBef>
                          <a:spcPts val="0"/>
                        </a:spcBef>
                        <a:spcAft>
                          <a:spcPts val="0"/>
                        </a:spcAft>
                        <a:buNone/>
                      </a:pPr>
                      <a:r>
                        <a:rPr b="0" i="0" lang="en-US" sz="3200" u="none" cap="none" strike="noStrike">
                          <a:solidFill>
                            <a:srgbClr val="201F1E"/>
                          </a:solidFill>
                          <a:latin typeface="Calibri"/>
                          <a:ea typeface="Calibri"/>
                          <a:cs typeface="Calibri"/>
                          <a:sym typeface="Calibri"/>
                        </a:rPr>
                        <a:t>Expected End-of-Year Rating When Writing Goals in January</a:t>
                      </a:r>
                      <a:endParaRPr b="0" i="0" sz="5200" u="none" cap="none" strike="noStrike">
                        <a:latin typeface="Arial"/>
                        <a:ea typeface="Arial"/>
                        <a:cs typeface="Arial"/>
                        <a:sym typeface="Arial"/>
                      </a:endParaRPr>
                    </a:p>
                  </a:txBody>
                  <a:tcPr marT="27325" marB="0" marR="196700" marL="1967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3200" u="none" cap="none" strike="noStrike">
                          <a:solidFill>
                            <a:srgbClr val="201F1E"/>
                          </a:solidFill>
                          <a:latin typeface="Calibri"/>
                          <a:ea typeface="Calibri"/>
                          <a:cs typeface="Calibri"/>
                          <a:sym typeface="Calibri"/>
                        </a:rPr>
                        <a:t>10</a:t>
                      </a:r>
                      <a:endParaRPr b="0" i="0" sz="5200" u="none" cap="none" strike="noStrike">
                        <a:latin typeface="Arial"/>
                        <a:ea typeface="Arial"/>
                        <a:cs typeface="Arial"/>
                        <a:sym typeface="Arial"/>
                      </a:endParaRPr>
                    </a:p>
                  </a:txBody>
                  <a:tcPr marT="27325" marB="0" marR="196700" marL="1967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93925">
                <a:tc>
                  <a:txBody>
                    <a:bodyPr/>
                    <a:lstStyle/>
                    <a:p>
                      <a:pPr indent="0" lvl="0" marL="0" marR="0" rtl="0" algn="l">
                        <a:spcBef>
                          <a:spcPts val="0"/>
                        </a:spcBef>
                        <a:spcAft>
                          <a:spcPts val="0"/>
                        </a:spcAft>
                        <a:buNone/>
                      </a:pPr>
                      <a:r>
                        <a:rPr b="0" i="0" lang="en-US" sz="3200" u="none" cap="none" strike="noStrike">
                          <a:solidFill>
                            <a:srgbClr val="201F1E"/>
                          </a:solidFill>
                          <a:latin typeface="Calibri"/>
                          <a:ea typeface="Calibri"/>
                          <a:cs typeface="Calibri"/>
                          <a:sym typeface="Calibri"/>
                        </a:rPr>
                        <a:t>Actual Chapter Performance as of November 2022</a:t>
                      </a:r>
                      <a:endParaRPr b="0" i="0" sz="5200" u="none" cap="none" strike="noStrike">
                        <a:latin typeface="Arial"/>
                        <a:ea typeface="Arial"/>
                        <a:cs typeface="Arial"/>
                        <a:sym typeface="Arial"/>
                      </a:endParaRPr>
                    </a:p>
                  </a:txBody>
                  <a:tcPr marT="27325" marB="0" marR="196700" marL="1967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3200" u="none" cap="none" strike="noStrike">
                          <a:solidFill>
                            <a:srgbClr val="201F1E"/>
                          </a:solidFill>
                          <a:latin typeface="Calibri"/>
                          <a:ea typeface="Calibri"/>
                          <a:cs typeface="Calibri"/>
                          <a:sym typeface="Calibri"/>
                        </a:rPr>
                        <a:t>6</a:t>
                      </a:r>
                      <a:endParaRPr b="0" i="0" sz="5200" u="none" cap="none" strike="noStrike">
                        <a:latin typeface="Arial"/>
                        <a:ea typeface="Arial"/>
                        <a:cs typeface="Arial"/>
                        <a:sym typeface="Arial"/>
                      </a:endParaRPr>
                    </a:p>
                  </a:txBody>
                  <a:tcPr marT="27325" marB="0" marR="196700" marL="1967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3" name="Shape 263"/>
        <p:cNvGrpSpPr/>
        <p:nvPr/>
      </p:nvGrpSpPr>
      <p:grpSpPr>
        <a:xfrm>
          <a:off x="0" y="0"/>
          <a:ext cx="0" cy="0"/>
          <a:chOff x="0" y="0"/>
          <a:chExt cx="0" cy="0"/>
        </a:xfrm>
      </p:grpSpPr>
      <p:sp>
        <p:nvSpPr>
          <p:cNvPr id="264" name="Google Shape;264;p16"/>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sz="4700"/>
              <a:t>Leadership</a:t>
            </a:r>
            <a:endParaRPr sz="4700"/>
          </a:p>
        </p:txBody>
      </p:sp>
      <p:sp>
        <p:nvSpPr>
          <p:cNvPr id="265" name="Google Shape;265;p16"/>
          <p:cNvSpPr txBox="1"/>
          <p:nvPr>
            <p:ph idx="1" type="body"/>
          </p:nvPr>
        </p:nvSpPr>
        <p:spPr>
          <a:xfrm>
            <a:off x="3869284" y="864100"/>
            <a:ext cx="7398900" cy="5120700"/>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0"/>
              </a:spcBef>
              <a:spcAft>
                <a:spcPts val="0"/>
              </a:spcAft>
              <a:buClr>
                <a:schemeClr val="dk1"/>
              </a:buClr>
              <a:buSzPts val="1100"/>
              <a:buFont typeface="Arial"/>
              <a:buNone/>
            </a:pPr>
            <a:r>
              <a:rPr lang="en-US" sz="2200">
                <a:solidFill>
                  <a:srgbClr val="00467F"/>
                </a:solidFill>
                <a:latin typeface="Times New Roman"/>
                <a:ea typeface="Times New Roman"/>
                <a:cs typeface="Times New Roman"/>
                <a:sym typeface="Times New Roman"/>
              </a:rPr>
              <a:t>We encourage the development of strong leaders within our chapter by promoting leadership training opportunities for our officers and our members. Through formal and informal positions, everyone in our organization can be a leader. Members leverage the strengths of the community to reach common goals and use interpersonal skills for coaching and development. Members also engage meaningfully outside their organization, learning about diverse and intersectional experiences in the campus and city communities. Through a process of learning and applying skills, members can accomplish measurable and meaningful change</a:t>
            </a:r>
            <a:r>
              <a:rPr lang="en-US" sz="1200">
                <a:solidFill>
                  <a:srgbClr val="00467F"/>
                </a:solidFill>
                <a:latin typeface="Times New Roman"/>
                <a:ea typeface="Times New Roman"/>
                <a:cs typeface="Times New Roman"/>
                <a:sym typeface="Times New Roman"/>
              </a:rPr>
              <a: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7"/>
          <p:cNvSpPr txBox="1"/>
          <p:nvPr>
            <p:ph type="title"/>
          </p:nvPr>
        </p:nvSpPr>
        <p:spPr>
          <a:xfrm>
            <a:off x="252926" y="1123825"/>
            <a:ext cx="3341400" cy="4601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800"/>
              <a:buFont typeface="Corbel"/>
              <a:buNone/>
            </a:pPr>
            <a:r>
              <a:rPr lang="en-US" sz="4800"/>
              <a:t>Leadership</a:t>
            </a:r>
            <a:endParaRPr/>
          </a:p>
        </p:txBody>
      </p:sp>
      <p:graphicFrame>
        <p:nvGraphicFramePr>
          <p:cNvPr id="271" name="Google Shape;271;p17"/>
          <p:cNvGraphicFramePr/>
          <p:nvPr/>
        </p:nvGraphicFramePr>
        <p:xfrm>
          <a:off x="3916680" y="1196340"/>
          <a:ext cx="3000000" cy="3000000"/>
        </p:xfrm>
        <a:graphic>
          <a:graphicData uri="http://schemas.openxmlformats.org/drawingml/2006/table">
            <a:tbl>
              <a:tblPr>
                <a:noFill/>
                <a:tableStyleId>{495E086D-8BB9-49B2-9648-EF30CF974CB7}</a:tableStyleId>
              </a:tblPr>
              <a:tblGrid>
                <a:gridCol w="2015775"/>
                <a:gridCol w="1570350"/>
                <a:gridCol w="2103625"/>
                <a:gridCol w="1686400"/>
              </a:tblGrid>
              <a:tr h="356475">
                <a:tc>
                  <a:txBody>
                    <a:bodyPr/>
                    <a:lstStyle/>
                    <a:p>
                      <a:pPr indent="0" lvl="0" marL="0" marR="0" rtl="0" algn="ctr">
                        <a:lnSpc>
                          <a:spcPct val="115000"/>
                        </a:lnSpc>
                        <a:spcBef>
                          <a:spcPts val="0"/>
                        </a:spcBef>
                        <a:spcAft>
                          <a:spcPts val="0"/>
                        </a:spcAft>
                        <a:buNone/>
                      </a:pPr>
                      <a:r>
                        <a:rPr b="0" i="0" lang="en-US" sz="1900" u="none" cap="none" strike="noStrike">
                          <a:solidFill>
                            <a:srgbClr val="000000"/>
                          </a:solidFill>
                          <a:latin typeface="Calibri"/>
                          <a:ea typeface="Calibri"/>
                          <a:cs typeface="Calibri"/>
                          <a:sym typeface="Calibri"/>
                        </a:rPr>
                        <a:t>Unacceptable</a:t>
                      </a:r>
                      <a:endParaRPr b="0" i="0" sz="3100" u="none" cap="none" strike="noStrike">
                        <a:latin typeface="Arial"/>
                        <a:ea typeface="Arial"/>
                        <a:cs typeface="Arial"/>
                        <a:sym typeface="Arial"/>
                      </a:endParaRPr>
                    </a:p>
                  </a:txBody>
                  <a:tcPr marT="16250" marB="0" marR="116975" marL="1169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0" i="0" lang="en-US" sz="1900" u="none" cap="none" strike="noStrike">
                          <a:solidFill>
                            <a:srgbClr val="000000"/>
                          </a:solidFill>
                          <a:latin typeface="Calibri"/>
                          <a:ea typeface="Calibri"/>
                          <a:cs typeface="Calibri"/>
                          <a:sym typeface="Calibri"/>
                        </a:rPr>
                        <a:t>Minimum</a:t>
                      </a:r>
                      <a:endParaRPr b="0" i="0" sz="3100" u="none" cap="none" strike="noStrike">
                        <a:latin typeface="Arial"/>
                        <a:ea typeface="Arial"/>
                        <a:cs typeface="Arial"/>
                        <a:sym typeface="Arial"/>
                      </a:endParaRPr>
                    </a:p>
                  </a:txBody>
                  <a:tcPr marT="16250" marB="0" marR="116975" marL="1169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0" i="0" lang="en-US" sz="1900" u="none" cap="none" strike="noStrike">
                          <a:solidFill>
                            <a:srgbClr val="000000"/>
                          </a:solidFill>
                          <a:latin typeface="Calibri"/>
                          <a:ea typeface="Calibri"/>
                          <a:cs typeface="Calibri"/>
                          <a:sym typeface="Calibri"/>
                        </a:rPr>
                        <a:t>Accomplished </a:t>
                      </a:r>
                      <a:endParaRPr b="0" i="0" sz="3100" u="none" cap="none" strike="noStrike">
                        <a:latin typeface="Arial"/>
                        <a:ea typeface="Arial"/>
                        <a:cs typeface="Arial"/>
                        <a:sym typeface="Arial"/>
                      </a:endParaRPr>
                    </a:p>
                  </a:txBody>
                  <a:tcPr marT="16250" marB="0" marR="116975" marL="1169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0" i="0" lang="en-US" sz="1900" u="none" cap="none" strike="noStrike">
                          <a:solidFill>
                            <a:srgbClr val="000000"/>
                          </a:solidFill>
                          <a:latin typeface="Calibri"/>
                          <a:ea typeface="Calibri"/>
                          <a:cs typeface="Calibri"/>
                          <a:sym typeface="Calibri"/>
                        </a:rPr>
                        <a:t>Excellent</a:t>
                      </a:r>
                      <a:endParaRPr b="0" i="0" sz="3100" u="none" cap="none" strike="noStrike">
                        <a:latin typeface="Arial"/>
                        <a:ea typeface="Arial"/>
                        <a:cs typeface="Arial"/>
                        <a:sym typeface="Arial"/>
                      </a:endParaRPr>
                    </a:p>
                  </a:txBody>
                  <a:tcPr marT="16250" marB="0" marR="116975" marL="1169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07475">
                <a:tc>
                  <a:txBody>
                    <a:bodyPr/>
                    <a:lstStyle/>
                    <a:p>
                      <a:pPr indent="0" lvl="0" marL="0" marR="0" rtl="0" algn="ctr">
                        <a:lnSpc>
                          <a:spcPct val="115000"/>
                        </a:lnSpc>
                        <a:spcBef>
                          <a:spcPts val="0"/>
                        </a:spcBef>
                        <a:spcAft>
                          <a:spcPts val="0"/>
                        </a:spcAft>
                        <a:buNone/>
                      </a:pPr>
                      <a:r>
                        <a:rPr b="0" i="0" lang="en-US" sz="1900" u="none" cap="none" strike="noStrike">
                          <a:solidFill>
                            <a:srgbClr val="000000"/>
                          </a:solidFill>
                          <a:latin typeface="Calibri"/>
                          <a:ea typeface="Calibri"/>
                          <a:cs typeface="Calibri"/>
                          <a:sym typeface="Calibri"/>
                        </a:rPr>
                        <a:t> ☐    </a:t>
                      </a:r>
                      <a:endParaRPr b="0" i="0" sz="3100" u="none" cap="none" strike="noStrike">
                        <a:latin typeface="Arial"/>
                        <a:ea typeface="Arial"/>
                        <a:cs typeface="Arial"/>
                        <a:sym typeface="Arial"/>
                      </a:endParaRPr>
                    </a:p>
                  </a:txBody>
                  <a:tcPr marT="16250" marB="0" marR="116975" marL="11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0" i="0" lang="en-US" sz="1900" u="none" cap="none" strike="noStrike">
                          <a:solidFill>
                            <a:srgbClr val="000000"/>
                          </a:solidFill>
                          <a:latin typeface="Calibri"/>
                          <a:ea typeface="Calibri"/>
                          <a:cs typeface="Calibri"/>
                          <a:sym typeface="Calibri"/>
                        </a:rPr>
                        <a:t>☐    </a:t>
                      </a:r>
                      <a:endParaRPr b="0" i="0" sz="3100" u="none" cap="none" strike="noStrike">
                        <a:latin typeface="Arial"/>
                        <a:ea typeface="Arial"/>
                        <a:cs typeface="Arial"/>
                        <a:sym typeface="Arial"/>
                      </a:endParaRPr>
                    </a:p>
                  </a:txBody>
                  <a:tcPr marT="16250" marB="0" marR="116975" marL="11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0" i="0" lang="en-US" sz="1900" u="none" cap="none" strike="noStrike">
                          <a:solidFill>
                            <a:srgbClr val="000000"/>
                          </a:solidFill>
                          <a:latin typeface="Calibri"/>
                          <a:ea typeface="Calibri"/>
                          <a:cs typeface="Calibri"/>
                          <a:sym typeface="Calibri"/>
                        </a:rPr>
                        <a:t> ☐      </a:t>
                      </a:r>
                      <a:endParaRPr b="0" i="0" sz="3100" u="none" cap="none" strike="noStrike">
                        <a:latin typeface="Arial"/>
                        <a:ea typeface="Arial"/>
                        <a:cs typeface="Arial"/>
                        <a:sym typeface="Arial"/>
                      </a:endParaRPr>
                    </a:p>
                  </a:txBody>
                  <a:tcPr marT="16250" marB="0" marR="116975" marL="11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0" i="0" lang="en-US" sz="1900" u="none" cap="none" strike="noStrike">
                          <a:solidFill>
                            <a:srgbClr val="000000"/>
                          </a:solidFill>
                          <a:latin typeface="Calibri"/>
                          <a:ea typeface="Calibri"/>
                          <a:cs typeface="Calibri"/>
                          <a:sym typeface="Calibri"/>
                        </a:rPr>
                        <a:t> X      </a:t>
                      </a:r>
                      <a:endParaRPr b="0" i="0" sz="3100" u="none" cap="none" strike="noStrike">
                        <a:latin typeface="Arial"/>
                        <a:ea typeface="Arial"/>
                        <a:cs typeface="Arial"/>
                        <a:sym typeface="Arial"/>
                      </a:endParaRPr>
                    </a:p>
                  </a:txBody>
                  <a:tcPr marT="16250" marB="0" marR="116975" marL="11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72" name="Google Shape;272;p17"/>
          <p:cNvSpPr txBox="1"/>
          <p:nvPr>
            <p:ph idx="2" type="body"/>
          </p:nvPr>
        </p:nvSpPr>
        <p:spPr>
          <a:xfrm>
            <a:off x="3916549" y="417475"/>
            <a:ext cx="7376100" cy="7641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2000"/>
              <a:buNone/>
            </a:pPr>
            <a:r>
              <a:rPr b="1" lang="en-US" sz="2500"/>
              <a:t>We believe we achieved ”Excellent”</a:t>
            </a:r>
            <a:endParaRPr b="1" sz="2500"/>
          </a:p>
        </p:txBody>
      </p:sp>
      <p:sp>
        <p:nvSpPr>
          <p:cNvPr id="273" name="Google Shape;273;p17"/>
          <p:cNvSpPr txBox="1"/>
          <p:nvPr/>
        </p:nvSpPr>
        <p:spPr>
          <a:xfrm>
            <a:off x="3916680" y="2472623"/>
            <a:ext cx="7376100" cy="3817200"/>
          </a:xfrm>
          <a:prstGeom prst="rect">
            <a:avLst/>
          </a:prstGeom>
          <a:noFill/>
          <a:ln>
            <a:noFill/>
          </a:ln>
        </p:spPr>
        <p:txBody>
          <a:bodyPr anchorCtr="0" anchor="t" bIns="45700" lIns="91425" spcFirstLastPara="1" rIns="91425" wrap="square" tIns="45700">
            <a:spAutoFit/>
          </a:bodyPr>
          <a:lstStyle/>
          <a:p>
            <a:pPr indent="-311150" lvl="0" marL="285750" marR="0" rtl="0" algn="l">
              <a:spcBef>
                <a:spcPts val="0"/>
              </a:spcBef>
              <a:spcAft>
                <a:spcPts val="0"/>
              </a:spcAft>
              <a:buClr>
                <a:schemeClr val="dk1"/>
              </a:buClr>
              <a:buSzPts val="2200"/>
              <a:buFont typeface="Arial"/>
              <a:buChar char="•"/>
            </a:pPr>
            <a:r>
              <a:rPr b="0" i="0" lang="en-US" sz="2200" u="none" cap="none" strike="noStrike">
                <a:solidFill>
                  <a:schemeClr val="dk1"/>
                </a:solidFill>
                <a:latin typeface="Corbel"/>
                <a:ea typeface="Corbel"/>
                <a:cs typeface="Corbel"/>
                <a:sym typeface="Corbel"/>
              </a:rPr>
              <a:t>90% of new members have completed all components of the new member orientation program.</a:t>
            </a:r>
            <a:endParaRPr sz="1800"/>
          </a:p>
          <a:p>
            <a:pPr indent="-311150" lvl="0" marL="285750" marR="0" rtl="0" algn="l">
              <a:spcBef>
                <a:spcPts val="0"/>
              </a:spcBef>
              <a:spcAft>
                <a:spcPts val="0"/>
              </a:spcAft>
              <a:buClr>
                <a:schemeClr val="dk1"/>
              </a:buClr>
              <a:buSzPts val="2200"/>
              <a:buFont typeface="Arial"/>
              <a:buChar char="•"/>
            </a:pPr>
            <a:r>
              <a:rPr b="0" i="0" lang="en-US" sz="2200" u="none" cap="none" strike="noStrike">
                <a:solidFill>
                  <a:schemeClr val="dk1"/>
                </a:solidFill>
                <a:latin typeface="Corbel"/>
                <a:ea typeface="Corbel"/>
                <a:cs typeface="Corbel"/>
                <a:sym typeface="Corbel"/>
              </a:rPr>
              <a:t>At least two members of the organization (or one for a single member chapter) participate in the fall leadership training.</a:t>
            </a:r>
            <a:endParaRPr sz="1800"/>
          </a:p>
          <a:p>
            <a:pPr indent="-311150" lvl="0" marL="285750" marR="0" rtl="0" algn="l">
              <a:spcBef>
                <a:spcPts val="0"/>
              </a:spcBef>
              <a:spcAft>
                <a:spcPts val="0"/>
              </a:spcAft>
              <a:buClr>
                <a:schemeClr val="dk1"/>
              </a:buClr>
              <a:buSzPts val="2200"/>
              <a:buFont typeface="Arial"/>
              <a:buChar char="•"/>
            </a:pPr>
            <a:r>
              <a:rPr b="0" i="0" lang="en-US" sz="2200" u="none" cap="none" strike="noStrike">
                <a:solidFill>
                  <a:schemeClr val="dk1"/>
                </a:solidFill>
                <a:latin typeface="Corbel"/>
                <a:ea typeface="Corbel"/>
                <a:cs typeface="Corbel"/>
                <a:sym typeface="Corbel"/>
              </a:rPr>
              <a:t>The organization has a leadership transition process (ex. Shadowing period, shared google doc, transition event).</a:t>
            </a:r>
            <a:endParaRPr sz="1800"/>
          </a:p>
          <a:p>
            <a:pPr indent="-311150" lvl="0" marL="285750" marR="0" rtl="0" algn="l">
              <a:spcBef>
                <a:spcPts val="0"/>
              </a:spcBef>
              <a:spcAft>
                <a:spcPts val="0"/>
              </a:spcAft>
              <a:buClr>
                <a:schemeClr val="dk1"/>
              </a:buClr>
              <a:buSzPts val="2200"/>
              <a:buFont typeface="Arial"/>
              <a:buChar char="•"/>
            </a:pPr>
            <a:r>
              <a:rPr b="0" i="0" lang="en-US" sz="2200" u="none" cap="none" strike="noStrike">
                <a:solidFill>
                  <a:schemeClr val="dk1"/>
                </a:solidFill>
                <a:latin typeface="Corbel"/>
                <a:ea typeface="Corbel"/>
                <a:cs typeface="Corbel"/>
                <a:sym typeface="Corbel"/>
              </a:rPr>
              <a:t>The organization has a representative at 75% or more of the monthly fraternity and sorority president’s meetings.</a:t>
            </a:r>
            <a:endParaRPr sz="1800"/>
          </a:p>
          <a:p>
            <a:pPr indent="-311150" lvl="0" marL="285750" marR="0" rtl="0" algn="l">
              <a:spcBef>
                <a:spcPts val="0"/>
              </a:spcBef>
              <a:spcAft>
                <a:spcPts val="0"/>
              </a:spcAft>
              <a:buClr>
                <a:schemeClr val="dk1"/>
              </a:buClr>
              <a:buSzPts val="2200"/>
              <a:buFont typeface="Arial"/>
              <a:buChar char="•"/>
            </a:pPr>
            <a:r>
              <a:rPr b="0" i="0" lang="en-US" sz="2200" u="none" cap="none" strike="noStrike">
                <a:solidFill>
                  <a:schemeClr val="dk1"/>
                </a:solidFill>
                <a:latin typeface="Corbel"/>
                <a:ea typeface="Corbel"/>
                <a:cs typeface="Corbel"/>
                <a:sym typeface="Corbel"/>
              </a:rPr>
              <a:t>The organization has a representative at 75% or more of their governing council meetings.</a:t>
            </a: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8"/>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Leadership</a:t>
            </a:r>
            <a:endParaRPr/>
          </a:p>
        </p:txBody>
      </p:sp>
      <p:sp>
        <p:nvSpPr>
          <p:cNvPr id="279" name="Google Shape;279;p18"/>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252730" lvl="0" marL="182880" rtl="0" algn="l">
              <a:lnSpc>
                <a:spcPct val="90000"/>
              </a:lnSpc>
              <a:spcBef>
                <a:spcPts val="0"/>
              </a:spcBef>
              <a:spcAft>
                <a:spcPts val="0"/>
              </a:spcAft>
              <a:buSzPts val="3100"/>
              <a:buChar char="●"/>
            </a:pPr>
            <a:r>
              <a:rPr lang="en-US" sz="3100"/>
              <a:t>We attend the Motivating the Middle Medallion workshop on September 20</a:t>
            </a:r>
            <a:r>
              <a:rPr baseline="30000" lang="en-US" sz="3100"/>
              <a:t>th</a:t>
            </a:r>
            <a:endParaRPr sz="3100"/>
          </a:p>
          <a:p>
            <a:pPr indent="-252730" lvl="0" marL="182880" rtl="0" algn="l">
              <a:lnSpc>
                <a:spcPct val="90000"/>
              </a:lnSpc>
              <a:spcBef>
                <a:spcPts val="1200"/>
              </a:spcBef>
              <a:spcAft>
                <a:spcPts val="0"/>
              </a:spcAft>
              <a:buSzPts val="3100"/>
              <a:buChar char="●"/>
            </a:pPr>
            <a:r>
              <a:rPr lang="en-US" sz="3100"/>
              <a:t>We encourage each member to attend trainings by the FSA</a:t>
            </a:r>
            <a:endParaRPr sz="3100"/>
          </a:p>
          <a:p>
            <a:pPr indent="-252730" lvl="0" marL="182880" rtl="0" algn="l">
              <a:lnSpc>
                <a:spcPct val="90000"/>
              </a:lnSpc>
              <a:spcBef>
                <a:spcPts val="1200"/>
              </a:spcBef>
              <a:spcAft>
                <a:spcPts val="0"/>
              </a:spcAft>
              <a:buSzPts val="3100"/>
              <a:buChar char="●"/>
            </a:pPr>
            <a:r>
              <a:rPr lang="en-US" sz="3100"/>
              <a:t>We had 4 members attend the 34</a:t>
            </a:r>
            <a:r>
              <a:rPr baseline="30000" lang="en-US" sz="3100"/>
              <a:t>th</a:t>
            </a:r>
            <a:r>
              <a:rPr lang="en-US" sz="3100"/>
              <a:t> national convention in October in Las Vegas </a:t>
            </a:r>
            <a:endParaRPr sz="31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9"/>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FFFF"/>
              </a:buClr>
              <a:buSzPts val="3200"/>
              <a:buFont typeface="Corbel"/>
              <a:buNone/>
            </a:pPr>
            <a:r>
              <a:rPr lang="en-US" sz="4500"/>
              <a:t>Leadership</a:t>
            </a:r>
            <a:endParaRPr sz="4500"/>
          </a:p>
        </p:txBody>
      </p:sp>
      <p:sp>
        <p:nvSpPr>
          <p:cNvPr id="285" name="Google Shape;285;p19"/>
          <p:cNvSpPr txBox="1"/>
          <p:nvPr>
            <p:ph idx="1" type="body"/>
          </p:nvPr>
        </p:nvSpPr>
        <p:spPr>
          <a:xfrm>
            <a:off x="3867912" y="868680"/>
            <a:ext cx="7315200" cy="5120640"/>
          </a:xfrm>
          <a:prstGeom prst="rect">
            <a:avLst/>
          </a:prstGeom>
          <a:noFill/>
          <a:ln>
            <a:noFill/>
          </a:ln>
        </p:spPr>
        <p:txBody>
          <a:bodyPr anchorCtr="0" anchor="ctr" bIns="45700" lIns="91425" spcFirstLastPara="1" rIns="91425" wrap="square" tIns="45700">
            <a:normAutofit/>
          </a:bodyPr>
          <a:lstStyle/>
          <a:p>
            <a:pPr indent="-252730" lvl="0" marL="182880" rtl="0" algn="l">
              <a:lnSpc>
                <a:spcPct val="90000"/>
              </a:lnSpc>
              <a:spcBef>
                <a:spcPts val="0"/>
              </a:spcBef>
              <a:spcAft>
                <a:spcPts val="0"/>
              </a:spcAft>
              <a:buSzPts val="3100"/>
              <a:buChar char="●"/>
            </a:pPr>
            <a:r>
              <a:rPr lang="en-US" sz="3100"/>
              <a:t>We have 4 members who are officers on the regional and national level</a:t>
            </a:r>
            <a:endParaRPr sz="3100"/>
          </a:p>
          <a:p>
            <a:pPr indent="-252730" lvl="0" marL="182880" rtl="0" algn="l">
              <a:lnSpc>
                <a:spcPct val="90000"/>
              </a:lnSpc>
              <a:spcBef>
                <a:spcPts val="1200"/>
              </a:spcBef>
              <a:spcAft>
                <a:spcPts val="0"/>
              </a:spcAft>
              <a:buSzPts val="3100"/>
              <a:buChar char="●"/>
            </a:pPr>
            <a:r>
              <a:rPr lang="en-US" sz="3100"/>
              <a:t>6 of our members are on the E-board of clubs and organizations on campus</a:t>
            </a:r>
            <a:endParaRPr sz="3100"/>
          </a:p>
          <a:p>
            <a:pPr indent="-252730" lvl="0" marL="182880" rtl="0" algn="l">
              <a:lnSpc>
                <a:spcPct val="90000"/>
              </a:lnSpc>
              <a:spcBef>
                <a:spcPts val="1200"/>
              </a:spcBef>
              <a:spcAft>
                <a:spcPts val="0"/>
              </a:spcAft>
              <a:buSzPts val="3100"/>
              <a:buChar char="●"/>
            </a:pPr>
            <a:r>
              <a:rPr lang="en-US" sz="3100"/>
              <a:t>We were able to host a chapter meeting where we received a training on succession planning from our regional VP</a:t>
            </a:r>
            <a:endParaRPr sz="3100"/>
          </a:p>
        </p:txBody>
      </p:sp>
      <p:sp>
        <p:nvSpPr>
          <p:cNvPr id="286" name="Google Shape;286;p19"/>
          <p:cNvSpPr txBox="1"/>
          <p:nvPr>
            <p:ph idx="2" type="body"/>
          </p:nvPr>
        </p:nvSpPr>
        <p:spPr>
          <a:xfrm>
            <a:off x="256032" y="3891101"/>
            <a:ext cx="2834700" cy="2322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sz="2700"/>
              <a:t>Additional Accomplishments</a:t>
            </a:r>
            <a:endParaRPr sz="2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2" name="Shape 112"/>
        <p:cNvGrpSpPr/>
        <p:nvPr/>
      </p:nvGrpSpPr>
      <p:grpSpPr>
        <a:xfrm>
          <a:off x="0" y="0"/>
          <a:ext cx="0" cy="0"/>
          <a:chOff x="0" y="0"/>
          <a:chExt cx="0" cy="0"/>
        </a:xfrm>
      </p:grpSpPr>
      <p:sp>
        <p:nvSpPr>
          <p:cNvPr id="113" name="Google Shape;113;p2"/>
          <p:cNvSpPr/>
          <p:nvPr/>
        </p:nvSpPr>
        <p:spPr>
          <a:xfrm>
            <a:off x="0" y="753848"/>
            <a:ext cx="5608255" cy="5330952"/>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
          <p:cNvSpPr txBox="1"/>
          <p:nvPr>
            <p:ph type="title"/>
          </p:nvPr>
        </p:nvSpPr>
        <p:spPr>
          <a:xfrm>
            <a:off x="289248" y="1123837"/>
            <a:ext cx="4998963" cy="125546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Presentation Outline</a:t>
            </a:r>
            <a:endParaRPr/>
          </a:p>
        </p:txBody>
      </p:sp>
      <p:sp>
        <p:nvSpPr>
          <p:cNvPr id="115" name="Google Shape;115;p2"/>
          <p:cNvSpPr txBox="1"/>
          <p:nvPr>
            <p:ph idx="1" type="body"/>
          </p:nvPr>
        </p:nvSpPr>
        <p:spPr>
          <a:xfrm>
            <a:off x="289250" y="2510400"/>
            <a:ext cx="5238300" cy="3274500"/>
          </a:xfrm>
          <a:prstGeom prst="rect">
            <a:avLst/>
          </a:prstGeom>
          <a:noFill/>
          <a:ln>
            <a:noFill/>
          </a:ln>
        </p:spPr>
        <p:txBody>
          <a:bodyPr anchorCtr="0" anchor="t" bIns="45700" lIns="91425" spcFirstLastPara="1" rIns="91425" wrap="square" tIns="45700">
            <a:noAutofit/>
          </a:bodyPr>
          <a:lstStyle/>
          <a:p>
            <a:pPr indent="-220980" lvl="0" marL="182880" rtl="0" algn="l">
              <a:lnSpc>
                <a:spcPct val="90000"/>
              </a:lnSpc>
              <a:spcBef>
                <a:spcPts val="0"/>
              </a:spcBef>
              <a:spcAft>
                <a:spcPts val="0"/>
              </a:spcAft>
              <a:buSzPts val="2600"/>
              <a:buChar char="●"/>
            </a:pPr>
            <a:r>
              <a:rPr lang="en-US" sz="2600">
                <a:solidFill>
                  <a:srgbClr val="FFFFFF"/>
                </a:solidFill>
              </a:rPr>
              <a:t>About us</a:t>
            </a:r>
            <a:endParaRPr sz="2600"/>
          </a:p>
          <a:p>
            <a:pPr indent="0" lvl="0" marL="182880" rtl="0" algn="l">
              <a:lnSpc>
                <a:spcPct val="90000"/>
              </a:lnSpc>
              <a:spcBef>
                <a:spcPts val="1200"/>
              </a:spcBef>
              <a:spcAft>
                <a:spcPts val="0"/>
              </a:spcAft>
              <a:buNone/>
            </a:pPr>
            <a:r>
              <a:rPr lang="en-US" sz="2600">
                <a:solidFill>
                  <a:srgbClr val="FFFFFF"/>
                </a:solidFill>
              </a:rPr>
              <a:t>Equity </a:t>
            </a:r>
            <a:endParaRPr sz="2600"/>
          </a:p>
          <a:p>
            <a:pPr indent="-220980" lvl="0" marL="182880" rtl="0" algn="l">
              <a:lnSpc>
                <a:spcPct val="90000"/>
              </a:lnSpc>
              <a:spcBef>
                <a:spcPts val="1200"/>
              </a:spcBef>
              <a:spcAft>
                <a:spcPts val="0"/>
              </a:spcAft>
              <a:buSzPts val="2600"/>
              <a:buChar char="●"/>
            </a:pPr>
            <a:r>
              <a:rPr lang="en-US" sz="2600">
                <a:solidFill>
                  <a:srgbClr val="FFFFFF"/>
                </a:solidFill>
              </a:rPr>
              <a:t>Accountability and Harm Reduction</a:t>
            </a:r>
            <a:endParaRPr sz="2600"/>
          </a:p>
          <a:p>
            <a:pPr indent="-220980" lvl="0" marL="182880" rtl="0" algn="l">
              <a:lnSpc>
                <a:spcPct val="90000"/>
              </a:lnSpc>
              <a:spcBef>
                <a:spcPts val="1200"/>
              </a:spcBef>
              <a:spcAft>
                <a:spcPts val="0"/>
              </a:spcAft>
              <a:buSzPts val="2600"/>
              <a:buChar char="●"/>
            </a:pPr>
            <a:r>
              <a:rPr lang="en-US" sz="2600">
                <a:solidFill>
                  <a:srgbClr val="FFFFFF"/>
                </a:solidFill>
              </a:rPr>
              <a:t>Leadership</a:t>
            </a:r>
            <a:endParaRPr sz="2600">
              <a:solidFill>
                <a:srgbClr val="FFFFFF"/>
              </a:solidFill>
            </a:endParaRPr>
          </a:p>
          <a:p>
            <a:pPr indent="0" lvl="0" marL="182880" rtl="0" algn="l">
              <a:spcBef>
                <a:spcPts val="1200"/>
              </a:spcBef>
              <a:spcAft>
                <a:spcPts val="0"/>
              </a:spcAft>
              <a:buNone/>
            </a:pPr>
            <a:r>
              <a:rPr lang="en-US" sz="2600">
                <a:solidFill>
                  <a:schemeClr val="lt1"/>
                </a:solidFill>
              </a:rPr>
              <a:t>Belonging</a:t>
            </a:r>
            <a:endParaRPr sz="2600">
              <a:solidFill>
                <a:srgbClr val="FFFFFF"/>
              </a:solidFill>
            </a:endParaRPr>
          </a:p>
          <a:p>
            <a:pPr indent="-220980" lvl="0" marL="182880" rtl="0" algn="l">
              <a:lnSpc>
                <a:spcPct val="90000"/>
              </a:lnSpc>
              <a:spcBef>
                <a:spcPts val="1200"/>
              </a:spcBef>
              <a:spcAft>
                <a:spcPts val="0"/>
              </a:spcAft>
              <a:buSzPts val="2600"/>
              <a:buChar char="●"/>
            </a:pPr>
            <a:r>
              <a:rPr lang="en-US" sz="2600">
                <a:solidFill>
                  <a:srgbClr val="FFFFFF"/>
                </a:solidFill>
              </a:rPr>
              <a:t>Questions</a:t>
            </a:r>
            <a:endParaRPr sz="2600"/>
          </a:p>
        </p:txBody>
      </p:sp>
      <p:pic>
        <p:nvPicPr>
          <p:cNvPr id="116" name="Google Shape;116;p2"/>
          <p:cNvPicPr preferRelativeResize="0"/>
          <p:nvPr/>
        </p:nvPicPr>
        <p:blipFill rotWithShape="1">
          <a:blip r:embed="rId3">
            <a:alphaModFix/>
          </a:blip>
          <a:srcRect b="15833" l="0" r="0" t="39582"/>
          <a:stretch/>
        </p:blipFill>
        <p:spPr>
          <a:xfrm>
            <a:off x="6092890" y="2251442"/>
            <a:ext cx="5238340" cy="233546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0"/>
          <p:cNvSpPr txBox="1"/>
          <p:nvPr>
            <p:ph type="title"/>
          </p:nvPr>
        </p:nvSpPr>
        <p:spPr>
          <a:xfrm>
            <a:off x="252931" y="2049987"/>
            <a:ext cx="2947500" cy="10383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FFFFFF"/>
              </a:buClr>
              <a:buSzPts val="2400"/>
              <a:buFont typeface="Corbel"/>
              <a:buNone/>
            </a:pPr>
            <a:r>
              <a:rPr lang="en-US" sz="4700"/>
              <a:t>Leadership</a:t>
            </a:r>
            <a:endParaRPr sz="5900"/>
          </a:p>
        </p:txBody>
      </p:sp>
      <p:sp>
        <p:nvSpPr>
          <p:cNvPr id="292" name="Google Shape;292;p20"/>
          <p:cNvSpPr/>
          <p:nvPr/>
        </p:nvSpPr>
        <p:spPr>
          <a:xfrm>
            <a:off x="252920" y="4168689"/>
            <a:ext cx="2947500" cy="37443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b="0" i="0" lang="en-US" sz="2700" u="none" cap="none" strike="noStrike">
                <a:solidFill>
                  <a:srgbClr val="FFFFFF"/>
                </a:solidFill>
                <a:latin typeface="Corbel"/>
                <a:ea typeface="Corbel"/>
                <a:cs typeface="Corbel"/>
                <a:sym typeface="Corbel"/>
              </a:rPr>
              <a:t>Ratings are on a scale of 1-10 (1 = poor; 10 = excellent)</a:t>
            </a:r>
            <a:endParaRPr sz="2500"/>
          </a:p>
          <a:p>
            <a:pPr indent="0" lvl="0" marL="0" marR="0" rtl="0" algn="l">
              <a:lnSpc>
                <a:spcPct val="90000"/>
              </a:lnSpc>
              <a:spcBef>
                <a:spcPts val="600"/>
              </a:spcBef>
              <a:spcAft>
                <a:spcPts val="0"/>
              </a:spcAft>
              <a:buClr>
                <a:schemeClr val="accent1"/>
              </a:buClr>
              <a:buSzPts val="1600"/>
              <a:buFont typeface="Noto Sans Symbols"/>
              <a:buChar char="●"/>
            </a:pPr>
            <a:r>
              <a:rPr b="0" i="0" lang="en-US" sz="1600" u="none" cap="none" strike="noStrike">
                <a:solidFill>
                  <a:srgbClr val="FFFFFF"/>
                </a:solidFill>
                <a:latin typeface="Corbel"/>
                <a:ea typeface="Corbel"/>
                <a:cs typeface="Corbel"/>
                <a:sym typeface="Corbel"/>
              </a:rPr>
              <a:t> </a:t>
            </a:r>
            <a:endParaRPr/>
          </a:p>
        </p:txBody>
      </p:sp>
      <p:graphicFrame>
        <p:nvGraphicFramePr>
          <p:cNvPr id="293" name="Google Shape;293;p20"/>
          <p:cNvGraphicFramePr/>
          <p:nvPr/>
        </p:nvGraphicFramePr>
        <p:xfrm>
          <a:off x="4059935" y="1779631"/>
          <a:ext cx="3000000" cy="3000000"/>
        </p:xfrm>
        <a:graphic>
          <a:graphicData uri="http://schemas.openxmlformats.org/drawingml/2006/table">
            <a:tbl>
              <a:tblPr>
                <a:noFill/>
                <a:tableStyleId>{495E086D-8BB9-49B2-9648-EF30CF974CB7}</a:tableStyleId>
              </a:tblPr>
              <a:tblGrid>
                <a:gridCol w="6382150"/>
                <a:gridCol w="1109225"/>
              </a:tblGrid>
              <a:tr h="1093925">
                <a:tc>
                  <a:txBody>
                    <a:bodyPr/>
                    <a:lstStyle/>
                    <a:p>
                      <a:pPr indent="0" lvl="0" marL="0" marR="0" rtl="0" algn="l">
                        <a:spcBef>
                          <a:spcPts val="0"/>
                        </a:spcBef>
                        <a:spcAft>
                          <a:spcPts val="0"/>
                        </a:spcAft>
                        <a:buNone/>
                      </a:pPr>
                      <a:r>
                        <a:rPr b="0" i="0" lang="en-US" sz="3200" u="none" cap="none" strike="noStrike">
                          <a:solidFill>
                            <a:srgbClr val="201F1E"/>
                          </a:solidFill>
                          <a:latin typeface="Calibri"/>
                          <a:ea typeface="Calibri"/>
                          <a:cs typeface="Calibri"/>
                          <a:sym typeface="Calibri"/>
                        </a:rPr>
                        <a:t>Chapter Performance as of January 2022</a:t>
                      </a:r>
                      <a:endParaRPr b="0" i="0" sz="5200" u="none" cap="none" strike="noStrike">
                        <a:latin typeface="Arial"/>
                        <a:ea typeface="Arial"/>
                        <a:cs typeface="Arial"/>
                        <a:sym typeface="Arial"/>
                      </a:endParaRPr>
                    </a:p>
                  </a:txBody>
                  <a:tcPr marT="27325" marB="0" marR="196700" marL="1967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3200" u="none" cap="none" strike="noStrike">
                          <a:solidFill>
                            <a:srgbClr val="201F1E"/>
                          </a:solidFill>
                          <a:latin typeface="Calibri"/>
                          <a:ea typeface="Calibri"/>
                          <a:cs typeface="Calibri"/>
                          <a:sym typeface="Calibri"/>
                        </a:rPr>
                        <a:t>5</a:t>
                      </a:r>
                      <a:endParaRPr b="0" i="0" sz="5200" u="none" cap="none" strike="noStrike">
                        <a:latin typeface="Arial"/>
                        <a:ea typeface="Arial"/>
                        <a:cs typeface="Arial"/>
                        <a:sym typeface="Arial"/>
                      </a:endParaRPr>
                    </a:p>
                  </a:txBody>
                  <a:tcPr marT="27325" marB="0" marR="196700" marL="1967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93925">
                <a:tc>
                  <a:txBody>
                    <a:bodyPr/>
                    <a:lstStyle/>
                    <a:p>
                      <a:pPr indent="0" lvl="0" marL="0" marR="0" rtl="0" algn="l">
                        <a:spcBef>
                          <a:spcPts val="0"/>
                        </a:spcBef>
                        <a:spcAft>
                          <a:spcPts val="0"/>
                        </a:spcAft>
                        <a:buNone/>
                      </a:pPr>
                      <a:r>
                        <a:rPr b="0" i="0" lang="en-US" sz="3200" u="none" cap="none" strike="noStrike">
                          <a:solidFill>
                            <a:srgbClr val="201F1E"/>
                          </a:solidFill>
                          <a:latin typeface="Calibri"/>
                          <a:ea typeface="Calibri"/>
                          <a:cs typeface="Calibri"/>
                          <a:sym typeface="Calibri"/>
                        </a:rPr>
                        <a:t>Expected End-of-Year Rating When Writing Goals in January</a:t>
                      </a:r>
                      <a:endParaRPr b="0" i="0" sz="5200" u="none" cap="none" strike="noStrike">
                        <a:latin typeface="Arial"/>
                        <a:ea typeface="Arial"/>
                        <a:cs typeface="Arial"/>
                        <a:sym typeface="Arial"/>
                      </a:endParaRPr>
                    </a:p>
                  </a:txBody>
                  <a:tcPr marT="27325" marB="0" marR="196700" marL="1967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3200" u="none" cap="none" strike="noStrike">
                          <a:solidFill>
                            <a:srgbClr val="201F1E"/>
                          </a:solidFill>
                          <a:latin typeface="Calibri"/>
                          <a:ea typeface="Calibri"/>
                          <a:cs typeface="Calibri"/>
                          <a:sym typeface="Calibri"/>
                        </a:rPr>
                        <a:t>10</a:t>
                      </a:r>
                      <a:endParaRPr b="0" i="0" sz="5200" u="none" cap="none" strike="noStrike">
                        <a:latin typeface="Arial"/>
                        <a:ea typeface="Arial"/>
                        <a:cs typeface="Arial"/>
                        <a:sym typeface="Arial"/>
                      </a:endParaRPr>
                    </a:p>
                  </a:txBody>
                  <a:tcPr marT="27325" marB="0" marR="196700" marL="1967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93925">
                <a:tc>
                  <a:txBody>
                    <a:bodyPr/>
                    <a:lstStyle/>
                    <a:p>
                      <a:pPr indent="0" lvl="0" marL="0" marR="0" rtl="0" algn="l">
                        <a:spcBef>
                          <a:spcPts val="0"/>
                        </a:spcBef>
                        <a:spcAft>
                          <a:spcPts val="0"/>
                        </a:spcAft>
                        <a:buNone/>
                      </a:pPr>
                      <a:r>
                        <a:rPr b="0" i="0" lang="en-US" sz="3200" u="none" cap="none" strike="noStrike">
                          <a:solidFill>
                            <a:srgbClr val="201F1E"/>
                          </a:solidFill>
                          <a:latin typeface="Calibri"/>
                          <a:ea typeface="Calibri"/>
                          <a:cs typeface="Calibri"/>
                          <a:sym typeface="Calibri"/>
                        </a:rPr>
                        <a:t>Actual Chapter Performance as of November 2022</a:t>
                      </a:r>
                      <a:endParaRPr b="0" i="0" sz="5200" u="none" cap="none" strike="noStrike">
                        <a:latin typeface="Arial"/>
                        <a:ea typeface="Arial"/>
                        <a:cs typeface="Arial"/>
                        <a:sym typeface="Arial"/>
                      </a:endParaRPr>
                    </a:p>
                  </a:txBody>
                  <a:tcPr marT="27325" marB="0" marR="196700" marL="1967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3200" u="none" cap="none" strike="noStrike">
                          <a:solidFill>
                            <a:srgbClr val="201F1E"/>
                          </a:solidFill>
                          <a:latin typeface="Calibri"/>
                          <a:ea typeface="Calibri"/>
                          <a:cs typeface="Calibri"/>
                          <a:sym typeface="Calibri"/>
                        </a:rPr>
                        <a:t>6</a:t>
                      </a:r>
                      <a:endParaRPr b="0" i="0" sz="5200" u="none" cap="none" strike="noStrike">
                        <a:latin typeface="Arial"/>
                        <a:ea typeface="Arial"/>
                        <a:cs typeface="Arial"/>
                        <a:sym typeface="Arial"/>
                      </a:endParaRPr>
                    </a:p>
                  </a:txBody>
                  <a:tcPr marT="27325" marB="0" marR="196700" marL="1967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7" name="Shape 297"/>
        <p:cNvGrpSpPr/>
        <p:nvPr/>
      </p:nvGrpSpPr>
      <p:grpSpPr>
        <a:xfrm>
          <a:off x="0" y="0"/>
          <a:ext cx="0" cy="0"/>
          <a:chOff x="0" y="0"/>
          <a:chExt cx="0" cy="0"/>
        </a:xfrm>
      </p:grpSpPr>
      <p:sp>
        <p:nvSpPr>
          <p:cNvPr id="298" name="Google Shape;298;p21"/>
          <p:cNvSpPr/>
          <p:nvPr/>
        </p:nvSpPr>
        <p:spPr>
          <a:xfrm>
            <a:off x="1" y="758952"/>
            <a:ext cx="3443590" cy="5330952"/>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1"/>
          <p:cNvSpPr/>
          <p:nvPr/>
        </p:nvSpPr>
        <p:spPr>
          <a:xfrm>
            <a:off x="11815864" y="758952"/>
            <a:ext cx="384048" cy="5330952"/>
          </a:xfrm>
          <a:prstGeom prst="rect">
            <a:avLst/>
          </a:prstGeom>
          <a:solidFill>
            <a:srgbClr val="C8C8C8">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301" name="Google Shape;301;p21"/>
          <p:cNvSpPr/>
          <p:nvPr/>
        </p:nvSpPr>
        <p:spPr>
          <a:xfrm rot="10800000">
            <a:off x="0" y="762000"/>
            <a:ext cx="4208489" cy="5334001"/>
          </a:xfrm>
          <a:custGeom>
            <a:rect b="b" l="l" r="r" t="t"/>
            <a:pathLst>
              <a:path extrusionOk="0" h="5334001" w="4208489">
                <a:moveTo>
                  <a:pt x="1015642" y="0"/>
                </a:moveTo>
                <a:lnTo>
                  <a:pt x="4208489" y="0"/>
                </a:lnTo>
                <a:lnTo>
                  <a:pt x="4208489" y="5334001"/>
                </a:lnTo>
                <a:lnTo>
                  <a:pt x="0" y="5334001"/>
                </a:lnTo>
                <a:close/>
              </a:path>
            </a:pathLst>
          </a:custGeom>
          <a:solidFill>
            <a:schemeClr val="accent1"/>
          </a:solidFill>
          <a:ln>
            <a:noFill/>
          </a:ln>
        </p:spPr>
      </p:sp>
      <p:sp>
        <p:nvSpPr>
          <p:cNvPr id="302" name="Google Shape;302;p21"/>
          <p:cNvSpPr txBox="1"/>
          <p:nvPr>
            <p:ph type="title"/>
          </p:nvPr>
        </p:nvSpPr>
        <p:spPr>
          <a:xfrm>
            <a:off x="494260" y="1683144"/>
            <a:ext cx="2774922" cy="349171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sz="4500"/>
              <a:t>Belonging</a:t>
            </a:r>
            <a:r>
              <a:rPr lang="en-US"/>
              <a:t> </a:t>
            </a:r>
            <a:endParaRPr/>
          </a:p>
        </p:txBody>
      </p:sp>
      <p:sp>
        <p:nvSpPr>
          <p:cNvPr id="303" name="Google Shape;303;p21"/>
          <p:cNvSpPr txBox="1"/>
          <p:nvPr>
            <p:ph idx="1" type="body"/>
          </p:nvPr>
        </p:nvSpPr>
        <p:spPr>
          <a:xfrm>
            <a:off x="4316050" y="765050"/>
            <a:ext cx="6627300" cy="5331000"/>
          </a:xfrm>
          <a:prstGeom prst="rect">
            <a:avLst/>
          </a:prstGeom>
          <a:noFill/>
          <a:ln>
            <a:noFill/>
          </a:ln>
        </p:spPr>
        <p:txBody>
          <a:bodyPr anchorCtr="0" anchor="ctr" bIns="45700" lIns="91425" spcFirstLastPara="1" rIns="91425" wrap="square" tIns="45700">
            <a:normAutofit lnSpcReduction="10000"/>
          </a:bodyPr>
          <a:lstStyle/>
          <a:p>
            <a:pPr indent="0" lvl="0" marL="182880" rtl="0" algn="l">
              <a:lnSpc>
                <a:spcPct val="115000"/>
              </a:lnSpc>
              <a:spcBef>
                <a:spcPts val="0"/>
              </a:spcBef>
              <a:spcAft>
                <a:spcPts val="0"/>
              </a:spcAft>
              <a:buNone/>
            </a:pPr>
            <a:r>
              <a:rPr lang="en-US" sz="2633">
                <a:solidFill>
                  <a:srgbClr val="00467F"/>
                </a:solidFill>
                <a:latin typeface="Times New Roman"/>
                <a:ea typeface="Times New Roman"/>
                <a:cs typeface="Times New Roman"/>
                <a:sym typeface="Times New Roman"/>
              </a:rPr>
              <a:t>We promote a positive community within our organization by creating and participating in programs that enhance our members’ experience. Members feel connected, building mutually beneficial relationships that allow us to test ideas, challenge assumptions, and navigate conflicts. We value our differences, our environment, and our individual and collective contributions. Through our shared experience, members enjoy their time with one another.</a:t>
            </a:r>
            <a:endParaRPr sz="2633"/>
          </a:p>
          <a:p>
            <a:pPr indent="0" lvl="0" marL="0" rtl="0" algn="l">
              <a:lnSpc>
                <a:spcPct val="90000"/>
              </a:lnSpc>
              <a:spcBef>
                <a:spcPts val="1200"/>
              </a:spcBef>
              <a:spcAft>
                <a:spcPts val="0"/>
              </a:spcAft>
              <a:buSzPts val="2000"/>
              <a:buNone/>
            </a:pPr>
            <a:r>
              <a:t/>
            </a:r>
            <a:endParaRPr/>
          </a:p>
        </p:txBody>
      </p:sp>
      <p:sp>
        <p:nvSpPr>
          <p:cNvPr id="304" name="Google Shape;304;p21"/>
          <p:cNvSpPr/>
          <p:nvPr/>
        </p:nvSpPr>
        <p:spPr>
          <a:xfrm rot="10800000">
            <a:off x="11190517" y="1056875"/>
            <a:ext cx="1001483" cy="4744251"/>
          </a:xfrm>
          <a:custGeom>
            <a:rect b="b" l="l" r="r" t="t"/>
            <a:pathLst>
              <a:path extrusionOk="0" h="4744251" w="1001483">
                <a:moveTo>
                  <a:pt x="0" y="0"/>
                </a:moveTo>
                <a:lnTo>
                  <a:pt x="1001483" y="0"/>
                </a:lnTo>
                <a:lnTo>
                  <a:pt x="0" y="4744251"/>
                </a:lnTo>
                <a:close/>
              </a:path>
            </a:pathLst>
          </a:custGeom>
          <a:solidFill>
            <a:schemeClr val="accent1"/>
          </a:solidFill>
          <a:ln>
            <a:noFill/>
          </a:ln>
        </p:spPr>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22"/>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800"/>
              <a:buFont typeface="Corbel"/>
              <a:buNone/>
            </a:pPr>
            <a:r>
              <a:rPr lang="en-US" sz="4800"/>
              <a:t>Belonging</a:t>
            </a:r>
            <a:endParaRPr/>
          </a:p>
        </p:txBody>
      </p:sp>
      <p:graphicFrame>
        <p:nvGraphicFramePr>
          <p:cNvPr id="310" name="Google Shape;310;p22"/>
          <p:cNvGraphicFramePr/>
          <p:nvPr/>
        </p:nvGraphicFramePr>
        <p:xfrm>
          <a:off x="3916680" y="1196340"/>
          <a:ext cx="3000000" cy="3000000"/>
        </p:xfrm>
        <a:graphic>
          <a:graphicData uri="http://schemas.openxmlformats.org/drawingml/2006/table">
            <a:tbl>
              <a:tblPr>
                <a:noFill/>
                <a:tableStyleId>{495E086D-8BB9-49B2-9648-EF30CF974CB7}</a:tableStyleId>
              </a:tblPr>
              <a:tblGrid>
                <a:gridCol w="2015775"/>
                <a:gridCol w="1570350"/>
                <a:gridCol w="2103625"/>
                <a:gridCol w="1686400"/>
              </a:tblGrid>
              <a:tr h="356475">
                <a:tc>
                  <a:txBody>
                    <a:bodyPr/>
                    <a:lstStyle/>
                    <a:p>
                      <a:pPr indent="0" lvl="0" marL="0" marR="0" rtl="0" algn="ctr">
                        <a:lnSpc>
                          <a:spcPct val="115000"/>
                        </a:lnSpc>
                        <a:spcBef>
                          <a:spcPts val="0"/>
                        </a:spcBef>
                        <a:spcAft>
                          <a:spcPts val="0"/>
                        </a:spcAft>
                        <a:buNone/>
                      </a:pPr>
                      <a:r>
                        <a:rPr b="0" i="0" lang="en-US" sz="1900" u="none" cap="none" strike="noStrike">
                          <a:solidFill>
                            <a:srgbClr val="000000"/>
                          </a:solidFill>
                          <a:latin typeface="Calibri"/>
                          <a:ea typeface="Calibri"/>
                          <a:cs typeface="Calibri"/>
                          <a:sym typeface="Calibri"/>
                        </a:rPr>
                        <a:t>Unacceptable</a:t>
                      </a:r>
                      <a:endParaRPr b="0" i="0" sz="3100" u="none" cap="none" strike="noStrike">
                        <a:latin typeface="Arial"/>
                        <a:ea typeface="Arial"/>
                        <a:cs typeface="Arial"/>
                        <a:sym typeface="Arial"/>
                      </a:endParaRPr>
                    </a:p>
                  </a:txBody>
                  <a:tcPr marT="16250" marB="0" marR="116975" marL="1169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0" i="0" lang="en-US" sz="1900" u="none" cap="none" strike="noStrike">
                          <a:solidFill>
                            <a:srgbClr val="000000"/>
                          </a:solidFill>
                          <a:latin typeface="Calibri"/>
                          <a:ea typeface="Calibri"/>
                          <a:cs typeface="Calibri"/>
                          <a:sym typeface="Calibri"/>
                        </a:rPr>
                        <a:t>Minimum</a:t>
                      </a:r>
                      <a:endParaRPr b="0" i="0" sz="3100" u="none" cap="none" strike="noStrike">
                        <a:latin typeface="Arial"/>
                        <a:ea typeface="Arial"/>
                        <a:cs typeface="Arial"/>
                        <a:sym typeface="Arial"/>
                      </a:endParaRPr>
                    </a:p>
                  </a:txBody>
                  <a:tcPr marT="16250" marB="0" marR="116975" marL="1169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0" i="0" lang="en-US" sz="1900" u="none" cap="none" strike="noStrike">
                          <a:solidFill>
                            <a:srgbClr val="000000"/>
                          </a:solidFill>
                          <a:latin typeface="Calibri"/>
                          <a:ea typeface="Calibri"/>
                          <a:cs typeface="Calibri"/>
                          <a:sym typeface="Calibri"/>
                        </a:rPr>
                        <a:t>Accomplished </a:t>
                      </a:r>
                      <a:endParaRPr b="0" i="0" sz="3100" u="none" cap="none" strike="noStrike">
                        <a:latin typeface="Arial"/>
                        <a:ea typeface="Arial"/>
                        <a:cs typeface="Arial"/>
                        <a:sym typeface="Arial"/>
                      </a:endParaRPr>
                    </a:p>
                  </a:txBody>
                  <a:tcPr marT="16250" marB="0" marR="116975" marL="1169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0" i="0" lang="en-US" sz="1900" u="none" cap="none" strike="noStrike">
                          <a:solidFill>
                            <a:srgbClr val="000000"/>
                          </a:solidFill>
                          <a:latin typeface="Calibri"/>
                          <a:ea typeface="Calibri"/>
                          <a:cs typeface="Calibri"/>
                          <a:sym typeface="Calibri"/>
                        </a:rPr>
                        <a:t>Excellent</a:t>
                      </a:r>
                      <a:endParaRPr b="0" i="0" sz="3100" u="none" cap="none" strike="noStrike">
                        <a:latin typeface="Arial"/>
                        <a:ea typeface="Arial"/>
                        <a:cs typeface="Arial"/>
                        <a:sym typeface="Arial"/>
                      </a:endParaRPr>
                    </a:p>
                  </a:txBody>
                  <a:tcPr marT="16250" marB="0" marR="116975" marL="1169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07475">
                <a:tc>
                  <a:txBody>
                    <a:bodyPr/>
                    <a:lstStyle/>
                    <a:p>
                      <a:pPr indent="0" lvl="0" marL="0" marR="0" rtl="0" algn="ctr">
                        <a:lnSpc>
                          <a:spcPct val="115000"/>
                        </a:lnSpc>
                        <a:spcBef>
                          <a:spcPts val="0"/>
                        </a:spcBef>
                        <a:spcAft>
                          <a:spcPts val="0"/>
                        </a:spcAft>
                        <a:buNone/>
                      </a:pPr>
                      <a:r>
                        <a:rPr b="0" i="0" lang="en-US" sz="1900" u="none" cap="none" strike="noStrike">
                          <a:solidFill>
                            <a:srgbClr val="000000"/>
                          </a:solidFill>
                          <a:latin typeface="Calibri"/>
                          <a:ea typeface="Calibri"/>
                          <a:cs typeface="Calibri"/>
                          <a:sym typeface="Calibri"/>
                        </a:rPr>
                        <a:t> ☐    </a:t>
                      </a:r>
                      <a:endParaRPr b="0" i="0" sz="3100" u="none" cap="none" strike="noStrike">
                        <a:latin typeface="Arial"/>
                        <a:ea typeface="Arial"/>
                        <a:cs typeface="Arial"/>
                        <a:sym typeface="Arial"/>
                      </a:endParaRPr>
                    </a:p>
                  </a:txBody>
                  <a:tcPr marT="16250" marB="0" marR="116975" marL="11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0" i="0" lang="en-US" sz="1900" u="none" cap="none" strike="noStrike">
                          <a:solidFill>
                            <a:srgbClr val="000000"/>
                          </a:solidFill>
                          <a:latin typeface="Calibri"/>
                          <a:ea typeface="Calibri"/>
                          <a:cs typeface="Calibri"/>
                          <a:sym typeface="Calibri"/>
                        </a:rPr>
                        <a:t>☐    </a:t>
                      </a:r>
                      <a:endParaRPr b="0" i="0" sz="3100" u="none" cap="none" strike="noStrike">
                        <a:latin typeface="Arial"/>
                        <a:ea typeface="Arial"/>
                        <a:cs typeface="Arial"/>
                        <a:sym typeface="Arial"/>
                      </a:endParaRPr>
                    </a:p>
                  </a:txBody>
                  <a:tcPr marT="16250" marB="0" marR="116975" marL="11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0" i="0" lang="en-US" sz="1900" u="none" cap="none" strike="noStrike">
                          <a:solidFill>
                            <a:srgbClr val="000000"/>
                          </a:solidFill>
                          <a:latin typeface="Calibri"/>
                          <a:ea typeface="Calibri"/>
                          <a:cs typeface="Calibri"/>
                          <a:sym typeface="Calibri"/>
                        </a:rPr>
                        <a:t> X      </a:t>
                      </a:r>
                      <a:endParaRPr b="0" i="0" sz="3100" u="none" cap="none" strike="noStrike">
                        <a:latin typeface="Arial"/>
                        <a:ea typeface="Arial"/>
                        <a:cs typeface="Arial"/>
                        <a:sym typeface="Arial"/>
                      </a:endParaRPr>
                    </a:p>
                  </a:txBody>
                  <a:tcPr marT="16250" marB="0" marR="116975" marL="11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0" i="0" lang="en-US" sz="1900" u="none" cap="none" strike="noStrike">
                          <a:solidFill>
                            <a:srgbClr val="000000"/>
                          </a:solidFill>
                          <a:latin typeface="Calibri"/>
                          <a:ea typeface="Calibri"/>
                          <a:cs typeface="Calibri"/>
                          <a:sym typeface="Calibri"/>
                        </a:rPr>
                        <a:t> ☐      </a:t>
                      </a:r>
                      <a:endParaRPr b="0" i="0" sz="3100" u="none" cap="none" strike="noStrike">
                        <a:latin typeface="Arial"/>
                        <a:ea typeface="Arial"/>
                        <a:cs typeface="Arial"/>
                        <a:sym typeface="Arial"/>
                      </a:endParaRPr>
                    </a:p>
                  </a:txBody>
                  <a:tcPr marT="16250" marB="0" marR="116975" marL="11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311" name="Google Shape;311;p22"/>
          <p:cNvSpPr txBox="1"/>
          <p:nvPr>
            <p:ph idx="2" type="body"/>
          </p:nvPr>
        </p:nvSpPr>
        <p:spPr>
          <a:xfrm>
            <a:off x="3916874" y="417475"/>
            <a:ext cx="7376100" cy="7641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2000"/>
              <a:buNone/>
            </a:pPr>
            <a:r>
              <a:rPr b="1" lang="en-US" sz="2400"/>
              <a:t>We believe we achieved ”Accomplished”</a:t>
            </a:r>
            <a:endParaRPr b="1" sz="2400"/>
          </a:p>
        </p:txBody>
      </p:sp>
      <p:sp>
        <p:nvSpPr>
          <p:cNvPr id="312" name="Google Shape;312;p22"/>
          <p:cNvSpPr txBox="1"/>
          <p:nvPr/>
        </p:nvSpPr>
        <p:spPr>
          <a:xfrm>
            <a:off x="3758085" y="2301072"/>
            <a:ext cx="7534800" cy="2493600"/>
          </a:xfrm>
          <a:prstGeom prst="rect">
            <a:avLst/>
          </a:prstGeom>
          <a:noFill/>
          <a:ln>
            <a:noFill/>
          </a:ln>
        </p:spPr>
        <p:txBody>
          <a:bodyPr anchorCtr="0" anchor="t" bIns="45700" lIns="91425" spcFirstLastPara="1" rIns="91425" wrap="square" tIns="45700">
            <a:spAutoFit/>
          </a:bodyPr>
          <a:lstStyle/>
          <a:p>
            <a:pPr indent="-336550" lvl="0" marL="285750" marR="0" rtl="0" algn="l">
              <a:spcBef>
                <a:spcPts val="0"/>
              </a:spcBef>
              <a:spcAft>
                <a:spcPts val="0"/>
              </a:spcAft>
              <a:buClr>
                <a:schemeClr val="dk1"/>
              </a:buClr>
              <a:buSzPts val="2600"/>
              <a:buFont typeface="Arial"/>
              <a:buChar char="•"/>
            </a:pPr>
            <a:r>
              <a:rPr b="0" i="0" lang="en-US" sz="2600" u="none" cap="none" strike="noStrike">
                <a:solidFill>
                  <a:schemeClr val="dk1"/>
                </a:solidFill>
                <a:latin typeface="Corbel"/>
                <a:ea typeface="Corbel"/>
                <a:cs typeface="Corbel"/>
                <a:sym typeface="Corbel"/>
              </a:rPr>
              <a:t>The organization identifies at least </a:t>
            </a:r>
            <a:r>
              <a:rPr b="1" i="0" lang="en-US" sz="2600" u="sng" cap="none" strike="noStrike">
                <a:solidFill>
                  <a:schemeClr val="dk1"/>
                </a:solidFill>
                <a:latin typeface="Corbel"/>
                <a:ea typeface="Corbel"/>
                <a:cs typeface="Corbel"/>
                <a:sym typeface="Corbel"/>
              </a:rPr>
              <a:t>three</a:t>
            </a:r>
            <a:r>
              <a:rPr b="0" i="0" lang="en-US" sz="2600" u="none" cap="none" strike="noStrike">
                <a:solidFill>
                  <a:schemeClr val="dk1"/>
                </a:solidFill>
                <a:latin typeface="Corbel"/>
                <a:ea typeface="Corbel"/>
                <a:cs typeface="Corbel"/>
                <a:sym typeface="Corbel"/>
              </a:rPr>
              <a:t> initiatives that are important for creating a sense of belonging and community in the chapter. For each initiative, they can explain why they selected that initiative and how it contributes to the chapter’s sense of belonging. </a:t>
            </a:r>
            <a:endParaRPr sz="22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3"/>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sz="4800"/>
              <a:t>Belonging</a:t>
            </a:r>
            <a:endParaRPr sz="4800"/>
          </a:p>
        </p:txBody>
      </p:sp>
      <p:sp>
        <p:nvSpPr>
          <p:cNvPr id="318" name="Google Shape;318;p23"/>
          <p:cNvSpPr txBox="1"/>
          <p:nvPr>
            <p:ph idx="1" type="body"/>
          </p:nvPr>
        </p:nvSpPr>
        <p:spPr>
          <a:xfrm>
            <a:off x="3867898" y="868675"/>
            <a:ext cx="4092600" cy="5120700"/>
          </a:xfrm>
          <a:prstGeom prst="rect">
            <a:avLst/>
          </a:prstGeom>
          <a:noFill/>
          <a:ln>
            <a:noFill/>
          </a:ln>
        </p:spPr>
        <p:txBody>
          <a:bodyPr anchorCtr="0" anchor="ctr" bIns="45700" lIns="91425" spcFirstLastPara="1" rIns="91425" wrap="square" tIns="45700">
            <a:normAutofit/>
          </a:bodyPr>
          <a:lstStyle/>
          <a:p>
            <a:pPr indent="-208280" lvl="0" marL="182880" rtl="0" algn="l">
              <a:lnSpc>
                <a:spcPct val="90000"/>
              </a:lnSpc>
              <a:spcBef>
                <a:spcPts val="0"/>
              </a:spcBef>
              <a:spcAft>
                <a:spcPts val="0"/>
              </a:spcAft>
              <a:buSzPts val="2400"/>
              <a:buChar char="●"/>
            </a:pPr>
            <a:r>
              <a:rPr lang="en-US" sz="2400"/>
              <a:t>Support all cultures through activities and celebration of members such as the cultural potluck</a:t>
            </a:r>
            <a:endParaRPr sz="2400"/>
          </a:p>
          <a:p>
            <a:pPr indent="-208280" lvl="0" marL="182880" rtl="0" algn="l">
              <a:lnSpc>
                <a:spcPct val="90000"/>
              </a:lnSpc>
              <a:spcBef>
                <a:spcPts val="1200"/>
              </a:spcBef>
              <a:spcAft>
                <a:spcPts val="0"/>
              </a:spcAft>
              <a:buSzPts val="2400"/>
              <a:buChar char="●"/>
            </a:pPr>
            <a:r>
              <a:rPr lang="en-US" sz="2400"/>
              <a:t>Support members who are in other clubs and organizations by giving to their fundraisers and attending their events</a:t>
            </a:r>
            <a:endParaRPr sz="2400"/>
          </a:p>
          <a:p>
            <a:pPr indent="-208280" lvl="0" marL="182880" rtl="0" algn="l">
              <a:lnSpc>
                <a:spcPct val="90000"/>
              </a:lnSpc>
              <a:spcBef>
                <a:spcPts val="1200"/>
              </a:spcBef>
              <a:spcAft>
                <a:spcPts val="0"/>
              </a:spcAft>
              <a:buSzPts val="2400"/>
              <a:buChar char="●"/>
            </a:pPr>
            <a:r>
              <a:rPr lang="en-US" sz="2400"/>
              <a:t>Encourage participation in all areas of campus (ie: clubs, sports, intramurals, etc.)</a:t>
            </a:r>
            <a:endParaRPr sz="2400"/>
          </a:p>
        </p:txBody>
      </p:sp>
      <p:pic>
        <p:nvPicPr>
          <p:cNvPr id="319" name="Google Shape;319;p23"/>
          <p:cNvPicPr preferRelativeResize="0"/>
          <p:nvPr>
            <p:ph idx="2" type="body"/>
          </p:nvPr>
        </p:nvPicPr>
        <p:blipFill rotWithShape="1">
          <a:blip r:embed="rId3">
            <a:alphaModFix/>
          </a:blip>
          <a:srcRect b="0" l="0" r="0" t="0"/>
          <a:stretch/>
        </p:blipFill>
        <p:spPr>
          <a:xfrm>
            <a:off x="8245871" y="2270079"/>
            <a:ext cx="2620170" cy="231784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4"/>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FFFF"/>
              </a:buClr>
              <a:buSzPts val="3200"/>
              <a:buFont typeface="Corbel"/>
              <a:buNone/>
            </a:pPr>
            <a:r>
              <a:rPr lang="en-US" sz="4900"/>
              <a:t>Belonging</a:t>
            </a:r>
            <a:endParaRPr sz="4900"/>
          </a:p>
        </p:txBody>
      </p:sp>
      <p:sp>
        <p:nvSpPr>
          <p:cNvPr id="325" name="Google Shape;325;p24"/>
          <p:cNvSpPr txBox="1"/>
          <p:nvPr>
            <p:ph idx="1" type="body"/>
          </p:nvPr>
        </p:nvSpPr>
        <p:spPr>
          <a:xfrm>
            <a:off x="3867912" y="868680"/>
            <a:ext cx="7315200" cy="5120640"/>
          </a:xfrm>
          <a:prstGeom prst="rect">
            <a:avLst/>
          </a:prstGeom>
          <a:noFill/>
          <a:ln>
            <a:noFill/>
          </a:ln>
        </p:spPr>
        <p:txBody>
          <a:bodyPr anchorCtr="0" anchor="ctr" bIns="45700" lIns="91425" spcFirstLastPara="1" rIns="91425" wrap="square" tIns="45700">
            <a:normAutofit/>
          </a:bodyPr>
          <a:lstStyle/>
          <a:p>
            <a:pPr indent="-252730" lvl="0" marL="182880" rtl="0" algn="l">
              <a:lnSpc>
                <a:spcPct val="90000"/>
              </a:lnSpc>
              <a:spcBef>
                <a:spcPts val="0"/>
              </a:spcBef>
              <a:spcAft>
                <a:spcPts val="0"/>
              </a:spcAft>
              <a:buSzPts val="3100"/>
              <a:buChar char="●"/>
            </a:pPr>
            <a:r>
              <a:rPr lang="en-US" sz="3100"/>
              <a:t>Our process of electing officers is fair and gives every member an opportunity to serve</a:t>
            </a:r>
            <a:endParaRPr sz="3100"/>
          </a:p>
          <a:p>
            <a:pPr indent="-252730" lvl="0" marL="182880" rtl="0" algn="l">
              <a:lnSpc>
                <a:spcPct val="90000"/>
              </a:lnSpc>
              <a:spcBef>
                <a:spcPts val="1200"/>
              </a:spcBef>
              <a:spcAft>
                <a:spcPts val="0"/>
              </a:spcAft>
              <a:buSzPts val="3100"/>
              <a:buChar char="●"/>
            </a:pPr>
            <a:r>
              <a:rPr lang="en-US" sz="3100"/>
              <a:t>We developed an internal communication process where we notify each other of the activities we are doing on campus so we can coordinate schedules and show support</a:t>
            </a:r>
            <a:endParaRPr sz="3100"/>
          </a:p>
        </p:txBody>
      </p:sp>
      <p:sp>
        <p:nvSpPr>
          <p:cNvPr id="326" name="Google Shape;326;p24"/>
          <p:cNvSpPr txBox="1"/>
          <p:nvPr>
            <p:ph idx="2" type="body"/>
          </p:nvPr>
        </p:nvSpPr>
        <p:spPr>
          <a:xfrm>
            <a:off x="256032" y="4199826"/>
            <a:ext cx="2834700" cy="2322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sz="2800"/>
              <a:t>Additional Accomplishments</a:t>
            </a:r>
            <a:endParaRPr sz="28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5"/>
          <p:cNvSpPr txBox="1"/>
          <p:nvPr>
            <p:ph type="title"/>
          </p:nvPr>
        </p:nvSpPr>
        <p:spPr>
          <a:xfrm>
            <a:off x="252931" y="2535112"/>
            <a:ext cx="2947500" cy="10383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FFFFFF"/>
              </a:buClr>
              <a:buSzPts val="2400"/>
              <a:buFont typeface="Corbel"/>
              <a:buNone/>
            </a:pPr>
            <a:r>
              <a:rPr lang="en-US" sz="5100"/>
              <a:t>Belonging</a:t>
            </a:r>
            <a:endParaRPr sz="6300"/>
          </a:p>
        </p:txBody>
      </p:sp>
      <p:sp>
        <p:nvSpPr>
          <p:cNvPr id="332" name="Google Shape;332;p25"/>
          <p:cNvSpPr/>
          <p:nvPr/>
        </p:nvSpPr>
        <p:spPr>
          <a:xfrm>
            <a:off x="252920" y="4146639"/>
            <a:ext cx="2947500" cy="37443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b="0" i="0" lang="en-US" sz="2800" u="none" cap="none" strike="noStrike">
                <a:solidFill>
                  <a:srgbClr val="FFFFFF"/>
                </a:solidFill>
                <a:latin typeface="Corbel"/>
                <a:ea typeface="Corbel"/>
                <a:cs typeface="Corbel"/>
                <a:sym typeface="Corbel"/>
              </a:rPr>
              <a:t>Ratings are on a scale of 1-10 (1 = poor; 10 = excellent)</a:t>
            </a:r>
            <a:endParaRPr sz="2600"/>
          </a:p>
          <a:p>
            <a:pPr indent="0" lvl="0" marL="0" marR="0" rtl="0" algn="l">
              <a:lnSpc>
                <a:spcPct val="90000"/>
              </a:lnSpc>
              <a:spcBef>
                <a:spcPts val="600"/>
              </a:spcBef>
              <a:spcAft>
                <a:spcPts val="0"/>
              </a:spcAft>
              <a:buClr>
                <a:schemeClr val="accent1"/>
              </a:buClr>
              <a:buSzPts val="1600"/>
              <a:buFont typeface="Noto Sans Symbols"/>
              <a:buChar char="●"/>
            </a:pPr>
            <a:r>
              <a:rPr b="0" i="0" lang="en-US" sz="1600" u="none" cap="none" strike="noStrike">
                <a:solidFill>
                  <a:srgbClr val="FFFFFF"/>
                </a:solidFill>
                <a:latin typeface="Corbel"/>
                <a:ea typeface="Corbel"/>
                <a:cs typeface="Corbel"/>
                <a:sym typeface="Corbel"/>
              </a:rPr>
              <a:t> </a:t>
            </a:r>
            <a:endParaRPr/>
          </a:p>
        </p:txBody>
      </p:sp>
      <p:graphicFrame>
        <p:nvGraphicFramePr>
          <p:cNvPr id="333" name="Google Shape;333;p25"/>
          <p:cNvGraphicFramePr/>
          <p:nvPr/>
        </p:nvGraphicFramePr>
        <p:xfrm>
          <a:off x="4059935" y="1779631"/>
          <a:ext cx="3000000" cy="3000000"/>
        </p:xfrm>
        <a:graphic>
          <a:graphicData uri="http://schemas.openxmlformats.org/drawingml/2006/table">
            <a:tbl>
              <a:tblPr>
                <a:noFill/>
                <a:tableStyleId>{495E086D-8BB9-49B2-9648-EF30CF974CB7}</a:tableStyleId>
              </a:tblPr>
              <a:tblGrid>
                <a:gridCol w="6382150"/>
                <a:gridCol w="1109225"/>
              </a:tblGrid>
              <a:tr h="1093925">
                <a:tc>
                  <a:txBody>
                    <a:bodyPr/>
                    <a:lstStyle/>
                    <a:p>
                      <a:pPr indent="0" lvl="0" marL="0" marR="0" rtl="0" algn="l">
                        <a:spcBef>
                          <a:spcPts val="0"/>
                        </a:spcBef>
                        <a:spcAft>
                          <a:spcPts val="0"/>
                        </a:spcAft>
                        <a:buNone/>
                      </a:pPr>
                      <a:r>
                        <a:rPr b="0" i="0" lang="en-US" sz="3200" u="none" cap="none" strike="noStrike">
                          <a:solidFill>
                            <a:srgbClr val="201F1E"/>
                          </a:solidFill>
                          <a:latin typeface="Calibri"/>
                          <a:ea typeface="Calibri"/>
                          <a:cs typeface="Calibri"/>
                          <a:sym typeface="Calibri"/>
                        </a:rPr>
                        <a:t>Chapter Performance as of January 2022</a:t>
                      </a:r>
                      <a:endParaRPr b="0" i="0" sz="5200" u="none" cap="none" strike="noStrike">
                        <a:latin typeface="Arial"/>
                        <a:ea typeface="Arial"/>
                        <a:cs typeface="Arial"/>
                        <a:sym typeface="Arial"/>
                      </a:endParaRPr>
                    </a:p>
                  </a:txBody>
                  <a:tcPr marT="27325" marB="0" marR="196700" marL="1967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3200" u="none" cap="none" strike="noStrike">
                          <a:solidFill>
                            <a:srgbClr val="201F1E"/>
                          </a:solidFill>
                          <a:latin typeface="Calibri"/>
                          <a:ea typeface="Calibri"/>
                          <a:cs typeface="Calibri"/>
                          <a:sym typeface="Calibri"/>
                        </a:rPr>
                        <a:t>5</a:t>
                      </a:r>
                      <a:endParaRPr b="0" i="0" sz="5200" u="none" cap="none" strike="noStrike">
                        <a:latin typeface="Arial"/>
                        <a:ea typeface="Arial"/>
                        <a:cs typeface="Arial"/>
                        <a:sym typeface="Arial"/>
                      </a:endParaRPr>
                    </a:p>
                  </a:txBody>
                  <a:tcPr marT="27325" marB="0" marR="196700" marL="1967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93925">
                <a:tc>
                  <a:txBody>
                    <a:bodyPr/>
                    <a:lstStyle/>
                    <a:p>
                      <a:pPr indent="0" lvl="0" marL="0" marR="0" rtl="0" algn="l">
                        <a:spcBef>
                          <a:spcPts val="0"/>
                        </a:spcBef>
                        <a:spcAft>
                          <a:spcPts val="0"/>
                        </a:spcAft>
                        <a:buNone/>
                      </a:pPr>
                      <a:r>
                        <a:rPr b="0" i="0" lang="en-US" sz="3200" u="none" cap="none" strike="noStrike">
                          <a:solidFill>
                            <a:srgbClr val="201F1E"/>
                          </a:solidFill>
                          <a:latin typeface="Calibri"/>
                          <a:ea typeface="Calibri"/>
                          <a:cs typeface="Calibri"/>
                          <a:sym typeface="Calibri"/>
                        </a:rPr>
                        <a:t>Expected End-of-Year Rating When Writing Goals in January</a:t>
                      </a:r>
                      <a:endParaRPr b="0" i="0" sz="5200" u="none" cap="none" strike="noStrike">
                        <a:latin typeface="Arial"/>
                        <a:ea typeface="Arial"/>
                        <a:cs typeface="Arial"/>
                        <a:sym typeface="Arial"/>
                      </a:endParaRPr>
                    </a:p>
                  </a:txBody>
                  <a:tcPr marT="27325" marB="0" marR="196700" marL="1967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3200" u="none" cap="none" strike="noStrike">
                          <a:solidFill>
                            <a:srgbClr val="201F1E"/>
                          </a:solidFill>
                          <a:latin typeface="Calibri"/>
                          <a:ea typeface="Calibri"/>
                          <a:cs typeface="Calibri"/>
                          <a:sym typeface="Calibri"/>
                        </a:rPr>
                        <a:t>10</a:t>
                      </a:r>
                      <a:endParaRPr b="0" i="0" sz="5200" u="none" cap="none" strike="noStrike">
                        <a:latin typeface="Arial"/>
                        <a:ea typeface="Arial"/>
                        <a:cs typeface="Arial"/>
                        <a:sym typeface="Arial"/>
                      </a:endParaRPr>
                    </a:p>
                  </a:txBody>
                  <a:tcPr marT="27325" marB="0" marR="196700" marL="1967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93925">
                <a:tc>
                  <a:txBody>
                    <a:bodyPr/>
                    <a:lstStyle/>
                    <a:p>
                      <a:pPr indent="0" lvl="0" marL="0" marR="0" rtl="0" algn="l">
                        <a:spcBef>
                          <a:spcPts val="0"/>
                        </a:spcBef>
                        <a:spcAft>
                          <a:spcPts val="0"/>
                        </a:spcAft>
                        <a:buNone/>
                      </a:pPr>
                      <a:r>
                        <a:rPr b="0" i="0" lang="en-US" sz="3200" u="none" cap="none" strike="noStrike">
                          <a:solidFill>
                            <a:srgbClr val="201F1E"/>
                          </a:solidFill>
                          <a:latin typeface="Calibri"/>
                          <a:ea typeface="Calibri"/>
                          <a:cs typeface="Calibri"/>
                          <a:sym typeface="Calibri"/>
                        </a:rPr>
                        <a:t>Actual Chapter Performance as of November 2022</a:t>
                      </a:r>
                      <a:endParaRPr b="0" i="0" sz="5200" u="none" cap="none" strike="noStrike">
                        <a:latin typeface="Arial"/>
                        <a:ea typeface="Arial"/>
                        <a:cs typeface="Arial"/>
                        <a:sym typeface="Arial"/>
                      </a:endParaRPr>
                    </a:p>
                  </a:txBody>
                  <a:tcPr marT="27325" marB="0" marR="196700" marL="1967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3200" u="none" cap="none" strike="noStrike">
                          <a:solidFill>
                            <a:srgbClr val="201F1E"/>
                          </a:solidFill>
                          <a:latin typeface="Calibri"/>
                          <a:ea typeface="Calibri"/>
                          <a:cs typeface="Calibri"/>
                          <a:sym typeface="Calibri"/>
                        </a:rPr>
                        <a:t>6</a:t>
                      </a:r>
                      <a:endParaRPr b="0" i="0" sz="5200" u="none" cap="none" strike="noStrike">
                        <a:latin typeface="Arial"/>
                        <a:ea typeface="Arial"/>
                        <a:cs typeface="Arial"/>
                        <a:sym typeface="Arial"/>
                      </a:endParaRPr>
                    </a:p>
                  </a:txBody>
                  <a:tcPr marT="27325" marB="0" marR="196700" marL="1967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6"/>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sz="5600"/>
              <a:t>Recap</a:t>
            </a:r>
            <a:endParaRPr sz="5600"/>
          </a:p>
        </p:txBody>
      </p:sp>
      <p:sp>
        <p:nvSpPr>
          <p:cNvPr id="339" name="Google Shape;339;p26"/>
          <p:cNvSpPr txBox="1"/>
          <p:nvPr>
            <p:ph idx="1" type="body"/>
          </p:nvPr>
        </p:nvSpPr>
        <p:spPr>
          <a:xfrm>
            <a:off x="3867912" y="1023586"/>
            <a:ext cx="3474720" cy="80772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2000"/>
              <a:buNone/>
            </a:pPr>
            <a:r>
              <a:rPr lang="en-US" sz="2800"/>
              <a:t>Strengths &amp; Challenges </a:t>
            </a:r>
            <a:endParaRPr sz="2800"/>
          </a:p>
        </p:txBody>
      </p:sp>
      <p:sp>
        <p:nvSpPr>
          <p:cNvPr id="340" name="Google Shape;340;p26"/>
          <p:cNvSpPr txBox="1"/>
          <p:nvPr>
            <p:ph idx="2" type="body"/>
          </p:nvPr>
        </p:nvSpPr>
        <p:spPr>
          <a:xfrm>
            <a:off x="3867912" y="1930936"/>
            <a:ext cx="3474720" cy="4023360"/>
          </a:xfrm>
          <a:prstGeom prst="rect">
            <a:avLst/>
          </a:prstGeom>
          <a:noFill/>
          <a:ln>
            <a:noFill/>
          </a:ln>
        </p:spPr>
        <p:txBody>
          <a:bodyPr anchorCtr="0" anchor="ctr" bIns="45700" lIns="91425" spcFirstLastPara="1" rIns="91425" wrap="square" tIns="45700">
            <a:normAutofit/>
          </a:bodyPr>
          <a:lstStyle/>
          <a:p>
            <a:pPr indent="-208280" lvl="0" marL="182880" rtl="0" algn="l">
              <a:lnSpc>
                <a:spcPct val="90000"/>
              </a:lnSpc>
              <a:spcBef>
                <a:spcPts val="0"/>
              </a:spcBef>
              <a:spcAft>
                <a:spcPts val="0"/>
              </a:spcAft>
              <a:buSzPts val="2400"/>
              <a:buChar char="●"/>
            </a:pPr>
            <a:r>
              <a:rPr lang="en-US" sz="2400"/>
              <a:t>We want to more members to take part in the medallion program</a:t>
            </a:r>
            <a:endParaRPr sz="2400"/>
          </a:p>
          <a:p>
            <a:pPr indent="-208280" lvl="0" marL="182880" rtl="0" algn="l">
              <a:lnSpc>
                <a:spcPct val="90000"/>
              </a:lnSpc>
              <a:spcBef>
                <a:spcPts val="1200"/>
              </a:spcBef>
              <a:spcAft>
                <a:spcPts val="0"/>
              </a:spcAft>
              <a:buSzPts val="2400"/>
              <a:buChar char="●"/>
            </a:pPr>
            <a:r>
              <a:rPr lang="en-US" sz="2400"/>
              <a:t>We can work harder on belonging and equity</a:t>
            </a:r>
            <a:endParaRPr sz="2400"/>
          </a:p>
          <a:p>
            <a:pPr indent="-208280" lvl="0" marL="182880" rtl="0" algn="l">
              <a:lnSpc>
                <a:spcPct val="90000"/>
              </a:lnSpc>
              <a:spcBef>
                <a:spcPts val="1200"/>
              </a:spcBef>
              <a:spcAft>
                <a:spcPts val="0"/>
              </a:spcAft>
              <a:buSzPts val="2400"/>
              <a:buChar char="●"/>
            </a:pPr>
            <a:r>
              <a:rPr lang="en-US" sz="2400"/>
              <a:t>We did great work with Accountability &amp; Harm Reduction</a:t>
            </a:r>
            <a:endParaRPr sz="2400"/>
          </a:p>
          <a:p>
            <a:pPr indent="-55879" lvl="0" marL="182880" rtl="0" algn="l">
              <a:lnSpc>
                <a:spcPct val="90000"/>
              </a:lnSpc>
              <a:spcBef>
                <a:spcPts val="1200"/>
              </a:spcBef>
              <a:spcAft>
                <a:spcPts val="0"/>
              </a:spcAft>
              <a:buSzPts val="2000"/>
              <a:buNone/>
            </a:pPr>
            <a:r>
              <a:t/>
            </a:r>
            <a:endParaRPr/>
          </a:p>
          <a:p>
            <a:pPr indent="-55879" lvl="0" marL="182880" rtl="0" algn="l">
              <a:lnSpc>
                <a:spcPct val="90000"/>
              </a:lnSpc>
              <a:spcBef>
                <a:spcPts val="1200"/>
              </a:spcBef>
              <a:spcAft>
                <a:spcPts val="0"/>
              </a:spcAft>
              <a:buSzPts val="2000"/>
              <a:buNone/>
            </a:pPr>
            <a:r>
              <a:t/>
            </a:r>
            <a:endParaRPr/>
          </a:p>
        </p:txBody>
      </p:sp>
      <p:sp>
        <p:nvSpPr>
          <p:cNvPr id="341" name="Google Shape;341;p26"/>
          <p:cNvSpPr txBox="1"/>
          <p:nvPr>
            <p:ph idx="3" type="body"/>
          </p:nvPr>
        </p:nvSpPr>
        <p:spPr>
          <a:xfrm>
            <a:off x="7818463" y="1023586"/>
            <a:ext cx="3474720" cy="81317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2000"/>
              <a:buNone/>
            </a:pPr>
            <a:r>
              <a:rPr lang="en-US" sz="2800"/>
              <a:t>Organization Priorities </a:t>
            </a:r>
            <a:endParaRPr sz="2800"/>
          </a:p>
        </p:txBody>
      </p:sp>
      <p:sp>
        <p:nvSpPr>
          <p:cNvPr id="342" name="Google Shape;342;p26"/>
          <p:cNvSpPr txBox="1"/>
          <p:nvPr>
            <p:ph idx="4" type="body"/>
          </p:nvPr>
        </p:nvSpPr>
        <p:spPr>
          <a:xfrm>
            <a:off x="7818476" y="1930925"/>
            <a:ext cx="3846600" cy="4023300"/>
          </a:xfrm>
          <a:prstGeom prst="rect">
            <a:avLst/>
          </a:prstGeom>
          <a:noFill/>
          <a:ln>
            <a:noFill/>
          </a:ln>
        </p:spPr>
        <p:txBody>
          <a:bodyPr anchorCtr="0" anchor="ctr" bIns="45700" lIns="91425" spcFirstLastPara="1" rIns="91425" wrap="square" tIns="45700">
            <a:noAutofit/>
          </a:bodyPr>
          <a:lstStyle/>
          <a:p>
            <a:pPr indent="-208280" lvl="0" marL="182880" rtl="0" algn="l">
              <a:lnSpc>
                <a:spcPct val="90000"/>
              </a:lnSpc>
              <a:spcBef>
                <a:spcPts val="0"/>
              </a:spcBef>
              <a:spcAft>
                <a:spcPts val="0"/>
              </a:spcAft>
              <a:buSzPts val="2400"/>
              <a:buChar char="●"/>
            </a:pPr>
            <a:r>
              <a:rPr lang="en-US" sz="2400"/>
              <a:t>We plan to prioritize fostering a sense of belonging among the member, especially new members. </a:t>
            </a:r>
            <a:endParaRPr sz="2400"/>
          </a:p>
          <a:p>
            <a:pPr indent="-208280" lvl="0" marL="182880" rtl="0" algn="l">
              <a:lnSpc>
                <a:spcPct val="90000"/>
              </a:lnSpc>
              <a:spcBef>
                <a:spcPts val="1200"/>
              </a:spcBef>
              <a:spcAft>
                <a:spcPts val="0"/>
              </a:spcAft>
              <a:buSzPts val="2400"/>
              <a:buChar char="●"/>
            </a:pPr>
            <a:r>
              <a:rPr lang="en-US" sz="2400"/>
              <a:t>We plan prioritize making a comprehensive transition manual for each chapter leadership role</a:t>
            </a:r>
            <a:endParaRPr sz="2400"/>
          </a:p>
          <a:p>
            <a:pPr indent="-208280" lvl="0" marL="182880" rtl="0" algn="l">
              <a:lnSpc>
                <a:spcPct val="90000"/>
              </a:lnSpc>
              <a:spcBef>
                <a:spcPts val="1200"/>
              </a:spcBef>
              <a:spcAft>
                <a:spcPts val="0"/>
              </a:spcAft>
              <a:buSzPts val="2400"/>
              <a:buChar char="●"/>
            </a:pPr>
            <a:r>
              <a:rPr lang="en-US" sz="2400"/>
              <a:t>We plan to prioritize recruitment</a:t>
            </a:r>
            <a:endParaRPr sz="24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6" name="Shape 346"/>
        <p:cNvGrpSpPr/>
        <p:nvPr/>
      </p:nvGrpSpPr>
      <p:grpSpPr>
        <a:xfrm>
          <a:off x="0" y="0"/>
          <a:ext cx="0" cy="0"/>
          <a:chOff x="0" y="0"/>
          <a:chExt cx="0" cy="0"/>
        </a:xfrm>
      </p:grpSpPr>
      <p:pic>
        <p:nvPicPr>
          <p:cNvPr id="347" name="Google Shape;347;p27"/>
          <p:cNvPicPr preferRelativeResize="0"/>
          <p:nvPr/>
        </p:nvPicPr>
        <p:blipFill rotWithShape="1">
          <a:blip r:embed="rId3">
            <a:alphaModFix/>
          </a:blip>
          <a:srcRect b="25429" l="0" r="0" t="25429"/>
          <a:stretch/>
        </p:blipFill>
        <p:spPr>
          <a:xfrm>
            <a:off x="4493436" y="0"/>
            <a:ext cx="7698564" cy="3346705"/>
          </a:xfrm>
          <a:custGeom>
            <a:rect b="b" l="l" r="r" t="t"/>
            <a:pathLst>
              <a:path extrusionOk="0" h="3346705" w="7698564">
                <a:moveTo>
                  <a:pt x="1549963" y="0"/>
                </a:moveTo>
                <a:lnTo>
                  <a:pt x="1555540" y="0"/>
                </a:lnTo>
                <a:lnTo>
                  <a:pt x="2621768" y="0"/>
                </a:lnTo>
                <a:lnTo>
                  <a:pt x="6451640" y="0"/>
                </a:lnTo>
                <a:lnTo>
                  <a:pt x="6451640" y="479"/>
                </a:lnTo>
                <a:lnTo>
                  <a:pt x="7698564" y="479"/>
                </a:lnTo>
                <a:lnTo>
                  <a:pt x="7698564" y="3346705"/>
                </a:lnTo>
                <a:lnTo>
                  <a:pt x="0" y="3346705"/>
                </a:lnTo>
                <a:close/>
              </a:path>
            </a:pathLst>
          </a:custGeom>
          <a:noFill/>
          <a:ln>
            <a:noFill/>
          </a:ln>
        </p:spPr>
      </p:pic>
      <p:pic>
        <p:nvPicPr>
          <p:cNvPr id="348" name="Google Shape;348;p27"/>
          <p:cNvPicPr preferRelativeResize="0"/>
          <p:nvPr/>
        </p:nvPicPr>
        <p:blipFill rotWithShape="1">
          <a:blip r:embed="rId4">
            <a:alphaModFix/>
          </a:blip>
          <a:srcRect b="9939" l="0" r="0" t="9939"/>
          <a:stretch/>
        </p:blipFill>
        <p:spPr>
          <a:xfrm>
            <a:off x="0" y="11958"/>
            <a:ext cx="5859797" cy="3346705"/>
          </a:xfrm>
          <a:custGeom>
            <a:rect b="b" l="l" r="r" t="t"/>
            <a:pathLst>
              <a:path extrusionOk="0" h="3346705" w="5859797">
                <a:moveTo>
                  <a:pt x="0" y="0"/>
                </a:moveTo>
                <a:lnTo>
                  <a:pt x="5859797" y="0"/>
                </a:lnTo>
                <a:lnTo>
                  <a:pt x="4309834" y="3346705"/>
                </a:lnTo>
                <a:lnTo>
                  <a:pt x="4304257" y="3346705"/>
                </a:lnTo>
                <a:lnTo>
                  <a:pt x="3238029" y="3346705"/>
                </a:lnTo>
                <a:lnTo>
                  <a:pt x="0" y="3346705"/>
                </a:lnTo>
                <a:close/>
              </a:path>
            </a:pathLst>
          </a:custGeom>
          <a:noFill/>
          <a:ln>
            <a:noFill/>
          </a:ln>
        </p:spPr>
      </p:pic>
      <p:pic>
        <p:nvPicPr>
          <p:cNvPr descr="People celebrating a marathon" id="349" name="Google Shape;349;p27"/>
          <p:cNvPicPr preferRelativeResize="0"/>
          <p:nvPr/>
        </p:nvPicPr>
        <p:blipFill rotWithShape="1">
          <a:blip r:embed="rId5">
            <a:alphaModFix/>
          </a:blip>
          <a:srcRect b="1" l="0" r="2" t="14175"/>
          <a:stretch/>
        </p:blipFill>
        <p:spPr>
          <a:xfrm>
            <a:off x="6350089" y="3511295"/>
            <a:ext cx="5841911" cy="3346705"/>
          </a:xfrm>
          <a:custGeom>
            <a:rect b="b" l="l" r="r" t="t"/>
            <a:pathLst>
              <a:path extrusionOk="0" h="3346705" w="5841911">
                <a:moveTo>
                  <a:pt x="1549963" y="0"/>
                </a:moveTo>
                <a:lnTo>
                  <a:pt x="1555540" y="0"/>
                </a:lnTo>
                <a:lnTo>
                  <a:pt x="2621768" y="0"/>
                </a:lnTo>
                <a:lnTo>
                  <a:pt x="5841911" y="0"/>
                </a:lnTo>
                <a:lnTo>
                  <a:pt x="5841911" y="3346705"/>
                </a:lnTo>
                <a:lnTo>
                  <a:pt x="0" y="3346705"/>
                </a:lnTo>
                <a:close/>
              </a:path>
            </a:pathLst>
          </a:custGeom>
          <a:noFill/>
          <a:ln>
            <a:noFill/>
          </a:ln>
        </p:spPr>
      </p:pic>
      <p:sp>
        <p:nvSpPr>
          <p:cNvPr id="350" name="Google Shape;350;p27"/>
          <p:cNvSpPr/>
          <p:nvPr/>
        </p:nvSpPr>
        <p:spPr>
          <a:xfrm>
            <a:off x="4282793" y="3077585"/>
            <a:ext cx="3626400" cy="923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chemeClr val="dk1"/>
                </a:solidFill>
                <a:latin typeface="Corbel"/>
                <a:ea typeface="Corbel"/>
                <a:cs typeface="Corbel"/>
                <a:sym typeface="Corbel"/>
              </a:rPr>
              <a:t>Questions</a:t>
            </a:r>
            <a:endParaRPr sz="400"/>
          </a:p>
        </p:txBody>
      </p:sp>
      <p:pic>
        <p:nvPicPr>
          <p:cNvPr id="351" name="Google Shape;351;p27"/>
          <p:cNvPicPr preferRelativeResize="0"/>
          <p:nvPr/>
        </p:nvPicPr>
        <p:blipFill rotWithShape="1">
          <a:blip r:embed="rId6">
            <a:alphaModFix/>
          </a:blip>
          <a:srcRect b="27515" l="0" r="0" t="27514"/>
          <a:stretch/>
        </p:blipFill>
        <p:spPr>
          <a:xfrm>
            <a:off x="0" y="3714579"/>
            <a:ext cx="7698544" cy="3143421"/>
          </a:xfrm>
          <a:custGeom>
            <a:rect b="b" l="l" r="r" t="t"/>
            <a:pathLst>
              <a:path extrusionOk="0" h="3346705" w="7698564">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0" name="Shape 120"/>
        <p:cNvGrpSpPr/>
        <p:nvPr/>
      </p:nvGrpSpPr>
      <p:grpSpPr>
        <a:xfrm>
          <a:off x="0" y="0"/>
          <a:ext cx="0" cy="0"/>
          <a:chOff x="0" y="0"/>
          <a:chExt cx="0" cy="0"/>
        </a:xfrm>
      </p:grpSpPr>
      <p:sp>
        <p:nvSpPr>
          <p:cNvPr id="121" name="Google Shape;121;p3"/>
          <p:cNvSpPr txBox="1"/>
          <p:nvPr>
            <p:ph type="title"/>
          </p:nvPr>
        </p:nvSpPr>
        <p:spPr>
          <a:xfrm>
            <a:off x="1759287" y="798881"/>
            <a:ext cx="8673427" cy="104894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orbel"/>
              <a:buNone/>
            </a:pPr>
            <a:r>
              <a:rPr lang="en-US">
                <a:solidFill>
                  <a:schemeClr val="dk1"/>
                </a:solidFill>
              </a:rPr>
              <a:t>About Us</a:t>
            </a:r>
            <a:endParaRPr/>
          </a:p>
        </p:txBody>
      </p:sp>
      <p:grpSp>
        <p:nvGrpSpPr>
          <p:cNvPr id="122" name="Google Shape;122;p3"/>
          <p:cNvGrpSpPr/>
          <p:nvPr/>
        </p:nvGrpSpPr>
        <p:grpSpPr>
          <a:xfrm>
            <a:off x="807722" y="1990976"/>
            <a:ext cx="10576557" cy="4175467"/>
            <a:chOff x="0" y="0"/>
            <a:chExt cx="10576557" cy="4175467"/>
          </a:xfrm>
        </p:grpSpPr>
        <p:sp>
          <p:nvSpPr>
            <p:cNvPr id="123" name="Google Shape;123;p3"/>
            <p:cNvSpPr/>
            <p:nvPr/>
          </p:nvSpPr>
          <p:spPr>
            <a:xfrm>
              <a:off x="0" y="0"/>
              <a:ext cx="8461246" cy="918602"/>
            </a:xfrm>
            <a:prstGeom prst="roundRect">
              <a:avLst>
                <a:gd fmla="val 10000" name="adj"/>
              </a:avLst>
            </a:prstGeom>
            <a:solidFill>
              <a:schemeClr val="accent2"/>
            </a:solidFill>
            <a:ln cap="flat" cmpd="sng" w="171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
            <p:cNvSpPr txBox="1"/>
            <p:nvPr/>
          </p:nvSpPr>
          <p:spPr>
            <a:xfrm>
              <a:off x="26905" y="26905"/>
              <a:ext cx="7392380" cy="864792"/>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Corbel"/>
                <a:buNone/>
              </a:pPr>
              <a:r>
                <a:rPr b="0" i="0" lang="en-US" sz="2400" u="none" cap="none" strike="noStrike">
                  <a:solidFill>
                    <a:schemeClr val="lt1"/>
                  </a:solidFill>
                  <a:latin typeface="Corbel"/>
                  <a:ea typeface="Corbel"/>
                  <a:cs typeface="Corbel"/>
                  <a:sym typeface="Corbel"/>
                </a:rPr>
                <a:t>We were founded in 2018 by a group of women who wanted to make a difference in the world</a:t>
              </a:r>
              <a:endParaRPr/>
            </a:p>
          </p:txBody>
        </p:sp>
        <p:sp>
          <p:nvSpPr>
            <p:cNvPr id="125" name="Google Shape;125;p3"/>
            <p:cNvSpPr/>
            <p:nvPr/>
          </p:nvSpPr>
          <p:spPr>
            <a:xfrm>
              <a:off x="708629" y="1085621"/>
              <a:ext cx="8461246" cy="918602"/>
            </a:xfrm>
            <a:prstGeom prst="roundRect">
              <a:avLst>
                <a:gd fmla="val 10000" name="adj"/>
              </a:avLst>
            </a:prstGeom>
            <a:solidFill>
              <a:srgbClr val="E3D10C"/>
            </a:solidFill>
            <a:ln cap="flat" cmpd="sng" w="171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
            <p:cNvSpPr txBox="1"/>
            <p:nvPr/>
          </p:nvSpPr>
          <p:spPr>
            <a:xfrm>
              <a:off x="735534" y="1112526"/>
              <a:ext cx="7101715" cy="864792"/>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Corbel"/>
                <a:buNone/>
              </a:pPr>
              <a:r>
                <a:rPr b="0" i="0" lang="en-US" sz="2400" u="none" cap="none" strike="noStrike">
                  <a:solidFill>
                    <a:schemeClr val="lt1"/>
                  </a:solidFill>
                  <a:latin typeface="Corbel"/>
                  <a:ea typeface="Corbel"/>
                  <a:cs typeface="Corbel"/>
                  <a:sym typeface="Corbel"/>
                </a:rPr>
                <a:t>We have 15 active members</a:t>
              </a:r>
              <a:endParaRPr/>
            </a:p>
          </p:txBody>
        </p:sp>
        <p:sp>
          <p:nvSpPr>
            <p:cNvPr id="127" name="Google Shape;127;p3"/>
            <p:cNvSpPr/>
            <p:nvPr/>
          </p:nvSpPr>
          <p:spPr>
            <a:xfrm>
              <a:off x="1406682" y="2171243"/>
              <a:ext cx="8461246" cy="918602"/>
            </a:xfrm>
            <a:prstGeom prst="roundRect">
              <a:avLst>
                <a:gd fmla="val 10000" name="adj"/>
              </a:avLst>
            </a:prstGeom>
            <a:solidFill>
              <a:srgbClr val="BBCE18"/>
            </a:solidFill>
            <a:ln cap="flat" cmpd="sng" w="171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
            <p:cNvSpPr txBox="1"/>
            <p:nvPr/>
          </p:nvSpPr>
          <p:spPr>
            <a:xfrm>
              <a:off x="1433587" y="2198148"/>
              <a:ext cx="7112291" cy="864792"/>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Corbel"/>
                <a:buNone/>
              </a:pPr>
              <a:r>
                <a:rPr b="0" i="0" lang="en-US" sz="2400" u="none" cap="none" strike="noStrike">
                  <a:solidFill>
                    <a:schemeClr val="lt1"/>
                  </a:solidFill>
                  <a:latin typeface="Corbel"/>
                  <a:ea typeface="Corbel"/>
                  <a:cs typeface="Corbel"/>
                  <a:sym typeface="Corbel"/>
                </a:rPr>
                <a:t>Our mission is to save the world</a:t>
              </a:r>
              <a:endParaRPr/>
            </a:p>
          </p:txBody>
        </p:sp>
        <p:sp>
          <p:nvSpPr>
            <p:cNvPr id="129" name="Google Shape;129;p3"/>
            <p:cNvSpPr/>
            <p:nvPr/>
          </p:nvSpPr>
          <p:spPr>
            <a:xfrm>
              <a:off x="2115311" y="3256865"/>
              <a:ext cx="8461246" cy="918602"/>
            </a:xfrm>
            <a:prstGeom prst="roundRect">
              <a:avLst>
                <a:gd fmla="val 10000" name="adj"/>
              </a:avLst>
            </a:prstGeom>
            <a:solidFill>
              <a:srgbClr val="8EBA22"/>
            </a:solidFill>
            <a:ln cap="flat" cmpd="sng" w="171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3"/>
            <p:cNvSpPr txBox="1"/>
            <p:nvPr/>
          </p:nvSpPr>
          <p:spPr>
            <a:xfrm>
              <a:off x="2142216" y="3283770"/>
              <a:ext cx="7101715" cy="864792"/>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Corbel"/>
                <a:buNone/>
              </a:pPr>
              <a:r>
                <a:rPr b="0" i="0" lang="en-US" sz="2400" u="none" cap="none" strike="noStrike">
                  <a:solidFill>
                    <a:schemeClr val="lt1"/>
                  </a:solidFill>
                  <a:latin typeface="Corbel"/>
                  <a:ea typeface="Corbel"/>
                  <a:cs typeface="Corbel"/>
                  <a:sym typeface="Corbel"/>
                </a:rPr>
                <a:t>We have won awards such as…</a:t>
              </a:r>
              <a:endParaRPr/>
            </a:p>
          </p:txBody>
        </p:sp>
        <p:sp>
          <p:nvSpPr>
            <p:cNvPr id="131" name="Google Shape;131;p3"/>
            <p:cNvSpPr/>
            <p:nvPr/>
          </p:nvSpPr>
          <p:spPr>
            <a:xfrm>
              <a:off x="7864154" y="703566"/>
              <a:ext cx="597091" cy="597091"/>
            </a:xfrm>
            <a:prstGeom prst="downArrow">
              <a:avLst>
                <a:gd fmla="val 55000" name="adj1"/>
                <a:gd fmla="val 45000" name="adj2"/>
              </a:avLst>
            </a:prstGeom>
            <a:solidFill>
              <a:srgbClr val="FDE6C8">
                <a:alpha val="89803"/>
              </a:srgbClr>
            </a:solidFill>
            <a:ln cap="flat" cmpd="sng" w="10775">
              <a:solidFill>
                <a:srgbClr val="FDE6C8">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3"/>
            <p:cNvSpPr txBox="1"/>
            <p:nvPr/>
          </p:nvSpPr>
          <p:spPr>
            <a:xfrm>
              <a:off x="7998499" y="703566"/>
              <a:ext cx="328401" cy="449311"/>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2700"/>
                <a:buFont typeface="Corbel"/>
                <a:buNone/>
              </a:pPr>
              <a:r>
                <a:t/>
              </a:r>
              <a:endParaRPr b="0" i="0" sz="2700" u="none" cap="none" strike="noStrike">
                <a:solidFill>
                  <a:schemeClr val="dk1"/>
                </a:solidFill>
                <a:latin typeface="Corbel"/>
                <a:ea typeface="Corbel"/>
                <a:cs typeface="Corbel"/>
                <a:sym typeface="Corbel"/>
              </a:endParaRPr>
            </a:p>
          </p:txBody>
        </p:sp>
        <p:sp>
          <p:nvSpPr>
            <p:cNvPr id="133" name="Google Shape;133;p3"/>
            <p:cNvSpPr/>
            <p:nvPr/>
          </p:nvSpPr>
          <p:spPr>
            <a:xfrm>
              <a:off x="8572783" y="1789188"/>
              <a:ext cx="597091" cy="597091"/>
            </a:xfrm>
            <a:prstGeom prst="downArrow">
              <a:avLst>
                <a:gd fmla="val 55000" name="adj1"/>
                <a:gd fmla="val 45000" name="adj2"/>
              </a:avLst>
            </a:prstGeom>
            <a:solidFill>
              <a:srgbClr val="F3F1C7">
                <a:alpha val="89803"/>
              </a:srgbClr>
            </a:solidFill>
            <a:ln cap="flat" cmpd="sng" w="10775">
              <a:solidFill>
                <a:srgbClr val="F3F1C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
            <p:cNvSpPr txBox="1"/>
            <p:nvPr/>
          </p:nvSpPr>
          <p:spPr>
            <a:xfrm>
              <a:off x="8707128" y="1789188"/>
              <a:ext cx="328401" cy="449311"/>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2700"/>
                <a:buFont typeface="Corbel"/>
                <a:buNone/>
              </a:pPr>
              <a:r>
                <a:t/>
              </a:r>
              <a:endParaRPr b="0" i="0" sz="2700" u="none" cap="none" strike="noStrike">
                <a:solidFill>
                  <a:schemeClr val="dk1"/>
                </a:solidFill>
                <a:latin typeface="Corbel"/>
                <a:ea typeface="Corbel"/>
                <a:cs typeface="Corbel"/>
                <a:sym typeface="Corbel"/>
              </a:endParaRPr>
            </a:p>
          </p:txBody>
        </p:sp>
        <p:sp>
          <p:nvSpPr>
            <p:cNvPr id="135" name="Google Shape;135;p3"/>
            <p:cNvSpPr/>
            <p:nvPr/>
          </p:nvSpPr>
          <p:spPr>
            <a:xfrm>
              <a:off x="9270836" y="2874809"/>
              <a:ext cx="597091" cy="597091"/>
            </a:xfrm>
            <a:prstGeom prst="downArrow">
              <a:avLst>
                <a:gd fmla="val 55000" name="adj1"/>
                <a:gd fmla="val 45000" name="adj2"/>
              </a:avLst>
            </a:prstGeom>
            <a:solidFill>
              <a:srgbClr val="DAE6C9">
                <a:alpha val="89803"/>
              </a:srgbClr>
            </a:solidFill>
            <a:ln cap="flat" cmpd="sng" w="10775">
              <a:solidFill>
                <a:srgbClr val="DAE6C9">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
            <p:cNvSpPr txBox="1"/>
            <p:nvPr/>
          </p:nvSpPr>
          <p:spPr>
            <a:xfrm>
              <a:off x="9405181" y="2874809"/>
              <a:ext cx="328401" cy="449311"/>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2700"/>
                <a:buFont typeface="Corbel"/>
                <a:buNone/>
              </a:pPr>
              <a:r>
                <a:t/>
              </a:r>
              <a:endParaRPr b="0" i="0" sz="2700" u="none" cap="none" strike="noStrike">
                <a:solidFill>
                  <a:schemeClr val="dk1"/>
                </a:solidFill>
                <a:latin typeface="Corbel"/>
                <a:ea typeface="Corbel"/>
                <a:cs typeface="Corbel"/>
                <a:sym typeface="Corbe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0" name="Shape 140"/>
        <p:cNvGrpSpPr/>
        <p:nvPr/>
      </p:nvGrpSpPr>
      <p:grpSpPr>
        <a:xfrm>
          <a:off x="0" y="0"/>
          <a:ext cx="0" cy="0"/>
          <a:chOff x="0" y="0"/>
          <a:chExt cx="0" cy="0"/>
        </a:xfrm>
      </p:grpSpPr>
      <p:sp>
        <p:nvSpPr>
          <p:cNvPr id="141" name="Google Shape;141;p4"/>
          <p:cNvSpPr txBox="1"/>
          <p:nvPr>
            <p:ph type="title"/>
          </p:nvPr>
        </p:nvSpPr>
        <p:spPr>
          <a:xfrm>
            <a:off x="1759287" y="798881"/>
            <a:ext cx="8673427" cy="104894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orbel"/>
              <a:buNone/>
            </a:pPr>
            <a:r>
              <a:rPr lang="en-US">
                <a:solidFill>
                  <a:schemeClr val="dk1"/>
                </a:solidFill>
              </a:rPr>
              <a:t>Leadership</a:t>
            </a:r>
            <a:endParaRPr/>
          </a:p>
        </p:txBody>
      </p:sp>
      <p:grpSp>
        <p:nvGrpSpPr>
          <p:cNvPr id="142" name="Google Shape;142;p4"/>
          <p:cNvGrpSpPr/>
          <p:nvPr/>
        </p:nvGrpSpPr>
        <p:grpSpPr>
          <a:xfrm>
            <a:off x="807722" y="2041312"/>
            <a:ext cx="10576558" cy="4074795"/>
            <a:chOff x="0" y="50336"/>
            <a:chExt cx="10576558" cy="4074795"/>
          </a:xfrm>
        </p:grpSpPr>
        <p:sp>
          <p:nvSpPr>
            <p:cNvPr id="143" name="Google Shape;143;p4"/>
            <p:cNvSpPr/>
            <p:nvPr/>
          </p:nvSpPr>
          <p:spPr>
            <a:xfrm>
              <a:off x="0" y="50336"/>
              <a:ext cx="10576558" cy="743535"/>
            </a:xfrm>
            <a:prstGeom prst="roundRect">
              <a:avLst>
                <a:gd fmla="val 16667" name="adj"/>
              </a:avLst>
            </a:prstGeom>
            <a:solidFill>
              <a:schemeClr val="accent2"/>
            </a:solidFill>
            <a:ln cap="flat" cmpd="sng" w="171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4"/>
            <p:cNvSpPr txBox="1"/>
            <p:nvPr/>
          </p:nvSpPr>
          <p:spPr>
            <a:xfrm>
              <a:off x="36296" y="86632"/>
              <a:ext cx="10503966" cy="670943"/>
            </a:xfrm>
            <a:prstGeom prst="rect">
              <a:avLst/>
            </a:prstGeom>
            <a:noFill/>
            <a:ln>
              <a:noFill/>
            </a:ln>
          </p:spPr>
          <p:txBody>
            <a:bodyPr anchorCtr="0" anchor="ctr" bIns="118100" lIns="118100" spcFirstLastPara="1" rIns="118100" wrap="square" tIns="118100">
              <a:noAutofit/>
            </a:bodyPr>
            <a:lstStyle/>
            <a:p>
              <a:pPr indent="0" lvl="0" marL="0" marR="0" rtl="0" algn="l">
                <a:lnSpc>
                  <a:spcPct val="90000"/>
                </a:lnSpc>
                <a:spcBef>
                  <a:spcPts val="0"/>
                </a:spcBef>
                <a:spcAft>
                  <a:spcPts val="0"/>
                </a:spcAft>
                <a:buClr>
                  <a:schemeClr val="lt1"/>
                </a:buClr>
                <a:buSzPts val="3100"/>
                <a:buFont typeface="Corbel"/>
                <a:buNone/>
              </a:pPr>
              <a:r>
                <a:rPr b="0" i="0" lang="en-US" sz="3100" u="none" cap="none" strike="noStrike">
                  <a:solidFill>
                    <a:schemeClr val="lt1"/>
                  </a:solidFill>
                  <a:latin typeface="Corbel"/>
                  <a:ea typeface="Corbel"/>
                  <a:cs typeface="Corbel"/>
                  <a:sym typeface="Corbel"/>
                </a:rPr>
                <a:t>President-Maxine Waters</a:t>
              </a:r>
              <a:endParaRPr/>
            </a:p>
          </p:txBody>
        </p:sp>
        <p:sp>
          <p:nvSpPr>
            <p:cNvPr id="145" name="Google Shape;145;p4"/>
            <p:cNvSpPr/>
            <p:nvPr/>
          </p:nvSpPr>
          <p:spPr>
            <a:xfrm>
              <a:off x="0" y="883151"/>
              <a:ext cx="10576558" cy="743535"/>
            </a:xfrm>
            <a:prstGeom prst="roundRect">
              <a:avLst>
                <a:gd fmla="val 16667" name="adj"/>
              </a:avLst>
            </a:prstGeom>
            <a:solidFill>
              <a:srgbClr val="E9CC08"/>
            </a:solidFill>
            <a:ln cap="flat" cmpd="sng" w="171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4"/>
            <p:cNvSpPr txBox="1"/>
            <p:nvPr/>
          </p:nvSpPr>
          <p:spPr>
            <a:xfrm>
              <a:off x="36296" y="919447"/>
              <a:ext cx="10503966" cy="670943"/>
            </a:xfrm>
            <a:prstGeom prst="rect">
              <a:avLst/>
            </a:prstGeom>
            <a:noFill/>
            <a:ln>
              <a:noFill/>
            </a:ln>
          </p:spPr>
          <p:txBody>
            <a:bodyPr anchorCtr="0" anchor="ctr" bIns="118100" lIns="118100" spcFirstLastPara="1" rIns="118100" wrap="square" tIns="118100">
              <a:noAutofit/>
            </a:bodyPr>
            <a:lstStyle/>
            <a:p>
              <a:pPr indent="0" lvl="0" marL="0" marR="0" rtl="0" algn="l">
                <a:lnSpc>
                  <a:spcPct val="90000"/>
                </a:lnSpc>
                <a:spcBef>
                  <a:spcPts val="0"/>
                </a:spcBef>
                <a:spcAft>
                  <a:spcPts val="0"/>
                </a:spcAft>
                <a:buClr>
                  <a:schemeClr val="lt1"/>
                </a:buClr>
                <a:buSzPts val="3100"/>
                <a:buFont typeface="Corbel"/>
                <a:buNone/>
              </a:pPr>
              <a:r>
                <a:rPr b="0" i="0" lang="en-US" sz="3100" u="none" cap="none" strike="noStrike">
                  <a:solidFill>
                    <a:schemeClr val="lt1"/>
                  </a:solidFill>
                  <a:latin typeface="Corbel"/>
                  <a:ea typeface="Corbel"/>
                  <a:cs typeface="Corbel"/>
                  <a:sym typeface="Corbel"/>
                </a:rPr>
                <a:t>VP- Reba McIntyre</a:t>
              </a:r>
              <a:endParaRPr/>
            </a:p>
          </p:txBody>
        </p:sp>
        <p:sp>
          <p:nvSpPr>
            <p:cNvPr id="147" name="Google Shape;147;p4"/>
            <p:cNvSpPr/>
            <p:nvPr/>
          </p:nvSpPr>
          <p:spPr>
            <a:xfrm>
              <a:off x="0" y="1715966"/>
              <a:ext cx="10576558" cy="743535"/>
            </a:xfrm>
            <a:prstGeom prst="roundRect">
              <a:avLst>
                <a:gd fmla="val 16667" name="adj"/>
              </a:avLst>
            </a:prstGeom>
            <a:solidFill>
              <a:srgbClr val="D6D911"/>
            </a:solidFill>
            <a:ln cap="flat" cmpd="sng" w="171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4"/>
            <p:cNvSpPr txBox="1"/>
            <p:nvPr/>
          </p:nvSpPr>
          <p:spPr>
            <a:xfrm>
              <a:off x="36296" y="1752262"/>
              <a:ext cx="10503966" cy="670943"/>
            </a:xfrm>
            <a:prstGeom prst="rect">
              <a:avLst/>
            </a:prstGeom>
            <a:noFill/>
            <a:ln>
              <a:noFill/>
            </a:ln>
          </p:spPr>
          <p:txBody>
            <a:bodyPr anchorCtr="0" anchor="ctr" bIns="118100" lIns="118100" spcFirstLastPara="1" rIns="118100" wrap="square" tIns="118100">
              <a:noAutofit/>
            </a:bodyPr>
            <a:lstStyle/>
            <a:p>
              <a:pPr indent="0" lvl="0" marL="0" marR="0" rtl="0" algn="l">
                <a:lnSpc>
                  <a:spcPct val="90000"/>
                </a:lnSpc>
                <a:spcBef>
                  <a:spcPts val="0"/>
                </a:spcBef>
                <a:spcAft>
                  <a:spcPts val="0"/>
                </a:spcAft>
                <a:buClr>
                  <a:schemeClr val="lt1"/>
                </a:buClr>
                <a:buSzPts val="3100"/>
                <a:buFont typeface="Corbel"/>
                <a:buNone/>
              </a:pPr>
              <a:r>
                <a:rPr b="0" i="0" lang="en-US" sz="3100" u="none" cap="none" strike="noStrike">
                  <a:solidFill>
                    <a:schemeClr val="lt1"/>
                  </a:solidFill>
                  <a:latin typeface="Corbel"/>
                  <a:ea typeface="Corbel"/>
                  <a:cs typeface="Corbel"/>
                  <a:sym typeface="Corbel"/>
                </a:rPr>
                <a:t>Treasurer- Julia Roberts</a:t>
              </a:r>
              <a:endParaRPr/>
            </a:p>
          </p:txBody>
        </p:sp>
        <p:sp>
          <p:nvSpPr>
            <p:cNvPr id="149" name="Google Shape;149;p4"/>
            <p:cNvSpPr/>
            <p:nvPr/>
          </p:nvSpPr>
          <p:spPr>
            <a:xfrm>
              <a:off x="0" y="2548781"/>
              <a:ext cx="10576558" cy="743535"/>
            </a:xfrm>
            <a:prstGeom prst="roundRect">
              <a:avLst>
                <a:gd fmla="val 16667" name="adj"/>
              </a:avLst>
            </a:prstGeom>
            <a:solidFill>
              <a:srgbClr val="AFC91A"/>
            </a:solidFill>
            <a:ln cap="flat" cmpd="sng" w="171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4"/>
            <p:cNvSpPr txBox="1"/>
            <p:nvPr/>
          </p:nvSpPr>
          <p:spPr>
            <a:xfrm>
              <a:off x="36296" y="2585077"/>
              <a:ext cx="10503966" cy="670943"/>
            </a:xfrm>
            <a:prstGeom prst="rect">
              <a:avLst/>
            </a:prstGeom>
            <a:noFill/>
            <a:ln>
              <a:noFill/>
            </a:ln>
          </p:spPr>
          <p:txBody>
            <a:bodyPr anchorCtr="0" anchor="ctr" bIns="118100" lIns="118100" spcFirstLastPara="1" rIns="118100" wrap="square" tIns="118100">
              <a:noAutofit/>
            </a:bodyPr>
            <a:lstStyle/>
            <a:p>
              <a:pPr indent="0" lvl="0" marL="0" marR="0" rtl="0" algn="l">
                <a:lnSpc>
                  <a:spcPct val="90000"/>
                </a:lnSpc>
                <a:spcBef>
                  <a:spcPts val="0"/>
                </a:spcBef>
                <a:spcAft>
                  <a:spcPts val="0"/>
                </a:spcAft>
                <a:buClr>
                  <a:schemeClr val="lt1"/>
                </a:buClr>
                <a:buSzPts val="3100"/>
                <a:buFont typeface="Corbel"/>
                <a:buNone/>
              </a:pPr>
              <a:r>
                <a:rPr b="0" i="0" lang="en-US" sz="3100" u="none" cap="none" strike="noStrike">
                  <a:solidFill>
                    <a:schemeClr val="lt1"/>
                  </a:solidFill>
                  <a:latin typeface="Corbel"/>
                  <a:ea typeface="Corbel"/>
                  <a:cs typeface="Corbel"/>
                  <a:sym typeface="Corbel"/>
                </a:rPr>
                <a:t>Secretary- Soledad O’Brien</a:t>
              </a:r>
              <a:endParaRPr/>
            </a:p>
          </p:txBody>
        </p:sp>
        <p:sp>
          <p:nvSpPr>
            <p:cNvPr id="151" name="Google Shape;151;p4"/>
            <p:cNvSpPr/>
            <p:nvPr/>
          </p:nvSpPr>
          <p:spPr>
            <a:xfrm>
              <a:off x="0" y="3381596"/>
              <a:ext cx="10576558" cy="743535"/>
            </a:xfrm>
            <a:prstGeom prst="roundRect">
              <a:avLst>
                <a:gd fmla="val 16667" name="adj"/>
              </a:avLst>
            </a:prstGeom>
            <a:solidFill>
              <a:srgbClr val="8EBA22"/>
            </a:solidFill>
            <a:ln cap="flat" cmpd="sng" w="171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4"/>
            <p:cNvSpPr txBox="1"/>
            <p:nvPr/>
          </p:nvSpPr>
          <p:spPr>
            <a:xfrm>
              <a:off x="36296" y="3417892"/>
              <a:ext cx="10503966" cy="670943"/>
            </a:xfrm>
            <a:prstGeom prst="rect">
              <a:avLst/>
            </a:prstGeom>
            <a:noFill/>
            <a:ln>
              <a:noFill/>
            </a:ln>
          </p:spPr>
          <p:txBody>
            <a:bodyPr anchorCtr="0" anchor="ctr" bIns="118100" lIns="118100" spcFirstLastPara="1" rIns="118100" wrap="square" tIns="118100">
              <a:noAutofit/>
            </a:bodyPr>
            <a:lstStyle/>
            <a:p>
              <a:pPr indent="0" lvl="0" marL="0" marR="0" rtl="0" algn="l">
                <a:lnSpc>
                  <a:spcPct val="90000"/>
                </a:lnSpc>
                <a:spcBef>
                  <a:spcPts val="0"/>
                </a:spcBef>
                <a:spcAft>
                  <a:spcPts val="0"/>
                </a:spcAft>
                <a:buClr>
                  <a:schemeClr val="lt1"/>
                </a:buClr>
                <a:buSzPts val="3100"/>
                <a:buFont typeface="Corbel"/>
                <a:buNone/>
              </a:pPr>
              <a:r>
                <a:rPr b="0" i="0" lang="en-US" sz="3100" u="none" cap="none" strike="noStrike">
                  <a:solidFill>
                    <a:schemeClr val="lt1"/>
                  </a:solidFill>
                  <a:latin typeface="Corbel"/>
                  <a:ea typeface="Corbel"/>
                  <a:cs typeface="Corbel"/>
                  <a:sym typeface="Corbel"/>
                </a:rPr>
                <a:t>DEI Officer- Wendy Wu</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6" name="Shape 156"/>
        <p:cNvGrpSpPr/>
        <p:nvPr/>
      </p:nvGrpSpPr>
      <p:grpSpPr>
        <a:xfrm>
          <a:off x="0" y="0"/>
          <a:ext cx="0" cy="0"/>
          <a:chOff x="0" y="0"/>
          <a:chExt cx="0" cy="0"/>
        </a:xfrm>
      </p:grpSpPr>
      <p:sp>
        <p:nvSpPr>
          <p:cNvPr id="157" name="Google Shape;157;p5"/>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Our Pillars </a:t>
            </a:r>
            <a:endParaRPr/>
          </a:p>
        </p:txBody>
      </p:sp>
      <p:grpSp>
        <p:nvGrpSpPr>
          <p:cNvPr id="158" name="Google Shape;158;p5"/>
          <p:cNvGrpSpPr/>
          <p:nvPr/>
        </p:nvGrpSpPr>
        <p:grpSpPr>
          <a:xfrm>
            <a:off x="3759896" y="1408530"/>
            <a:ext cx="7728267" cy="4041181"/>
            <a:chOff x="0" y="523071"/>
            <a:chExt cx="7728267" cy="4041181"/>
          </a:xfrm>
        </p:grpSpPr>
        <p:sp>
          <p:nvSpPr>
            <p:cNvPr id="159" name="Google Shape;159;p5"/>
            <p:cNvSpPr/>
            <p:nvPr/>
          </p:nvSpPr>
          <p:spPr>
            <a:xfrm>
              <a:off x="0" y="523071"/>
              <a:ext cx="7728267" cy="1247220"/>
            </a:xfrm>
            <a:prstGeom prst="roundRect">
              <a:avLst>
                <a:gd fmla="val 16667" name="adj"/>
              </a:avLst>
            </a:prstGeom>
            <a:solidFill>
              <a:schemeClr val="accent2"/>
            </a:solidFill>
            <a:ln cap="flat" cmpd="sng" w="107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5"/>
            <p:cNvSpPr txBox="1"/>
            <p:nvPr/>
          </p:nvSpPr>
          <p:spPr>
            <a:xfrm>
              <a:off x="60884" y="583955"/>
              <a:ext cx="7606499" cy="1125452"/>
            </a:xfrm>
            <a:prstGeom prst="rect">
              <a:avLst/>
            </a:prstGeom>
            <a:noFill/>
            <a:ln>
              <a:noFill/>
            </a:ln>
          </p:spPr>
          <p:txBody>
            <a:bodyPr anchorCtr="0" anchor="ctr" bIns="198100" lIns="198100" spcFirstLastPara="1" rIns="198100" wrap="square" tIns="198100">
              <a:noAutofit/>
            </a:bodyPr>
            <a:lstStyle/>
            <a:p>
              <a:pPr indent="0" lvl="0" marL="0" marR="0" rtl="0" algn="l">
                <a:lnSpc>
                  <a:spcPct val="90000"/>
                </a:lnSpc>
                <a:spcBef>
                  <a:spcPts val="0"/>
                </a:spcBef>
                <a:spcAft>
                  <a:spcPts val="0"/>
                </a:spcAft>
                <a:buClr>
                  <a:schemeClr val="lt1"/>
                </a:buClr>
                <a:buSzPts val="5200"/>
                <a:buFont typeface="Corbel"/>
                <a:buNone/>
              </a:pPr>
              <a:r>
                <a:rPr b="0" i="0" lang="en-US" sz="5200" u="none" cap="none" strike="noStrike">
                  <a:solidFill>
                    <a:schemeClr val="lt1"/>
                  </a:solidFill>
                  <a:latin typeface="Corbel"/>
                  <a:ea typeface="Corbel"/>
                  <a:cs typeface="Corbel"/>
                  <a:sym typeface="Corbel"/>
                </a:rPr>
                <a:t>Community Service</a:t>
              </a:r>
              <a:endParaRPr/>
            </a:p>
          </p:txBody>
        </p:sp>
        <p:sp>
          <p:nvSpPr>
            <p:cNvPr id="161" name="Google Shape;161;p5"/>
            <p:cNvSpPr/>
            <p:nvPr/>
          </p:nvSpPr>
          <p:spPr>
            <a:xfrm>
              <a:off x="0" y="1920052"/>
              <a:ext cx="7728267" cy="1247220"/>
            </a:xfrm>
            <a:prstGeom prst="roundRect">
              <a:avLst>
                <a:gd fmla="val 16667" name="adj"/>
              </a:avLst>
            </a:prstGeom>
            <a:solidFill>
              <a:srgbClr val="D6D911"/>
            </a:solidFill>
            <a:ln cap="flat" cmpd="sng" w="107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5"/>
            <p:cNvSpPr txBox="1"/>
            <p:nvPr/>
          </p:nvSpPr>
          <p:spPr>
            <a:xfrm>
              <a:off x="60884" y="1980936"/>
              <a:ext cx="7606499" cy="1125452"/>
            </a:xfrm>
            <a:prstGeom prst="rect">
              <a:avLst/>
            </a:prstGeom>
            <a:noFill/>
            <a:ln>
              <a:noFill/>
            </a:ln>
          </p:spPr>
          <p:txBody>
            <a:bodyPr anchorCtr="0" anchor="ctr" bIns="198100" lIns="198100" spcFirstLastPara="1" rIns="198100" wrap="square" tIns="198100">
              <a:noAutofit/>
            </a:bodyPr>
            <a:lstStyle/>
            <a:p>
              <a:pPr indent="0" lvl="0" marL="0" marR="0" rtl="0" algn="l">
                <a:lnSpc>
                  <a:spcPct val="90000"/>
                </a:lnSpc>
                <a:spcBef>
                  <a:spcPts val="0"/>
                </a:spcBef>
                <a:spcAft>
                  <a:spcPts val="0"/>
                </a:spcAft>
                <a:buClr>
                  <a:schemeClr val="lt1"/>
                </a:buClr>
                <a:buSzPts val="5200"/>
                <a:buFont typeface="Corbel"/>
                <a:buNone/>
              </a:pPr>
              <a:r>
                <a:rPr b="0" i="0" lang="en-US" sz="5200" u="none" cap="none" strike="noStrike">
                  <a:solidFill>
                    <a:schemeClr val="lt1"/>
                  </a:solidFill>
                  <a:latin typeface="Corbel"/>
                  <a:ea typeface="Corbel"/>
                  <a:cs typeface="Corbel"/>
                  <a:sym typeface="Corbel"/>
                </a:rPr>
                <a:t>Community Outreach</a:t>
              </a:r>
              <a:endParaRPr/>
            </a:p>
          </p:txBody>
        </p:sp>
        <p:sp>
          <p:nvSpPr>
            <p:cNvPr id="163" name="Google Shape;163;p5"/>
            <p:cNvSpPr/>
            <p:nvPr/>
          </p:nvSpPr>
          <p:spPr>
            <a:xfrm>
              <a:off x="0" y="3317032"/>
              <a:ext cx="7728267" cy="1247220"/>
            </a:xfrm>
            <a:prstGeom prst="roundRect">
              <a:avLst>
                <a:gd fmla="val 16667" name="adj"/>
              </a:avLst>
            </a:prstGeom>
            <a:solidFill>
              <a:srgbClr val="8EBA22"/>
            </a:solidFill>
            <a:ln cap="flat" cmpd="sng" w="107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5"/>
            <p:cNvSpPr txBox="1"/>
            <p:nvPr/>
          </p:nvSpPr>
          <p:spPr>
            <a:xfrm>
              <a:off x="60884" y="3377916"/>
              <a:ext cx="7606499" cy="1125452"/>
            </a:xfrm>
            <a:prstGeom prst="rect">
              <a:avLst/>
            </a:prstGeom>
            <a:noFill/>
            <a:ln>
              <a:noFill/>
            </a:ln>
          </p:spPr>
          <p:txBody>
            <a:bodyPr anchorCtr="0" anchor="ctr" bIns="198100" lIns="198100" spcFirstLastPara="1" rIns="198100" wrap="square" tIns="198100">
              <a:noAutofit/>
            </a:bodyPr>
            <a:lstStyle/>
            <a:p>
              <a:pPr indent="0" lvl="0" marL="0" marR="0" rtl="0" algn="l">
                <a:lnSpc>
                  <a:spcPct val="90000"/>
                </a:lnSpc>
                <a:spcBef>
                  <a:spcPts val="0"/>
                </a:spcBef>
                <a:spcAft>
                  <a:spcPts val="0"/>
                </a:spcAft>
                <a:buClr>
                  <a:schemeClr val="lt1"/>
                </a:buClr>
                <a:buSzPts val="5200"/>
                <a:buFont typeface="Corbel"/>
                <a:buNone/>
              </a:pPr>
              <a:r>
                <a:rPr b="0" i="0" lang="en-US" sz="5200" u="none" cap="none" strike="noStrike">
                  <a:solidFill>
                    <a:schemeClr val="lt1"/>
                  </a:solidFill>
                  <a:latin typeface="Corbel"/>
                  <a:ea typeface="Corbel"/>
                  <a:cs typeface="Corbel"/>
                  <a:sym typeface="Corbel"/>
                </a:rPr>
                <a:t>Community Development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8" name="Shape 168"/>
        <p:cNvGrpSpPr/>
        <p:nvPr/>
      </p:nvGrpSpPr>
      <p:grpSpPr>
        <a:xfrm>
          <a:off x="0" y="0"/>
          <a:ext cx="0" cy="0"/>
          <a:chOff x="0" y="0"/>
          <a:chExt cx="0" cy="0"/>
        </a:xfrm>
      </p:grpSpPr>
      <p:sp>
        <p:nvSpPr>
          <p:cNvPr id="169" name="Google Shape;169;p6"/>
          <p:cNvSpPr/>
          <p:nvPr/>
        </p:nvSpPr>
        <p:spPr>
          <a:xfrm>
            <a:off x="1" y="758952"/>
            <a:ext cx="3443590" cy="5330952"/>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6"/>
          <p:cNvSpPr/>
          <p:nvPr/>
        </p:nvSpPr>
        <p:spPr>
          <a:xfrm>
            <a:off x="11815864" y="758952"/>
            <a:ext cx="384048" cy="5330952"/>
          </a:xfrm>
          <a:prstGeom prst="rect">
            <a:avLst/>
          </a:prstGeom>
          <a:solidFill>
            <a:srgbClr val="C8C8C8">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172" name="Google Shape;172;p6"/>
          <p:cNvSpPr/>
          <p:nvPr/>
        </p:nvSpPr>
        <p:spPr>
          <a:xfrm rot="10800000">
            <a:off x="0" y="762000"/>
            <a:ext cx="4208489" cy="5334001"/>
          </a:xfrm>
          <a:custGeom>
            <a:rect b="b" l="l" r="r" t="t"/>
            <a:pathLst>
              <a:path extrusionOk="0" h="5334001" w="4208489">
                <a:moveTo>
                  <a:pt x="1015642" y="0"/>
                </a:moveTo>
                <a:lnTo>
                  <a:pt x="4208489" y="0"/>
                </a:lnTo>
                <a:lnTo>
                  <a:pt x="4208489" y="5334001"/>
                </a:lnTo>
                <a:lnTo>
                  <a:pt x="0" y="5334001"/>
                </a:lnTo>
                <a:close/>
              </a:path>
            </a:pathLst>
          </a:custGeom>
          <a:solidFill>
            <a:schemeClr val="accent1"/>
          </a:solidFill>
          <a:ln>
            <a:noFill/>
          </a:ln>
        </p:spPr>
      </p:sp>
      <p:sp>
        <p:nvSpPr>
          <p:cNvPr id="173" name="Google Shape;173;p6"/>
          <p:cNvSpPr txBox="1"/>
          <p:nvPr>
            <p:ph type="title"/>
          </p:nvPr>
        </p:nvSpPr>
        <p:spPr>
          <a:xfrm>
            <a:off x="494260" y="1683144"/>
            <a:ext cx="2774922" cy="349171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sz="5500"/>
              <a:t>Equity</a:t>
            </a:r>
            <a:endParaRPr sz="5500"/>
          </a:p>
        </p:txBody>
      </p:sp>
      <p:sp>
        <p:nvSpPr>
          <p:cNvPr id="174" name="Google Shape;174;p6"/>
          <p:cNvSpPr txBox="1"/>
          <p:nvPr>
            <p:ph idx="1" type="body"/>
          </p:nvPr>
        </p:nvSpPr>
        <p:spPr>
          <a:xfrm>
            <a:off x="4361600" y="1683151"/>
            <a:ext cx="6627300" cy="4118100"/>
          </a:xfrm>
          <a:prstGeom prst="rect">
            <a:avLst/>
          </a:prstGeom>
          <a:noFill/>
          <a:ln>
            <a:noFill/>
          </a:ln>
        </p:spPr>
        <p:txBody>
          <a:bodyPr anchorCtr="0" anchor="ctr" bIns="45700" lIns="91425" spcFirstLastPara="1" rIns="91425" wrap="square" tIns="45700">
            <a:normAutofit lnSpcReduction="20000"/>
          </a:bodyPr>
          <a:lstStyle/>
          <a:p>
            <a:pPr indent="0" lvl="0" marL="0" rtl="0" algn="l">
              <a:lnSpc>
                <a:spcPct val="115000"/>
              </a:lnSpc>
              <a:spcBef>
                <a:spcPts val="0"/>
              </a:spcBef>
              <a:spcAft>
                <a:spcPts val="0"/>
              </a:spcAft>
              <a:buClr>
                <a:schemeClr val="dk1"/>
              </a:buClr>
              <a:buSzPts val="1100"/>
              <a:buFont typeface="Arial"/>
              <a:buNone/>
            </a:pPr>
            <a:r>
              <a:rPr lang="en-US" sz="2708">
                <a:solidFill>
                  <a:srgbClr val="00467F"/>
                </a:solidFill>
                <a:latin typeface="Times New Roman"/>
                <a:ea typeface="Times New Roman"/>
                <a:cs typeface="Times New Roman"/>
                <a:sym typeface="Times New Roman"/>
              </a:rPr>
              <a:t>We commit to diversity, inclusion, and access while working to deconstruct systems of power and privilege in our organizations and community. Our members develop skills, knowledge, and understanding to demonstrate cultural humility, value and respect diverse and intersectional experiences, become aware of implicit bias and privilege, and take action to create change.</a:t>
            </a:r>
            <a:endParaRPr sz="3008"/>
          </a:p>
          <a:p>
            <a:pPr indent="127000" lvl="0" marL="0" rtl="0" algn="l">
              <a:lnSpc>
                <a:spcPct val="90000"/>
              </a:lnSpc>
              <a:spcBef>
                <a:spcPts val="1200"/>
              </a:spcBef>
              <a:spcAft>
                <a:spcPts val="0"/>
              </a:spcAft>
              <a:buSzPts val="2000"/>
              <a:buNone/>
            </a:pPr>
            <a:r>
              <a:t/>
            </a:r>
            <a:endParaRPr/>
          </a:p>
        </p:txBody>
      </p:sp>
      <p:sp>
        <p:nvSpPr>
          <p:cNvPr id="175" name="Google Shape;175;p6"/>
          <p:cNvSpPr/>
          <p:nvPr/>
        </p:nvSpPr>
        <p:spPr>
          <a:xfrm rot="10800000">
            <a:off x="11190517" y="1056875"/>
            <a:ext cx="1001483" cy="4744251"/>
          </a:xfrm>
          <a:custGeom>
            <a:rect b="b" l="l" r="r" t="t"/>
            <a:pathLst>
              <a:path extrusionOk="0" h="4744251" w="1001483">
                <a:moveTo>
                  <a:pt x="0" y="0"/>
                </a:moveTo>
                <a:lnTo>
                  <a:pt x="1001483" y="0"/>
                </a:lnTo>
                <a:lnTo>
                  <a:pt x="0" y="4744251"/>
                </a:lnTo>
                <a:close/>
              </a:path>
            </a:pathLst>
          </a:custGeom>
          <a:solidFill>
            <a:schemeClr val="accent1"/>
          </a:solid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9" name="Shape 179"/>
        <p:cNvGrpSpPr/>
        <p:nvPr/>
      </p:nvGrpSpPr>
      <p:grpSpPr>
        <a:xfrm>
          <a:off x="0" y="0"/>
          <a:ext cx="0" cy="0"/>
          <a:chOff x="0" y="0"/>
          <a:chExt cx="0" cy="0"/>
        </a:xfrm>
      </p:grpSpPr>
      <p:sp>
        <p:nvSpPr>
          <p:cNvPr id="180" name="Google Shape;180;p7"/>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5900"/>
              <a:buFont typeface="Corbel"/>
              <a:buNone/>
            </a:pPr>
            <a:r>
              <a:rPr lang="en-US" sz="5500"/>
              <a:t>Equity</a:t>
            </a:r>
            <a:endParaRPr sz="5500"/>
          </a:p>
        </p:txBody>
      </p:sp>
      <p:graphicFrame>
        <p:nvGraphicFramePr>
          <p:cNvPr id="181" name="Google Shape;181;p7"/>
          <p:cNvGraphicFramePr/>
          <p:nvPr/>
        </p:nvGraphicFramePr>
        <p:xfrm>
          <a:off x="3916680" y="1196340"/>
          <a:ext cx="3000000" cy="3000000"/>
        </p:xfrm>
        <a:graphic>
          <a:graphicData uri="http://schemas.openxmlformats.org/drawingml/2006/table">
            <a:tbl>
              <a:tblPr>
                <a:noFill/>
                <a:tableStyleId>{495E086D-8BB9-49B2-9648-EF30CF974CB7}</a:tableStyleId>
              </a:tblPr>
              <a:tblGrid>
                <a:gridCol w="2015775"/>
                <a:gridCol w="1570350"/>
                <a:gridCol w="2103625"/>
                <a:gridCol w="1686400"/>
              </a:tblGrid>
              <a:tr h="356475">
                <a:tc>
                  <a:txBody>
                    <a:bodyPr/>
                    <a:lstStyle/>
                    <a:p>
                      <a:pPr indent="0" lvl="0" marL="0" marR="0" rtl="0" algn="ctr">
                        <a:lnSpc>
                          <a:spcPct val="115000"/>
                        </a:lnSpc>
                        <a:spcBef>
                          <a:spcPts val="0"/>
                        </a:spcBef>
                        <a:spcAft>
                          <a:spcPts val="0"/>
                        </a:spcAft>
                        <a:buNone/>
                      </a:pPr>
                      <a:r>
                        <a:rPr b="0" i="0" lang="en-US" sz="1900" u="none" cap="none" strike="noStrike">
                          <a:solidFill>
                            <a:srgbClr val="000000"/>
                          </a:solidFill>
                          <a:latin typeface="Calibri"/>
                          <a:ea typeface="Calibri"/>
                          <a:cs typeface="Calibri"/>
                          <a:sym typeface="Calibri"/>
                        </a:rPr>
                        <a:t>Unacceptable</a:t>
                      </a:r>
                      <a:endParaRPr b="0" i="0" sz="3100" u="none" cap="none" strike="noStrike">
                        <a:latin typeface="Arial"/>
                        <a:ea typeface="Arial"/>
                        <a:cs typeface="Arial"/>
                        <a:sym typeface="Arial"/>
                      </a:endParaRPr>
                    </a:p>
                  </a:txBody>
                  <a:tcPr marT="16250" marB="0" marR="116975" marL="1169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0" i="0" lang="en-US" sz="1900" u="none" cap="none" strike="noStrike">
                          <a:solidFill>
                            <a:srgbClr val="000000"/>
                          </a:solidFill>
                          <a:latin typeface="Calibri"/>
                          <a:ea typeface="Calibri"/>
                          <a:cs typeface="Calibri"/>
                          <a:sym typeface="Calibri"/>
                        </a:rPr>
                        <a:t>Minimum</a:t>
                      </a:r>
                      <a:endParaRPr b="0" i="0" sz="3100" u="none" cap="none" strike="noStrike">
                        <a:latin typeface="Arial"/>
                        <a:ea typeface="Arial"/>
                        <a:cs typeface="Arial"/>
                        <a:sym typeface="Arial"/>
                      </a:endParaRPr>
                    </a:p>
                  </a:txBody>
                  <a:tcPr marT="16250" marB="0" marR="116975" marL="1169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0" i="0" lang="en-US" sz="1900" u="none" cap="none" strike="noStrike">
                          <a:solidFill>
                            <a:srgbClr val="000000"/>
                          </a:solidFill>
                          <a:latin typeface="Calibri"/>
                          <a:ea typeface="Calibri"/>
                          <a:cs typeface="Calibri"/>
                          <a:sym typeface="Calibri"/>
                        </a:rPr>
                        <a:t>Accomplished </a:t>
                      </a:r>
                      <a:endParaRPr b="0" i="0" sz="3100" u="none" cap="none" strike="noStrike">
                        <a:latin typeface="Arial"/>
                        <a:ea typeface="Arial"/>
                        <a:cs typeface="Arial"/>
                        <a:sym typeface="Arial"/>
                      </a:endParaRPr>
                    </a:p>
                  </a:txBody>
                  <a:tcPr marT="16250" marB="0" marR="116975" marL="1169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0" i="0" lang="en-US" sz="1900" u="none" cap="none" strike="noStrike">
                          <a:solidFill>
                            <a:srgbClr val="000000"/>
                          </a:solidFill>
                          <a:latin typeface="Calibri"/>
                          <a:ea typeface="Calibri"/>
                          <a:cs typeface="Calibri"/>
                          <a:sym typeface="Calibri"/>
                        </a:rPr>
                        <a:t>Excellent</a:t>
                      </a:r>
                      <a:endParaRPr b="0" i="0" sz="3100" u="none" cap="none" strike="noStrike">
                        <a:latin typeface="Arial"/>
                        <a:ea typeface="Arial"/>
                        <a:cs typeface="Arial"/>
                        <a:sym typeface="Arial"/>
                      </a:endParaRPr>
                    </a:p>
                  </a:txBody>
                  <a:tcPr marT="16250" marB="0" marR="116975" marL="1169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07475">
                <a:tc>
                  <a:txBody>
                    <a:bodyPr/>
                    <a:lstStyle/>
                    <a:p>
                      <a:pPr indent="0" lvl="0" marL="0" marR="0" rtl="0" algn="ctr">
                        <a:lnSpc>
                          <a:spcPct val="115000"/>
                        </a:lnSpc>
                        <a:spcBef>
                          <a:spcPts val="0"/>
                        </a:spcBef>
                        <a:spcAft>
                          <a:spcPts val="0"/>
                        </a:spcAft>
                        <a:buNone/>
                      </a:pPr>
                      <a:r>
                        <a:rPr b="0" i="0" lang="en-US" sz="1900" u="none" cap="none" strike="noStrike">
                          <a:solidFill>
                            <a:srgbClr val="000000"/>
                          </a:solidFill>
                          <a:latin typeface="Calibri"/>
                          <a:ea typeface="Calibri"/>
                          <a:cs typeface="Calibri"/>
                          <a:sym typeface="Calibri"/>
                        </a:rPr>
                        <a:t> ☐    </a:t>
                      </a:r>
                      <a:endParaRPr b="0" i="0" sz="3100" u="none" cap="none" strike="noStrike">
                        <a:latin typeface="Arial"/>
                        <a:ea typeface="Arial"/>
                        <a:cs typeface="Arial"/>
                        <a:sym typeface="Arial"/>
                      </a:endParaRPr>
                    </a:p>
                  </a:txBody>
                  <a:tcPr marT="16250" marB="0" marR="116975" marL="11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0" i="0" lang="en-US" sz="1900" u="none" cap="none" strike="noStrike">
                          <a:solidFill>
                            <a:srgbClr val="000000"/>
                          </a:solidFill>
                          <a:latin typeface="Calibri"/>
                          <a:ea typeface="Calibri"/>
                          <a:cs typeface="Calibri"/>
                          <a:sym typeface="Calibri"/>
                        </a:rPr>
                        <a:t>☐    </a:t>
                      </a:r>
                      <a:endParaRPr b="0" i="0" sz="3100" u="none" cap="none" strike="noStrike">
                        <a:latin typeface="Arial"/>
                        <a:ea typeface="Arial"/>
                        <a:cs typeface="Arial"/>
                        <a:sym typeface="Arial"/>
                      </a:endParaRPr>
                    </a:p>
                  </a:txBody>
                  <a:tcPr marT="16250" marB="0" marR="116975" marL="11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0" i="0" lang="en-US" sz="1900" u="none" cap="none" strike="noStrike">
                          <a:solidFill>
                            <a:srgbClr val="000000"/>
                          </a:solidFill>
                          <a:latin typeface="Calibri"/>
                          <a:ea typeface="Calibri"/>
                          <a:cs typeface="Calibri"/>
                          <a:sym typeface="Calibri"/>
                        </a:rPr>
                        <a:t> X      </a:t>
                      </a:r>
                      <a:endParaRPr b="0" i="0" sz="3100" u="none" cap="none" strike="noStrike">
                        <a:latin typeface="Arial"/>
                        <a:ea typeface="Arial"/>
                        <a:cs typeface="Arial"/>
                        <a:sym typeface="Arial"/>
                      </a:endParaRPr>
                    </a:p>
                  </a:txBody>
                  <a:tcPr marT="16250" marB="0" marR="116975" marL="11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0" i="0" lang="en-US" sz="1900" u="none" cap="none" strike="noStrike">
                          <a:solidFill>
                            <a:srgbClr val="000000"/>
                          </a:solidFill>
                          <a:latin typeface="Calibri"/>
                          <a:ea typeface="Calibri"/>
                          <a:cs typeface="Calibri"/>
                          <a:sym typeface="Calibri"/>
                        </a:rPr>
                        <a:t> ☐      </a:t>
                      </a:r>
                      <a:endParaRPr b="0" i="0" sz="3100" u="none" cap="none" strike="noStrike">
                        <a:latin typeface="Arial"/>
                        <a:ea typeface="Arial"/>
                        <a:cs typeface="Arial"/>
                        <a:sym typeface="Arial"/>
                      </a:endParaRPr>
                    </a:p>
                  </a:txBody>
                  <a:tcPr marT="16250" marB="0" marR="116975" marL="11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182" name="Google Shape;182;p7"/>
          <p:cNvSpPr txBox="1"/>
          <p:nvPr>
            <p:ph idx="2" type="body"/>
          </p:nvPr>
        </p:nvSpPr>
        <p:spPr>
          <a:xfrm>
            <a:off x="4498499" y="417475"/>
            <a:ext cx="6152100" cy="764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2000"/>
              <a:buNone/>
            </a:pPr>
            <a:r>
              <a:rPr b="1" lang="en-US" sz="2500"/>
              <a:t>We believe we achieved ”Accomplished”</a:t>
            </a:r>
            <a:endParaRPr b="1" sz="2500"/>
          </a:p>
        </p:txBody>
      </p:sp>
      <p:sp>
        <p:nvSpPr>
          <p:cNvPr id="183" name="Google Shape;183;p7"/>
          <p:cNvSpPr txBox="1"/>
          <p:nvPr/>
        </p:nvSpPr>
        <p:spPr>
          <a:xfrm>
            <a:off x="3758085" y="2301072"/>
            <a:ext cx="7534756" cy="397031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orbel"/>
                <a:ea typeface="Corbel"/>
                <a:cs typeface="Corbel"/>
                <a:sym typeface="Corbel"/>
              </a:rPr>
              <a:t>The organization holds one conversation or program related to diversity, equity, and inclusion.</a:t>
            </a:r>
            <a:endParaRPr/>
          </a:p>
          <a:p>
            <a:pPr indent="-2857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orbel"/>
                <a:ea typeface="Corbel"/>
                <a:cs typeface="Corbel"/>
                <a:sym typeface="Corbel"/>
              </a:rPr>
              <a:t>The organization identifies at least one initiative to celebrate, support, or explore the experiences of BIPOC students and/or other minoritized groups (ex. LGBTQ+ members, international support) in the chapter. They can explain why they selected that initiative and how it enhances the chapter’s work in equity.</a:t>
            </a:r>
            <a:endParaRPr/>
          </a:p>
          <a:p>
            <a:pPr indent="-2857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orbel"/>
                <a:ea typeface="Corbel"/>
                <a:cs typeface="Corbel"/>
                <a:sym typeface="Corbel"/>
              </a:rPr>
              <a:t>The organization has policies/bylaws in place to discuss diversity, equity, and inclusion. These policies include a process for addressing incidents of bias.</a:t>
            </a:r>
            <a:endParaRPr/>
          </a:p>
          <a:p>
            <a:pPr indent="-2857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orbel"/>
                <a:ea typeface="Corbel"/>
                <a:cs typeface="Corbel"/>
                <a:sym typeface="Corbel"/>
              </a:rPr>
              <a:t>If the chapter was involved in any bias-related incidents processed through the university (ex. a student filed a bias-related incident report for the chapter), the chapter describes its investigation and follow-through of that report regardless of the university’s finding.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 name="Shape 187"/>
        <p:cNvGrpSpPr/>
        <p:nvPr/>
      </p:nvGrpSpPr>
      <p:grpSpPr>
        <a:xfrm>
          <a:off x="0" y="0"/>
          <a:ext cx="0" cy="0"/>
          <a:chOff x="0" y="0"/>
          <a:chExt cx="0" cy="0"/>
        </a:xfrm>
      </p:grpSpPr>
      <p:sp>
        <p:nvSpPr>
          <p:cNvPr id="188" name="Google Shape;188;p8"/>
          <p:cNvSpPr/>
          <p:nvPr/>
        </p:nvSpPr>
        <p:spPr>
          <a:xfrm>
            <a:off x="1" y="758952"/>
            <a:ext cx="3443590" cy="5330952"/>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8"/>
          <p:cNvSpPr/>
          <p:nvPr/>
        </p:nvSpPr>
        <p:spPr>
          <a:xfrm>
            <a:off x="11815864" y="758952"/>
            <a:ext cx="384048" cy="5330952"/>
          </a:xfrm>
          <a:prstGeom prst="rect">
            <a:avLst/>
          </a:prstGeom>
          <a:solidFill>
            <a:srgbClr val="C8C8C8">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8"/>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sz="5500"/>
              <a:t>Equity</a:t>
            </a:r>
            <a:endParaRPr sz="5500"/>
          </a:p>
        </p:txBody>
      </p:sp>
      <p:sp>
        <p:nvSpPr>
          <p:cNvPr id="191" name="Google Shape;191;p8"/>
          <p:cNvSpPr txBox="1"/>
          <p:nvPr/>
        </p:nvSpPr>
        <p:spPr>
          <a:xfrm>
            <a:off x="3869267" y="864108"/>
            <a:ext cx="3585891" cy="5120640"/>
          </a:xfrm>
          <a:prstGeom prst="rect">
            <a:avLst/>
          </a:prstGeom>
          <a:noFill/>
          <a:ln>
            <a:noFill/>
          </a:ln>
        </p:spPr>
        <p:txBody>
          <a:bodyPr anchorCtr="0" anchor="ctr" bIns="45700" lIns="91425" spcFirstLastPara="1" rIns="91425" wrap="square" tIns="45700">
            <a:normAutofit/>
          </a:bodyPr>
          <a:lstStyle/>
          <a:p>
            <a:pPr indent="-240030" lvl="0" marL="285750" marR="0" rtl="0" algn="l">
              <a:lnSpc>
                <a:spcPct val="90000"/>
              </a:lnSpc>
              <a:spcBef>
                <a:spcPts val="0"/>
              </a:spcBef>
              <a:spcAft>
                <a:spcPts val="0"/>
              </a:spcAft>
              <a:buClr>
                <a:schemeClr val="accent1"/>
              </a:buClr>
              <a:buSzPts val="2700"/>
              <a:buFont typeface="Noto Sans Symbols"/>
              <a:buChar char="●"/>
            </a:pPr>
            <a:r>
              <a:rPr b="1" i="0" lang="en-US" sz="2700" u="none" cap="none" strike="noStrike">
                <a:solidFill>
                  <a:srgbClr val="595959"/>
                </a:solidFill>
                <a:latin typeface="Corbel"/>
                <a:ea typeface="Corbel"/>
                <a:cs typeface="Corbel"/>
                <a:sym typeface="Corbel"/>
              </a:rPr>
              <a:t>“How to be Anti-Racist” by Ibram Kendi Book Club</a:t>
            </a:r>
            <a:endParaRPr sz="2300"/>
          </a:p>
          <a:p>
            <a:pPr indent="-240030" lvl="0" marL="285750" marR="0" rtl="0" algn="l">
              <a:lnSpc>
                <a:spcPct val="90000"/>
              </a:lnSpc>
              <a:spcBef>
                <a:spcPts val="600"/>
              </a:spcBef>
              <a:spcAft>
                <a:spcPts val="0"/>
              </a:spcAft>
              <a:buClr>
                <a:schemeClr val="accent1"/>
              </a:buClr>
              <a:buSzPts val="2700"/>
              <a:buFont typeface="Noto Sans Symbols"/>
              <a:buChar char="●"/>
            </a:pPr>
            <a:r>
              <a:rPr b="1" i="0" lang="en-US" sz="2700" u="none" cap="none" strike="noStrike">
                <a:solidFill>
                  <a:srgbClr val="595959"/>
                </a:solidFill>
                <a:latin typeface="Corbel"/>
                <a:ea typeface="Corbel"/>
                <a:cs typeface="Corbel"/>
                <a:sym typeface="Corbel"/>
              </a:rPr>
              <a:t>FSA Greek Life biases talks by Casey</a:t>
            </a:r>
            <a:endParaRPr sz="2300"/>
          </a:p>
          <a:p>
            <a:pPr indent="-240030" lvl="0" marL="285750" marR="0" rtl="0" algn="l">
              <a:lnSpc>
                <a:spcPct val="90000"/>
              </a:lnSpc>
              <a:spcBef>
                <a:spcPts val="600"/>
              </a:spcBef>
              <a:spcAft>
                <a:spcPts val="0"/>
              </a:spcAft>
              <a:buClr>
                <a:schemeClr val="accent1"/>
              </a:buClr>
              <a:buSzPts val="2700"/>
              <a:buFont typeface="Noto Sans Symbols"/>
              <a:buChar char="●"/>
            </a:pPr>
            <a:r>
              <a:rPr b="1" i="0" lang="en-US" sz="2700" u="none" cap="none" strike="noStrike">
                <a:solidFill>
                  <a:srgbClr val="595959"/>
                </a:solidFill>
                <a:latin typeface="Corbel"/>
                <a:ea typeface="Corbel"/>
                <a:cs typeface="Corbel"/>
                <a:sym typeface="Corbel"/>
              </a:rPr>
              <a:t>Safe Zone training by our DEI Chair</a:t>
            </a:r>
            <a:endParaRPr sz="2300"/>
          </a:p>
        </p:txBody>
      </p:sp>
      <p:pic>
        <p:nvPicPr>
          <p:cNvPr descr="A group of people posing for a photo on a bridge&#10;&#10;Description automatically generated with medium confidence" id="192" name="Google Shape;192;p8"/>
          <p:cNvPicPr preferRelativeResize="0"/>
          <p:nvPr/>
        </p:nvPicPr>
        <p:blipFill rotWithShape="1">
          <a:blip r:embed="rId3">
            <a:alphaModFix/>
          </a:blip>
          <a:srcRect b="0" l="24885" r="26936" t="0"/>
          <a:stretch/>
        </p:blipFill>
        <p:spPr>
          <a:xfrm>
            <a:off x="7818120" y="758952"/>
            <a:ext cx="3617432" cy="533095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6" name="Shape 196"/>
        <p:cNvGrpSpPr/>
        <p:nvPr/>
      </p:nvGrpSpPr>
      <p:grpSpPr>
        <a:xfrm>
          <a:off x="0" y="0"/>
          <a:ext cx="0" cy="0"/>
          <a:chOff x="0" y="0"/>
          <a:chExt cx="0" cy="0"/>
        </a:xfrm>
      </p:grpSpPr>
      <p:sp>
        <p:nvSpPr>
          <p:cNvPr id="197" name="Google Shape;197;p9"/>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FFFF"/>
              </a:buClr>
              <a:buSzPts val="3200"/>
              <a:buFont typeface="Corbel"/>
              <a:buNone/>
            </a:pPr>
            <a:r>
              <a:rPr lang="en-US" sz="5500"/>
              <a:t>Equity</a:t>
            </a:r>
            <a:endParaRPr sz="5500"/>
          </a:p>
        </p:txBody>
      </p:sp>
      <p:sp>
        <p:nvSpPr>
          <p:cNvPr id="198" name="Google Shape;198;p9"/>
          <p:cNvSpPr txBox="1"/>
          <p:nvPr>
            <p:ph idx="1" type="body"/>
          </p:nvPr>
        </p:nvSpPr>
        <p:spPr>
          <a:xfrm>
            <a:off x="3867912" y="868680"/>
            <a:ext cx="73152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t/>
            </a:r>
            <a:endParaRPr sz="3100"/>
          </a:p>
          <a:p>
            <a:pPr indent="-252730" lvl="0" marL="182880" rtl="0" algn="l">
              <a:lnSpc>
                <a:spcPct val="90000"/>
              </a:lnSpc>
              <a:spcBef>
                <a:spcPts val="1200"/>
              </a:spcBef>
              <a:spcAft>
                <a:spcPts val="0"/>
              </a:spcAft>
              <a:buSzPts val="3100"/>
              <a:buChar char="●"/>
            </a:pPr>
            <a:r>
              <a:rPr lang="en-US" sz="3100">
                <a:solidFill>
                  <a:schemeClr val="dk1"/>
                </a:solidFill>
              </a:rPr>
              <a:t>We connected with various organizations on campus and collaborated on DEI events</a:t>
            </a:r>
            <a:endParaRPr sz="3100"/>
          </a:p>
          <a:p>
            <a:pPr indent="-252730" lvl="0" marL="182880" rtl="0" algn="l">
              <a:lnSpc>
                <a:spcPct val="90000"/>
              </a:lnSpc>
              <a:spcBef>
                <a:spcPts val="1200"/>
              </a:spcBef>
              <a:spcAft>
                <a:spcPts val="0"/>
              </a:spcAft>
              <a:buSzPts val="3100"/>
              <a:buChar char="●"/>
            </a:pPr>
            <a:r>
              <a:rPr lang="en-US" sz="3100">
                <a:solidFill>
                  <a:schemeClr val="dk1"/>
                </a:solidFill>
              </a:rPr>
              <a:t>We celebrated each member’s ethnicity and holidays that are specific to their culture. </a:t>
            </a:r>
            <a:endParaRPr sz="3100"/>
          </a:p>
        </p:txBody>
      </p:sp>
      <p:sp>
        <p:nvSpPr>
          <p:cNvPr id="199" name="Google Shape;199;p9"/>
          <p:cNvSpPr txBox="1"/>
          <p:nvPr>
            <p:ph idx="2" type="body"/>
          </p:nvPr>
        </p:nvSpPr>
        <p:spPr>
          <a:xfrm>
            <a:off x="256032" y="3494176"/>
            <a:ext cx="2834640" cy="232199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sz="2800"/>
              <a:t>Additional Accomplishments</a:t>
            </a:r>
            <a:endParaRPr sz="2800"/>
          </a:p>
        </p:txBody>
      </p:sp>
    </p:spTree>
  </p:cSld>
  <p:clrMapOvr>
    <a:masterClrMapping/>
  </p:clrMapOvr>
</p:sld>
</file>

<file path=ppt/theme/theme1.xml><?xml version="1.0" encoding="utf-8"?>
<a:theme xmlns:a="http://schemas.openxmlformats.org/drawingml/2006/main" xmlns:r="http://schemas.openxmlformats.org/officeDocument/2006/relationships"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2022-06-24T12:28:51Z</dcterms:created>
  <dc:creator>Shetara Bigham</dc:creator>
</cp:coreProperties>
</file>