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6" r:id="rId6"/>
    <p:sldMasterId id="2147484420" r:id="rId7"/>
  </p:sldMasterIdLst>
  <p:notesMasterIdLst>
    <p:notesMasterId r:id="rId26"/>
  </p:notesMasterIdLst>
  <p:handoutMasterIdLst>
    <p:handoutMasterId r:id="rId27"/>
  </p:handoutMasterIdLst>
  <p:sldIdLst>
    <p:sldId id="509" r:id="rId8"/>
    <p:sldId id="836" r:id="rId9"/>
    <p:sldId id="1108" r:id="rId10"/>
    <p:sldId id="1099" r:id="rId11"/>
    <p:sldId id="1114" r:id="rId12"/>
    <p:sldId id="1109" r:id="rId13"/>
    <p:sldId id="1101" r:id="rId14"/>
    <p:sldId id="1088" r:id="rId15"/>
    <p:sldId id="1100" r:id="rId16"/>
    <p:sldId id="1093" r:id="rId17"/>
    <p:sldId id="1094" r:id="rId18"/>
    <p:sldId id="1110" r:id="rId19"/>
    <p:sldId id="1095" r:id="rId20"/>
    <p:sldId id="1111" r:id="rId21"/>
    <p:sldId id="1112" r:id="rId22"/>
    <p:sldId id="1113" r:id="rId23"/>
    <p:sldId id="1079" r:id="rId24"/>
    <p:sldId id="728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bert, Richard Douglas" initials="RH" lastIdx="5" clrIdx="0"/>
  <p:cmAuthor id="1" name="Fronterre, Cindy" initials="F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6F616"/>
    <a:srgbClr val="FFDE3B"/>
    <a:srgbClr val="D3D3D3"/>
    <a:srgbClr val="FFD700"/>
    <a:srgbClr val="2C5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99799" autoAdjust="0"/>
  </p:normalViewPr>
  <p:slideViewPr>
    <p:cSldViewPr>
      <p:cViewPr varScale="1">
        <p:scale>
          <a:sx n="116" d="100"/>
          <a:sy n="116" d="100"/>
        </p:scale>
        <p:origin x="11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8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16" y="-90"/>
      </p:cViewPr>
      <p:guideLst>
        <p:guide orient="horz" pos="2932"/>
        <p:guide pos="2191"/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69699" cy="480060"/>
          </a:xfrm>
          <a:prstGeom prst="rect">
            <a:avLst/>
          </a:prstGeom>
        </p:spPr>
        <p:txBody>
          <a:bodyPr vert="horz" lIns="95024" tIns="47512" rIns="95024" bIns="4751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45" y="1"/>
            <a:ext cx="3169699" cy="480060"/>
          </a:xfrm>
          <a:prstGeom prst="rect">
            <a:avLst/>
          </a:prstGeom>
        </p:spPr>
        <p:txBody>
          <a:bodyPr vert="horz" lIns="95024" tIns="47512" rIns="95024" bIns="47512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45" y="9119499"/>
            <a:ext cx="3169699" cy="480060"/>
          </a:xfrm>
          <a:prstGeom prst="rect">
            <a:avLst/>
          </a:prstGeom>
        </p:spPr>
        <p:txBody>
          <a:bodyPr vert="horz" lIns="95024" tIns="47512" rIns="95024" bIns="47512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120189"/>
            <a:ext cx="3170238" cy="479425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69699" cy="480060"/>
          </a:xfrm>
          <a:prstGeom prst="rect">
            <a:avLst/>
          </a:prstGeom>
        </p:spPr>
        <p:txBody>
          <a:bodyPr vert="horz" lIns="96600" tIns="48301" rIns="96600" bIns="48301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5" y="1"/>
            <a:ext cx="3169699" cy="480060"/>
          </a:xfrm>
          <a:prstGeom prst="rect">
            <a:avLst/>
          </a:prstGeom>
        </p:spPr>
        <p:txBody>
          <a:bodyPr vert="horz" lIns="96600" tIns="48301" rIns="96600" bIns="48301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1/30/2018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0" tIns="48301" rIns="96600" bIns="4830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1"/>
            <a:ext cx="5851496" cy="4320540"/>
          </a:xfrm>
          <a:prstGeom prst="rect">
            <a:avLst/>
          </a:prstGeom>
        </p:spPr>
        <p:txBody>
          <a:bodyPr vert="horz" lIns="96600" tIns="48301" rIns="96600" bIns="4830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119499"/>
            <a:ext cx="3169699" cy="480060"/>
          </a:xfrm>
          <a:prstGeom prst="rect">
            <a:avLst/>
          </a:prstGeom>
        </p:spPr>
        <p:txBody>
          <a:bodyPr vert="horz" lIns="96600" tIns="48301" rIns="96600" bIns="48301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5" y="9119499"/>
            <a:ext cx="3169699" cy="480060"/>
          </a:xfrm>
          <a:prstGeom prst="rect">
            <a:avLst/>
          </a:prstGeom>
        </p:spPr>
        <p:txBody>
          <a:bodyPr vert="horz" lIns="96600" tIns="48301" rIns="96600" bIns="48301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08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72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06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42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31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72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59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33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72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72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7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29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097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62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676400"/>
            <a:ext cx="7772400" cy="731520"/>
          </a:xfrm>
        </p:spPr>
        <p:txBody>
          <a:bodyPr/>
          <a:lstStyle>
            <a:lvl1pPr marL="0" indent="0">
              <a:buNone/>
              <a:defRPr sz="44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514600"/>
            <a:ext cx="7772400" cy="584775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581400"/>
            <a:ext cx="1828800" cy="381000"/>
          </a:xfrm>
        </p:spPr>
        <p:txBody>
          <a:bodyPr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6397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6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89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4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72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87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9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 bwMode="auto">
          <a:xfrm>
            <a:off x="228600" y="6446966"/>
            <a:ext cx="1088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rtlCol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n-lt"/>
              </a:rPr>
              <a:t>February </a:t>
            </a:r>
            <a:r>
              <a:rPr lang="en-US" sz="1200" baseline="0" dirty="0" smtClean="0">
                <a:solidFill>
                  <a:schemeClr val="tx1"/>
                </a:solidFill>
                <a:latin typeface="+mn-lt"/>
              </a:rPr>
              <a:t>2017</a:t>
            </a:r>
            <a:endParaRPr lang="en-US" sz="12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9926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97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58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00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077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ABC8-2F76-4A53-A08B-6961F5D4E482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5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195A-D8A3-46BE-BE80-409BA58FC4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06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79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9801"/>
            <a:ext cx="4040188" cy="3916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1"/>
            <a:ext cx="4041775" cy="3916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1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49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43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781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09800"/>
            <a:ext cx="5111750" cy="39163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4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09799"/>
            <a:ext cx="5486400" cy="251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3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57200" y="2133600"/>
            <a:ext cx="8229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" y="8681"/>
            <a:ext cx="9144000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87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408" r:id="rId2"/>
    <p:sldLayoutId id="2147484409" r:id="rId3"/>
    <p:sldLayoutId id="2147484410" r:id="rId4"/>
    <p:sldLayoutId id="2147484411" r:id="rId5"/>
    <p:sldLayoutId id="2147484412" r:id="rId6"/>
    <p:sldLayoutId id="2147484413" r:id="rId7"/>
    <p:sldLayoutId id="2147484414" r:id="rId8"/>
    <p:sldLayoutId id="2147484415" r:id="rId9"/>
    <p:sldLayoutId id="2147484416" r:id="rId10"/>
    <p:sldLayoutId id="2147484417" r:id="rId11"/>
    <p:sldLayoutId id="2147484418" r:id="rId12"/>
    <p:sldLayoutId id="2147484419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ABC8-2F76-4A53-A08B-6961F5D4E482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92A00-8AB7-48A9-9CA3-0FA8430D4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3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1" r:id="rId1"/>
    <p:sldLayoutId id="2147484422" r:id="rId2"/>
    <p:sldLayoutId id="2147484423" r:id="rId3"/>
    <p:sldLayoutId id="2147484424" r:id="rId4"/>
    <p:sldLayoutId id="2147484425" r:id="rId5"/>
    <p:sldLayoutId id="2147484426" r:id="rId6"/>
    <p:sldLayoutId id="2147484427" r:id="rId7"/>
    <p:sldLayoutId id="2147484428" r:id="rId8"/>
    <p:sldLayoutId id="2147484429" r:id="rId9"/>
    <p:sldLayoutId id="2147484430" r:id="rId10"/>
    <p:sldLayoutId id="21474844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ccountsPayable@finance.Rochester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mc.rochester.edu/purchasing/documents/SPJCI_000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rmc.rochester.edu/purchasing/how-to-purchase/purchasing-card.cfm#Excluded_Items" TargetMode="External"/><Relationship Id="rId5" Type="http://schemas.openxmlformats.org/officeDocument/2006/relationships/hyperlink" Target="https://www.urmc.rochester.edu/purchasing/how-to-purchase/purchase-orders.cfm#Consultant" TargetMode="External"/><Relationship Id="rId4" Type="http://schemas.openxmlformats.org/officeDocument/2006/relationships/hyperlink" Target="https://www.urmc.rochester.edu/purchasing/Purchasing-Training-Guides.cf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1676400"/>
            <a:ext cx="7772400" cy="1524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F4 Payment Request Form </a:t>
            </a:r>
          </a:p>
          <a:p>
            <a:pPr algn="ctr"/>
            <a:r>
              <a:rPr lang="en-US" sz="3600" dirty="0" smtClean="0"/>
              <a:t>Training Reference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685800" y="3581400"/>
            <a:ext cx="4572000" cy="381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February </a:t>
            </a:r>
            <a:r>
              <a:rPr lang="en-US" sz="2400" dirty="0" smtClean="0"/>
              <a:t>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4240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Payee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If you are paying a study participant and not providing a W9 because they won’t get $275 from you, you </a:t>
            </a:r>
            <a:r>
              <a:rPr lang="en-US" sz="2800" dirty="0" smtClean="0"/>
              <a:t>need </a:t>
            </a:r>
            <a:r>
              <a:rPr lang="en-US" sz="2800" dirty="0"/>
              <a:t>to indicate how much they have been paid so far in the calendar year </a:t>
            </a:r>
            <a:endParaRPr lang="en-US" sz="2800" dirty="0" smtClean="0"/>
          </a:p>
          <a:p>
            <a:r>
              <a:rPr lang="en-US" sz="2800" dirty="0" smtClean="0"/>
              <a:t>Space provided on form for Nonresident alien email </a:t>
            </a:r>
            <a:endParaRPr lang="en-US" sz="2800" dirty="0"/>
          </a:p>
          <a:p>
            <a:r>
              <a:rPr lang="en-US" sz="2800" dirty="0" smtClean="0"/>
              <a:t>Only use the Invoice Number field if there is an actual invoice as supporting documentation</a:t>
            </a:r>
          </a:p>
          <a:p>
            <a:pPr lvl="1"/>
            <a:r>
              <a:rPr lang="en-US" sz="2400" dirty="0" smtClean="0"/>
              <a:t>Otherwise use the Header </a:t>
            </a:r>
            <a:r>
              <a:rPr lang="en-US" sz="2400" dirty="0"/>
              <a:t>M</a:t>
            </a:r>
            <a:r>
              <a:rPr lang="en-US" sz="2400" dirty="0" smtClean="0"/>
              <a:t>emo field</a:t>
            </a:r>
          </a:p>
          <a:p>
            <a:pPr lvl="1"/>
            <a:r>
              <a:rPr lang="en-US" sz="2400" dirty="0" smtClean="0"/>
              <a:t>Exception: for payments to study participants put the (last) visit date formatted as mmddyy in the Invoice # field</a:t>
            </a:r>
          </a:p>
        </p:txBody>
      </p:sp>
    </p:spTree>
    <p:extLst>
      <p:ext uri="{BB962C8B-B14F-4D97-AF65-F5344CB8AC3E}">
        <p14:creationId xmlns:p14="http://schemas.microsoft.com/office/powerpoint/2010/main" val="41820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Prefer: “Default Payment Type”</a:t>
            </a:r>
          </a:p>
          <a:p>
            <a:r>
              <a:rPr lang="en-US" sz="2800" dirty="0" smtClean="0"/>
              <a:t>Enclosure </a:t>
            </a:r>
          </a:p>
          <a:p>
            <a:pPr lvl="1"/>
            <a:r>
              <a:rPr lang="en-US" sz="2400" dirty="0" smtClean="0"/>
              <a:t>if marked but Default Payment Type is ACH, no enclosure will be sent</a:t>
            </a:r>
          </a:p>
          <a:p>
            <a:pPr lvl="1"/>
            <a:r>
              <a:rPr lang="en-US" sz="2400" dirty="0" smtClean="0"/>
              <a:t>ACH would not be the default for the supplier if they weren’t savvy enough to apply our payments correctly utilizing Invoice # and/or Header Memo.  Of course early transition to ACH may involve some exceptions.</a:t>
            </a:r>
          </a:p>
          <a:p>
            <a:r>
              <a:rPr lang="en-US" dirty="0" smtClean="0"/>
              <a:t>If have ACH banking info but don’t know if supplier is setup already, mark that box </a:t>
            </a:r>
          </a:p>
        </p:txBody>
      </p:sp>
    </p:spTree>
    <p:extLst>
      <p:ext uri="{BB962C8B-B14F-4D97-AF65-F5344CB8AC3E}">
        <p14:creationId xmlns:p14="http://schemas.microsoft.com/office/powerpoint/2010/main" val="5341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Mailed back</a:t>
            </a:r>
          </a:p>
          <a:p>
            <a:pPr lvl="1"/>
            <a:r>
              <a:rPr lang="en-US" dirty="0" smtClean="0"/>
              <a:t>New: space is provided for </a:t>
            </a:r>
            <a:r>
              <a:rPr lang="en-US" dirty="0" smtClean="0"/>
              <a:t>mail back reason if it is for one of the acceptable reasons in the Instructions</a:t>
            </a:r>
          </a:p>
          <a:p>
            <a:pPr lvl="1"/>
            <a:r>
              <a:rPr lang="en-US" dirty="0" smtClean="0"/>
              <a:t>Otherwise space is provided for divisional </a:t>
            </a:r>
            <a:r>
              <a:rPr lang="en-US" dirty="0" smtClean="0"/>
              <a:t>finance signature if mail back is for some </a:t>
            </a:r>
            <a:r>
              <a:rPr lang="en-US" dirty="0" smtClean="0"/>
              <a:t>other reason</a:t>
            </a:r>
            <a:endParaRPr lang="en-US" dirty="0" smtClean="0"/>
          </a:p>
          <a:p>
            <a:r>
              <a:rPr lang="en-US" dirty="0" smtClean="0"/>
              <a:t>Picked up: same</a:t>
            </a:r>
          </a:p>
          <a:p>
            <a:r>
              <a:rPr lang="en-US" dirty="0" smtClean="0"/>
              <a:t>Rushed</a:t>
            </a:r>
          </a:p>
          <a:p>
            <a:pPr lvl="1"/>
            <a:r>
              <a:rPr lang="en-US" dirty="0" smtClean="0"/>
              <a:t>Best practice and required to still include Special Handling form on TOP of the F4</a:t>
            </a:r>
          </a:p>
        </p:txBody>
      </p:sp>
    </p:spTree>
    <p:extLst>
      <p:ext uri="{BB962C8B-B14F-4D97-AF65-F5344CB8AC3E}">
        <p14:creationId xmlns:p14="http://schemas.microsoft.com/office/powerpoint/2010/main" val="2445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If you cannot fit all your distributions on the form</a:t>
            </a:r>
          </a:p>
          <a:p>
            <a:pPr lvl="1"/>
            <a:r>
              <a:rPr lang="en-US" sz="3400" dirty="0" smtClean="0"/>
              <a:t>Write “see attached” and attach as the next page a listing of accounting codes and the dollar amount to charge</a:t>
            </a:r>
          </a:p>
          <a:p>
            <a:pPr lvl="1"/>
            <a:r>
              <a:rPr lang="en-US" sz="3400" dirty="0" smtClean="0"/>
              <a:t>If more than 10, contact </a:t>
            </a:r>
            <a:r>
              <a:rPr lang="en-US" sz="3400" dirty="0" smtClean="0">
                <a:hlinkClick r:id="rId2"/>
              </a:rPr>
              <a:t>AccountsPayable@finance.Rochester.edu</a:t>
            </a:r>
            <a:r>
              <a:rPr lang="en-US" sz="3400" dirty="0" smtClean="0"/>
              <a:t> about possible EIB upload</a:t>
            </a:r>
          </a:p>
          <a:p>
            <a:pPr lvl="1"/>
            <a:r>
              <a:rPr lang="en-US" sz="3400" dirty="0" smtClean="0"/>
              <a:t>96% of all invoices are distributed to 3 FAO-SC combinations or fewer</a:t>
            </a:r>
            <a:endParaRPr lang="en-US" sz="3400" dirty="0"/>
          </a:p>
          <a:p>
            <a:r>
              <a:rPr lang="en-US" sz="3800" dirty="0" smtClean="0"/>
              <a:t>Spend Category considerations</a:t>
            </a:r>
          </a:p>
          <a:p>
            <a:pPr lvl="1"/>
            <a:r>
              <a:rPr lang="en-US" sz="3400" dirty="0" smtClean="0"/>
              <a:t>NO</a:t>
            </a:r>
            <a:r>
              <a:rPr lang="en-US" sz="3400" dirty="0"/>
              <a:t>: </a:t>
            </a:r>
            <a:r>
              <a:rPr lang="en-US" sz="3400" dirty="0" smtClean="0"/>
              <a:t>“Allocation”, “transfer”, “reserves”, ”funding” </a:t>
            </a:r>
          </a:p>
          <a:p>
            <a:pPr lvl="1"/>
            <a:r>
              <a:rPr lang="en-US" sz="3400" dirty="0"/>
              <a:t>Don’t pick a different SC (other than the best one) because you don’t have budget in that SC</a:t>
            </a:r>
          </a:p>
          <a:p>
            <a:pPr lvl="1"/>
            <a:r>
              <a:rPr lang="en-US" sz="3400" dirty="0" smtClean="0"/>
              <a:t>SC </a:t>
            </a:r>
            <a:r>
              <a:rPr lang="en-US" sz="3400" dirty="0"/>
              <a:t>drives 1099 reporting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Responses </a:t>
            </a:r>
            <a:r>
              <a:rPr lang="en-US" dirty="0"/>
              <a:t>of “Agree” are an indication </a:t>
            </a:r>
            <a:r>
              <a:rPr lang="en-US" dirty="0" smtClean="0"/>
              <a:t>of higher degrees of policy compliance</a:t>
            </a:r>
          </a:p>
          <a:p>
            <a:r>
              <a:rPr lang="en-US" dirty="0" smtClean="0"/>
              <a:t>Responses </a:t>
            </a:r>
            <a:r>
              <a:rPr lang="en-US" dirty="0"/>
              <a:t>of “Disagree” </a:t>
            </a:r>
            <a:r>
              <a:rPr lang="en-US" dirty="0" smtClean="0"/>
              <a:t>are NOT acceptable</a:t>
            </a:r>
          </a:p>
          <a:p>
            <a:r>
              <a:rPr lang="en-US" dirty="0" smtClean="0"/>
              <a:t>The last 3 certification questions can be marked “NA” </a:t>
            </a:r>
            <a:r>
              <a:rPr lang="en-US" b="1" u="sng" dirty="0" smtClean="0"/>
              <a:t>if</a:t>
            </a:r>
            <a:r>
              <a:rPr lang="en-US" dirty="0" smtClean="0"/>
              <a:t> they are not applicable: </a:t>
            </a:r>
          </a:p>
          <a:p>
            <a:pPr lvl="1"/>
            <a:r>
              <a:rPr lang="en-US" dirty="0" smtClean="0"/>
              <a:t>amount &lt;$25k</a:t>
            </a:r>
          </a:p>
          <a:p>
            <a:pPr lvl="1"/>
            <a:r>
              <a:rPr lang="en-US" dirty="0" smtClean="0"/>
              <a:t>not a payment for services</a:t>
            </a:r>
          </a:p>
          <a:p>
            <a:pPr lvl="1"/>
            <a:r>
              <a:rPr lang="en-US" dirty="0" smtClean="0"/>
              <a:t>did not check the box “…banking info is provided…”</a:t>
            </a:r>
          </a:p>
          <a:p>
            <a:r>
              <a:rPr lang="en-US" dirty="0" smtClean="0"/>
              <a:t>The certification statement is a statement of compliance with various policy topics</a:t>
            </a:r>
          </a:p>
          <a:p>
            <a:pPr lvl="1"/>
            <a:r>
              <a:rPr lang="en-US" dirty="0" smtClean="0"/>
              <a:t>If you find yourself thinking “disagree” then payment should not be made, do not sign the certification and do not submit the form to AP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Explain how the payment is in support of University business</a:t>
            </a:r>
          </a:p>
          <a:p>
            <a:r>
              <a:rPr lang="en-US" dirty="0" smtClean="0"/>
              <a:t>Include supporting explanations/clarifications to any other field/response on the form</a:t>
            </a:r>
          </a:p>
          <a:p>
            <a:r>
              <a:rPr lang="en-US" dirty="0" smtClean="0"/>
              <a:t>Do not include any Protected Health Info</a:t>
            </a:r>
          </a:p>
          <a:p>
            <a:r>
              <a:rPr lang="en-US" dirty="0" smtClean="0"/>
              <a:t>Don’t forget supporting documentation: invoice, list of attendees for meals, enclosure materials, other explanations,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Approver must be the “next-level”/supervisor to the Requestor, responsible for the FAO(s) being charged</a:t>
            </a:r>
          </a:p>
          <a:p>
            <a:pPr lvl="1"/>
            <a:r>
              <a:rPr lang="en-US" dirty="0" smtClean="0"/>
              <a:t>Additional signatures can be added to meet your department’s needs</a:t>
            </a:r>
          </a:p>
          <a:p>
            <a:r>
              <a:rPr lang="en-US" dirty="0" smtClean="0"/>
              <a:t>Signatures must be original</a:t>
            </a:r>
          </a:p>
          <a:p>
            <a:pPr lvl="1"/>
            <a:r>
              <a:rPr lang="en-US" dirty="0" smtClean="0"/>
              <a:t>Signatures not required for payment of purchase order invoices &lt;$10k and Pcard</a:t>
            </a:r>
          </a:p>
          <a:p>
            <a:pPr lvl="1"/>
            <a:r>
              <a:rPr lang="en-US" dirty="0" smtClean="0"/>
              <a:t>Plan ahead if Requestors and Approvers are in different locations</a:t>
            </a:r>
          </a:p>
          <a:p>
            <a:pPr lvl="1"/>
            <a:r>
              <a:rPr lang="en-US" dirty="0" smtClean="0"/>
              <a:t>Lots of plans in place to capture approvals electronically with new Purchasing and Travel systems.  Until then our policy requires original signatures.  Have a discussion with Office of Internal Audit if you don’t want to submit original signatures.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7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ctr">
              <a:buNone/>
            </a:pPr>
            <a:endParaRPr lang="en-US" sz="6600" dirty="0" smtClean="0"/>
          </a:p>
          <a:p>
            <a:pPr marL="0" lvl="0" indent="0" algn="ctr">
              <a:buNone/>
            </a:pP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7432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5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146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163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F4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Significant changes have been made to the form</a:t>
            </a:r>
          </a:p>
          <a:p>
            <a:r>
              <a:rPr lang="en-US" dirty="0"/>
              <a:t>I</a:t>
            </a:r>
            <a:r>
              <a:rPr lang="en-US" dirty="0" smtClean="0"/>
              <a:t>nstructions provide much more detailed information than this presentation</a:t>
            </a:r>
          </a:p>
          <a:p>
            <a:r>
              <a:rPr lang="en-US" dirty="0" smtClean="0"/>
              <a:t>In Fiscal Year 2019 non-compliance with the instructions or policies will result in forms being denied or returned for additional information/clarification/support which will delay payment</a:t>
            </a:r>
          </a:p>
        </p:txBody>
      </p:sp>
    </p:spTree>
    <p:extLst>
      <p:ext uri="{BB962C8B-B14F-4D97-AF65-F5344CB8AC3E}">
        <p14:creationId xmlns:p14="http://schemas.microsoft.com/office/powerpoint/2010/main" val="14572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F4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Form Usage</a:t>
            </a:r>
          </a:p>
          <a:p>
            <a:r>
              <a:rPr lang="en-US" dirty="0" smtClean="0"/>
              <a:t>Payee Information</a:t>
            </a:r>
          </a:p>
          <a:p>
            <a:r>
              <a:rPr lang="en-US" dirty="0" smtClean="0"/>
              <a:t>Forwarding Information</a:t>
            </a:r>
          </a:p>
          <a:p>
            <a:r>
              <a:rPr lang="en-US" dirty="0" smtClean="0"/>
              <a:t>Accounting Distribution</a:t>
            </a:r>
          </a:p>
          <a:p>
            <a:r>
              <a:rPr lang="en-US" dirty="0" smtClean="0"/>
              <a:t>Certification</a:t>
            </a:r>
          </a:p>
        </p:txBody>
      </p:sp>
    </p:spTree>
    <p:extLst>
      <p:ext uri="{BB962C8B-B14F-4D97-AF65-F5344CB8AC3E}">
        <p14:creationId xmlns:p14="http://schemas.microsoft.com/office/powerpoint/2010/main" val="178458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Form Usage</a:t>
            </a:r>
            <a:endParaRPr lang="en-US" sz="4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Autofit/>
          </a:bodyPr>
          <a:lstStyle/>
          <a:p>
            <a:r>
              <a:rPr lang="en-US" dirty="0" smtClean="0"/>
              <a:t>As of November 2017 this is a new section to the F4 form</a:t>
            </a:r>
          </a:p>
          <a:p>
            <a:r>
              <a:rPr lang="en-US" dirty="0" smtClean="0"/>
              <a:t>Responses of “Agree” are an indication that the form is properly being used</a:t>
            </a:r>
          </a:p>
          <a:p>
            <a:r>
              <a:rPr lang="en-US" dirty="0" smtClean="0"/>
              <a:t>Responses of “Disagree” are sometimes acceptable with proper explanation or support</a:t>
            </a:r>
          </a:p>
          <a:p>
            <a:r>
              <a:rPr lang="en-US" dirty="0"/>
              <a:t>F4 payment is least preferred compared to Payroll, purchase order and Pcard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305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Form Usage</a:t>
            </a:r>
            <a:endParaRPr lang="en-US" sz="4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9114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Purchase Orders</a:t>
            </a:r>
          </a:p>
          <a:p>
            <a:r>
              <a:rPr lang="en-US" sz="1100" dirty="0" smtClean="0"/>
              <a:t>When supplies, equipment or services are needed by your department, a Purchase Order is required.  The purchase order assures the University is working </a:t>
            </a:r>
            <a:r>
              <a:rPr lang="en-US" sz="1100" dirty="0"/>
              <a:t>with qualified suppliers who have been </a:t>
            </a:r>
            <a:r>
              <a:rPr lang="en-US" sz="1100" dirty="0" smtClean="0"/>
              <a:t>approved and departments are taking advantage of negotiated pricing and contracts and </a:t>
            </a:r>
            <a:r>
              <a:rPr lang="en-US" sz="1100" dirty="0"/>
              <a:t>are checked for </a:t>
            </a:r>
            <a:r>
              <a:rPr lang="en-US" sz="1100" dirty="0" smtClean="0"/>
              <a:t>suspension/debarment</a:t>
            </a:r>
          </a:p>
          <a:p>
            <a:endParaRPr lang="en-US" sz="1100" dirty="0" smtClean="0"/>
          </a:p>
          <a:p>
            <a:r>
              <a:rPr lang="en-US" sz="1100" dirty="0" smtClean="0"/>
              <a:t>Payment for the goods, equipment and services will be rendered to the supplier after they submit an invoice to Accounts Payable with the purchase order number included on the invoice.</a:t>
            </a:r>
          </a:p>
          <a:p>
            <a:endParaRPr lang="en-US" sz="1100" dirty="0" smtClean="0"/>
          </a:p>
          <a:p>
            <a:r>
              <a:rPr lang="en-US" sz="1100" dirty="0" smtClean="0"/>
              <a:t>To request a purchase order for goods, equipment or services, a purchase requisition (312 requisition) needs to be completed and approved by the appropriate staff in your department with signature authority.   Requisitions $50,000 or greater require the Dean, Director or Department Head Signature.  In addition to the 312 requisition, please provide a supplier quote.  If the purchase is &gt;$25,000 or if it is a sole source (only supplier that can provide this product or service), you will need to submit a </a:t>
            </a:r>
            <a:r>
              <a:rPr lang="en-US" sz="1100" dirty="0" smtClean="0">
                <a:hlinkClick r:id="rId3"/>
              </a:rPr>
              <a:t>Supplier Price Justification Conflict Information Form</a:t>
            </a:r>
            <a:r>
              <a:rPr lang="en-US" sz="1100" dirty="0" smtClean="0"/>
              <a:t>.  Instructions for completing a 312 requisition and Supplier Price Justification Conflict Information Form is located on the Purchasing Website </a:t>
            </a:r>
            <a:r>
              <a:rPr lang="en-US" sz="1100" dirty="0">
                <a:hlinkClick r:id="rId4"/>
              </a:rPr>
              <a:t>https://www.urmc.rochester.edu/purchasing/Purchasing-Training-Guides.cfm</a:t>
            </a:r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If the request is for a </a:t>
            </a:r>
            <a:r>
              <a:rPr lang="en-US" sz="1100" dirty="0" smtClean="0">
                <a:hlinkClick r:id="rId5"/>
              </a:rPr>
              <a:t>Consultant or Independent Contractor</a:t>
            </a:r>
            <a:r>
              <a:rPr lang="en-US" sz="1100" dirty="0" smtClean="0"/>
              <a:t>, please see the information on Purchasing’s Website on the process and forms for these type of requests.  Instructions for completing the required paperwork for Consultants/Independent Contractors is located on the Purchasing Website. </a:t>
            </a:r>
            <a:r>
              <a:rPr lang="en-US" sz="1100" dirty="0">
                <a:hlinkClick r:id="rId4"/>
              </a:rPr>
              <a:t>https://</a:t>
            </a:r>
            <a:r>
              <a:rPr lang="en-US" sz="1100" dirty="0" smtClean="0">
                <a:hlinkClick r:id="rId4"/>
              </a:rPr>
              <a:t>www.urmc.rochester.edu/purchasing/Purchasing-Training-Guides.cfm</a:t>
            </a:r>
            <a:endParaRPr lang="en-US" sz="1100" dirty="0" smtClean="0"/>
          </a:p>
          <a:p>
            <a:endParaRPr lang="en-US" sz="1100" dirty="0" smtClean="0"/>
          </a:p>
          <a:p>
            <a:pPr marL="0" indent="0">
              <a:buNone/>
            </a:pPr>
            <a:r>
              <a:rPr lang="en-US" sz="1100" b="1" dirty="0" smtClean="0"/>
              <a:t>Pcard</a:t>
            </a:r>
          </a:p>
          <a:p>
            <a:pPr indent="-285750"/>
            <a:r>
              <a:rPr lang="en-US" sz="1100" dirty="0" smtClean="0"/>
              <a:t>If your department has a Pcard and the transaction is less than $1,500 and is not on the </a:t>
            </a:r>
            <a:r>
              <a:rPr lang="en-US" sz="1100" dirty="0" smtClean="0">
                <a:hlinkClick r:id="rId6"/>
              </a:rPr>
              <a:t>Pcard Excluded list</a:t>
            </a:r>
            <a:r>
              <a:rPr lang="en-US" sz="1100" dirty="0" smtClean="0"/>
              <a:t>, your purchase could be made using your Pcard.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8826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Form Usage</a:t>
            </a:r>
            <a:endParaRPr lang="en-US" sz="4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Employees can only receive a limited list of payments via the F4 form: royalty payments, study subject payments, performance fees</a:t>
            </a:r>
          </a:p>
          <a:p>
            <a:r>
              <a:rPr lang="en-US" sz="2400" dirty="0" smtClean="0"/>
              <a:t>The form cannot be used for payment of physician services</a:t>
            </a:r>
          </a:p>
          <a:p>
            <a:r>
              <a:rPr lang="en-US" sz="2400" dirty="0" smtClean="0"/>
              <a:t>The form cannot be used for purchase of capital items (generally $1000+, life of 1+ years)</a:t>
            </a:r>
          </a:p>
          <a:p>
            <a:r>
              <a:rPr lang="en-US" sz="2400" dirty="0" smtClean="0"/>
              <a:t>If you have a Pcard and it can be used for this purchase then it is preferred over this </a:t>
            </a:r>
            <a:r>
              <a:rPr lang="en-US" sz="2400" dirty="0" smtClean="0"/>
              <a:t>form</a:t>
            </a:r>
          </a:p>
          <a:p>
            <a:pPr lvl="1"/>
            <a:r>
              <a:rPr lang="en-US" sz="2000" dirty="0" smtClean="0"/>
              <a:t>Please indicate why you are using F4 vs Pcard</a:t>
            </a:r>
            <a:endParaRPr lang="en-US" sz="2000" dirty="0" smtClean="0"/>
          </a:p>
          <a:p>
            <a:pPr lvl="1"/>
            <a:r>
              <a:rPr lang="en-US" sz="2000" dirty="0" smtClean="0"/>
              <a:t>F4 can be used while you are waiting for Pcard registration/assignment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439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Form Usage</a:t>
            </a:r>
            <a:endParaRPr lang="en-US" sz="4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Autofit/>
          </a:bodyPr>
          <a:lstStyle/>
          <a:p>
            <a:r>
              <a:rPr lang="en-US" sz="2000" dirty="0"/>
              <a:t>Acceptable Payment Request </a:t>
            </a:r>
            <a:r>
              <a:rPr lang="en-US" sz="2000" dirty="0" smtClean="0"/>
              <a:t>listing (</a:t>
            </a:r>
            <a:r>
              <a:rPr lang="en-US" sz="2000" dirty="0" smtClean="0">
                <a:solidFill>
                  <a:srgbClr val="FF0000"/>
                </a:solidFill>
              </a:rPr>
              <a:t>recent updates are in red</a:t>
            </a:r>
            <a:r>
              <a:rPr lang="en-US" sz="2000" dirty="0" smtClean="0"/>
              <a:t>):</a:t>
            </a:r>
            <a:endParaRPr lang="en-US" sz="2000" dirty="0"/>
          </a:p>
          <a:p>
            <a:pPr lvl="1"/>
            <a:r>
              <a:rPr lang="en-US" sz="1000" dirty="0"/>
              <a:t>	</a:t>
            </a:r>
            <a:endParaRPr lang="en-US" sz="1000" dirty="0" smtClean="0"/>
          </a:p>
          <a:p>
            <a:pPr lvl="1"/>
            <a:endParaRPr lang="en-US" sz="1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039184"/>
              </p:ext>
            </p:extLst>
          </p:nvPr>
        </p:nvGraphicFramePr>
        <p:xfrm>
          <a:off x="152401" y="2561913"/>
          <a:ext cx="4190999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8570"/>
                <a:gridCol w="1096383"/>
                <a:gridCol w="636046"/>
              </a:tblGrid>
              <a:tr h="258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/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Activity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Payment Terms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Acceptable on Pcard?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</a:tr>
              <a:tr h="263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Audio Visual Services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Net 30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Yes, one-time service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</a:tr>
              <a:tr h="131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Conference/Seminar registration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Immediate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</a:tr>
              <a:tr h="131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Event Reservations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Net 30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</a:tr>
              <a:tr h="3955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Flowers for business events/activities, not personal milestones (birthdays, funerals, engagements, weddings, birth, etc.)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Net 30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</a:tr>
              <a:tr h="3955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Food and Beverage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Net 30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Yes, on-site business meals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</a:tr>
              <a:tr h="131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Honoraria/Guest Speaker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Immediate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</a:tr>
              <a:tr h="263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Insurance centrally managed by Budget Office or SMH Finance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Immediate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</a:tr>
              <a:tr h="263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Department of Homeland Security - International Services Office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Immediate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</a:tr>
              <a:tr h="7910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Non-employee (includes guest speakers) travel expenses (i.e., lodging and transportation)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Immediate: when reimbursing non-employee 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Net 30: when paid to lodging/transportation supplier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No, but F2 airfare is available for non-employees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</a:tr>
              <a:tr h="263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Off-site utilities (phone, cable/dish, internet, power/water)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Net 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</a:tr>
              <a:tr h="3955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Patient and insurance refunds for which automation/integration does not exist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Immediate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51" marR="52451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163825"/>
              </p:ext>
            </p:extLst>
          </p:nvPr>
        </p:nvGraphicFramePr>
        <p:xfrm>
          <a:off x="4343400" y="2561913"/>
          <a:ext cx="4648198" cy="3958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0400"/>
                <a:gridCol w="742366"/>
                <a:gridCol w="705432"/>
              </a:tblGrid>
              <a:tr h="451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Payment must accompany notarized/official documentation (not thank you notes or normal correspondence)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Immediate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1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Performers/Entertainers (including DJs) one-time payments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Net 30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150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Petty Cash replenishments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Immediate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150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Prizes and Awards		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Immediate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150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Professional/club/membership dues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Immediate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Yes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150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Publication costs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Immediate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Yes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150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Referees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Immediate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3011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Refunds/Transfers to affiliates/foundations (Gift Office, banking activities)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Immediate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N/A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150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Revenue generating contract payments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Net 30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150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Royalty payments	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Immediate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150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Stamps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Immediate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Yes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3011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Student Account refunds/aid initiated by Bursar’s office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Immediate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150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Study Participation/Incentive Payments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Immediate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150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Subscriptions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Immediate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Yes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150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Tax/Assessment payments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Immediate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150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Western Institutional Review Board (WIRB)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Net 30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3011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Wegmans (including for example gift cards to study subjects and food and beverage)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Net 30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Yes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  <a:tr h="4517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Taxi, Uber, Lyft, RTS rider tokens, Valet service for events, Ambulance (not executive car/limo services which should be on purchase order)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Net 30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6" marR="564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60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Form Usage</a:t>
            </a:r>
            <a:endParaRPr lang="en-US" sz="4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Autofit/>
          </a:bodyPr>
          <a:lstStyle/>
          <a:p>
            <a:r>
              <a:rPr lang="en-US" sz="2400" dirty="0"/>
              <a:t>A contract is needed for agreements of $</a:t>
            </a:r>
            <a:r>
              <a:rPr lang="en-US" sz="2400" dirty="0" smtClean="0"/>
              <a:t>25,000+</a:t>
            </a:r>
          </a:p>
          <a:p>
            <a:pPr lvl="1"/>
            <a:r>
              <a:rPr lang="en-US" sz="2000" dirty="0" smtClean="0"/>
              <a:t>space </a:t>
            </a:r>
            <a:r>
              <a:rPr lang="en-US" sz="2000" dirty="0"/>
              <a:t>is provided to designate where the contract is </a:t>
            </a:r>
            <a:r>
              <a:rPr lang="en-US" sz="2000" dirty="0" smtClean="0"/>
              <a:t>stored</a:t>
            </a:r>
          </a:p>
          <a:p>
            <a:pPr lvl="1"/>
            <a:r>
              <a:rPr lang="en-US" sz="2000" dirty="0" smtClean="0"/>
              <a:t>PO </a:t>
            </a:r>
            <a:r>
              <a:rPr lang="en-US" sz="2000" dirty="0"/>
              <a:t>counts as a </a:t>
            </a:r>
            <a:r>
              <a:rPr lang="en-US" sz="2000" dirty="0" smtClean="0"/>
              <a:t>contract </a:t>
            </a:r>
            <a:endParaRPr lang="en-US" sz="2000" dirty="0"/>
          </a:p>
          <a:p>
            <a:r>
              <a:rPr lang="en-US" sz="2400" dirty="0"/>
              <a:t>When payment is for goods or services, </a:t>
            </a:r>
            <a:r>
              <a:rPr lang="en-US" sz="2400" dirty="0" smtClean="0"/>
              <a:t>submit an </a:t>
            </a:r>
            <a:r>
              <a:rPr lang="en-US" sz="2400" dirty="0"/>
              <a:t>invoice, not a quote or statement</a:t>
            </a:r>
          </a:p>
          <a:p>
            <a:r>
              <a:rPr lang="en-US" sz="2400" dirty="0" smtClean="0"/>
              <a:t>If not an Acceptable Use, Utilize </a:t>
            </a:r>
            <a:r>
              <a:rPr lang="en-US" sz="2400" dirty="0"/>
              <a:t>purchase order(s) if you are going to do further business with the payee</a:t>
            </a:r>
          </a:p>
          <a:p>
            <a:r>
              <a:rPr lang="en-US" sz="2400" dirty="0" smtClean="0"/>
              <a:t>For </a:t>
            </a:r>
            <a:r>
              <a:rPr lang="en-US" sz="2400" dirty="0" smtClean="0"/>
              <a:t>payment of services consider preferred payment via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Payroll: for payments to employees and some students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Purchase Order: Contract/Independent Contractor forms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/>
              <a:t>Last consideration should be F4 with Independent Contractor forms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097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Payee Information</a:t>
            </a:r>
            <a:endParaRPr lang="en-US" sz="4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there is no actual invoice as supporting documentation then don’t fill in the Invoice Date, use Non-Invoice Date instead</a:t>
            </a:r>
          </a:p>
          <a:p>
            <a:r>
              <a:rPr lang="en-US" sz="2400" dirty="0" smtClean="0"/>
              <a:t>Fill in Due Date only when necessary and with proper explanation</a:t>
            </a:r>
          </a:p>
          <a:p>
            <a:pPr lvl="1"/>
            <a:r>
              <a:rPr lang="en-US" sz="2400" dirty="0" smtClean="0"/>
              <a:t>Standard/Default is Net 30 days from Invoice Date</a:t>
            </a:r>
          </a:p>
          <a:p>
            <a:pPr lvl="1"/>
            <a:r>
              <a:rPr lang="en-US" sz="2400" dirty="0" smtClean="0"/>
              <a:t>See Acceptable Use list for activity-specific payment terms </a:t>
            </a:r>
          </a:p>
          <a:p>
            <a:r>
              <a:rPr lang="en-US" sz="2400" dirty="0" smtClean="0"/>
              <a:t>If payment is to go to a different address than the 1099, then designate the different addresses on the form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923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EF8880F2AE574A9565891F09549243" ma:contentTypeVersion="5" ma:contentTypeDescription="Create a new document." ma:contentTypeScope="" ma:versionID="83e667b0abf5d18dc2becf7066e24ba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3.xml><?xml version="1.0" encoding="utf-8"?>
<ds:datastoreItem xmlns:ds="http://schemas.openxmlformats.org/officeDocument/2006/customXml" ds:itemID="{423ED39A-D119-463A-BAA2-461F3449CD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CE9736D7-E63C-4A94-90CD-CFDDBADDF437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7650506-E0D1-4842-AE4E-075A8982DE02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102542</TotalTime>
  <Words>1570</Words>
  <Application>Microsoft Office PowerPoint</Application>
  <PresentationFormat>On-screen Show (4:3)</PresentationFormat>
  <Paragraphs>213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F4 Updates</vt:lpstr>
      <vt:lpstr>F4 Sections</vt:lpstr>
      <vt:lpstr>Form Usage</vt:lpstr>
      <vt:lpstr>Form Usage</vt:lpstr>
      <vt:lpstr>Form Usage</vt:lpstr>
      <vt:lpstr>Form Usage</vt:lpstr>
      <vt:lpstr>Form Usage</vt:lpstr>
      <vt:lpstr>Payee Information</vt:lpstr>
      <vt:lpstr>Payee Information</vt:lpstr>
      <vt:lpstr>Forwarding Information</vt:lpstr>
      <vt:lpstr>Forwarding Information</vt:lpstr>
      <vt:lpstr>Accounting Distribution</vt:lpstr>
      <vt:lpstr>Certification</vt:lpstr>
      <vt:lpstr>Business Purpose</vt:lpstr>
      <vt:lpstr>Signatures</vt:lpstr>
      <vt:lpstr>Questions</vt:lpstr>
      <vt:lpstr>PowerPoint Presentation</vt:lpstr>
    </vt:vector>
  </TitlesOfParts>
  <Company>University of Rochester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Days</dc:title>
  <dc:subject>EDUCAUSE 2007</dc:subject>
  <dc:creator>John Barden, David Allen, Doug Ryan</dc:creator>
  <cp:lastModifiedBy>Herman, Marta</cp:lastModifiedBy>
  <cp:revision>2627</cp:revision>
  <cp:lastPrinted>2016-11-09T20:14:33Z</cp:lastPrinted>
  <dcterms:created xsi:type="dcterms:W3CDTF">2007-09-21T12:15:26Z</dcterms:created>
  <dcterms:modified xsi:type="dcterms:W3CDTF">2018-01-30T20:38:44Z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0x0101002FEF8880F2AE574A9565891F09549243</vt:lpwstr>
  </property>
  <property fmtid="{D5CDD505-2E9C-101B-9397-08002B2CF9AE}" pid="4" name="Status">
    <vt:lpwstr>In Build</vt:lpwstr>
  </property>
  <property fmtid="{D5CDD505-2E9C-101B-9397-08002B2CF9AE}" pid="5" name="Order">
    <vt:r8>1444100</vt:r8>
  </property>
  <property fmtid="{D5CDD505-2E9C-101B-9397-08002B2CF9AE}" pid="6" name="xd_ProgID">
    <vt:lpwstr/>
  </property>
  <property fmtid="{D5CDD505-2E9C-101B-9397-08002B2CF9AE}" pid="7" name="_dlc_DocId">
    <vt:lpwstr>3H4APCQPFEEV-248-17974</vt:lpwstr>
  </property>
  <property fmtid="{D5CDD505-2E9C-101B-9397-08002B2CF9AE}" pid="8" name="_dlc_DocIdUrl">
    <vt:lpwstr>https://it.ur.rochester.edu/vPMO/PrjSites/117/_layouts/15/DocIdRedir.aspx?ID=3H4APCQPFEEV-248-17974, 3H4APCQPFEEV-248-17974</vt:lpwstr>
  </property>
  <property fmtid="{D5CDD505-2E9C-101B-9397-08002B2CF9AE}" pid="9" name="TemplateUrl">
    <vt:lpwstr/>
  </property>
  <property fmtid="{D5CDD505-2E9C-101B-9397-08002B2CF9AE}" pid="10" name="_dlc_DocIdItemGuid">
    <vt:lpwstr>50d77c56-590d-47e5-8069-f663ee5f0317</vt:lpwstr>
  </property>
</Properties>
</file>