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77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8" r:id="rId3"/>
    <p:sldId id="260" r:id="rId4"/>
    <p:sldId id="257" r:id="rId5"/>
    <p:sldId id="258" r:id="rId6"/>
    <p:sldId id="259" r:id="rId7"/>
    <p:sldId id="261" r:id="rId8"/>
    <p:sldId id="267" r:id="rId9"/>
    <p:sldId id="263" r:id="rId10"/>
    <p:sldId id="262" r:id="rId11"/>
    <p:sldId id="264" r:id="rId12"/>
    <p:sldId id="269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40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2D53026-0C9B-C24B-B57A-08C2A4749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E367963-3A23-2B46-A5DE-EB0C4BCEE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FF71FB-D73B-A14E-845D-49AC2E666337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0BF9BA-29EC-2B4C-BEF9-FB3D559FF955}" type="slidenum">
              <a:rPr lang="en-US"/>
              <a:pPr/>
              <a:t>12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7F9AA7-3E52-8A45-9377-28A56000DA54}" type="slidenum">
              <a:rPr lang="en-US"/>
              <a:pPr/>
              <a:t>13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412A29-F2DF-FA47-B998-BCEF2E93C9B8}" type="slidenum">
              <a:rPr lang="en-US"/>
              <a:pPr/>
              <a:t>3</a:t>
            </a:fld>
            <a:endParaRPr 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9070F1-4784-5746-ABE6-84121721EDE9}" type="slidenum">
              <a:rPr lang="en-US"/>
              <a:pPr/>
              <a:t>4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D37BFE-ACDE-2048-A8AB-E3E71721D97B}" type="slidenum">
              <a:rPr lang="en-US"/>
              <a:pPr/>
              <a:t>5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8C684E-830A-C840-B48F-58FE64FAF105}" type="slidenum">
              <a:rPr lang="en-US"/>
              <a:pPr/>
              <a:t>6</a:t>
            </a:fld>
            <a:endParaRPr lang="en-US"/>
          </a:p>
        </p:txBody>
      </p:sp>
      <p:sp>
        <p:nvSpPr>
          <p:cNvPr id="2560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085E65-DADE-DE4F-A5B2-16D21F068669}" type="slidenum">
              <a:rPr lang="en-US"/>
              <a:pPr/>
              <a:t>7</a:t>
            </a:fld>
            <a:endParaRPr lang="en-US"/>
          </a:p>
        </p:txBody>
      </p:sp>
      <p:sp>
        <p:nvSpPr>
          <p:cNvPr id="276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B2C028-352A-FB47-A482-E45EFF32A5E2}" type="slidenum">
              <a:rPr lang="en-US"/>
              <a:pPr/>
              <a:t>9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A0B69C-BC9F-8B49-BB09-11B141B71FA8}" type="slidenum">
              <a:rPr lang="en-US"/>
              <a:pPr/>
              <a:t>10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758E70-505A-AA45-9676-82406411D617}" type="slidenum">
              <a:rPr lang="en-US"/>
              <a:pPr/>
              <a:t>11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footerligh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05200"/>
            <a:ext cx="77724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3E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15" descr="footerlight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276975"/>
            <a:ext cx="9144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Times New Roman" charset="0"/>
          <a:ea typeface="MS Pゴシック" pitchFamily="-92" charset="-128"/>
          <a:cs typeface="MS Pゴシック" pitchFamily="-9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4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20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rochester.edu/College/CCAS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chester.edu/college/ccas/health/" TargetMode="External"/><Relationship Id="rId4" Type="http://schemas.openxmlformats.org/officeDocument/2006/relationships/hyperlink" Target="http://www.rochester.edu/College/CCAS/AdviserHandbook/PremedPic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chester.edu/parents/" TargetMode="External"/><Relationship Id="rId4" Type="http://schemas.openxmlformats.org/officeDocument/2006/relationships/hyperlink" Target="http://www.rochester.edu/parents/contact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rochester.edu/college/orientation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rochester.edu/College/CCAS/advisers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rochester.edu/College/CCAS/index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chester.edu/College/CCAS/TakeFive/" TargetMode="External"/><Relationship Id="rId4" Type="http://schemas.openxmlformats.org/officeDocument/2006/relationships/hyperlink" Target="http://www.rochester.edu/college/CCAS/AdviserHandbook/KEY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905750" cy="2286000"/>
          </a:xfrm>
        </p:spPr>
        <p:txBody>
          <a:bodyPr/>
          <a:lstStyle/>
          <a:p>
            <a:pPr eaLnBrk="1" hangingPunct="1"/>
            <a:r>
              <a:rPr lang="en-US" sz="4000">
                <a:ea typeface="ＭＳ Ｐゴシック" charset="-128"/>
                <a:cs typeface="ＭＳ Ｐゴシック" charset="-128"/>
              </a:rPr>
              <a:t>College Center for Advising Services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124200"/>
            <a:ext cx="6400800" cy="2819400"/>
          </a:xfrm>
        </p:spPr>
        <p:txBody>
          <a:bodyPr/>
          <a:lstStyle/>
          <a:p>
            <a:pPr eaLnBrk="1" hangingPunct="1">
              <a:defRPr/>
            </a:pPr>
            <a:r>
              <a:rPr lang="en-US" sz="2300" dirty="0">
                <a:ea typeface="ＭＳ Ｐゴシック" charset="-128"/>
                <a:cs typeface="ＭＳ Ｐゴシック" charset="-128"/>
              </a:rPr>
              <a:t>312 Lattimore Hall</a:t>
            </a:r>
          </a:p>
          <a:p>
            <a:pPr eaLnBrk="1" hangingPunct="1">
              <a:defRPr/>
            </a:pPr>
            <a:r>
              <a:rPr lang="en-US" sz="2300" dirty="0">
                <a:ea typeface="ＭＳ Ｐゴシック" charset="-128"/>
                <a:cs typeface="ＭＳ Ｐゴシック" charset="-128"/>
              </a:rPr>
              <a:t>Rochester, NY 14627</a:t>
            </a:r>
          </a:p>
          <a:p>
            <a:pPr eaLnBrk="1" hangingPunct="1">
              <a:defRPr/>
            </a:pPr>
            <a:r>
              <a:rPr lang="en-US" sz="2300" dirty="0">
                <a:ea typeface="ＭＳ Ｐゴシック" charset="-128"/>
                <a:cs typeface="ＭＳ Ｐゴシック" charset="-128"/>
              </a:rPr>
              <a:t>585-275-</a:t>
            </a:r>
            <a:r>
              <a:rPr lang="en-US" sz="2300" dirty="0" smtClean="0">
                <a:ea typeface="ＭＳ Ｐゴシック" charset="-128"/>
                <a:cs typeface="ＭＳ Ｐゴシック" charset="-128"/>
              </a:rPr>
              <a:t>2354 </a:t>
            </a:r>
          </a:p>
          <a:p>
            <a:pPr eaLnBrk="1" hangingPunct="1">
              <a:defRPr/>
            </a:pPr>
            <a:endParaRPr lang="en-US" sz="23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defRPr/>
            </a:pPr>
            <a:r>
              <a:rPr lang="en-US" sz="2300" dirty="0" smtClean="0">
                <a:ea typeface="ＭＳ Ｐゴシック" charset="-128"/>
                <a:cs typeface="ＭＳ Ｐゴシック" charset="-128"/>
              </a:rPr>
              <a:t>cascas@rochester.edu</a:t>
            </a:r>
            <a:endParaRPr lang="en-US" sz="2300" dirty="0" smtClean="0">
              <a:ln>
                <a:solidFill>
                  <a:schemeClr val="accent3"/>
                </a:solidFill>
              </a:ln>
              <a:solidFill>
                <a:schemeClr val="accent3"/>
              </a:solidFill>
              <a:ea typeface="ＭＳ Ｐゴシック" charset="-128"/>
              <a:cs typeface="ＭＳ Ｐゴシック" charset="-128"/>
            </a:endParaRPr>
          </a:p>
          <a:p>
            <a:pPr eaLnBrk="1" hangingPunct="1">
              <a:defRPr/>
            </a:pPr>
            <a:r>
              <a:rPr lang="en-US" sz="2300" dirty="0" smtClean="0">
                <a:ln>
                  <a:solidFill>
                    <a:schemeClr val="accent3"/>
                  </a:solidFill>
                </a:ln>
                <a:solidFill>
                  <a:schemeClr val="accent3"/>
                </a:solidFill>
                <a:ea typeface="ＭＳ Ｐゴシック" charset="-128"/>
                <a:cs typeface="ＭＳ Ｐゴシック" charset="-128"/>
                <a:hlinkClick r:id="rId3"/>
              </a:rPr>
              <a:t>h</a:t>
            </a:r>
            <a:r>
              <a:rPr lang="en-US" sz="2300" dirty="0" smtClean="0">
                <a:ln>
                  <a:solidFill>
                    <a:schemeClr val="accent3"/>
                  </a:solidFill>
                </a:ln>
                <a:solidFill>
                  <a:schemeClr val="accent3">
                    <a:alpha val="0"/>
                  </a:schemeClr>
                </a:solidFill>
                <a:ea typeface="ＭＳ Ｐゴシック" charset="-128"/>
                <a:cs typeface="ＭＳ Ｐゴシック" charset="-128"/>
                <a:hlinkClick r:id="rId3"/>
              </a:rPr>
              <a:t>ttp://www.rochester.edu/College/CCAS/</a:t>
            </a:r>
            <a:endParaRPr lang="en-US" sz="2300" dirty="0" smtClean="0">
              <a:ln>
                <a:solidFill>
                  <a:schemeClr val="accent3"/>
                </a:solidFill>
              </a:ln>
              <a:solidFill>
                <a:schemeClr val="accent3">
                  <a:alpha val="0"/>
                </a:schemeClr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ea typeface="ＭＳ Ｐゴシック" charset="-128"/>
                <a:cs typeface="ＭＳ Ｐゴシック" charset="-128"/>
              </a:rPr>
              <a:t>Health Professions Advising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153400" cy="44196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CCAS has 4 advisors for students interested in health professions graduate programs (e.g., medical school, dental school, veterinary school, nursing)</a:t>
            </a:r>
          </a:p>
          <a:p>
            <a:pPr eaLnBrk="1" hangingPunct="1">
              <a:buFont typeface="Wingdings" charset="2"/>
              <a:buNone/>
              <a:defRPr/>
            </a:pPr>
            <a:endParaRPr lang="en-US" sz="12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HP Advising offers academic and career planning seminars and individual advising for students as well as support in the graduate application process</a:t>
            </a:r>
          </a:p>
          <a:p>
            <a:pPr eaLnBrk="1" hangingPunct="1">
              <a:defRPr/>
            </a:pPr>
            <a:endParaRPr lang="en-US" sz="12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37% of Rochester graduates pursue careers in healthcare, public health and life sciences research</a:t>
            </a:r>
          </a:p>
          <a:p>
            <a:pPr eaLnBrk="1" hangingPunct="1">
              <a:buFontTx/>
              <a:buNone/>
              <a:defRPr/>
            </a:pPr>
            <a:endParaRPr lang="en-US" sz="12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Health professions website:</a:t>
            </a:r>
          </a:p>
          <a:p>
            <a:pPr lvl="1" eaLnBrk="1" hangingPunct="1">
              <a:defRPr/>
            </a:pPr>
            <a:r>
              <a:rPr lang="en-US" sz="1800" dirty="0" smtClean="0">
                <a:ln>
                  <a:solidFill>
                    <a:schemeClr val="accent3"/>
                  </a:solidFill>
                </a:ln>
                <a:hlinkClick r:id="rId3"/>
              </a:rPr>
              <a:t>http://www.rochester.edu/college/ccas/health/</a:t>
            </a:r>
            <a:endParaRPr lang="en-US" sz="1800" dirty="0" smtClean="0">
              <a:ln>
                <a:solidFill>
                  <a:schemeClr val="accent3"/>
                </a:solidFill>
              </a:ln>
            </a:endParaRPr>
          </a:p>
          <a:p>
            <a:pPr eaLnBrk="1" hangingPunct="1">
              <a:buFontTx/>
              <a:buNone/>
              <a:defRPr/>
            </a:pPr>
            <a:endParaRPr lang="en-US" sz="12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Requirements:</a:t>
            </a:r>
          </a:p>
          <a:p>
            <a:pPr lvl="1" eaLnBrk="1" hangingPunct="1">
              <a:defRPr/>
            </a:pPr>
            <a:r>
              <a:rPr lang="en-US" sz="1800" dirty="0" smtClean="0">
                <a:ln>
                  <a:solidFill>
                    <a:schemeClr val="accent3"/>
                  </a:solidFill>
                </a:ln>
                <a:hlinkClick r:id="rId4"/>
              </a:rPr>
              <a:t>http://www.rochester.edu/College/CCAS/AdviserHandbook/PremedPic.html</a:t>
            </a:r>
            <a:endParaRPr lang="en-US" sz="1800" dirty="0" smtClean="0">
              <a:ln>
                <a:solidFill>
                  <a:schemeClr val="accent3"/>
                </a:solidFill>
              </a:ln>
            </a:endParaRPr>
          </a:p>
          <a:p>
            <a:pPr eaLnBrk="1" hangingPunct="1">
              <a:buFontTx/>
              <a:buNone/>
              <a:defRPr/>
            </a:pPr>
            <a:endParaRPr lang="en-US" sz="2000" dirty="0" smtClean="0">
              <a:ea typeface="ＭＳ Ｐゴシック" charset="-128"/>
              <a:cs typeface="ＭＳ Ｐゴシック" charset="-128"/>
            </a:endParaRPr>
          </a:p>
          <a:p>
            <a:pPr lvl="1" eaLnBrk="1" hangingPunct="1">
              <a:defRPr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ea typeface="ＭＳ Ｐゴシック" charset="-128"/>
                <a:cs typeface="ＭＳ Ｐゴシック" charset="-128"/>
              </a:rPr>
              <a:t>Parents &amp; Family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24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250" dirty="0" smtClean="0">
                <a:ea typeface="ＭＳ Ｐゴシック" charset="-128"/>
                <a:cs typeface="ＭＳ Ｐゴシック" charset="-128"/>
              </a:rPr>
              <a:t>We welcome calls and emails from parents and hope you will contact us if you have a concern or question about your student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250" dirty="0" smtClean="0">
                <a:ea typeface="ＭＳ Ｐゴシック" charset="-128"/>
                <a:cs typeface="ＭＳ Ｐゴシック" charset="-128"/>
              </a:rPr>
              <a:t>Often the information we can supply to you is helpful, even though federal law restricts what we can share without your student’s permission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250" dirty="0" smtClean="0">
                <a:ea typeface="ＭＳ Ｐゴシック" charset="-128"/>
                <a:cs typeface="ＭＳ Ｐゴシック" charset="-128"/>
              </a:rPr>
              <a:t>The Parent Handbook should answer most questions and will be distributed at Orientation; it is available at the parents website.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250" dirty="0" smtClean="0">
                <a:ln>
                  <a:solidFill>
                    <a:schemeClr val="accent3"/>
                  </a:solidFill>
                </a:ln>
                <a:hlinkClick r:id="rId3"/>
              </a:rPr>
              <a:t>http://www.rochester.edu/parents/</a:t>
            </a:r>
            <a:r>
              <a:rPr lang="en-US" sz="2250" dirty="0" smtClean="0">
                <a:ln>
                  <a:solidFill>
                    <a:schemeClr val="accent3"/>
                  </a:solidFill>
                </a:ln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250" dirty="0" smtClean="0">
                <a:ea typeface="ＭＳ Ｐゴシック" charset="-128"/>
                <a:cs typeface="ＭＳ Ｐゴシック" charset="-128"/>
              </a:rPr>
              <a:t>Dawn Bruner, the Director of Parent Relations, is always happy to hear from you.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250" dirty="0" smtClean="0">
                <a:ln>
                  <a:solidFill>
                    <a:schemeClr val="accent3"/>
                  </a:solidFill>
                </a:ln>
                <a:hlinkClick r:id="rId4"/>
              </a:rPr>
              <a:t>http://www.rochester.edu/parents/contacts.html</a:t>
            </a:r>
            <a:r>
              <a:rPr lang="en-US" sz="2250" dirty="0" smtClean="0">
                <a:ln>
                  <a:solidFill>
                    <a:schemeClr val="accent3"/>
                  </a:solidFill>
                </a:ln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>
                <a:ea typeface="ＭＳ Ｐゴシック" charset="-128"/>
                <a:cs typeface="ＭＳ Ｐゴシック" charset="-128"/>
              </a:rPr>
              <a:t>Orientation 2013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77724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400" dirty="0" smtClean="0">
                <a:ea typeface="ＭＳ Ｐゴシック" charset="-128"/>
                <a:cs typeface="ＭＳ Ｐゴシック" charset="-128"/>
              </a:rPr>
              <a:t>August 26: International Student Move-In Day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400" dirty="0" smtClean="0">
                <a:ea typeface="ＭＳ Ｐゴシック" charset="-128"/>
                <a:cs typeface="ＭＳ Ｐゴシック" charset="-128"/>
              </a:rPr>
              <a:t>August 27: Freshman &amp; Transfer Move-In Day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400" dirty="0" smtClean="0">
                <a:ea typeface="ＭＳ Ｐゴシック" charset="-128"/>
                <a:cs typeface="ＭＳ Ｐゴシック" charset="-128"/>
              </a:rPr>
              <a:t>August 27- September 2: Freshman &amp; Transfer Orientation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400" dirty="0" smtClean="0">
                <a:ea typeface="ＭＳ Ｐゴシック" charset="-128"/>
                <a:cs typeface="ＭＳ Ｐゴシック" charset="-128"/>
              </a:rPr>
              <a:t>August 27-August 28: Parent Orientation (Register online beginning late June!)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2400" dirty="0" smtClean="0">
                <a:ea typeface="ＭＳ Ｐゴシック" charset="-128"/>
                <a:cs typeface="ＭＳ Ｐゴシック" charset="-128"/>
              </a:rPr>
              <a:t>	Please visit the website for more information: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endParaRPr lang="en-US" sz="24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2400" dirty="0" smtClean="0">
                <a:ea typeface="ＭＳ Ｐゴシック" charset="-128"/>
                <a:cs typeface="ＭＳ Ｐゴシック" charset="-128"/>
              </a:rPr>
              <a:t>	</a:t>
            </a:r>
            <a:r>
              <a:rPr lang="en-US" sz="2400" dirty="0" smtClean="0">
                <a:ln>
                  <a:solidFill>
                    <a:schemeClr val="accent3"/>
                  </a:solidFill>
                </a:ln>
                <a:solidFill>
                  <a:schemeClr val="accent3"/>
                </a:solidFill>
                <a:ea typeface="ＭＳ Ｐゴシック" charset="-128"/>
                <a:cs typeface="ＭＳ Ｐゴシック" charset="-128"/>
                <a:hlinkClick r:id="rId3"/>
              </a:rPr>
              <a:t>http://www.rochester.edu/college/orientation</a:t>
            </a:r>
            <a:r>
              <a:rPr lang="en-US" sz="2400" dirty="0" smtClean="0">
                <a:ln>
                  <a:solidFill>
                    <a:schemeClr val="accent3"/>
                  </a:solidFill>
                </a:ln>
                <a:ea typeface="ＭＳ Ｐゴシック" charset="-128"/>
                <a:cs typeface="ＭＳ Ｐゴシック" charset="-128"/>
                <a:hlinkClick r:id="rId3"/>
              </a:rPr>
              <a:t>/</a:t>
            </a:r>
            <a:endParaRPr lang="en-US" sz="2400" dirty="0" smtClean="0">
              <a:ln>
                <a:solidFill>
                  <a:schemeClr val="accent3"/>
                </a:solidFill>
              </a:ln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524000"/>
            <a:ext cx="7924800" cy="4572000"/>
          </a:xfrm>
        </p:spPr>
        <p:txBody>
          <a:bodyPr/>
          <a:lstStyle/>
          <a:p>
            <a:pPr eaLnBrk="1" hangingPunct="1"/>
            <a:endParaRPr lang="en-US" smtClean="0"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smtClean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5000" smtClean="0">
                <a:ea typeface="ＭＳ Ｐゴシック" charset="-128"/>
                <a:cs typeface="ＭＳ Ｐゴシック" charset="-128"/>
              </a:rPr>
              <a:t> 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  <a:cs typeface="ＭＳ Ｐゴシック" charset="-128"/>
              </a:rPr>
              <a:t>Agenda for Today	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5029200"/>
          </a:xfrm>
        </p:spPr>
        <p:txBody>
          <a:bodyPr/>
          <a:lstStyle/>
          <a:p>
            <a:pPr eaLnBrk="1" hangingPunct="1"/>
            <a:r>
              <a:rPr lang="en-US" sz="3000" smtClean="0">
                <a:ea typeface="ＭＳ Ｐゴシック" charset="-128"/>
                <a:cs typeface="ＭＳ Ｐゴシック" charset="-128"/>
              </a:rPr>
              <a:t>College Center for Advising Services (CCAS) </a:t>
            </a:r>
          </a:p>
          <a:p>
            <a:pPr eaLnBrk="1" hangingPunct="1"/>
            <a:r>
              <a:rPr lang="en-US" sz="3000" smtClean="0">
                <a:ea typeface="ＭＳ Ｐゴシック" charset="-128"/>
                <a:cs typeface="ＭＳ Ｐゴシック" charset="-128"/>
              </a:rPr>
              <a:t>Advising structure</a:t>
            </a:r>
          </a:p>
          <a:p>
            <a:pPr lvl="1" eaLnBrk="1" hangingPunct="1"/>
            <a:r>
              <a:rPr lang="en-US" sz="3000" smtClean="0"/>
              <a:t>Arts &amp; Sciences </a:t>
            </a:r>
          </a:p>
          <a:p>
            <a:pPr lvl="1" eaLnBrk="1" hangingPunct="1"/>
            <a:r>
              <a:rPr lang="en-US" sz="3000" smtClean="0"/>
              <a:t>Hajim School of Engineering &amp; Applied Sciences</a:t>
            </a:r>
          </a:p>
          <a:p>
            <a:pPr eaLnBrk="1" hangingPunct="1"/>
            <a:r>
              <a:rPr lang="en-US" sz="3000" smtClean="0">
                <a:ea typeface="ＭＳ Ｐゴシック" charset="-128"/>
                <a:cs typeface="ＭＳ Ｐゴシック" charset="-128"/>
              </a:rPr>
              <a:t>Rochester Curriculum</a:t>
            </a:r>
          </a:p>
          <a:p>
            <a:pPr eaLnBrk="1" hangingPunct="1"/>
            <a:r>
              <a:rPr lang="en-US" sz="3000" smtClean="0">
                <a:ea typeface="ＭＳ Ｐゴシック" charset="-128"/>
                <a:cs typeface="ＭＳ Ｐゴシック" charset="-128"/>
              </a:rPr>
              <a:t>Special Academic Programs</a:t>
            </a:r>
          </a:p>
          <a:p>
            <a:pPr eaLnBrk="1" hangingPunct="1"/>
            <a:r>
              <a:rPr lang="en-US" sz="3000" smtClean="0">
                <a:ea typeface="ＭＳ Ｐゴシック" charset="-128"/>
                <a:cs typeface="ＭＳ Ｐゴシック" charset="-128"/>
              </a:rPr>
              <a:t>Parents &amp; Family</a:t>
            </a:r>
          </a:p>
          <a:p>
            <a:pPr eaLnBrk="1" hangingPunct="1"/>
            <a:r>
              <a:rPr lang="en-US" sz="3000" smtClean="0">
                <a:ea typeface="ＭＳ Ｐゴシック" charset="-128"/>
                <a:cs typeface="ＭＳ Ｐゴシック" charset="-128"/>
              </a:rPr>
              <a:t>Questions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79463" y="152400"/>
            <a:ext cx="7583487" cy="9144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  <a:cs typeface="ＭＳ Ｐゴシック" charset="-128"/>
              </a:rPr>
              <a:t>Overview of CCAS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583488" cy="5029200"/>
          </a:xfrm>
        </p:spPr>
        <p:txBody>
          <a:bodyPr/>
          <a:lstStyle/>
          <a:p>
            <a:pPr eaLnBrk="1" hangingPunct="1"/>
            <a:r>
              <a:rPr lang="en-US" sz="2800" smtClean="0">
                <a:ea typeface="ＭＳ Ｐゴシック" charset="-128"/>
                <a:cs typeface="ＭＳ Ｐゴシック" charset="-128"/>
              </a:rPr>
              <a:t>CCAS is involved in students’</a:t>
            </a:r>
            <a:r>
              <a:rPr lang="en-US" altLang="ja-JP" sz="2800" smtClean="0">
                <a:ea typeface="ＭＳ Ｐゴシック" charset="-128"/>
                <a:cs typeface="ＭＳ Ｐゴシック" charset="-128"/>
              </a:rPr>
              <a:t> academic lives from Orientation through post-college programs</a:t>
            </a:r>
          </a:p>
          <a:p>
            <a:pPr eaLnBrk="1" hangingPunct="1"/>
            <a:r>
              <a:rPr lang="en-US" sz="2800" smtClean="0">
                <a:ea typeface="ＭＳ Ｐゴシック" charset="-128"/>
                <a:cs typeface="ＭＳ Ｐゴシック" charset="-128"/>
              </a:rPr>
              <a:t>Activities of particular interest to freshmen</a:t>
            </a:r>
          </a:p>
          <a:p>
            <a:pPr lvl="1" eaLnBrk="1" hangingPunct="1"/>
            <a:r>
              <a:rPr lang="en-US" sz="2400" smtClean="0"/>
              <a:t>Program Planning: Rochester Curriculum, pre-health requirements</a:t>
            </a:r>
          </a:p>
          <a:p>
            <a:pPr lvl="1" eaLnBrk="1" hangingPunct="1"/>
            <a:r>
              <a:rPr lang="en-US" sz="2400" smtClean="0"/>
              <a:t>Advanced Placement and International Baccalaureate credit</a:t>
            </a:r>
          </a:p>
          <a:p>
            <a:pPr lvl="1" eaLnBrk="1" hangingPunct="1"/>
            <a:r>
              <a:rPr lang="en-US" sz="2400" smtClean="0"/>
              <a:t>Transfer credit</a:t>
            </a:r>
          </a:p>
          <a:p>
            <a:pPr lvl="1" eaLnBrk="1" hangingPunct="1"/>
            <a:r>
              <a:rPr lang="en-US" sz="2400" smtClean="0"/>
              <a:t>Tutoring program</a:t>
            </a:r>
          </a:p>
          <a:p>
            <a:pPr lvl="1" eaLnBrk="1" hangingPunct="1"/>
            <a:r>
              <a:rPr lang="en-US" sz="2400" smtClean="0"/>
              <a:t>Referrals</a:t>
            </a:r>
          </a:p>
          <a:p>
            <a:pPr eaLnBrk="1" hangingPunct="1"/>
            <a:r>
              <a:rPr lang="en-US" sz="2800" smtClean="0">
                <a:ea typeface="ＭＳ Ｐゴシック" charset="-128"/>
                <a:cs typeface="ＭＳ Ｐゴシック" charset="-128"/>
              </a:rPr>
              <a:t>Academic records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  <a:cs typeface="ＭＳ Ｐゴシック" charset="-128"/>
              </a:rPr>
              <a:t>Advising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5257800"/>
          </a:xfrm>
        </p:spPr>
        <p:txBody>
          <a:bodyPr/>
          <a:lstStyle/>
          <a:p>
            <a:pPr eaLnBrk="1" hangingPunct="1"/>
            <a:r>
              <a:rPr lang="en-US" sz="2400" smtClean="0">
                <a:ea typeface="ＭＳ Ｐゴシック" charset="-128"/>
                <a:cs typeface="ＭＳ Ｐゴシック" charset="-128"/>
              </a:rPr>
              <a:t>Pre-Major Advisers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smtClean="0"/>
              <a:t>Advisers help students with their academic decisions and refer to other individuals and offices when needed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smtClean="0"/>
              <a:t>Freshmen are assigned by the Dean of Freshmen and assignments made primarily on where students live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smtClean="0"/>
              <a:t>Students begin consulting with their pre-major advisers in late summer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smtClean="0"/>
              <a:t>Consultation with pre-major adviser continues through the sophomore year or until the student declares their major(s)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smtClean="0"/>
              <a:t>Typical caseload per Adviser is 10 freshmen &amp; 10 sophomores</a:t>
            </a:r>
          </a:p>
          <a:p>
            <a:pPr lvl="1" eaLnBrk="1" hangingPunct="1">
              <a:spcAft>
                <a:spcPts val="600"/>
              </a:spcAft>
              <a:buFont typeface="Wingdings 2" charset="2"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  <a:cs typeface="ＭＳ Ｐゴシック" charset="-128"/>
              </a:rPr>
              <a:t>Advising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Professional Advisers</a:t>
            </a:r>
          </a:p>
          <a:p>
            <a:pPr lvl="1" eaLnBrk="1" hangingPunct="1">
              <a:defRPr/>
            </a:pPr>
            <a:r>
              <a:rPr lang="en-US" sz="2200" dirty="0" smtClean="0"/>
              <a:t>All undergraduate students are welcome to use the advisers available in CCAS</a:t>
            </a:r>
          </a:p>
          <a:p>
            <a:pPr lvl="1" eaLnBrk="1" hangingPunct="1">
              <a:defRPr/>
            </a:pPr>
            <a:r>
              <a:rPr lang="en-US" sz="2200" dirty="0" smtClean="0"/>
              <a:t>Meet the advisers</a:t>
            </a:r>
          </a:p>
          <a:p>
            <a:pPr lvl="1" eaLnBrk="1" hangingPunct="1">
              <a:buFont typeface="Wingdings" charset="2"/>
              <a:buNone/>
              <a:defRPr/>
            </a:pPr>
            <a:r>
              <a:rPr lang="en-US" sz="2200" dirty="0" smtClean="0">
                <a:ln>
                  <a:solidFill>
                    <a:schemeClr val="accent3"/>
                  </a:solidFill>
                </a:ln>
                <a:hlinkClick r:id="rId3"/>
              </a:rPr>
              <a:t>http://www.rochester.edu/College/CCAS/advisers.html</a:t>
            </a:r>
            <a:endParaRPr lang="en-US" sz="2200" dirty="0" smtClean="0">
              <a:ln>
                <a:solidFill>
                  <a:schemeClr val="accent3"/>
                </a:solidFill>
              </a:ln>
            </a:endParaRPr>
          </a:p>
          <a:p>
            <a:pPr eaLnBrk="1" hangingPunct="1">
              <a:defRPr/>
            </a:pPr>
            <a:endParaRPr lang="en-US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defRPr/>
            </a:pPr>
            <a:r>
              <a:rPr lang="en-US" dirty="0" smtClean="0">
                <a:ea typeface="ＭＳ Ｐゴシック" charset="-128"/>
                <a:cs typeface="ＭＳ Ｐゴシック" charset="-128"/>
              </a:rPr>
              <a:t>Major Advisers </a:t>
            </a:r>
          </a:p>
          <a:p>
            <a:pPr lvl="1" eaLnBrk="1" hangingPunct="1">
              <a:defRPr/>
            </a:pPr>
            <a:r>
              <a:rPr lang="en-US" sz="2200" dirty="0" smtClean="0"/>
              <a:t>Students are assigned to an adviser in their department once they declare their major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077200" cy="914400"/>
          </a:xfrm>
        </p:spPr>
        <p:txBody>
          <a:bodyPr anchor="t"/>
          <a:lstStyle/>
          <a:p>
            <a:pPr algn="l" eaLnBrk="1" hangingPunct="1"/>
            <a:r>
              <a:rPr lang="en-US" sz="3100" smtClean="0">
                <a:ea typeface="ＭＳ Ｐゴシック" charset="-128"/>
                <a:cs typeface="ＭＳ Ｐゴシック" charset="-128"/>
              </a:rPr>
              <a:t>How do I access professional advisers in CCAS?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3429000"/>
          </a:xfrm>
        </p:spPr>
        <p:txBody>
          <a:bodyPr/>
          <a:lstStyle/>
          <a:p>
            <a:pPr eaLnBrk="1" hangingPunct="1"/>
            <a:endParaRPr lang="en-US" sz="2400" smtClean="0"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sz="2400" smtClean="0">
              <a:ea typeface="ＭＳ Ｐゴシック" charset="-128"/>
              <a:cs typeface="ＭＳ Ｐゴシック" charset="-128"/>
            </a:endParaRPr>
          </a:p>
          <a:p>
            <a:pPr eaLnBrk="1" hangingPunct="1"/>
            <a:r>
              <a:rPr lang="en-US" sz="2400" smtClean="0">
                <a:ea typeface="ＭＳ Ｐゴシック" charset="-128"/>
                <a:cs typeface="ＭＳ Ｐゴシック" charset="-128"/>
              </a:rPr>
              <a:t>Academic Services Counter</a:t>
            </a:r>
          </a:p>
          <a:p>
            <a:pPr eaLnBrk="1" hangingPunct="1"/>
            <a:r>
              <a:rPr lang="en-US" sz="2400" smtClean="0">
                <a:ea typeface="ＭＳ Ｐゴシック" charset="-128"/>
                <a:cs typeface="ＭＳ Ｐゴシック" charset="-128"/>
              </a:rPr>
              <a:t>Walk-in advising (Monday through Friday, 1-4pm)</a:t>
            </a:r>
          </a:p>
          <a:p>
            <a:pPr eaLnBrk="1" hangingPunct="1"/>
            <a:r>
              <a:rPr lang="en-US" sz="2400" smtClean="0">
                <a:ea typeface="ＭＳ Ｐゴシック" charset="-128"/>
                <a:cs typeface="ＭＳ Ｐゴシック" charset="-128"/>
              </a:rPr>
              <a:t>Appointments (Usually 30 minutes)</a:t>
            </a:r>
          </a:p>
          <a:p>
            <a:pPr eaLnBrk="1" hangingPunct="1"/>
            <a:r>
              <a:rPr lang="en-US" sz="2400" smtClean="0">
                <a:ea typeface="ＭＳ Ｐゴシック" charset="-128"/>
                <a:cs typeface="ＭＳ Ｐゴシック" charset="-128"/>
              </a:rPr>
              <a:t>E-mail advising (cascas@rochester.edu)</a:t>
            </a:r>
          </a:p>
          <a:p>
            <a:pPr eaLnBrk="1" hangingPunct="1"/>
            <a:endParaRPr lang="en-US" sz="2400" smtClean="0"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sz="2400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pPr eaLnBrk="1" hangingPunct="1"/>
            <a:r>
              <a:rPr lang="en-US" sz="3200" smtClean="0">
                <a:ea typeface="ＭＳ Ｐゴシック" charset="-128"/>
                <a:cs typeface="ＭＳ Ｐゴシック" charset="-128"/>
              </a:rPr>
              <a:t>The Rochester Curriculum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7772400" cy="4568943"/>
          </a:xfrm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dirty="0" smtClean="0">
                <a:ea typeface="ＭＳ Ｐゴシック" charset="-128"/>
                <a:cs typeface="ＭＳ Ｐゴシック" charset="-128"/>
              </a:rPr>
              <a:t>Students must fulfill a major and two clusters at minimum to satisfy each of the three divisions**: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Humanities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Social Sciences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Natural Sciences and Engineering</a:t>
            </a:r>
          </a:p>
          <a:p>
            <a:pPr lvl="2" eaLnBrk="1" hangingPunct="1">
              <a:lnSpc>
                <a:spcPct val="90000"/>
              </a:lnSpc>
              <a:buFontTx/>
              <a:buNone/>
              <a:defRPr/>
            </a:pPr>
            <a:endParaRPr lang="en-US" sz="2000" dirty="0" smtClean="0">
              <a:ea typeface="ＭＳ Ｐゴシック" charset="-128"/>
              <a:cs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100" dirty="0" smtClean="0">
                <a:ln>
                  <a:solidFill>
                    <a:schemeClr val="accent3"/>
                  </a:solidFill>
                </a:ln>
                <a:solidFill>
                  <a:schemeClr val="accent3"/>
                </a:solidFill>
                <a:hlinkClick r:id="rId3"/>
              </a:rPr>
              <a:t>http://www.rochester.edu/College/CCAS/index.html</a:t>
            </a:r>
            <a:endParaRPr lang="en-US" sz="2100" dirty="0" smtClean="0">
              <a:ln>
                <a:solidFill>
                  <a:schemeClr val="accent3"/>
                </a:solidFill>
              </a:ln>
              <a:solidFill>
                <a:schemeClr val="accent3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sz="2100" dirty="0" smtClean="0">
              <a:ln>
                <a:solidFill>
                  <a:schemeClr val="accent3"/>
                </a:solidFill>
              </a:ln>
              <a:solidFill>
                <a:schemeClr val="accent3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Majors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Minors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Clusters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Primary Writing Requirement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dirty="0" smtClean="0">
                <a:ea typeface="ＭＳ Ｐゴシック" charset="-128"/>
                <a:cs typeface="ＭＳ Ｐゴシック" charset="-128"/>
              </a:rPr>
              <a:t>	**Most engineers need to complete a cluster in either the Humanities or Social Sciences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382000" cy="1066800"/>
          </a:xfrm>
        </p:spPr>
        <p:txBody>
          <a:bodyPr/>
          <a:lstStyle/>
          <a:p>
            <a:pPr eaLnBrk="1" hangingPunct="1"/>
            <a:r>
              <a:rPr lang="en-US" sz="2700" smtClean="0">
                <a:ea typeface="ＭＳ Ｐゴシック" charset="-128"/>
                <a:cs typeface="ＭＳ Ｐゴシック" charset="-128"/>
              </a:rPr>
              <a:t>Hajim School of Engineering &amp; Applied Sciences Advising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500" smtClean="0">
                <a:ea typeface="ＭＳ Ｐゴシック" charset="-128"/>
                <a:cs typeface="ＭＳ Ｐゴシック" charset="-128"/>
              </a:rPr>
              <a:t>Engineering &amp; Applied Sciences faculty advisers stay with their advisees for all four years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500" smtClean="0">
                <a:ea typeface="ＭＳ Ｐゴシック" charset="-128"/>
                <a:cs typeface="ＭＳ Ｐゴシック" charset="-128"/>
              </a:rPr>
              <a:t>Engineering majors are not declared until the end of the sophomore year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500" smtClean="0">
                <a:ea typeface="ＭＳ Ｐゴシック" charset="-128"/>
                <a:cs typeface="ＭＳ Ｐゴシック" charset="-128"/>
              </a:rPr>
              <a:t>There are two engineering &amp; computer science advisers in CCAS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500" smtClean="0">
                <a:ea typeface="ＭＳ Ｐゴシック" charset="-128"/>
                <a:cs typeface="ＭＳ Ｐゴシック" charset="-128"/>
              </a:rPr>
              <a:t>Hajim School Departments (BME, CHE, CSC, ECE, ME, OPT)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500" smtClean="0">
                <a:ea typeface="ＭＳ Ｐゴシック" charset="-128"/>
                <a:cs typeface="ＭＳ Ｐゴシック" charset="-128"/>
              </a:rPr>
              <a:t>“Intro to Engineering” courses offered in all departments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500" smtClean="0">
                <a:ea typeface="ＭＳ Ｐゴシック" charset="-128"/>
                <a:cs typeface="ＭＳ Ｐゴシック" charset="-128"/>
              </a:rPr>
              <a:t>Many study abroad programs are available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ea typeface="ＭＳ Ｐゴシック" charset="-128"/>
                <a:cs typeface="ＭＳ Ｐゴシック" charset="-128"/>
              </a:rPr>
              <a:t>Special Academic Programs	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828800"/>
            <a:ext cx="77724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n-US" sz="17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2200" u="sng" dirty="0" smtClean="0">
                <a:ea typeface="ＭＳ Ｐゴシック" charset="-128"/>
                <a:cs typeface="ＭＳ Ｐゴシック" charset="-128"/>
              </a:rPr>
              <a:t>Fifth Year Enrichment Programs</a:t>
            </a:r>
            <a:r>
              <a:rPr lang="en-US" sz="2200" dirty="0" smtClean="0">
                <a:ea typeface="ＭＳ Ｐゴシック" charset="-128"/>
                <a:cs typeface="ＭＳ Ｐゴシック" charset="-128"/>
              </a:rPr>
              <a:t>: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endParaRPr lang="en-US" sz="24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2000" dirty="0" smtClean="0">
                <a:ea typeface="ＭＳ Ｐゴシック" charset="-128"/>
                <a:cs typeface="ＭＳ Ｐゴシック" charset="-128"/>
              </a:rPr>
              <a:t>The </a:t>
            </a:r>
            <a:r>
              <a:rPr lang="en-US" sz="2000" dirty="0" smtClean="0">
                <a:ln>
                  <a:solidFill>
                    <a:schemeClr val="accent3"/>
                  </a:solidFill>
                </a:ln>
                <a:solidFill>
                  <a:schemeClr val="bg2">
                    <a:lumMod val="60000"/>
                    <a:lumOff val="40000"/>
                  </a:schemeClr>
                </a:solidFill>
                <a:ea typeface="ＭＳ Ｐゴシック" charset="-128"/>
                <a:cs typeface="ＭＳ Ｐゴシック" charset="-128"/>
                <a:hlinkClick r:id="rId3"/>
              </a:rPr>
              <a:t>Take Five Scholars Program </a:t>
            </a:r>
            <a:r>
              <a:rPr lang="en-US" sz="2000" dirty="0" smtClean="0">
                <a:ea typeface="ＭＳ Ｐゴシック" charset="-128"/>
                <a:cs typeface="ＭＳ Ｐゴシック" charset="-128"/>
              </a:rPr>
              <a:t>and </a:t>
            </a:r>
            <a:r>
              <a:rPr lang="en-US" sz="2000" dirty="0" smtClean="0">
                <a:ln>
                  <a:solidFill>
                    <a:schemeClr val="accent3"/>
                  </a:solidFill>
                </a:ln>
                <a:solidFill>
                  <a:schemeClr val="bg1">
                    <a:lumMod val="75000"/>
                  </a:schemeClr>
                </a:solidFill>
                <a:ea typeface="ＭＳ Ｐゴシック" charset="-128"/>
                <a:cs typeface="ＭＳ Ｐゴシック" charset="-128"/>
                <a:hlinkClick r:id="rId4"/>
              </a:rPr>
              <a:t>Kauffman Entrepreneurial Year </a:t>
            </a:r>
            <a:r>
              <a:rPr lang="en-US" sz="2000" dirty="0" smtClean="0">
                <a:ea typeface="ＭＳ Ｐゴシック" charset="-128"/>
                <a:cs typeface="ＭＳ Ｐゴシック" charset="-128"/>
              </a:rPr>
              <a:t>(KEY) offer students the opportunity to enrich their undergraduate experience with a tuition-free fifth year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800" dirty="0" smtClean="0"/>
              <a:t>There are about 60 students currently in their fifth year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800" dirty="0" smtClean="0">
                <a:ea typeface="ＭＳ Ｐゴシック" charset="-128"/>
                <a:cs typeface="ＭＳ Ｐゴシック" charset="-128"/>
              </a:rPr>
              <a:t>Students can apply in both the fall and spring semesters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endParaRPr lang="en-US" sz="20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r>
              <a:rPr lang="en-US" sz="2200" u="sng" dirty="0" smtClean="0">
                <a:ea typeface="ＭＳ Ｐゴシック" charset="-128"/>
                <a:cs typeface="ＭＳ Ｐゴシック" charset="-128"/>
              </a:rPr>
              <a:t>Independent Study and Internships</a:t>
            </a:r>
            <a:r>
              <a:rPr lang="en-US" sz="2200" dirty="0" smtClean="0">
                <a:ea typeface="ＭＳ Ｐゴシック" charset="-128"/>
                <a:cs typeface="ＭＳ Ｐゴシック" charset="-128"/>
              </a:rPr>
              <a:t>: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endParaRPr lang="en-US" sz="2000" dirty="0" smtClean="0">
              <a:ea typeface="ＭＳ Ｐゴシック" charset="-128"/>
              <a:cs typeface="ＭＳ Ｐゴシック" charset="-128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>
                <a:ea typeface="ＭＳ Ｐゴシック" charset="-128"/>
                <a:cs typeface="ＭＳ Ｐゴシック" charset="-128"/>
              </a:rPr>
              <a:t>More than 1,000 UR students are participating in internships and independent study experiences during the 2012-13 academic year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  <a:defRPr/>
            </a:pPr>
            <a:endParaRPr lang="en-US" sz="2000" dirty="0" smtClean="0">
              <a:ea typeface="ＭＳ Ｐゴシック" charset="-128"/>
              <a:cs typeface="ＭＳ Ｐゴシック" charset="-128"/>
            </a:endParaRPr>
          </a:p>
          <a:p>
            <a:pPr lvl="1" eaLnBrk="1" hangingPunct="1">
              <a:lnSpc>
                <a:spcPct val="80000"/>
              </a:lnSpc>
              <a:defRPr/>
            </a:pPr>
            <a:endParaRPr lang="en-US" sz="1900" dirty="0" smtClean="0">
              <a:ln>
                <a:solidFill>
                  <a:schemeClr val="accent3"/>
                </a:solidFill>
              </a:ln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.darkbackgrnd">
  <a:themeElements>
    <a:clrScheme name="Office Theme 1">
      <a:dk1>
        <a:srgbClr val="000000"/>
      </a:dk1>
      <a:lt1>
        <a:srgbClr val="E8EAE9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2F3F2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Office Theme">
      <a:majorFont>
        <a:latin typeface="Times New Roman"/>
        <a:ea typeface="MS Pゴシック"/>
        <a:cs typeface="MS Pゴシック"/>
      </a:majorFont>
      <a:minorFont>
        <a:latin typeface="Times New Roman"/>
        <a:ea typeface="MS Pゴシック"/>
        <a:cs typeface="MS P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MS Pゴシック" pitchFamily="-92" charset="-128"/>
            <a:cs typeface="MS Pゴシック" pitchFamily="-9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MS Pゴシック" pitchFamily="-92" charset="-128"/>
            <a:cs typeface="MS Pゴシック" pitchFamily="-9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E8EAE9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2F3F2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E8EAE9"/>
        </a:lt1>
        <a:dk2>
          <a:srgbClr val="000000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F2F3F2"/>
        </a:accent3>
        <a:accent4>
          <a:srgbClr val="0000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UR.darkbackgrnd.pot</Template>
  <TotalTime>398</TotalTime>
  <Words>783</Words>
  <Application>Microsoft Macintosh PowerPoint</Application>
  <PresentationFormat>On-screen Show (4:3)</PresentationFormat>
  <Paragraphs>121</Paragraphs>
  <Slides>13</Slides>
  <Notes>11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UR.darkbackgrnd</vt:lpstr>
      <vt:lpstr>College Center for Advising Services</vt:lpstr>
      <vt:lpstr>Agenda for Today </vt:lpstr>
      <vt:lpstr>Overview of CCAS</vt:lpstr>
      <vt:lpstr>Advising</vt:lpstr>
      <vt:lpstr>Advising</vt:lpstr>
      <vt:lpstr>How do I access professional advisers in CCAS?</vt:lpstr>
      <vt:lpstr>The Rochester Curriculum</vt:lpstr>
      <vt:lpstr>Hajim School of Engineering &amp; Applied Sciences Advising</vt:lpstr>
      <vt:lpstr>Special Academic Programs </vt:lpstr>
      <vt:lpstr>Health Professions Advising</vt:lpstr>
      <vt:lpstr>Parents &amp; Family</vt:lpstr>
      <vt:lpstr>Orientation 2013</vt:lpstr>
      <vt:lpstr>Slide 13</vt:lpstr>
    </vt:vector>
  </TitlesOfParts>
  <Company>ITS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Center for Academic Support</dc:title>
  <dc:creator>ITS Center</dc:creator>
  <cp:lastModifiedBy>Kate Sgabellone</cp:lastModifiedBy>
  <cp:revision>34</cp:revision>
  <cp:lastPrinted>2008-03-25T14:12:37Z</cp:lastPrinted>
  <dcterms:created xsi:type="dcterms:W3CDTF">2013-03-26T19:55:00Z</dcterms:created>
  <dcterms:modified xsi:type="dcterms:W3CDTF">2013-03-26T20:05:31Z</dcterms:modified>
</cp:coreProperties>
</file>