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58" r:id="rId4"/>
    <p:sldId id="259" r:id="rId5"/>
    <p:sldId id="261" r:id="rId6"/>
    <p:sldId id="265" r:id="rId7"/>
    <p:sldId id="267" r:id="rId8"/>
    <p:sldId id="269" r:id="rId9"/>
    <p:sldId id="272" r:id="rId10"/>
    <p:sldId id="273" r:id="rId11"/>
    <p:sldId id="274"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9" d="100"/>
          <a:sy n="119" d="100"/>
        </p:scale>
        <p:origin x="-24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093150-3EA7-2A43-8BB6-7DDEB416A4D0}" type="datetimeFigureOut">
              <a:rPr lang="en-US" smtClean="0"/>
              <a:pPr/>
              <a:t>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93150-3EA7-2A43-8BB6-7DDEB416A4D0}" type="datetimeFigureOut">
              <a:rPr lang="en-US" smtClean="0"/>
              <a:pPr/>
              <a:t>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93150-3EA7-2A43-8BB6-7DDEB416A4D0}" type="datetimeFigureOut">
              <a:rPr lang="en-US" smtClean="0"/>
              <a:pPr/>
              <a:t>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93150-3EA7-2A43-8BB6-7DDEB416A4D0}" type="datetimeFigureOut">
              <a:rPr lang="en-US" smtClean="0"/>
              <a:pPr/>
              <a:t>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93150-3EA7-2A43-8BB6-7DDEB416A4D0}" type="datetimeFigureOut">
              <a:rPr lang="en-US" smtClean="0"/>
              <a:pPr/>
              <a:t>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093150-3EA7-2A43-8BB6-7DDEB416A4D0}" type="datetimeFigureOut">
              <a:rPr lang="en-US" smtClean="0"/>
              <a:pPr/>
              <a:t>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093150-3EA7-2A43-8BB6-7DDEB416A4D0}" type="datetimeFigureOut">
              <a:rPr lang="en-US" smtClean="0"/>
              <a:pPr/>
              <a:t>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093150-3EA7-2A43-8BB6-7DDEB416A4D0}" type="datetimeFigureOut">
              <a:rPr lang="en-US" smtClean="0"/>
              <a:pPr/>
              <a:t>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93150-3EA7-2A43-8BB6-7DDEB416A4D0}" type="datetimeFigureOut">
              <a:rPr lang="en-US" smtClean="0"/>
              <a:pPr/>
              <a:t>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93150-3EA7-2A43-8BB6-7DDEB416A4D0}" type="datetimeFigureOut">
              <a:rPr lang="en-US" smtClean="0"/>
              <a:pPr/>
              <a:t>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93150-3EA7-2A43-8BB6-7DDEB416A4D0}" type="datetimeFigureOut">
              <a:rPr lang="en-US" smtClean="0"/>
              <a:pPr/>
              <a:t>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0F8F5-ECEE-D648-B32B-7DE53384E2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93150-3EA7-2A43-8BB6-7DDEB416A4D0}" type="datetimeFigureOut">
              <a:rPr lang="en-US" smtClean="0"/>
              <a:pPr/>
              <a:t>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0F8F5-ECEE-D648-B32B-7DE53384E29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AS&amp;E Academic </a:t>
            </a:r>
            <a:r>
              <a:rPr lang="en-US" dirty="0"/>
              <a:t>Honesty </a:t>
            </a:r>
            <a:r>
              <a:rPr lang="en-US" dirty="0" smtClean="0"/>
              <a:t>Policy</a:t>
            </a:r>
            <a:br>
              <a:rPr lang="en-US" dirty="0" smtClean="0"/>
            </a:br>
            <a:endParaRPr lang="en-US" dirty="0"/>
          </a:p>
        </p:txBody>
      </p:sp>
      <p:sp>
        <p:nvSpPr>
          <p:cNvPr id="3" name="Subtitle 2"/>
          <p:cNvSpPr>
            <a:spLocks noGrp="1"/>
          </p:cNvSpPr>
          <p:nvPr>
            <p:ph type="subTitle" idx="1"/>
          </p:nvPr>
        </p:nvSpPr>
        <p:spPr/>
        <p:txBody>
          <a:bodyPr/>
          <a:lstStyle/>
          <a:p>
            <a:r>
              <a:rPr lang="en-US" dirty="0" smtClean="0"/>
              <a:t>Summary of key changes </a:t>
            </a:r>
            <a:br>
              <a:rPr lang="en-US" dirty="0" smtClean="0"/>
            </a:br>
            <a:r>
              <a:rPr lang="en-US" dirty="0" smtClean="0"/>
              <a:t>Most relevant points for Pre-major advisers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Orientation Group Meeting Discussion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group meeting remains the primary time during orientation when AH is addressed.</a:t>
            </a:r>
          </a:p>
          <a:p>
            <a:r>
              <a:rPr lang="en-US" dirty="0" smtClean="0"/>
              <a:t>Prior to meeting, remind students about the online acknowledgment form and the online AH quizzes (at BAH website)</a:t>
            </a:r>
          </a:p>
          <a:p>
            <a:r>
              <a:rPr lang="en-US" dirty="0" smtClean="0"/>
              <a:t>At the group meeting:</a:t>
            </a:r>
          </a:p>
          <a:p>
            <a:pPr lvl="1"/>
            <a:r>
              <a:rPr lang="en-US" dirty="0" smtClean="0"/>
              <a:t>Ask students why AH </a:t>
            </a:r>
            <a:r>
              <a:rPr lang="en-US" dirty="0" smtClean="0"/>
              <a:t>matters</a:t>
            </a:r>
          </a:p>
          <a:p>
            <a:pPr lvl="1"/>
            <a:r>
              <a:rPr lang="en-US" dirty="0" smtClean="0"/>
              <a:t>Mention that surveys show that employers rank honesty/integrity first among qualities they seek</a:t>
            </a:r>
            <a:endParaRPr lang="en-US" dirty="0" smtClean="0"/>
          </a:p>
          <a:p>
            <a:pPr lvl="1"/>
            <a:r>
              <a:rPr lang="en-US" dirty="0" smtClean="0"/>
              <a:t>Personalize the importance of AH in our community using your </a:t>
            </a:r>
            <a:r>
              <a:rPr lang="en-US" dirty="0" smtClean="0"/>
              <a:t>experience</a:t>
            </a:r>
          </a:p>
          <a:p>
            <a:pPr lvl="1"/>
            <a:r>
              <a:rPr lang="en-US" dirty="0" smtClean="0"/>
              <a:t>Course instructors are best resource for specific course expectations</a:t>
            </a:r>
            <a:endParaRPr lang="en-US" dirty="0" smtClean="0"/>
          </a:p>
          <a:p>
            <a:pPr lvl="1"/>
            <a:r>
              <a:rPr lang="en-US" dirty="0" smtClean="0"/>
              <a:t>Brainstorm examples of dishonesty (Section V of Policy</a:t>
            </a:r>
            <a:r>
              <a:rPr lang="en-US" dirty="0" smtClean="0"/>
              <a:t>)</a:t>
            </a:r>
          </a:p>
          <a:p>
            <a:pPr lvl="1"/>
            <a:endParaRPr lang="en-US" dirty="0"/>
          </a:p>
          <a:p>
            <a:pPr lvl="1"/>
            <a:r>
              <a:rPr lang="en-US" dirty="0" smtClean="0"/>
              <a:t>Brainstorm common situations—(</a:t>
            </a:r>
            <a:r>
              <a:rPr lang="en-US" smtClean="0"/>
              <a:t>Following page)</a:t>
            </a:r>
            <a:endParaRPr lang="en-US" dirty="0" smtClean="0"/>
          </a:p>
        </p:txBody>
      </p:sp>
    </p:spTree>
    <p:extLst>
      <p:ext uri="{BB962C8B-B14F-4D97-AF65-F5344CB8AC3E}">
        <p14:creationId xmlns:p14="http://schemas.microsoft.com/office/powerpoint/2010/main" val="368311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Common Situations</a:t>
            </a:r>
            <a:endParaRPr lang="en-US"/>
          </a:p>
        </p:txBody>
      </p:sp>
      <p:sp>
        <p:nvSpPr>
          <p:cNvPr id="3" name="Content Placeholder 2"/>
          <p:cNvSpPr>
            <a:spLocks noGrp="1"/>
          </p:cNvSpPr>
          <p:nvPr>
            <p:ph idx="1"/>
          </p:nvPr>
        </p:nvSpPr>
        <p:spPr/>
        <p:txBody>
          <a:bodyPr>
            <a:normAutofit fontScale="85000" lnSpcReduction="10000"/>
          </a:bodyPr>
          <a:lstStyle/>
          <a:p>
            <a:pPr lvl="1"/>
            <a:r>
              <a:rPr lang="en-US" dirty="0"/>
              <a:t>Choose sample situations from AH Quiz for discussion, or prompt a discussion of common </a:t>
            </a:r>
            <a:r>
              <a:rPr lang="en-US" dirty="0" smtClean="0"/>
              <a:t>situations—that do not have one “right” answer. </a:t>
            </a:r>
            <a:r>
              <a:rPr lang="en-US" dirty="0" smtClean="0"/>
              <a:t>Focus on things that lead to dishonesty, rather than details of our adjudication process: </a:t>
            </a:r>
            <a:endParaRPr lang="en-US" dirty="0"/>
          </a:p>
          <a:p>
            <a:pPr lvl="3"/>
            <a:r>
              <a:rPr lang="en-US" dirty="0"/>
              <a:t>a friend asks you to look over an essay to proofread it; </a:t>
            </a:r>
          </a:p>
          <a:p>
            <a:pPr lvl="3"/>
            <a:r>
              <a:rPr lang="en-US" dirty="0"/>
              <a:t>a friend asks to see your completed </a:t>
            </a:r>
            <a:r>
              <a:rPr lang="en-US" dirty="0" smtClean="0"/>
              <a:t>essay, lab </a:t>
            </a:r>
            <a:r>
              <a:rPr lang="en-US" dirty="0"/>
              <a:t>report or math problem set as a “guide” to doing it him/herself; </a:t>
            </a:r>
          </a:p>
          <a:p>
            <a:pPr lvl="3"/>
            <a:r>
              <a:rPr lang="en-US" dirty="0"/>
              <a:t>you don’t have time to go back and complete your citations for a paper; </a:t>
            </a:r>
          </a:p>
          <a:p>
            <a:pPr lvl="3"/>
            <a:r>
              <a:rPr lang="en-US" dirty="0"/>
              <a:t>w</a:t>
            </a:r>
            <a:r>
              <a:rPr lang="en-US" dirty="0" smtClean="0"/>
              <a:t>hen discussing how to solve a problem or analyze data from a lab, you take notes (written or on computer) or copy your partner’s solution to refer to later</a:t>
            </a:r>
          </a:p>
          <a:p>
            <a:pPr lvl="3"/>
            <a:r>
              <a:rPr lang="en-US" dirty="0" smtClean="0"/>
              <a:t>in a lab you do the experiment and collect all the data as a team. The lab report is to be your independent work. How much can you collaborate on the written report?</a:t>
            </a:r>
          </a:p>
          <a:p>
            <a:pPr lvl="3"/>
            <a:r>
              <a:rPr lang="en-US" dirty="0"/>
              <a:t>y</a:t>
            </a:r>
            <a:r>
              <a:rPr lang="en-US" dirty="0" smtClean="0"/>
              <a:t>ou are pressured to do something that you know is dishonest to “help” a friend. What might be the consequences of agreeing? Of refusing?  </a:t>
            </a:r>
            <a:endParaRPr lang="en-US" dirty="0"/>
          </a:p>
        </p:txBody>
      </p:sp>
    </p:spTree>
    <p:extLst>
      <p:ext uri="{BB962C8B-B14F-4D97-AF65-F5344CB8AC3E}">
        <p14:creationId xmlns:p14="http://schemas.microsoft.com/office/powerpoint/2010/main" val="406202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of cases reported, 5 years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2014-15</a:t>
            </a:r>
          </a:p>
          <a:p>
            <a:pPr lvl="1"/>
            <a:r>
              <a:rPr lang="en-US" dirty="0" smtClean="0"/>
              <a:t>Long Forms: 67   (5 exonerations)</a:t>
            </a:r>
          </a:p>
          <a:p>
            <a:pPr lvl="1"/>
            <a:r>
              <a:rPr lang="en-US" dirty="0" smtClean="0"/>
              <a:t>Short Forms: 68</a:t>
            </a:r>
          </a:p>
          <a:p>
            <a:r>
              <a:rPr lang="en-US" dirty="0" smtClean="0"/>
              <a:t>2013-14</a:t>
            </a:r>
          </a:p>
          <a:p>
            <a:pPr lvl="1"/>
            <a:r>
              <a:rPr lang="en-US" dirty="0" smtClean="0"/>
              <a:t>Long Forms: 40</a:t>
            </a:r>
          </a:p>
          <a:p>
            <a:pPr lvl="1"/>
            <a:r>
              <a:rPr lang="en-US" dirty="0" smtClean="0"/>
              <a:t>Short Forms: 65</a:t>
            </a:r>
          </a:p>
          <a:p>
            <a:pPr>
              <a:buNone/>
            </a:pPr>
            <a:r>
              <a:rPr lang="en-US" dirty="0" smtClean="0"/>
              <a:t>	2012-13</a:t>
            </a:r>
          </a:p>
          <a:p>
            <a:pPr lvl="1"/>
            <a:r>
              <a:rPr lang="en-US" dirty="0" smtClean="0"/>
              <a:t>Long Forms: 36  (4 exonerations)</a:t>
            </a:r>
          </a:p>
          <a:p>
            <a:pPr lvl="1"/>
            <a:r>
              <a:rPr lang="en-US" dirty="0" smtClean="0"/>
              <a:t>Short Forms: 56</a:t>
            </a:r>
          </a:p>
          <a:p>
            <a:r>
              <a:rPr lang="en-US" dirty="0" smtClean="0"/>
              <a:t>2011-12</a:t>
            </a:r>
          </a:p>
          <a:p>
            <a:pPr lvl="1"/>
            <a:r>
              <a:rPr lang="en-US" dirty="0" smtClean="0"/>
              <a:t>Long Forms: 44  (11 exonerations)</a:t>
            </a:r>
          </a:p>
          <a:p>
            <a:pPr lvl="1"/>
            <a:r>
              <a:rPr lang="en-US" dirty="0" smtClean="0"/>
              <a:t>Short Forms: 31</a:t>
            </a:r>
          </a:p>
          <a:p>
            <a:r>
              <a:rPr lang="en-US" dirty="0" smtClean="0"/>
              <a:t>2010-11</a:t>
            </a:r>
          </a:p>
          <a:p>
            <a:pPr lvl="1"/>
            <a:r>
              <a:rPr lang="en-US" dirty="0" smtClean="0"/>
              <a:t>Long Forms: 25  (2 exonerations)</a:t>
            </a:r>
          </a:p>
          <a:p>
            <a:pPr lvl="1"/>
            <a:r>
              <a:rPr lang="en-US" dirty="0" smtClean="0"/>
              <a:t>Short Forms: 45</a:t>
            </a:r>
          </a:p>
          <a:p>
            <a:pPr lvl="1">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Section I. Introduction </a:t>
            </a:r>
            <a:endParaRPr lang="en-US" sz="3600" dirty="0"/>
          </a:p>
        </p:txBody>
      </p:sp>
      <p:sp>
        <p:nvSpPr>
          <p:cNvPr id="3" name="Content Placeholder 2"/>
          <p:cNvSpPr>
            <a:spLocks noGrp="1"/>
          </p:cNvSpPr>
          <p:nvPr>
            <p:ph idx="1"/>
          </p:nvPr>
        </p:nvSpPr>
        <p:spPr/>
        <p:txBody>
          <a:bodyPr>
            <a:noAutofit/>
          </a:bodyPr>
          <a:lstStyle/>
          <a:p>
            <a:pPr>
              <a:buNone/>
            </a:pPr>
            <a:r>
              <a:rPr lang="en-US" sz="1200" dirty="0" smtClean="0"/>
              <a:t> </a:t>
            </a:r>
          </a:p>
          <a:p>
            <a:pPr>
              <a:buNone/>
            </a:pPr>
            <a:r>
              <a:rPr lang="en-US" sz="2000" dirty="0" smtClean="0"/>
              <a:t>“The students, faculty and administrators of the College comprise a community of scholars who are committed to the pursuit of excellence in learning, teaching, creativity and research.”</a:t>
            </a:r>
          </a:p>
          <a:p>
            <a:pPr>
              <a:buNone/>
            </a:pPr>
            <a:endParaRPr lang="en-US" sz="2000" dirty="0" smtClean="0"/>
          </a:p>
          <a:p>
            <a:r>
              <a:rPr lang="en-US" sz="2000" dirty="0" smtClean="0"/>
              <a:t>Trust:  Academic honesty  creates the necessary conditions of mutual trust and open communication that make intellectual inquiry and growth possible.</a:t>
            </a:r>
          </a:p>
          <a:p>
            <a:r>
              <a:rPr lang="en-US" sz="2000" dirty="0" smtClean="0"/>
              <a:t>Shared obligation: students, faculty, staff, administrators.</a:t>
            </a:r>
            <a:r>
              <a:rPr lang="en-US" sz="2000" i="1" dirty="0" smtClean="0"/>
              <a:t> </a:t>
            </a:r>
            <a:r>
              <a:rPr lang="en-US" sz="2000" dirty="0" smtClean="0"/>
              <a:t> </a:t>
            </a:r>
          </a:p>
          <a:p>
            <a:r>
              <a:rPr lang="en-US" sz="2000" dirty="0" smtClean="0"/>
              <a:t>Courage</a:t>
            </a:r>
          </a:p>
          <a:p>
            <a:r>
              <a:rPr lang="en-US" sz="2000" dirty="0" smtClean="0"/>
              <a:t>Our overarching objective in designing specific policy measures:  to promote a just and trustworthy community, and to ensure equity, clarity and consistency in our adjudication of all alleged academic dishonesty cases.</a:t>
            </a:r>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Section II.</a:t>
            </a:r>
            <a:r>
              <a:rPr lang="en-US" dirty="0"/>
              <a:t> Who is covered?</a:t>
            </a:r>
            <a:br>
              <a:rPr lang="en-US" dirty="0"/>
            </a:br>
            <a:endParaRPr lang="en-US" dirty="0"/>
          </a:p>
        </p:txBody>
      </p:sp>
      <p:sp>
        <p:nvSpPr>
          <p:cNvPr id="3" name="Content Placeholder 2"/>
          <p:cNvSpPr>
            <a:spLocks noGrp="1"/>
          </p:cNvSpPr>
          <p:nvPr>
            <p:ph idx="1"/>
          </p:nvPr>
        </p:nvSpPr>
        <p:spPr/>
        <p:txBody>
          <a:bodyPr/>
          <a:lstStyle/>
          <a:p>
            <a:r>
              <a:rPr lang="en-US" dirty="0" smtClean="0">
                <a:solidFill>
                  <a:srgbClr val="FF0000"/>
                </a:solidFill>
              </a:rPr>
              <a:t>NEW</a:t>
            </a:r>
            <a:r>
              <a:rPr lang="en-US" dirty="0" smtClean="0"/>
              <a:t>: Inclusion </a:t>
            </a:r>
            <a:r>
              <a:rPr lang="en-US" dirty="0"/>
              <a:t>of AS&amp;E graduate students under </a:t>
            </a:r>
            <a:r>
              <a:rPr lang="en-US" dirty="0" smtClean="0"/>
              <a:t>the </a:t>
            </a:r>
            <a:r>
              <a:rPr lang="en-US" dirty="0"/>
              <a:t>policy</a:t>
            </a:r>
            <a:r>
              <a:rPr lang="en-US" dirty="0" smtClean="0"/>
              <a:t> </a:t>
            </a:r>
          </a:p>
          <a:p>
            <a:r>
              <a:rPr lang="en-US" dirty="0" smtClean="0"/>
              <a:t>All </a:t>
            </a:r>
            <a:r>
              <a:rPr lang="en-US" dirty="0" err="1" smtClean="0"/>
              <a:t>ug</a:t>
            </a:r>
            <a:r>
              <a:rPr lang="en-US" dirty="0" smtClean="0"/>
              <a:t> and grad students, matriculated or non-matriculated, who are enrolled in courses taught in the College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Sections III, IV, VI .</a:t>
            </a:r>
            <a:r>
              <a:rPr lang="en-US" dirty="0" smtClean="0"/>
              <a:t> </a:t>
            </a:r>
            <a:r>
              <a:rPr lang="en-US" dirty="0"/>
              <a:t>Educating the AS&amp;E</a:t>
            </a:r>
            <a:r>
              <a:rPr lang="en-US" u="sng" dirty="0"/>
              <a:t> </a:t>
            </a:r>
            <a:r>
              <a:rPr lang="en-US" dirty="0"/>
              <a:t>Community</a:t>
            </a:r>
          </a:p>
        </p:txBody>
      </p:sp>
      <p:sp>
        <p:nvSpPr>
          <p:cNvPr id="3" name="Content Placeholder 2"/>
          <p:cNvSpPr>
            <a:spLocks noGrp="1"/>
          </p:cNvSpPr>
          <p:nvPr>
            <p:ph idx="1"/>
          </p:nvPr>
        </p:nvSpPr>
        <p:spPr/>
        <p:txBody>
          <a:bodyPr/>
          <a:lstStyle/>
          <a:p>
            <a:r>
              <a:rPr lang="en-US" sz="2000" dirty="0"/>
              <a:t>A strong and consistent effort to educate all members of the </a:t>
            </a:r>
            <a:r>
              <a:rPr lang="en-US" sz="2000" u="sng" dirty="0"/>
              <a:t>AS&amp;E </a:t>
            </a:r>
            <a:r>
              <a:rPr lang="en-US" sz="2000" dirty="0"/>
              <a:t>community about the policy is essential for effectiveness and fairness. New sanctioning options (Section </a:t>
            </a:r>
            <a:r>
              <a:rPr lang="en-US" sz="2000" dirty="0" smtClean="0"/>
              <a:t>XI) are </a:t>
            </a:r>
            <a:r>
              <a:rPr lang="en-US" sz="2000" dirty="0"/>
              <a:t>predicated on the education that will occur through these </a:t>
            </a:r>
            <a:r>
              <a:rPr lang="en-US" sz="2000" dirty="0" smtClean="0"/>
              <a:t>measures, among others:</a:t>
            </a:r>
          </a:p>
          <a:p>
            <a:pPr lvl="1"/>
            <a:r>
              <a:rPr lang="en-US" sz="2000" dirty="0" smtClean="0"/>
              <a:t>Pre</a:t>
            </a:r>
            <a:r>
              <a:rPr lang="en-US" sz="2000" dirty="0"/>
              <a:t>-enrollment communications with </a:t>
            </a:r>
            <a:r>
              <a:rPr lang="en-US" sz="2000" dirty="0" err="1" smtClean="0"/>
              <a:t>ugs</a:t>
            </a:r>
            <a:r>
              <a:rPr lang="en-US" sz="2000" dirty="0" smtClean="0"/>
              <a:t>: </a:t>
            </a:r>
          </a:p>
          <a:p>
            <a:pPr lvl="2"/>
            <a:r>
              <a:rPr lang="en-US" sz="1600" dirty="0" smtClean="0"/>
              <a:t>notice in orientation e-newsletter; </a:t>
            </a:r>
          </a:p>
          <a:p>
            <a:pPr lvl="2"/>
            <a:r>
              <a:rPr lang="en-US" sz="1600" dirty="0" smtClean="0"/>
              <a:t>Online </a:t>
            </a:r>
            <a:r>
              <a:rPr lang="en-US" sz="1600" dirty="0"/>
              <a:t>s</a:t>
            </a:r>
            <a:r>
              <a:rPr lang="en-US" sz="1600" dirty="0" smtClean="0"/>
              <a:t>ummary of AH policy sent to all incoming students over the summer for them to read and acknowledge. Check their records in </a:t>
            </a:r>
            <a:r>
              <a:rPr lang="en-US" sz="1600" dirty="0" err="1" smtClean="0"/>
              <a:t>Onbase</a:t>
            </a:r>
            <a:r>
              <a:rPr lang="en-US" sz="1600" dirty="0" smtClean="0"/>
              <a:t> for completion.</a:t>
            </a:r>
          </a:p>
          <a:p>
            <a:pPr lvl="1"/>
            <a:r>
              <a:rPr lang="en-US" sz="2000" dirty="0"/>
              <a:t>Discussions addressing AH policy during</a:t>
            </a:r>
            <a:r>
              <a:rPr lang="en-US" sz="2000" dirty="0" smtClean="0"/>
              <a:t> </a:t>
            </a:r>
            <a:r>
              <a:rPr lang="en-US" sz="2000" dirty="0" err="1" smtClean="0"/>
              <a:t>ug</a:t>
            </a:r>
            <a:r>
              <a:rPr lang="en-US" sz="2000" dirty="0" smtClean="0"/>
              <a:t> orientation (more on this later) </a:t>
            </a:r>
          </a:p>
          <a:p>
            <a:pPr lvl="1"/>
            <a:r>
              <a:rPr lang="en-US" sz="2000" dirty="0" smtClean="0"/>
              <a:t>Beginning of term announcement on Blackboard</a:t>
            </a:r>
          </a:p>
          <a:p>
            <a:pPr lvl="1"/>
            <a:r>
              <a:rPr lang="en-US" sz="2000" dirty="0" smtClean="0"/>
              <a:t>Inclusion of AH statement on all syllabi; in-class discussion of AH</a:t>
            </a:r>
          </a:p>
          <a:p>
            <a:pPr lvl="1"/>
            <a:r>
              <a:rPr lang="en-US" sz="2000" dirty="0" smtClean="0"/>
              <a:t>Honor Pledge</a:t>
            </a:r>
          </a:p>
          <a:p>
            <a:pPr marL="457200" lvl="1" indent="0">
              <a:buNone/>
            </a:pPr>
            <a:endParaRPr lang="en-US" sz="1800" dirty="0" smtClean="0"/>
          </a:p>
          <a:p>
            <a:pPr lvl="1"/>
            <a:endParaRPr lang="en-US" dirty="0" smtClean="0"/>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Section V</a:t>
            </a:r>
            <a:r>
              <a:rPr lang="en-US" dirty="0"/>
              <a:t>. Violations of Academic Honesty</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a:t>All violations contained in the current policy remain.</a:t>
            </a:r>
            <a:r>
              <a:rPr lang="en-US" dirty="0" smtClean="0"/>
              <a:t> </a:t>
            </a:r>
          </a:p>
          <a:p>
            <a:r>
              <a:rPr lang="en-US" dirty="0" smtClean="0">
                <a:solidFill>
                  <a:srgbClr val="FF0000"/>
                </a:solidFill>
              </a:rPr>
              <a:t>Newly </a:t>
            </a:r>
            <a:r>
              <a:rPr lang="en-US" dirty="0">
                <a:solidFill>
                  <a:srgbClr val="FF0000"/>
                </a:solidFill>
              </a:rPr>
              <a:t>defined violations</a:t>
            </a:r>
            <a:r>
              <a:rPr lang="en-US" dirty="0" smtClean="0"/>
              <a:t>:</a:t>
            </a:r>
          </a:p>
          <a:p>
            <a:r>
              <a:rPr lang="en-US" sz="2800" dirty="0" smtClean="0"/>
              <a:t>#4) Misconduct in group work</a:t>
            </a:r>
          </a:p>
          <a:p>
            <a:r>
              <a:rPr lang="en-US" sz="2800" dirty="0" smtClean="0"/>
              <a:t>#7) </a:t>
            </a:r>
            <a:r>
              <a:rPr lang="en-US" sz="2800" dirty="0"/>
              <a:t>Unauthorized</a:t>
            </a:r>
            <a:r>
              <a:rPr lang="en-US" sz="2800" dirty="0" smtClean="0"/>
              <a:t> Recording, Distribution </a:t>
            </a:r>
            <a:r>
              <a:rPr lang="en-US" sz="2800" dirty="0"/>
              <a:t>or Publication of Course-Related Materials;</a:t>
            </a:r>
            <a:r>
              <a:rPr lang="en-US" sz="2800" dirty="0" smtClean="0"/>
              <a:t> </a:t>
            </a:r>
          </a:p>
          <a:p>
            <a:r>
              <a:rPr lang="en-US" sz="2800" dirty="0" smtClean="0"/>
              <a:t>#</a:t>
            </a:r>
            <a:r>
              <a:rPr lang="en-US" sz="2800" dirty="0"/>
              <a:t>8</a:t>
            </a:r>
            <a:r>
              <a:rPr lang="en-US" sz="2800" dirty="0" smtClean="0"/>
              <a:t>) </a:t>
            </a:r>
            <a:r>
              <a:rPr lang="en-US" sz="2800" dirty="0"/>
              <a:t>Misuse of a Student’s Username and Password;</a:t>
            </a:r>
            <a:r>
              <a:rPr lang="en-US" sz="2800" dirty="0" smtClean="0"/>
              <a:t> </a:t>
            </a:r>
          </a:p>
          <a:p>
            <a:r>
              <a:rPr lang="en-US" sz="2800" dirty="0" smtClean="0"/>
              <a:t>#</a:t>
            </a:r>
            <a:r>
              <a:rPr lang="en-US" sz="2800" dirty="0"/>
              <a:t>9</a:t>
            </a:r>
            <a:r>
              <a:rPr lang="en-US" sz="2800" dirty="0" smtClean="0"/>
              <a:t>) </a:t>
            </a:r>
            <a:r>
              <a:rPr lang="en-US" sz="2800" dirty="0"/>
              <a:t>Impeding the Investigation or Conduct of Any BAH </a:t>
            </a:r>
            <a:r>
              <a:rPr lang="en-US" sz="2800" dirty="0" smtClean="0"/>
              <a:t>Matter.</a:t>
            </a:r>
            <a:endParaRPr lang="en-US" sz="28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b="1" dirty="0"/>
              <a:t>Sections</a:t>
            </a:r>
            <a:r>
              <a:rPr lang="en-US" sz="3556" b="1" dirty="0" smtClean="0"/>
              <a:t> IX </a:t>
            </a:r>
            <a:r>
              <a:rPr lang="en-US" sz="3556" b="1" dirty="0"/>
              <a:t>and </a:t>
            </a:r>
            <a:r>
              <a:rPr lang="en-US" sz="3556" b="1" dirty="0" smtClean="0"/>
              <a:t>X</a:t>
            </a:r>
            <a:r>
              <a:rPr lang="en-US" sz="3556" dirty="0" smtClean="0"/>
              <a:t>. </a:t>
            </a:r>
            <a:br>
              <a:rPr lang="en-US" sz="3556" dirty="0" smtClean="0"/>
            </a:br>
            <a:r>
              <a:rPr lang="en-US" sz="3556" dirty="0" smtClean="0"/>
              <a:t>Procedures </a:t>
            </a:r>
            <a:r>
              <a:rPr lang="en-US" sz="3556" dirty="0"/>
              <a:t>for Reporting Cases </a:t>
            </a:r>
            <a:r>
              <a:rPr lang="en-US" sz="3200" dirty="0"/>
              <a:t/>
            </a:r>
            <a:br>
              <a:rPr lang="en-US" sz="3200" dirty="0"/>
            </a:br>
            <a:endParaRPr lang="en-US" sz="3200" dirty="0"/>
          </a:p>
        </p:txBody>
      </p:sp>
      <p:sp>
        <p:nvSpPr>
          <p:cNvPr id="3" name="Content Placeholder 2"/>
          <p:cNvSpPr>
            <a:spLocks noGrp="1"/>
          </p:cNvSpPr>
          <p:nvPr>
            <p:ph idx="1"/>
          </p:nvPr>
        </p:nvSpPr>
        <p:spPr/>
        <p:txBody>
          <a:bodyPr/>
          <a:lstStyle/>
          <a:p>
            <a:r>
              <a:rPr lang="en-US" dirty="0">
                <a:solidFill>
                  <a:srgbClr val="FF0000"/>
                </a:solidFill>
              </a:rPr>
              <a:t>New</a:t>
            </a:r>
            <a:r>
              <a:rPr lang="en-US" dirty="0"/>
              <a:t>: Addition of the “Warning Letter” option (Section</a:t>
            </a:r>
            <a:r>
              <a:rPr lang="en-US" dirty="0" smtClean="0"/>
              <a:t> IX.A</a:t>
            </a:r>
            <a:r>
              <a:rPr lang="en-US" dirty="0"/>
              <a:t>.)</a:t>
            </a:r>
            <a:endParaRPr lang="en-US" dirty="0" smtClean="0"/>
          </a:p>
          <a:p>
            <a:pPr>
              <a:buNone/>
            </a:pPr>
            <a:endParaRPr lang="en-US" dirty="0" smtClean="0"/>
          </a:p>
          <a:p>
            <a:r>
              <a:rPr lang="en-US" dirty="0"/>
              <a:t>Instructor Resolution with Penalty </a:t>
            </a:r>
            <a:r>
              <a:rPr lang="en-US" dirty="0" smtClean="0"/>
              <a:t>(IX.B</a:t>
            </a:r>
            <a:r>
              <a:rPr lang="en-US" dirty="0"/>
              <a:t>) and Board Resolution (</a:t>
            </a:r>
            <a:r>
              <a:rPr lang="en-US" dirty="0" smtClean="0"/>
              <a:t>X) </a:t>
            </a:r>
            <a:r>
              <a:rPr lang="en-US" dirty="0"/>
              <a:t>processes are equivalent to the</a:t>
            </a:r>
            <a:r>
              <a:rPr lang="en-US" dirty="0" smtClean="0"/>
              <a:t> old </a:t>
            </a:r>
            <a:r>
              <a:rPr lang="en-US" dirty="0"/>
              <a:t>Short Form and Long Form processes</a:t>
            </a:r>
            <a:r>
              <a:rPr lang="en-US" dirty="0" smtClean="0"/>
              <a:t>.</a:t>
            </a:r>
          </a:p>
          <a:p>
            <a:pPr marL="0" indent="0">
              <a:buNone/>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Section </a:t>
            </a:r>
            <a:r>
              <a:rPr lang="en-US" sz="3600" b="1" dirty="0" smtClean="0"/>
              <a:t>XII</a:t>
            </a:r>
            <a:r>
              <a:rPr lang="en-US" sz="3600" dirty="0" smtClean="0"/>
              <a:t>. </a:t>
            </a:r>
            <a:r>
              <a:rPr lang="en-US" sz="3600" dirty="0"/>
              <a:t>Sanctioning Guidelines (</a:t>
            </a:r>
            <a:r>
              <a:rPr lang="en-US" sz="3600" dirty="0">
                <a:solidFill>
                  <a:srgbClr val="FF0000"/>
                </a:solidFill>
              </a:rPr>
              <a:t>New </a:t>
            </a:r>
            <a:r>
              <a:rPr lang="en-US" sz="3600" dirty="0" smtClean="0">
                <a:solidFill>
                  <a:srgbClr val="FF0000"/>
                </a:solidFill>
              </a:rPr>
              <a:t>Section </a:t>
            </a:r>
            <a:r>
              <a:rPr lang="en-US" sz="3600" dirty="0" smtClean="0"/>
              <a:t>)</a:t>
            </a:r>
            <a:r>
              <a:rPr lang="en-US" sz="3600" dirty="0"/>
              <a:t/>
            </a:r>
            <a:br>
              <a:rPr lang="en-US" sz="3600" dirty="0"/>
            </a:br>
            <a:endParaRPr lang="en-US" sz="3600" dirty="0"/>
          </a:p>
        </p:txBody>
      </p:sp>
      <p:sp>
        <p:nvSpPr>
          <p:cNvPr id="3" name="Content Placeholder 2"/>
          <p:cNvSpPr>
            <a:spLocks noGrp="1"/>
          </p:cNvSpPr>
          <p:nvPr>
            <p:ph idx="1"/>
          </p:nvPr>
        </p:nvSpPr>
        <p:spPr/>
        <p:txBody>
          <a:bodyPr/>
          <a:lstStyle/>
          <a:p>
            <a:r>
              <a:rPr lang="en-US" sz="2400" dirty="0"/>
              <a:t>Categories of offenses and range of penalties are defined. Most reflect current sanctions determined by the BAH.</a:t>
            </a:r>
            <a:endParaRPr lang="en-US" sz="2400" dirty="0" smtClean="0"/>
          </a:p>
          <a:p>
            <a:r>
              <a:rPr lang="en-US" sz="2400" dirty="0"/>
              <a:t>Flexibility in sanctioning is still given.</a:t>
            </a:r>
            <a:endParaRPr lang="en-US" sz="2400" dirty="0" smtClean="0"/>
          </a:p>
          <a:p>
            <a:r>
              <a:rPr lang="en-US" sz="2400" dirty="0">
                <a:solidFill>
                  <a:srgbClr val="FF0000"/>
                </a:solidFill>
              </a:rPr>
              <a:t>New sanctions</a:t>
            </a:r>
            <a:r>
              <a:rPr lang="en-US" sz="2400" dirty="0"/>
              <a:t>:</a:t>
            </a:r>
            <a:endParaRPr lang="en-US" sz="2400" dirty="0" smtClean="0"/>
          </a:p>
          <a:p>
            <a:pPr lvl="1"/>
            <a:r>
              <a:rPr lang="en-US" sz="2400" dirty="0"/>
              <a:t>Academic honesty tutorial required after first responsible finding</a:t>
            </a:r>
            <a:r>
              <a:rPr lang="en-US" sz="2400" dirty="0" smtClean="0"/>
              <a:t>.</a:t>
            </a:r>
          </a:p>
          <a:p>
            <a:pPr lvl="1"/>
            <a:r>
              <a:rPr lang="en-US" sz="2400" dirty="0"/>
              <a:t>XE and XF grades, which appear on transcript and are flagged as grades resulting from a finding of academic dishonesty. Meant primarily for second offenses of a moderate to major category.</a:t>
            </a:r>
            <a:r>
              <a:rPr lang="en-US" sz="2400" dirty="0" smtClean="0"/>
              <a:t> </a:t>
            </a:r>
          </a:p>
          <a:p>
            <a:pPr lvl="1"/>
            <a:r>
              <a:rPr lang="en-US" sz="2400" dirty="0"/>
              <a:t>Academic Disciplinary Probation options are defined.</a:t>
            </a:r>
            <a:r>
              <a:rPr lang="en-US" sz="1800" dirty="0" smtClean="0"/>
              <a:t>  </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Section XV.</a:t>
            </a:r>
            <a:r>
              <a:rPr lang="en-US" sz="2400" dirty="0" smtClean="0"/>
              <a:t> Confidentiality; Internal and External Reporting</a:t>
            </a:r>
            <a:br>
              <a:rPr lang="en-US" sz="2400" dirty="0" smtClean="0"/>
            </a:br>
            <a:r>
              <a:rPr lang="en-US" sz="2400" dirty="0" smtClean="0"/>
              <a:t>(</a:t>
            </a:r>
            <a:r>
              <a:rPr lang="en-US" sz="3200" dirty="0" smtClean="0">
                <a:solidFill>
                  <a:srgbClr val="FF0000"/>
                </a:solidFill>
              </a:rPr>
              <a:t>New section</a:t>
            </a:r>
            <a:r>
              <a:rPr lang="en-US" sz="2400" dirty="0" smtClean="0"/>
              <a:t>)</a:t>
            </a:r>
            <a:endParaRPr lang="en-US" sz="2400" dirty="0"/>
          </a:p>
        </p:txBody>
      </p:sp>
      <p:sp>
        <p:nvSpPr>
          <p:cNvPr id="3" name="Content Placeholder 2"/>
          <p:cNvSpPr>
            <a:spLocks noGrp="1"/>
          </p:cNvSpPr>
          <p:nvPr>
            <p:ph idx="1"/>
          </p:nvPr>
        </p:nvSpPr>
        <p:spPr/>
        <p:txBody>
          <a:bodyPr/>
          <a:lstStyle/>
          <a:p>
            <a:pPr>
              <a:buNone/>
            </a:pPr>
            <a:endParaRPr lang="en-US" sz="2400" dirty="0" smtClean="0"/>
          </a:p>
          <a:p>
            <a:r>
              <a:rPr lang="en-US" sz="2400" dirty="0"/>
              <a:t>Under the new policy, a student’s BAH history may be reported within the College and in response to requests from external organizations under prescribed procedures. The student whose record is requested must have submitted the request, or signed off on a waiver that allows this reporting.</a:t>
            </a:r>
          </a:p>
          <a:p>
            <a:endParaRPr lang="en-US" sz="24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if your advisee comes to you with an AH concern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course instructor has not addressed AH or a course instructor does not include honor pledge on an exam, for example</a:t>
            </a:r>
          </a:p>
          <a:p>
            <a:pPr lvl="1"/>
            <a:r>
              <a:rPr lang="en-US" dirty="0" smtClean="0"/>
              <a:t>Encourage self-advocacy: Talk to instructor; file AH Concern Report</a:t>
            </a:r>
          </a:p>
          <a:p>
            <a:r>
              <a:rPr lang="en-US" dirty="0" smtClean="0"/>
              <a:t>A student is accused of academic dishonesty</a:t>
            </a:r>
          </a:p>
          <a:p>
            <a:pPr lvl="1"/>
            <a:r>
              <a:rPr lang="en-US" dirty="0" smtClean="0"/>
              <a:t>Will the pre-major adviser find out?</a:t>
            </a:r>
          </a:p>
          <a:p>
            <a:pPr lvl="1"/>
            <a:r>
              <a:rPr lang="en-US" dirty="0" smtClean="0"/>
              <a:t>What if the student tells the adviser about a case?</a:t>
            </a:r>
          </a:p>
          <a:p>
            <a:pPr lvl="2"/>
            <a:r>
              <a:rPr lang="en-US" dirty="0" smtClean="0"/>
              <a:t>BAH website to review policy</a:t>
            </a:r>
          </a:p>
          <a:p>
            <a:pPr lvl="2"/>
            <a:r>
              <a:rPr lang="en-US" dirty="0" smtClean="0"/>
              <a:t>AH liaison (located in CETL)</a:t>
            </a:r>
          </a:p>
          <a:p>
            <a:pPr lvl="2"/>
            <a:r>
              <a:rPr lang="en-US" dirty="0" smtClean="0"/>
              <a:t>Attend hearing for moral support if requested by student</a:t>
            </a:r>
          </a:p>
        </p:txBody>
      </p:sp>
    </p:spTree>
    <p:extLst>
      <p:ext uri="{BB962C8B-B14F-4D97-AF65-F5344CB8AC3E}">
        <p14:creationId xmlns:p14="http://schemas.microsoft.com/office/powerpoint/2010/main" val="3187339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257</TotalTime>
  <Words>945</Words>
  <Application>Microsoft Macintosh PowerPoint</Application>
  <PresentationFormat>On-screen Show (4:3)</PresentationFormat>
  <Paragraphs>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AS&amp;E Academic Honesty Policy </vt:lpstr>
      <vt:lpstr>Section I. Introduction </vt:lpstr>
      <vt:lpstr>Section II. Who is covered? </vt:lpstr>
      <vt:lpstr>Sections III, IV, VI . Educating the AS&amp;E Community</vt:lpstr>
      <vt:lpstr>Section V. Violations of Academic Honesty </vt:lpstr>
      <vt:lpstr>Sections IX and X.  Procedures for Reporting Cases  </vt:lpstr>
      <vt:lpstr>Section XII. Sanctioning Guidelines (New Section ) </vt:lpstr>
      <vt:lpstr>Section XV. Confidentiality; Internal and External Reporting (New section)</vt:lpstr>
      <vt:lpstr>What to do if your advisee comes to you with an AH concern</vt:lpstr>
      <vt:lpstr>Orientation Group Meeting Discussion</vt:lpstr>
      <vt:lpstr>Common Situations</vt:lpstr>
      <vt:lpstr>Numbers of cases reported, 5 years</vt:lpstr>
    </vt:vector>
  </TitlesOfParts>
  <Company>University of Rochester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College Academic Honesty Proposal </dc:title>
  <dc:creator>UR User</dc:creator>
  <cp:lastModifiedBy>Beth J</cp:lastModifiedBy>
  <cp:revision>42</cp:revision>
  <dcterms:created xsi:type="dcterms:W3CDTF">2015-08-12T19:34:29Z</dcterms:created>
  <dcterms:modified xsi:type="dcterms:W3CDTF">2015-08-20T13:44:06Z</dcterms:modified>
</cp:coreProperties>
</file>