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4"/>
  </p:notesMasterIdLst>
  <p:sldIdLst>
    <p:sldId id="260" r:id="rId3"/>
    <p:sldId id="262" r:id="rId4"/>
    <p:sldId id="263" r:id="rId5"/>
    <p:sldId id="264" r:id="rId6"/>
    <p:sldId id="265" r:id="rId7"/>
    <p:sldId id="286" r:id="rId8"/>
    <p:sldId id="283" r:id="rId9"/>
    <p:sldId id="268" r:id="rId10"/>
    <p:sldId id="267" r:id="rId11"/>
    <p:sldId id="269" r:id="rId12"/>
    <p:sldId id="270" r:id="rId13"/>
    <p:sldId id="272" r:id="rId14"/>
    <p:sldId id="271" r:id="rId15"/>
    <p:sldId id="284" r:id="rId16"/>
    <p:sldId id="273" r:id="rId17"/>
    <p:sldId id="274" r:id="rId18"/>
    <p:sldId id="282" r:id="rId19"/>
    <p:sldId id="275" r:id="rId20"/>
    <p:sldId id="276" r:id="rId21"/>
    <p:sldId id="285" r:id="rId22"/>
    <p:sldId id="281" r:id="rId23"/>
  </p:sldIdLst>
  <p:sldSz cx="9372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1"/>
    <p:restoredTop sz="94686"/>
  </p:normalViewPr>
  <p:slideViewPr>
    <p:cSldViewPr snapToGrid="0" snapToObjects="1">
      <p:cViewPr varScale="1">
        <p:scale>
          <a:sx n="78" d="100"/>
          <a:sy n="78" d="100"/>
        </p:scale>
        <p:origin x="77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FF06B-0AA2-5E45-833F-A6282298DA2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1143000"/>
            <a:ext cx="421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E4A7F-BCA4-1242-85C8-EBA88C63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4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0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5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036BDBB-327D-4F46-994B-16E4DF7C641D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CF5C97F-8549-6642-BF4D-96F78761DC5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525" y="311804"/>
            <a:ext cx="8083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25" y="1529791"/>
            <a:ext cx="8083550" cy="282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Clinicaltrials.gov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Carrie Dykes, PhD</a:t>
            </a:r>
          </a:p>
          <a:p>
            <a:r>
              <a:rPr lang="en-US" dirty="0" smtClean="0"/>
              <a:t>Research Engagement Specialist</a:t>
            </a:r>
          </a:p>
        </p:txBody>
      </p:sp>
    </p:spTree>
    <p:extLst>
      <p:ext uri="{BB962C8B-B14F-4D97-AF65-F5344CB8AC3E}">
        <p14:creationId xmlns:p14="http://schemas.microsoft.com/office/powerpoint/2010/main" val="41688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Final Rule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18520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Definition of applicable clinical trial did not change but allows for authorization of posting of unapproved or </a:t>
            </a:r>
            <a:r>
              <a:rPr lang="en-US" dirty="0" err="1" smtClean="0"/>
              <a:t>uncleared</a:t>
            </a:r>
            <a:r>
              <a:rPr lang="en-US" dirty="0" smtClean="0"/>
              <a:t> device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Clarification and expansion of data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Some data elements were there but not required.  Now they are required.</a:t>
            </a:r>
          </a:p>
        </p:txBody>
      </p:sp>
    </p:spTree>
    <p:extLst>
      <p:ext uri="{BB962C8B-B14F-4D97-AF65-F5344CB8AC3E}">
        <p14:creationId xmlns:p14="http://schemas.microsoft.com/office/powerpoint/2010/main" val="9510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90" y="4723692"/>
            <a:ext cx="1150286" cy="1178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Data Element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2683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Study Descriptive Info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Official title- before only brief title required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Primary purpose- option for device feasibility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Sequential study design added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Pediatric post market surveillance of a device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Intervention description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Study status dates have month/day/year not just month/year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Enrollment target number now required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Questions on if the product is approved or clearing by the FDA, posting prior to clearance and product manufactured in and exported from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93282" y="4966855"/>
            <a:ext cx="384463" cy="748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81455" y="5715000"/>
            <a:ext cx="1350818" cy="311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Data Element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11247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Recruitment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Indicate if the study accepts health volunteers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Describe why a study was terminated, suspended or withdrawn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Administrative </a:t>
            </a:r>
            <a:r>
              <a:rPr lang="en-US" dirty="0" smtClean="0"/>
              <a:t>Data</a:t>
            </a: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Secondary ID for the study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Human subject review board status will be </a:t>
            </a:r>
            <a:r>
              <a:rPr lang="en-US" dirty="0" smtClean="0"/>
              <a:t>public, but no the the board contact info</a:t>
            </a: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Responsible party’s </a:t>
            </a:r>
            <a:r>
              <a:rPr lang="en-US" dirty="0" smtClean="0"/>
              <a:t>name will be public but not contact info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Contact person’s name and contact info is public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0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28911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You must report results if: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study is a applicable clinical trial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Study is NIH funded and fits NIH definition of clinical trial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Do not need to report results if the only reason registering is for journal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Changes due to the Final Rule are not retroactive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Changes apply to studies with a primary completion date on or after Jan 18,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2691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When must results be reported?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Within 12 months of the primary completion date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Regardless of whether the study has been published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Definition of primary completion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“The date that the final participant was examined or received an intervention for the purposes of final collection of data for the </a:t>
            </a:r>
            <a:r>
              <a:rPr lang="en-US" u="sng" dirty="0"/>
              <a:t>primary </a:t>
            </a:r>
            <a:r>
              <a:rPr lang="en-US" u="sng" dirty="0" smtClean="0"/>
              <a:t>outcome</a:t>
            </a:r>
            <a:r>
              <a:rPr lang="en-US" dirty="0" smtClean="0"/>
              <a:t>”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may not be the final visit of the study</a:t>
            </a:r>
          </a:p>
        </p:txBody>
      </p:sp>
    </p:spTree>
    <p:extLst>
      <p:ext uri="{BB962C8B-B14F-4D97-AF65-F5344CB8AC3E}">
        <p14:creationId xmlns:p14="http://schemas.microsoft.com/office/powerpoint/2010/main" val="201912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3722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Participant </a:t>
            </a:r>
            <a:r>
              <a:rPr lang="en-US" dirty="0" smtClean="0"/>
              <a:t>flow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Demographic and baseline characteristics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Outcomes and statistical analyses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Adverse event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Protocol and statistical analysis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Administrative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3930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NIH will review the protocol, results sections and statistical results.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You have 25 days to respond to result reporting deficiencies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NIH has 30 days to publically post </a:t>
            </a:r>
            <a:r>
              <a:rPr lang="en-US" dirty="0" smtClean="0"/>
              <a:t>results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 if the review process is not complete </a:t>
            </a:r>
            <a:r>
              <a:rPr lang="en-US" dirty="0" smtClean="0"/>
              <a:t>there </a:t>
            </a:r>
            <a:r>
              <a:rPr lang="en-US" dirty="0"/>
              <a:t>will be an indication in the </a:t>
            </a:r>
            <a:r>
              <a:rPr lang="en-US" dirty="0" smtClean="0"/>
              <a:t>record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Final Rule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18520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Expands scope of results reporting to include trials of unapproved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Requires submission of IRB approved protocol (with statistical analysis plan) at time of results submission</a:t>
            </a:r>
          </a:p>
        </p:txBody>
      </p:sp>
    </p:spTree>
    <p:extLst>
      <p:ext uri="{BB962C8B-B14F-4D97-AF65-F5344CB8AC3E}">
        <p14:creationId xmlns:p14="http://schemas.microsoft.com/office/powerpoint/2010/main" val="41356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Data Element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4865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Participant Flow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Pre-assignment </a:t>
            </a:r>
            <a:r>
              <a:rPr lang="en-US" dirty="0" smtClean="0"/>
              <a:t>information- example screen failures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Arm </a:t>
            </a:r>
            <a:r>
              <a:rPr lang="en-US" dirty="0"/>
              <a:t>description, previously only needed a 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Demographic and Baseline Characteristics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collected, race, ethnicity, other measures - before only required to report age, gender and </a:t>
            </a:r>
            <a:r>
              <a:rPr lang="en-US" dirty="0" smtClean="0"/>
              <a:t>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Results of Statistical tests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is pre-specified in the protocol and/ or statistical analysis plan must be reported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Data Element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37224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Protocol </a:t>
            </a:r>
            <a:r>
              <a:rPr lang="en-US" dirty="0" smtClean="0"/>
              <a:t>and statistical analysis plan with all IRB approved protocol amendments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Amendments for all </a:t>
            </a:r>
            <a:r>
              <a:rPr lang="en-US" dirty="0" smtClean="0"/>
              <a:t>sites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Cover </a:t>
            </a:r>
            <a:r>
              <a:rPr lang="en-US" dirty="0"/>
              <a:t>page with official title, NCT number and date of </a:t>
            </a:r>
            <a:r>
              <a:rPr lang="en-US" dirty="0" smtClean="0"/>
              <a:t>document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Common </a:t>
            </a:r>
            <a:r>
              <a:rPr lang="en-US" dirty="0"/>
              <a:t>electronic document </a:t>
            </a:r>
            <a:r>
              <a:rPr lang="en-US" dirty="0" smtClean="0"/>
              <a:t>for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May </a:t>
            </a:r>
            <a:r>
              <a:rPr lang="en-US" dirty="0"/>
              <a:t>redact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Names, addresses and other personally identifiable info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Trade secret and or confidential commercial </a:t>
            </a:r>
            <a:r>
              <a:rPr lang="en-US" dirty="0" smtClean="0"/>
              <a:t>information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Adverse Events Module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All-cause mortality with the number of deaths due to any cause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This is in addition to AEs and SAEs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Rule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51145" y="1521258"/>
            <a:ext cx="8418229" cy="443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7950" indent="-107950" algn="l" defTabSz="928688" rtl="0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Verdana" panose="020B0604030504040204" pitchFamily="34" charset="0"/>
              <a:buChar char=" 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3063" indent="-158750" algn="l" defTabSz="928688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636588" indent="-158750" algn="l" defTabSz="928688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3pPr>
            <a:lvl4pPr marL="890588" indent="-149225" algn="l" defTabSz="928688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4pPr>
            <a:lvl5pPr marL="1155700" indent="-158750" algn="l" defTabSz="928688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5pPr>
            <a:lvl6pPr marL="1612900" indent="-158750" algn="l" defTabSz="928688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6pPr>
            <a:lvl7pPr marL="2070100" indent="-158750" algn="l" defTabSz="928688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7pPr>
            <a:lvl8pPr marL="2527300" indent="-158750" algn="l" defTabSz="928688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8pPr>
            <a:lvl9pPr marL="2984500" indent="-158750" algn="l" defTabSz="928688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43434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Final Rule we had FDAAA Statute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 Rule is effective January 18, 2017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90 days to bring records into compliance</a:t>
            </a:r>
          </a:p>
          <a:p>
            <a:pPr marL="43434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FDAAA Statute applies to studies started or completed before Jan 18, 2017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rule applies to</a:t>
            </a:r>
          </a:p>
          <a:p>
            <a:pPr marL="699453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with a Start Date on or after Jan 18, 2017</a:t>
            </a:r>
          </a:p>
          <a:p>
            <a:pPr marL="699453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with a Primary Completion Date on or after Jan 18, 2017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34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338574"/>
          </a:xfrm>
        </p:spPr>
        <p:txBody>
          <a:bodyPr>
            <a:norm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Failure to register a study that is an applicable clinical trial or failure to report results within 12 months of the primary completion date can result in </a:t>
            </a:r>
            <a:r>
              <a:rPr lang="en-US" dirty="0" smtClean="0"/>
              <a:t>institutional financial </a:t>
            </a:r>
            <a:r>
              <a:rPr lang="en-US" dirty="0" smtClean="0"/>
              <a:t>penalties of up to $10,000 per day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  <a:p>
            <a:pPr marL="9144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Failure to register a </a:t>
            </a:r>
            <a:r>
              <a:rPr lang="en-US" u="sng" dirty="0" smtClean="0"/>
              <a:t>NIH</a:t>
            </a:r>
            <a:r>
              <a:rPr lang="en-US" dirty="0" smtClean="0"/>
              <a:t> clinical trial or report results </a:t>
            </a:r>
            <a:r>
              <a:rPr lang="en-US" dirty="0" smtClean="0"/>
              <a:t>can </a:t>
            </a:r>
            <a:r>
              <a:rPr lang="en-US" dirty="0" smtClean="0"/>
              <a:t>result in termination of your 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HELP!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2925" y="3794491"/>
            <a:ext cx="8185150" cy="15267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Email: researchhelp@urmc.rochester.edu</a:t>
            </a:r>
          </a:p>
          <a:p>
            <a:pPr algn="ctr"/>
            <a:r>
              <a:rPr lang="en-US" dirty="0" smtClean="0"/>
              <a:t>Call: Research Help 275-2107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89" y="499129"/>
            <a:ext cx="227647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2890"/>
            <a:ext cx="32766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Reasons to Register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 bwMode="auto">
          <a:xfrm>
            <a:off x="546448" y="2030414"/>
            <a:ext cx="8279704" cy="31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07950" indent="-107950" algn="l" defTabSz="928688" rtl="0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 typeface="Verdana" panose="020B0604030504040204" pitchFamily="34" charset="0"/>
              <a:buChar char=" 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3063" indent="-158750" algn="l" defTabSz="928688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636588" indent="-158750" algn="l" defTabSz="928688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3pPr>
            <a:lvl4pPr marL="890588" indent="-149225" algn="l" defTabSz="928688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4pPr>
            <a:lvl5pPr marL="1155700" indent="-158750" algn="l" defTabSz="928688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5pPr>
            <a:lvl6pPr marL="1612900" indent="-158750" algn="l" defTabSz="928688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6pPr>
            <a:lvl7pPr marL="2070100" indent="-158750" algn="l" defTabSz="928688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7pPr>
            <a:lvl8pPr marL="2527300" indent="-158750" algn="l" defTabSz="928688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8pPr>
            <a:lvl9pPr marL="2984500" indent="-158750" algn="l" defTabSz="928688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85000"/>
              <a:buChar char="•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study is an applicable clinical trial as defined by the Final Rule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study is NIH funded and fits the definition of a clinical trial  (NOT-OD-16-149)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study will be published in a journal that requires registration.</a:t>
            </a:r>
          </a:p>
        </p:txBody>
      </p:sp>
    </p:spTree>
    <p:extLst>
      <p:ext uri="{BB962C8B-B14F-4D97-AF65-F5344CB8AC3E}">
        <p14:creationId xmlns:p14="http://schemas.microsoft.com/office/powerpoint/2010/main" val="28443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Clinical Trial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78121" y="1490086"/>
            <a:ext cx="8279704" cy="4584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Study Type = Interventional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Studies a U.S. FDA Regulated Drug, Biologic or Device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Study Phase ≠Phase 1 drug and biologic 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Primary Purpose ≠ Device feasibility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Any of the following apply:</a:t>
            </a:r>
          </a:p>
          <a:p>
            <a:pPr marL="699453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Facility Location: Country = U.S.</a:t>
            </a:r>
          </a:p>
          <a:p>
            <a:pPr marL="699453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U.S. FDA IND or IDE Number</a:t>
            </a:r>
          </a:p>
          <a:p>
            <a:pPr marL="699453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Product Manufactured in and Exported from the U.S.</a:t>
            </a:r>
          </a:p>
          <a:p>
            <a:pPr marL="13653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Have up to 21 days after the first person is enrolled</a:t>
            </a:r>
          </a:p>
          <a:p>
            <a:pPr marL="43434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13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“a research study in which one or more human subjects are </a:t>
            </a:r>
            <a:r>
              <a:rPr lang="en-US" u="sng" dirty="0"/>
              <a:t>prospectively</a:t>
            </a:r>
            <a:r>
              <a:rPr lang="en-US" dirty="0"/>
              <a:t> assigned to one or more </a:t>
            </a:r>
            <a:r>
              <a:rPr lang="en-US" u="sng" dirty="0"/>
              <a:t>intervention</a:t>
            </a:r>
            <a:r>
              <a:rPr lang="en-US" dirty="0"/>
              <a:t>s (which may include placebo or other control) to evaluate the effects of those interventions on health-related </a:t>
            </a:r>
            <a:r>
              <a:rPr lang="en-US" u="sng" dirty="0"/>
              <a:t>biomedical</a:t>
            </a:r>
            <a:r>
              <a:rPr lang="en-US" dirty="0"/>
              <a:t> or </a:t>
            </a:r>
            <a:r>
              <a:rPr lang="en-US" u="sng" dirty="0"/>
              <a:t>behaviora</a:t>
            </a:r>
            <a:r>
              <a:rPr lang="en-US" dirty="0"/>
              <a:t>l outcomes</a:t>
            </a:r>
            <a:r>
              <a:rPr lang="en-US" dirty="0" smtClean="0"/>
              <a:t>.“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dirty="0" smtClean="0"/>
              <a:t>Different than Final Rule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ICMJE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28107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International Committee of Medical Journal Editors definition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“The </a:t>
            </a:r>
            <a:r>
              <a:rPr lang="en-US" dirty="0"/>
              <a:t>ICMJE defines a clinical trial as any research project that prospectively assigns people or a group of people to an intervention, with or without concurrent comparison or control groups, to study the cause-and-effect relationship between a health-related intervention </a:t>
            </a:r>
            <a:r>
              <a:rPr lang="en-US" i="1" dirty="0"/>
              <a:t>and</a:t>
            </a:r>
            <a:r>
              <a:rPr lang="en-US" dirty="0"/>
              <a:t> a health </a:t>
            </a:r>
            <a:r>
              <a:rPr lang="en-US" dirty="0" smtClean="0"/>
              <a:t>outcome.”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Very similar to NIH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“…examples </a:t>
            </a:r>
            <a:r>
              <a:rPr lang="en-US" dirty="0"/>
              <a:t>include drugs, surgical procedures, devices, </a:t>
            </a:r>
            <a:r>
              <a:rPr lang="en-US" dirty="0" err="1" smtClean="0"/>
              <a:t>behavioural</a:t>
            </a:r>
            <a:r>
              <a:rPr lang="en-US" dirty="0" smtClean="0"/>
              <a:t> </a:t>
            </a:r>
            <a:r>
              <a:rPr lang="en-US" dirty="0"/>
              <a:t>treatments, educational programs, dietary interventions, quality improvement interventions, and process-of-care changes</a:t>
            </a:r>
            <a:r>
              <a:rPr lang="en-US" dirty="0" smtClean="0"/>
              <a:t>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Must register before any subjects are enrolled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Check </a:t>
            </a:r>
            <a:r>
              <a:rPr lang="en-US" dirty="0"/>
              <a:t>with the journal’s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4774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RSRB now requires </a:t>
            </a:r>
            <a:r>
              <a:rPr lang="en-US" dirty="0" smtClean="0"/>
              <a:t>a </a:t>
            </a:r>
            <a:r>
              <a:rPr lang="en-US" dirty="0" smtClean="0"/>
              <a:t>NCT number in the ROSS application for new studies that are ACTs or NIH clinical trials.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JIT submissions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Contact Tiffany Gommel if you get a JIT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0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529791"/>
            <a:ext cx="8083550" cy="411247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U of R designates the PI as the responsible party.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Others can have access to the records (administrators, </a:t>
            </a:r>
            <a:r>
              <a:rPr lang="en-US" smtClean="0"/>
              <a:t>study coordinators)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 smtClean="0"/>
              <a:t>records are reviewed by the NIH before they are made public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NIH has 30 days to publically post clinical trials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 smtClean="0"/>
              <a:t>have 15 days to correct registration deficiencies.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 </a:t>
            </a:r>
            <a:r>
              <a:rPr lang="en-US" dirty="0" smtClean="0"/>
              <a:t>if the review process is not complete there will be an indication in the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 changes.  You must update the study at least every 12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Every 6 months if the study is recruiting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Carrie will send email 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SI PPT Template 2 20 2017" id="{992EF833-9608-4BA5-90BD-D07779F0B461}" vid="{080EFD95-491F-423F-AA7C-127CF4076539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SI PPT Template 2 20 2017" id="{992EF833-9608-4BA5-90BD-D07779F0B461}" vid="{6C43E47D-97FB-45BC-A720-5F14D8A882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CTSI PPT Template 2 20 2017 (1)</Template>
  <TotalTime>262</TotalTime>
  <Words>1042</Words>
  <Application>Microsoft Office PowerPoint</Application>
  <PresentationFormat>Custom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Custom Design</vt:lpstr>
      <vt:lpstr>1_Custom Design</vt:lpstr>
      <vt:lpstr>Clinicaltrials.gov Update</vt:lpstr>
      <vt:lpstr>Final Rule</vt:lpstr>
      <vt:lpstr>3 Reasons to Register</vt:lpstr>
      <vt:lpstr>Applicable Clinical Trial</vt:lpstr>
      <vt:lpstr>NIH Clinical Trial</vt:lpstr>
      <vt:lpstr>ICMJE definition</vt:lpstr>
      <vt:lpstr>ROSS applications</vt:lpstr>
      <vt:lpstr>Quality Control</vt:lpstr>
      <vt:lpstr>Updating</vt:lpstr>
      <vt:lpstr>Summary of Final Rule Provisions</vt:lpstr>
      <vt:lpstr>Registration Data Element Changes</vt:lpstr>
      <vt:lpstr>Registration Data Element Changes</vt:lpstr>
      <vt:lpstr>Results Reporting</vt:lpstr>
      <vt:lpstr>Results Reporting</vt:lpstr>
      <vt:lpstr>Results Modules</vt:lpstr>
      <vt:lpstr>Quality Control</vt:lpstr>
      <vt:lpstr>Summary of Final Rule Provisions</vt:lpstr>
      <vt:lpstr>Results Data Element Changes</vt:lpstr>
      <vt:lpstr>Results Data Element Changes</vt:lpstr>
      <vt:lpstr>Penalties</vt:lpstr>
      <vt:lpstr>HELP!</vt:lpstr>
    </vt:vector>
  </TitlesOfParts>
  <Company>University of Rochester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Clinicaltrials.gov Update</dc:title>
  <dc:creator>Dykes, Carrie</dc:creator>
  <cp:lastModifiedBy>Dykes, Carrie</cp:lastModifiedBy>
  <cp:revision>9</cp:revision>
  <dcterms:created xsi:type="dcterms:W3CDTF">2017-02-21T20:53:24Z</dcterms:created>
  <dcterms:modified xsi:type="dcterms:W3CDTF">2017-03-21T16:34:22Z</dcterms:modified>
</cp:coreProperties>
</file>