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57" r:id="rId3"/>
    <p:sldId id="258" r:id="rId4"/>
    <p:sldId id="260" r:id="rId5"/>
    <p:sldId id="261" r:id="rId6"/>
    <p:sldId id="262" r:id="rId7"/>
    <p:sldId id="266" r:id="rId8"/>
    <p:sldId id="267" r:id="rId9"/>
    <p:sldId id="268" r:id="rId10"/>
    <p:sldId id="273" r:id="rId11"/>
    <p:sldId id="276" r:id="rId12"/>
    <p:sldId id="284" r:id="rId13"/>
    <p:sldId id="281" r:id="rId14"/>
    <p:sldId id="283" r:id="rId15"/>
    <p:sldId id="285" r:id="rId16"/>
    <p:sldId id="278" r:id="rId17"/>
    <p:sldId id="279" r:id="rId1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94" d="100"/>
          <a:sy n="94" d="100"/>
        </p:scale>
        <p:origin x="-204" y="-4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1902" y="-9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8149A606-74D3-4148-9A5A-646C8DCAF35E}" type="datetimeFigureOut">
              <a:rPr lang="en-US" smtClean="0"/>
              <a:t>6/19/2017</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E95BD2B0-4E86-4F72-A77B-C6CE27CCC72B}" type="slidenum">
              <a:rPr lang="en-US" smtClean="0"/>
              <a:t>‹#›</a:t>
            </a:fld>
            <a:endParaRPr lang="en-US"/>
          </a:p>
        </p:txBody>
      </p:sp>
    </p:spTree>
    <p:extLst>
      <p:ext uri="{BB962C8B-B14F-4D97-AF65-F5344CB8AC3E}">
        <p14:creationId xmlns:p14="http://schemas.microsoft.com/office/powerpoint/2010/main" val="11447012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lvl1pPr>
          </a:lstStyle>
          <a:p>
            <a:fld id="{DABD060D-8E9F-41F0-9C71-8F8D48BBA542}" type="datetimeFigureOut">
              <a:rPr lang="en-US" smtClean="0"/>
              <a:t>6/19/2017</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lvl1pPr>
          </a:lstStyle>
          <a:p>
            <a:fld id="{80E2AB3F-8D9C-4CE3-BB2F-D9DC89996E06}" type="slidenum">
              <a:rPr lang="en-US" smtClean="0"/>
              <a:t>‹#›</a:t>
            </a:fld>
            <a:endParaRPr lang="en-US"/>
          </a:p>
        </p:txBody>
      </p:sp>
    </p:spTree>
    <p:extLst>
      <p:ext uri="{BB962C8B-B14F-4D97-AF65-F5344CB8AC3E}">
        <p14:creationId xmlns:p14="http://schemas.microsoft.com/office/powerpoint/2010/main" val="3140502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E2AB3F-8D9C-4CE3-BB2F-D9DC89996E06}" type="slidenum">
              <a:rPr lang="en-US" smtClean="0"/>
              <a:t>1</a:t>
            </a:fld>
            <a:endParaRPr lang="en-US"/>
          </a:p>
        </p:txBody>
      </p:sp>
    </p:spTree>
    <p:extLst>
      <p:ext uri="{BB962C8B-B14F-4D97-AF65-F5344CB8AC3E}">
        <p14:creationId xmlns:p14="http://schemas.microsoft.com/office/powerpoint/2010/main" val="42183976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E2AB3F-8D9C-4CE3-BB2F-D9DC89996E06}" type="slidenum">
              <a:rPr lang="en-US" smtClean="0"/>
              <a:t>10</a:t>
            </a:fld>
            <a:endParaRPr lang="en-US"/>
          </a:p>
        </p:txBody>
      </p:sp>
    </p:spTree>
    <p:extLst>
      <p:ext uri="{BB962C8B-B14F-4D97-AF65-F5344CB8AC3E}">
        <p14:creationId xmlns:p14="http://schemas.microsoft.com/office/powerpoint/2010/main" val="2884579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E2AB3F-8D9C-4CE3-BB2F-D9DC89996E06}" type="slidenum">
              <a:rPr lang="en-US" smtClean="0"/>
              <a:t>11</a:t>
            </a:fld>
            <a:endParaRPr lang="en-US"/>
          </a:p>
        </p:txBody>
      </p:sp>
    </p:spTree>
    <p:extLst>
      <p:ext uri="{BB962C8B-B14F-4D97-AF65-F5344CB8AC3E}">
        <p14:creationId xmlns:p14="http://schemas.microsoft.com/office/powerpoint/2010/main" val="36280977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E2AB3F-8D9C-4CE3-BB2F-D9DC89996E06}" type="slidenum">
              <a:rPr lang="en-US" smtClean="0"/>
              <a:t>12</a:t>
            </a:fld>
            <a:endParaRPr lang="en-US"/>
          </a:p>
        </p:txBody>
      </p:sp>
    </p:spTree>
    <p:extLst>
      <p:ext uri="{BB962C8B-B14F-4D97-AF65-F5344CB8AC3E}">
        <p14:creationId xmlns:p14="http://schemas.microsoft.com/office/powerpoint/2010/main" val="18490071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E2AB3F-8D9C-4CE3-BB2F-D9DC89996E06}" type="slidenum">
              <a:rPr lang="en-US" smtClean="0"/>
              <a:t>13</a:t>
            </a:fld>
            <a:endParaRPr lang="en-US"/>
          </a:p>
        </p:txBody>
      </p:sp>
    </p:spTree>
    <p:extLst>
      <p:ext uri="{BB962C8B-B14F-4D97-AF65-F5344CB8AC3E}">
        <p14:creationId xmlns:p14="http://schemas.microsoft.com/office/powerpoint/2010/main" val="25356272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E2AB3F-8D9C-4CE3-BB2F-D9DC89996E06}" type="slidenum">
              <a:rPr lang="en-US" smtClean="0"/>
              <a:t>14</a:t>
            </a:fld>
            <a:endParaRPr lang="en-US"/>
          </a:p>
        </p:txBody>
      </p:sp>
    </p:spTree>
    <p:extLst>
      <p:ext uri="{BB962C8B-B14F-4D97-AF65-F5344CB8AC3E}">
        <p14:creationId xmlns:p14="http://schemas.microsoft.com/office/powerpoint/2010/main" val="22106474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E2AB3F-8D9C-4CE3-BB2F-D9DC89996E06}" type="slidenum">
              <a:rPr lang="en-US" smtClean="0"/>
              <a:t>15</a:t>
            </a:fld>
            <a:endParaRPr lang="en-US"/>
          </a:p>
        </p:txBody>
      </p:sp>
    </p:spTree>
    <p:extLst>
      <p:ext uri="{BB962C8B-B14F-4D97-AF65-F5344CB8AC3E}">
        <p14:creationId xmlns:p14="http://schemas.microsoft.com/office/powerpoint/2010/main" val="31605003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E2AB3F-8D9C-4CE3-BB2F-D9DC89996E06}" type="slidenum">
              <a:rPr lang="en-US" smtClean="0"/>
              <a:t>16</a:t>
            </a:fld>
            <a:endParaRPr lang="en-US"/>
          </a:p>
        </p:txBody>
      </p:sp>
    </p:spTree>
    <p:extLst>
      <p:ext uri="{BB962C8B-B14F-4D97-AF65-F5344CB8AC3E}">
        <p14:creationId xmlns:p14="http://schemas.microsoft.com/office/powerpoint/2010/main" val="31039595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E2AB3F-8D9C-4CE3-BB2F-D9DC89996E06}" type="slidenum">
              <a:rPr lang="en-US" smtClean="0"/>
              <a:t>17</a:t>
            </a:fld>
            <a:endParaRPr lang="en-US"/>
          </a:p>
        </p:txBody>
      </p:sp>
    </p:spTree>
    <p:extLst>
      <p:ext uri="{BB962C8B-B14F-4D97-AF65-F5344CB8AC3E}">
        <p14:creationId xmlns:p14="http://schemas.microsoft.com/office/powerpoint/2010/main" val="2618977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Out on the ORPA website, under Forms, there is a subsection entitled, Standard Agreements.  A template Confidential Disclosure Agreement is  available there.</a:t>
            </a:r>
          </a:p>
          <a:p>
            <a:endParaRPr lang="en-US" dirty="0"/>
          </a:p>
          <a:p>
            <a:r>
              <a:rPr lang="en-US" dirty="0" smtClean="0"/>
              <a:t>This template gives you an idea what the CDA should look like.</a:t>
            </a:r>
            <a:endParaRPr lang="en-US" dirty="0"/>
          </a:p>
        </p:txBody>
      </p:sp>
      <p:sp>
        <p:nvSpPr>
          <p:cNvPr id="4" name="Slide Number Placeholder 3"/>
          <p:cNvSpPr>
            <a:spLocks noGrp="1"/>
          </p:cNvSpPr>
          <p:nvPr>
            <p:ph type="sldNum" sz="quarter" idx="10"/>
          </p:nvPr>
        </p:nvSpPr>
        <p:spPr/>
        <p:txBody>
          <a:bodyPr/>
          <a:lstStyle/>
          <a:p>
            <a:fld id="{80E2AB3F-8D9C-4CE3-BB2F-D9DC89996E06}" type="slidenum">
              <a:rPr lang="en-US" smtClean="0"/>
              <a:t>2</a:t>
            </a:fld>
            <a:endParaRPr lang="en-US"/>
          </a:p>
        </p:txBody>
      </p:sp>
    </p:spTree>
    <p:extLst>
      <p:ext uri="{BB962C8B-B14F-4D97-AF65-F5344CB8AC3E}">
        <p14:creationId xmlns:p14="http://schemas.microsoft.com/office/powerpoint/2010/main" val="3649820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Material Transfer Agreement research administrators will review and negotiate the CDA for your PI.</a:t>
            </a:r>
          </a:p>
          <a:p>
            <a:r>
              <a:rPr lang="en-US" dirty="0" smtClean="0"/>
              <a:t>Once negotiated, the CDA will be signed by ORPA.</a:t>
            </a:r>
            <a:endParaRPr lang="en-US" dirty="0"/>
          </a:p>
        </p:txBody>
      </p:sp>
      <p:sp>
        <p:nvSpPr>
          <p:cNvPr id="4" name="Slide Number Placeholder 3"/>
          <p:cNvSpPr>
            <a:spLocks noGrp="1"/>
          </p:cNvSpPr>
          <p:nvPr>
            <p:ph type="sldNum" sz="quarter" idx="10"/>
          </p:nvPr>
        </p:nvSpPr>
        <p:spPr/>
        <p:txBody>
          <a:bodyPr/>
          <a:lstStyle/>
          <a:p>
            <a:fld id="{80E2AB3F-8D9C-4CE3-BB2F-D9DC89996E06}" type="slidenum">
              <a:rPr lang="en-US" smtClean="0"/>
              <a:t>3</a:t>
            </a:fld>
            <a:endParaRPr lang="en-US"/>
          </a:p>
        </p:txBody>
      </p:sp>
    </p:spTree>
    <p:extLst>
      <p:ext uri="{BB962C8B-B14F-4D97-AF65-F5344CB8AC3E}">
        <p14:creationId xmlns:p14="http://schemas.microsoft.com/office/powerpoint/2010/main" val="493505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Is it the final version?</a:t>
            </a:r>
          </a:p>
          <a:p>
            <a:endParaRPr lang="en-US" dirty="0"/>
          </a:p>
          <a:p>
            <a:r>
              <a:rPr lang="en-US" dirty="0" smtClean="0"/>
              <a:t>Has IRB </a:t>
            </a:r>
            <a:r>
              <a:rPr lang="en-US" dirty="0"/>
              <a:t> </a:t>
            </a:r>
            <a:r>
              <a:rPr lang="en-US" dirty="0" smtClean="0"/>
              <a:t>started reviewing it?</a:t>
            </a:r>
          </a:p>
          <a:p>
            <a:endParaRPr lang="en-US" dirty="0"/>
          </a:p>
          <a:p>
            <a:r>
              <a:rPr lang="en-US" dirty="0" smtClean="0"/>
              <a:t>How about the informed consent?</a:t>
            </a:r>
          </a:p>
          <a:p>
            <a:endParaRPr lang="en-US" dirty="0"/>
          </a:p>
          <a:p>
            <a:r>
              <a:rPr lang="en-US" dirty="0" smtClean="0"/>
              <a:t>Both of these documents are necessary, not only to understand what the clinical study will entail, but will be vital in order to make sure that the budget, the protocol and the informed consent document all match.</a:t>
            </a:r>
          </a:p>
          <a:p>
            <a:endParaRPr lang="en-US" dirty="0"/>
          </a:p>
          <a:p>
            <a:r>
              <a:rPr lang="en-US" dirty="0" smtClean="0"/>
              <a:t>Same procedures in all and all procedures are included in the budget.</a:t>
            </a:r>
          </a:p>
          <a:p>
            <a:endParaRPr lang="en-US" dirty="0"/>
          </a:p>
          <a:p>
            <a:r>
              <a:rPr lang="en-US" dirty="0" smtClean="0"/>
              <a:t>The consent form must have comparable subject injury languages as is in the CTA.</a:t>
            </a:r>
            <a:endParaRPr lang="en-US" dirty="0"/>
          </a:p>
        </p:txBody>
      </p:sp>
      <p:sp>
        <p:nvSpPr>
          <p:cNvPr id="4" name="Slide Number Placeholder 3"/>
          <p:cNvSpPr>
            <a:spLocks noGrp="1"/>
          </p:cNvSpPr>
          <p:nvPr>
            <p:ph type="sldNum" sz="quarter" idx="10"/>
          </p:nvPr>
        </p:nvSpPr>
        <p:spPr/>
        <p:txBody>
          <a:bodyPr/>
          <a:lstStyle/>
          <a:p>
            <a:fld id="{80E2AB3F-8D9C-4CE3-BB2F-D9DC89996E06}" type="slidenum">
              <a:rPr lang="en-US" smtClean="0"/>
              <a:t>4</a:t>
            </a:fld>
            <a:endParaRPr lang="en-US"/>
          </a:p>
        </p:txBody>
      </p:sp>
    </p:spTree>
    <p:extLst>
      <p:ext uri="{BB962C8B-B14F-4D97-AF65-F5344CB8AC3E}">
        <p14:creationId xmlns:p14="http://schemas.microsoft.com/office/powerpoint/2010/main" val="30064874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am not going to talk about the participant grid and all the comparisons that have to be done in order to negotiate an equitable budget that covers all the costs involved in a clinical trial budget.</a:t>
            </a:r>
          </a:p>
          <a:p>
            <a:endParaRPr lang="en-US" dirty="0"/>
          </a:p>
          <a:p>
            <a:r>
              <a:rPr lang="en-US" dirty="0" smtClean="0"/>
              <a:t>In most cases, Mike  will have to be involved once a participant grid and other budgetary documents have been completed..</a:t>
            </a:r>
            <a:endParaRPr lang="en-US" dirty="0"/>
          </a:p>
        </p:txBody>
      </p:sp>
      <p:sp>
        <p:nvSpPr>
          <p:cNvPr id="4" name="Slide Number Placeholder 3"/>
          <p:cNvSpPr>
            <a:spLocks noGrp="1"/>
          </p:cNvSpPr>
          <p:nvPr>
            <p:ph type="sldNum" sz="quarter" idx="10"/>
          </p:nvPr>
        </p:nvSpPr>
        <p:spPr/>
        <p:txBody>
          <a:bodyPr/>
          <a:lstStyle/>
          <a:p>
            <a:fld id="{80E2AB3F-8D9C-4CE3-BB2F-D9DC89996E06}" type="slidenum">
              <a:rPr lang="en-US" smtClean="0"/>
              <a:t>5</a:t>
            </a:fld>
            <a:endParaRPr lang="en-US"/>
          </a:p>
        </p:txBody>
      </p:sp>
    </p:spTree>
    <p:extLst>
      <p:ext uri="{BB962C8B-B14F-4D97-AF65-F5344CB8AC3E}">
        <p14:creationId xmlns:p14="http://schemas.microsoft.com/office/powerpoint/2010/main" val="23680665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may have to have a risk assessment done to decide whether the benefit to participating subjects is worth the monetary loss.</a:t>
            </a:r>
          </a:p>
          <a:p>
            <a:endParaRPr lang="en-US" dirty="0"/>
          </a:p>
          <a:p>
            <a:r>
              <a:rPr lang="en-US" dirty="0" smtClean="0"/>
              <a:t>Or perhaps the potential clinical/scientific benefit from participating in the trial will make the loss acceptable.</a:t>
            </a:r>
            <a:endParaRPr lang="en-US" dirty="0"/>
          </a:p>
        </p:txBody>
      </p:sp>
      <p:sp>
        <p:nvSpPr>
          <p:cNvPr id="4" name="Slide Number Placeholder 3"/>
          <p:cNvSpPr>
            <a:spLocks noGrp="1"/>
          </p:cNvSpPr>
          <p:nvPr>
            <p:ph type="sldNum" sz="quarter" idx="10"/>
          </p:nvPr>
        </p:nvSpPr>
        <p:spPr/>
        <p:txBody>
          <a:bodyPr/>
          <a:lstStyle/>
          <a:p>
            <a:fld id="{80E2AB3F-8D9C-4CE3-BB2F-D9DC89996E06}" type="slidenum">
              <a:rPr lang="en-US" smtClean="0"/>
              <a:t>6</a:t>
            </a:fld>
            <a:endParaRPr lang="en-US"/>
          </a:p>
        </p:txBody>
      </p:sp>
    </p:spTree>
    <p:extLst>
      <p:ext uri="{BB962C8B-B14F-4D97-AF65-F5344CB8AC3E}">
        <p14:creationId xmlns:p14="http://schemas.microsoft.com/office/powerpoint/2010/main" val="31983507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University’s template CTA is also located on the ORPA website under Forms, Standard Agreements, along with the ACTA, the Accelerated Clinical Trial Agreement developed by the Clinical and Translation Science Institutions and industry in an effort to ease and speed up the negotiation process.</a:t>
            </a:r>
          </a:p>
          <a:p>
            <a:endParaRPr lang="en-US" dirty="0"/>
          </a:p>
          <a:p>
            <a:r>
              <a:rPr lang="en-US" dirty="0" smtClean="0"/>
              <a:t>We have been able to use the ACTA successfully a few times but a lot of pharmaceutical companies insist on their standard CTA.</a:t>
            </a:r>
          </a:p>
          <a:p>
            <a:endParaRPr lang="en-US" dirty="0"/>
          </a:p>
          <a:p>
            <a:r>
              <a:rPr lang="en-US" dirty="0" smtClean="0"/>
              <a:t>We rely on our templates and our work forms, such as a sample checklist and worksheet to make sure we have everything we need to complete the negotiation.  And we also rely on our fellow research administrators.  Two (or more ) heads are always better than one.</a:t>
            </a:r>
          </a:p>
          <a:p>
            <a:endParaRPr lang="en-US" dirty="0"/>
          </a:p>
          <a:p>
            <a:r>
              <a:rPr lang="en-US" dirty="0" smtClean="0"/>
              <a:t>If  we rim into problems or there are clauses that cannot be successfully negotiated by ORPA, we will bring in the Office of Counsel to help.  Sometimes, you just need a lawyer to talk to a lawyer.</a:t>
            </a:r>
          </a:p>
          <a:p>
            <a:endParaRPr lang="en-US" dirty="0"/>
          </a:p>
          <a:p>
            <a:endParaRPr lang="en-US" dirty="0"/>
          </a:p>
        </p:txBody>
      </p:sp>
      <p:sp>
        <p:nvSpPr>
          <p:cNvPr id="4" name="Slide Number Placeholder 3"/>
          <p:cNvSpPr>
            <a:spLocks noGrp="1"/>
          </p:cNvSpPr>
          <p:nvPr>
            <p:ph type="sldNum" sz="quarter" idx="10"/>
          </p:nvPr>
        </p:nvSpPr>
        <p:spPr/>
        <p:txBody>
          <a:bodyPr/>
          <a:lstStyle/>
          <a:p>
            <a:fld id="{80E2AB3F-8D9C-4CE3-BB2F-D9DC89996E06}" type="slidenum">
              <a:rPr lang="en-US" smtClean="0"/>
              <a:t>7</a:t>
            </a:fld>
            <a:endParaRPr lang="en-US"/>
          </a:p>
        </p:txBody>
      </p:sp>
    </p:spTree>
    <p:extLst>
      <p:ext uri="{BB962C8B-B14F-4D97-AF65-F5344CB8AC3E}">
        <p14:creationId xmlns:p14="http://schemas.microsoft.com/office/powerpoint/2010/main" val="24122030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statement of work is the CTA is more general  than the protocol, which is the real  detailed SOW. </a:t>
            </a:r>
          </a:p>
          <a:p>
            <a:r>
              <a:rPr lang="en-US" dirty="0" smtClean="0"/>
              <a:t>In the CTA SOW, this is where roles are described and responsibilities are assigned.  Applicable laws are also listed.</a:t>
            </a:r>
          </a:p>
          <a:p>
            <a:endParaRPr lang="en-US" dirty="0"/>
          </a:p>
          <a:p>
            <a:r>
              <a:rPr lang="en-US" dirty="0" smtClean="0"/>
              <a:t>Supplies should include everything needed to complete the study – drug or device, placebo, equipment (if required) and in enough quantities to perform the work</a:t>
            </a:r>
          </a:p>
          <a:p>
            <a:endParaRPr lang="en-US" dirty="0"/>
          </a:p>
          <a:p>
            <a:r>
              <a:rPr lang="en-US" dirty="0" smtClean="0"/>
              <a:t>Trial records and the time required to maintain those records are becoming more of a burden to the sites.  We are required by law to keep and maintain the records for many years.  Many sponsors may add on additional time.  When that happens, we want to make sure the Sponsor pays for the storage.  Sponsors can also add a requirement that after that time ends, we have to notify them before we destroy the records.  During those years of storage, the  Sponsor may  have been absorbed by another pharmaceutical and all of the people you have been dealing with are no longer there.  Ideally, we should try to maintain contact with Sponsor on at least an annual basis.</a:t>
            </a:r>
          </a:p>
          <a:p>
            <a:endParaRPr lang="en-US" dirty="0"/>
          </a:p>
          <a:p>
            <a:r>
              <a:rPr lang="en-US" dirty="0" smtClean="0"/>
              <a:t>CTA’s also require that we abide by HIPAA,  Not a problem. We are a covered entity.  We just want to make sure that the Sponsor is also obligated to follow the HIPAA </a:t>
            </a:r>
            <a:r>
              <a:rPr lang="en-US" dirty="0" err="1" smtClean="0"/>
              <a:t>regs</a:t>
            </a:r>
            <a:r>
              <a:rPr lang="en-US" dirty="0"/>
              <a:t> </a:t>
            </a:r>
            <a:r>
              <a:rPr lang="en-US" dirty="0" smtClean="0"/>
              <a:t>and will hold Study Subjects’ personal identifiable information in confidence and that the ICF lets the subjects know that the sponsor will have access to their data.</a:t>
            </a:r>
          </a:p>
        </p:txBody>
      </p:sp>
      <p:sp>
        <p:nvSpPr>
          <p:cNvPr id="4" name="Slide Number Placeholder 3"/>
          <p:cNvSpPr>
            <a:spLocks noGrp="1"/>
          </p:cNvSpPr>
          <p:nvPr>
            <p:ph type="sldNum" sz="quarter" idx="10"/>
          </p:nvPr>
        </p:nvSpPr>
        <p:spPr/>
        <p:txBody>
          <a:bodyPr/>
          <a:lstStyle/>
          <a:p>
            <a:fld id="{80E2AB3F-8D9C-4CE3-BB2F-D9DC89996E06}" type="slidenum">
              <a:rPr lang="en-US" smtClean="0"/>
              <a:t>8</a:t>
            </a:fld>
            <a:endParaRPr lang="en-US"/>
          </a:p>
        </p:txBody>
      </p:sp>
    </p:spTree>
    <p:extLst>
      <p:ext uri="{BB962C8B-B14F-4D97-AF65-F5344CB8AC3E}">
        <p14:creationId xmlns:p14="http://schemas.microsoft.com/office/powerpoint/2010/main" val="1701280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E2AB3F-8D9C-4CE3-BB2F-D9DC89996E06}" type="slidenum">
              <a:rPr lang="en-US" smtClean="0"/>
              <a:t>9</a:t>
            </a:fld>
            <a:endParaRPr lang="en-US"/>
          </a:p>
        </p:txBody>
      </p:sp>
    </p:spTree>
    <p:extLst>
      <p:ext uri="{BB962C8B-B14F-4D97-AF65-F5344CB8AC3E}">
        <p14:creationId xmlns:p14="http://schemas.microsoft.com/office/powerpoint/2010/main" val="3679638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7A1AC2F-C387-4E58-8D98-3D12628C2F6B}" type="datetimeFigureOut">
              <a:rPr lang="en-US" smtClean="0"/>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232AD7-4F9B-44F8-B8AE-EEF68984917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A1AC2F-C387-4E58-8D98-3D12628C2F6B}" type="datetimeFigureOut">
              <a:rPr lang="en-US" smtClean="0"/>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232AD7-4F9B-44F8-B8AE-EEF68984917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A1AC2F-C387-4E58-8D98-3D12628C2F6B}" type="datetimeFigureOut">
              <a:rPr lang="en-US" smtClean="0"/>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232AD7-4F9B-44F8-B8AE-EEF68984917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A1AC2F-C387-4E58-8D98-3D12628C2F6B}" type="datetimeFigureOut">
              <a:rPr lang="en-US" smtClean="0"/>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232AD7-4F9B-44F8-B8AE-EEF68984917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A1AC2F-C387-4E58-8D98-3D12628C2F6B}" type="datetimeFigureOut">
              <a:rPr lang="en-US" smtClean="0"/>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232AD7-4F9B-44F8-B8AE-EEF68984917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7A1AC2F-C387-4E58-8D98-3D12628C2F6B}" type="datetimeFigureOut">
              <a:rPr lang="en-US" smtClean="0"/>
              <a:t>6/19/2017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232AD7-4F9B-44F8-B8AE-EEF68984917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A1AC2F-C387-4E58-8D98-3D12628C2F6B}" type="datetimeFigureOut">
              <a:rPr lang="en-US" smtClean="0"/>
              <a:t>6/19/2017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232AD7-4F9B-44F8-B8AE-EEF68984917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A1AC2F-C387-4E58-8D98-3D12628C2F6B}" type="datetimeFigureOut">
              <a:rPr lang="en-US" smtClean="0"/>
              <a:t>6/19/2017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232AD7-4F9B-44F8-B8AE-EEF68984917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A1AC2F-C387-4E58-8D98-3D12628C2F6B}" type="datetimeFigureOut">
              <a:rPr lang="en-US" smtClean="0"/>
              <a:t>6/19/2017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232AD7-4F9B-44F8-B8AE-EEF68984917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A1AC2F-C387-4E58-8D98-3D12628C2F6B}" type="datetimeFigureOut">
              <a:rPr lang="en-US" smtClean="0"/>
              <a:t>6/19/2017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232AD7-4F9B-44F8-B8AE-EEF68984917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A1AC2F-C387-4E58-8D98-3D12628C2F6B}" type="datetimeFigureOut">
              <a:rPr lang="en-US" smtClean="0"/>
              <a:t>6/19/2017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232AD7-4F9B-44F8-B8AE-EEF68984917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A1AC2F-C387-4E58-8D98-3D12628C2F6B}" type="datetimeFigureOut">
              <a:rPr lang="en-US" smtClean="0"/>
              <a:t>6/19/2017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232AD7-4F9B-44F8-B8AE-EEF68984917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Cheryl.williams@rochester.edu"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rochester.edu/orpa/form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1"/>
            <a:ext cx="7772400" cy="2152650"/>
          </a:xfrm>
        </p:spPr>
        <p:txBody>
          <a:bodyPr/>
          <a:lstStyle/>
          <a:p>
            <a:r>
              <a:rPr lang="en-US" dirty="0" smtClean="0"/>
              <a:t>Introduction to Clinical Trials:</a:t>
            </a:r>
            <a:br>
              <a:rPr lang="en-US" dirty="0" smtClean="0"/>
            </a:br>
            <a:r>
              <a:rPr lang="en-US" dirty="0" smtClean="0"/>
              <a:t>Documents and Processes</a:t>
            </a:r>
            <a:endParaRPr lang="en-US" dirty="0"/>
          </a:p>
        </p:txBody>
      </p:sp>
      <p:sp>
        <p:nvSpPr>
          <p:cNvPr id="3" name="Subtitle 2"/>
          <p:cNvSpPr>
            <a:spLocks noGrp="1"/>
          </p:cNvSpPr>
          <p:nvPr>
            <p:ph type="subTitle" idx="1"/>
          </p:nvPr>
        </p:nvSpPr>
        <p:spPr/>
        <p:txBody>
          <a:bodyPr>
            <a:normAutofit lnSpcReduction="10000"/>
          </a:bodyPr>
          <a:lstStyle/>
          <a:p>
            <a:pPr algn="l"/>
            <a:endParaRPr lang="en-US" sz="2000" dirty="0" smtClean="0"/>
          </a:p>
          <a:p>
            <a:pPr algn="l"/>
            <a:endParaRPr lang="en-US" sz="2000" dirty="0"/>
          </a:p>
          <a:p>
            <a:pPr algn="l"/>
            <a:endParaRPr lang="en-US" sz="2000" dirty="0" smtClean="0"/>
          </a:p>
          <a:p>
            <a:pPr algn="l"/>
            <a:r>
              <a:rPr lang="en-US" sz="2000" dirty="0" smtClean="0"/>
              <a:t>Presenter:  Cheryl K. Williams, Associate Director,</a:t>
            </a:r>
          </a:p>
          <a:p>
            <a:pPr algn="l"/>
            <a:r>
              <a:rPr lang="en-US" sz="2000" dirty="0" smtClean="0"/>
              <a:t>Office of Research and Project Administration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US" dirty="0" smtClean="0"/>
              <a:t>Negotiating the CTA</a:t>
            </a:r>
            <a:endParaRPr lang="en-US" dirty="0"/>
          </a:p>
        </p:txBody>
      </p:sp>
      <p:sp>
        <p:nvSpPr>
          <p:cNvPr id="6" name="Content Placeholder 5"/>
          <p:cNvSpPr>
            <a:spLocks noGrp="1"/>
          </p:cNvSpPr>
          <p:nvPr>
            <p:ph idx="1"/>
          </p:nvPr>
        </p:nvSpPr>
        <p:spPr>
          <a:xfrm>
            <a:off x="457200" y="1600201"/>
            <a:ext cx="8229600" cy="4114800"/>
          </a:xfrm>
        </p:spPr>
        <p:txBody>
          <a:bodyPr>
            <a:normAutofit/>
          </a:bodyPr>
          <a:lstStyle/>
          <a:p>
            <a:r>
              <a:rPr lang="en-US" dirty="0" smtClean="0"/>
              <a:t>Confidentiality </a:t>
            </a:r>
          </a:p>
          <a:p>
            <a:r>
              <a:rPr lang="en-US" dirty="0" smtClean="0"/>
              <a:t>Publication</a:t>
            </a:r>
          </a:p>
          <a:p>
            <a:r>
              <a:rPr lang="en-US" dirty="0" smtClean="0"/>
              <a:t>Insurance</a:t>
            </a:r>
          </a:p>
          <a:p>
            <a:r>
              <a:rPr lang="en-US" dirty="0"/>
              <a:t>Association for the Accreditation of Human Research Protection Programs (AAHRPP</a:t>
            </a:r>
            <a:r>
              <a:rPr lang="en-US" dirty="0" smtClean="0"/>
              <a:t>)</a:t>
            </a:r>
          </a:p>
          <a:p>
            <a:r>
              <a:rPr lang="en-US" dirty="0"/>
              <a:t>NO WARRANTIES</a:t>
            </a:r>
            <a:endParaRPr lang="en-US" dirty="0" smtClean="0"/>
          </a:p>
        </p:txBody>
      </p:sp>
    </p:spTree>
    <p:extLst>
      <p:ext uri="{BB962C8B-B14F-4D97-AF65-F5344CB8AC3E}">
        <p14:creationId xmlns:p14="http://schemas.microsoft.com/office/powerpoint/2010/main" val="1961751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23888" y="304800"/>
            <a:ext cx="8229600" cy="1143000"/>
          </a:xfrm>
        </p:spPr>
        <p:txBody>
          <a:bodyPr/>
          <a:lstStyle/>
          <a:p>
            <a:r>
              <a:rPr lang="en-US" dirty="0" smtClean="0"/>
              <a:t>Negotiating the CTA</a:t>
            </a:r>
            <a:endParaRPr lang="en-US" dirty="0"/>
          </a:p>
        </p:txBody>
      </p:sp>
      <p:sp>
        <p:nvSpPr>
          <p:cNvPr id="6" name="Content Placeholder 5"/>
          <p:cNvSpPr>
            <a:spLocks noGrp="1"/>
          </p:cNvSpPr>
          <p:nvPr>
            <p:ph idx="1"/>
          </p:nvPr>
        </p:nvSpPr>
        <p:spPr>
          <a:xfrm>
            <a:off x="457200" y="1600201"/>
            <a:ext cx="8229600" cy="4114800"/>
          </a:xfrm>
        </p:spPr>
        <p:txBody>
          <a:bodyPr>
            <a:normAutofit fontScale="92500" lnSpcReduction="10000"/>
          </a:bodyPr>
          <a:lstStyle/>
          <a:p>
            <a:r>
              <a:rPr lang="en-US" dirty="0" smtClean="0"/>
              <a:t>Other standard clauses</a:t>
            </a:r>
          </a:p>
          <a:p>
            <a:pPr lvl="1"/>
            <a:r>
              <a:rPr lang="en-US" dirty="0" smtClean="0"/>
              <a:t>No Waiver</a:t>
            </a:r>
          </a:p>
          <a:p>
            <a:pPr lvl="1"/>
            <a:r>
              <a:rPr lang="en-US" dirty="0" smtClean="0"/>
              <a:t>Force majeure</a:t>
            </a:r>
          </a:p>
          <a:p>
            <a:pPr lvl="1"/>
            <a:r>
              <a:rPr lang="en-US" dirty="0" smtClean="0"/>
              <a:t>Disputes</a:t>
            </a:r>
          </a:p>
          <a:p>
            <a:pPr lvl="1"/>
            <a:r>
              <a:rPr lang="en-US" dirty="0" smtClean="0"/>
              <a:t>Entire Agreement</a:t>
            </a:r>
          </a:p>
          <a:p>
            <a:pPr lvl="1"/>
            <a:r>
              <a:rPr lang="en-US" dirty="0" smtClean="0"/>
              <a:t>Assignment</a:t>
            </a:r>
          </a:p>
          <a:p>
            <a:pPr lvl="1"/>
            <a:r>
              <a:rPr lang="en-US" dirty="0" smtClean="0"/>
              <a:t>Counterparts</a:t>
            </a:r>
          </a:p>
          <a:p>
            <a:pPr lvl="1"/>
            <a:r>
              <a:rPr lang="en-US" dirty="0" smtClean="0"/>
              <a:t>Severability</a:t>
            </a:r>
          </a:p>
          <a:p>
            <a:pPr lvl="1"/>
            <a:r>
              <a:rPr lang="en-US" dirty="0" smtClean="0"/>
              <a:t>Governing Law</a:t>
            </a:r>
          </a:p>
        </p:txBody>
      </p:sp>
    </p:spTree>
    <p:extLst>
      <p:ext uri="{BB962C8B-B14F-4D97-AF65-F5344CB8AC3E}">
        <p14:creationId xmlns:p14="http://schemas.microsoft.com/office/powerpoint/2010/main" val="2942088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23888" y="304800"/>
            <a:ext cx="8229600" cy="1143000"/>
          </a:xfrm>
        </p:spPr>
        <p:txBody>
          <a:bodyPr/>
          <a:lstStyle/>
          <a:p>
            <a:pPr algn="l"/>
            <a:r>
              <a:rPr lang="en-US" dirty="0" smtClean="0"/>
              <a:t>Process</a:t>
            </a:r>
            <a:endParaRPr lang="en-US" dirty="0"/>
          </a:p>
        </p:txBody>
      </p:sp>
      <p:sp>
        <p:nvSpPr>
          <p:cNvPr id="6" name="Content Placeholder 5"/>
          <p:cNvSpPr>
            <a:spLocks noGrp="1"/>
          </p:cNvSpPr>
          <p:nvPr>
            <p:ph idx="1"/>
          </p:nvPr>
        </p:nvSpPr>
        <p:spPr>
          <a:xfrm>
            <a:off x="457200" y="1600201"/>
            <a:ext cx="8229600" cy="4114800"/>
          </a:xfrm>
        </p:spPr>
        <p:txBody>
          <a:bodyPr>
            <a:normAutofit/>
          </a:bodyPr>
          <a:lstStyle/>
          <a:p>
            <a:pPr marL="0" indent="0">
              <a:buNone/>
            </a:pPr>
            <a:r>
              <a:rPr lang="en-US" dirty="0" smtClean="0"/>
              <a:t>How do we get this all done?</a:t>
            </a:r>
          </a:p>
          <a:p>
            <a:pPr marL="0" indent="0">
              <a:buNone/>
            </a:pPr>
            <a:endParaRPr lang="en-US" dirty="0"/>
          </a:p>
          <a:p>
            <a:pPr marL="0" indent="0">
              <a:buNone/>
            </a:pPr>
            <a:r>
              <a:rPr lang="en-US" dirty="0" smtClean="0"/>
              <a:t>HARMONIZATION!</a:t>
            </a:r>
            <a:endParaRPr lang="en-US" dirty="0"/>
          </a:p>
        </p:txBody>
      </p:sp>
      <p:pic>
        <p:nvPicPr>
          <p:cNvPr id="4104" name="Picture 8" descr="C:\Users\cwilliam\AppData\Local\Microsoft\Windows\Temporary Internet Files\Content.IE5\1OF1L3NB\coro-dibujo[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4463" y="3805238"/>
            <a:ext cx="2981325" cy="2447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9010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US" dirty="0" smtClean="0"/>
              <a:t>Harmonization</a:t>
            </a:r>
            <a:endParaRPr lang="en-US" dirty="0"/>
          </a:p>
        </p:txBody>
      </p:sp>
      <p:sp>
        <p:nvSpPr>
          <p:cNvPr id="6" name="Content Placeholder 5"/>
          <p:cNvSpPr>
            <a:spLocks noGrp="1"/>
          </p:cNvSpPr>
          <p:nvPr>
            <p:ph idx="1"/>
          </p:nvPr>
        </p:nvSpPr>
        <p:spPr>
          <a:xfrm>
            <a:off x="457200" y="1600201"/>
            <a:ext cx="8229600" cy="4114800"/>
          </a:xfrm>
        </p:spPr>
        <p:txBody>
          <a:bodyPr>
            <a:normAutofit/>
          </a:bodyPr>
          <a:lstStyle/>
          <a:p>
            <a:pPr marL="0" indent="0" algn="ctr">
              <a:buNone/>
            </a:pPr>
            <a:endParaRPr lang="en-US" dirty="0" smtClean="0"/>
          </a:p>
          <a:p>
            <a:pPr marL="0" indent="0" algn="ctr">
              <a:buNone/>
            </a:pPr>
            <a:r>
              <a:rPr lang="en-US" sz="4000" dirty="0" smtClean="0"/>
              <a:t>What is harmonization?  </a:t>
            </a:r>
          </a:p>
          <a:p>
            <a:pPr marL="0" indent="0" algn="ctr">
              <a:buNone/>
            </a:pPr>
            <a:r>
              <a:rPr lang="en-US" sz="4000" dirty="0" smtClean="0"/>
              <a:t>Everyone working together to achieve the same result!</a:t>
            </a:r>
          </a:p>
          <a:p>
            <a:pPr marL="0" indent="0">
              <a:buNone/>
            </a:pPr>
            <a:endParaRPr lang="en-US" dirty="0" smtClean="0"/>
          </a:p>
        </p:txBody>
      </p:sp>
    </p:spTree>
    <p:extLst>
      <p:ext uri="{BB962C8B-B14F-4D97-AF65-F5344CB8AC3E}">
        <p14:creationId xmlns:p14="http://schemas.microsoft.com/office/powerpoint/2010/main" val="1992390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US" dirty="0" smtClean="0"/>
              <a:t>Without Harmonization</a:t>
            </a:r>
            <a:endParaRPr lang="en-US" dirty="0"/>
          </a:p>
        </p:txBody>
      </p:sp>
      <p:sp>
        <p:nvSpPr>
          <p:cNvPr id="6" name="Content Placeholder 5"/>
          <p:cNvSpPr>
            <a:spLocks noGrp="1"/>
          </p:cNvSpPr>
          <p:nvPr>
            <p:ph idx="1"/>
          </p:nvPr>
        </p:nvSpPr>
        <p:spPr>
          <a:xfrm>
            <a:off x="457200" y="1600201"/>
            <a:ext cx="8229600" cy="4114800"/>
          </a:xfrm>
        </p:spPr>
        <p:txBody>
          <a:bodyPr>
            <a:normAutofit fontScale="77500" lnSpcReduction="20000"/>
          </a:bodyPr>
          <a:lstStyle/>
          <a:p>
            <a:r>
              <a:rPr lang="en-US" dirty="0" smtClean="0"/>
              <a:t>Delay in IRB receiving the proposal &amp; informed consent documents</a:t>
            </a:r>
          </a:p>
          <a:p>
            <a:r>
              <a:rPr lang="en-US" dirty="0" smtClean="0"/>
              <a:t>Department reviews, negotiates budget without consulting with ORPA or waits until last minute to send budget, Participants’ Grid and Worksheet to ORPA</a:t>
            </a:r>
          </a:p>
          <a:p>
            <a:r>
              <a:rPr lang="en-US" dirty="0" smtClean="0"/>
              <a:t>Delay in sending draft CTA to ORPA</a:t>
            </a:r>
          </a:p>
          <a:p>
            <a:pPr marL="0" indent="0">
              <a:buNone/>
            </a:pPr>
            <a:endParaRPr lang="en-US" dirty="0" smtClean="0"/>
          </a:p>
          <a:p>
            <a:pPr marL="0" indent="0">
              <a:buNone/>
            </a:pPr>
            <a:r>
              <a:rPr lang="en-US" dirty="0" smtClean="0"/>
              <a:t>Possible result:  contradictory documents and bad timing, CTA negotiated, but IRB approval is still under review Contradictory language between informed consent and CTA</a:t>
            </a:r>
          </a:p>
          <a:p>
            <a:pPr marL="0" indent="0">
              <a:buNone/>
            </a:pPr>
            <a:r>
              <a:rPr lang="en-US" dirty="0" smtClean="0"/>
              <a:t>Budget not finalized</a:t>
            </a:r>
            <a:endParaRPr lang="en-US" dirty="0"/>
          </a:p>
        </p:txBody>
      </p:sp>
    </p:spTree>
    <p:extLst>
      <p:ext uri="{BB962C8B-B14F-4D97-AF65-F5344CB8AC3E}">
        <p14:creationId xmlns:p14="http://schemas.microsoft.com/office/powerpoint/2010/main" val="11243406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US" dirty="0" smtClean="0"/>
              <a:t>With Harmonization</a:t>
            </a:r>
            <a:endParaRPr lang="en-US" dirty="0"/>
          </a:p>
        </p:txBody>
      </p:sp>
      <p:sp>
        <p:nvSpPr>
          <p:cNvPr id="6" name="Content Placeholder 5"/>
          <p:cNvSpPr>
            <a:spLocks noGrp="1"/>
          </p:cNvSpPr>
          <p:nvPr>
            <p:ph idx="1"/>
          </p:nvPr>
        </p:nvSpPr>
        <p:spPr>
          <a:xfrm>
            <a:off x="457200" y="1600201"/>
            <a:ext cx="8229600" cy="4114800"/>
          </a:xfrm>
        </p:spPr>
        <p:txBody>
          <a:bodyPr>
            <a:normAutofit fontScale="92500" lnSpcReduction="10000"/>
          </a:bodyPr>
          <a:lstStyle/>
          <a:p>
            <a:r>
              <a:rPr lang="en-US" dirty="0" smtClean="0"/>
              <a:t>PI receives CDA – tells coordinator, coordinator tells administrator</a:t>
            </a:r>
          </a:p>
          <a:p>
            <a:pPr lvl="1"/>
            <a:r>
              <a:rPr lang="en-US" dirty="0" smtClean="0"/>
              <a:t> CDA sent to ORPA for review, negotiation, signing</a:t>
            </a:r>
          </a:p>
          <a:p>
            <a:pPr lvl="1"/>
            <a:r>
              <a:rPr lang="en-US" dirty="0" smtClean="0"/>
              <a:t>PI receives protocol, draft informed consent form, budget and draft CTA</a:t>
            </a:r>
          </a:p>
          <a:p>
            <a:pPr lvl="1"/>
            <a:r>
              <a:rPr lang="en-US" dirty="0" smtClean="0"/>
              <a:t>Administrator sends all to ORPA and begins working on the budget, sends to ORPA for review</a:t>
            </a:r>
          </a:p>
          <a:p>
            <a:r>
              <a:rPr lang="en-US" dirty="0" smtClean="0"/>
              <a:t>Coordinator sends protocol and informed consent to RSRB for review and approval</a:t>
            </a:r>
          </a:p>
        </p:txBody>
      </p:sp>
    </p:spTree>
    <p:extLst>
      <p:ext uri="{BB962C8B-B14F-4D97-AF65-F5344CB8AC3E}">
        <p14:creationId xmlns:p14="http://schemas.microsoft.com/office/powerpoint/2010/main" val="274106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US" dirty="0" smtClean="0"/>
              <a:t>Closing out the CTA</a:t>
            </a:r>
            <a:endParaRPr lang="en-US" dirty="0"/>
          </a:p>
        </p:txBody>
      </p:sp>
      <p:sp>
        <p:nvSpPr>
          <p:cNvPr id="6" name="Content Placeholder 5"/>
          <p:cNvSpPr>
            <a:spLocks noGrp="1"/>
          </p:cNvSpPr>
          <p:nvPr>
            <p:ph idx="1"/>
          </p:nvPr>
        </p:nvSpPr>
        <p:spPr>
          <a:xfrm>
            <a:off x="457200" y="1600201"/>
            <a:ext cx="8229600" cy="4114800"/>
          </a:xfrm>
        </p:spPr>
        <p:txBody>
          <a:bodyPr>
            <a:normAutofit/>
          </a:bodyPr>
          <a:lstStyle/>
          <a:p>
            <a:r>
              <a:rPr lang="en-US" dirty="0" smtClean="0"/>
              <a:t>Have all procedures been completed?</a:t>
            </a:r>
          </a:p>
          <a:p>
            <a:r>
              <a:rPr lang="en-US" dirty="0" smtClean="0"/>
              <a:t>Have all case report forms been sent to the sponsor?</a:t>
            </a:r>
          </a:p>
          <a:p>
            <a:r>
              <a:rPr lang="en-US" dirty="0" smtClean="0"/>
              <a:t>Have all invoices been sent?</a:t>
            </a:r>
          </a:p>
          <a:p>
            <a:r>
              <a:rPr lang="en-US" dirty="0" smtClean="0"/>
              <a:t>Have all payments been received?</a:t>
            </a:r>
          </a:p>
          <a:p>
            <a:r>
              <a:rPr lang="en-US" dirty="0" smtClean="0"/>
              <a:t>Surplus or deficit?</a:t>
            </a:r>
          </a:p>
        </p:txBody>
      </p:sp>
    </p:spTree>
    <p:extLst>
      <p:ext uri="{BB962C8B-B14F-4D97-AF65-F5344CB8AC3E}">
        <p14:creationId xmlns:p14="http://schemas.microsoft.com/office/powerpoint/2010/main" val="677066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dirty="0"/>
          </a:p>
        </p:txBody>
      </p:sp>
      <p:sp>
        <p:nvSpPr>
          <p:cNvPr id="6" name="Content Placeholder 5"/>
          <p:cNvSpPr>
            <a:spLocks noGrp="1"/>
          </p:cNvSpPr>
          <p:nvPr>
            <p:ph idx="1"/>
          </p:nvPr>
        </p:nvSpPr>
        <p:spPr>
          <a:xfrm>
            <a:off x="457200" y="1600201"/>
            <a:ext cx="8229600" cy="4114800"/>
          </a:xfrm>
        </p:spPr>
        <p:txBody>
          <a:bodyPr>
            <a:normAutofit/>
          </a:bodyPr>
          <a:lstStyle/>
          <a:p>
            <a:pPr marL="0" indent="0" algn="ctr">
              <a:buNone/>
            </a:pPr>
            <a:endParaRPr lang="en-US" dirty="0" smtClean="0"/>
          </a:p>
          <a:p>
            <a:pPr marL="0" indent="0" algn="ctr">
              <a:buNone/>
            </a:pPr>
            <a:endParaRPr lang="en-US" dirty="0"/>
          </a:p>
          <a:p>
            <a:pPr marL="0" indent="0" algn="ctr">
              <a:buNone/>
            </a:pPr>
            <a:r>
              <a:rPr lang="en-US" dirty="0" smtClean="0"/>
              <a:t>Questions?</a:t>
            </a:r>
            <a:endParaRPr lang="en-US" dirty="0"/>
          </a:p>
          <a:p>
            <a:pPr marL="0" indent="0" algn="ctr">
              <a:buNone/>
            </a:pPr>
            <a:endParaRPr lang="en-US" dirty="0" smtClean="0"/>
          </a:p>
          <a:p>
            <a:pPr marL="0" indent="0" algn="ctr">
              <a:buNone/>
            </a:pPr>
            <a:endParaRPr lang="en-US" dirty="0"/>
          </a:p>
          <a:p>
            <a:pPr marL="0" indent="0" algn="ctr">
              <a:buNone/>
            </a:pPr>
            <a:endParaRPr lang="en-US" dirty="0" smtClean="0"/>
          </a:p>
          <a:p>
            <a:pPr marL="0" indent="0">
              <a:buNone/>
            </a:pPr>
            <a:r>
              <a:rPr lang="en-US" sz="2800" dirty="0" smtClean="0">
                <a:hlinkClick r:id="rId3"/>
              </a:rPr>
              <a:t>cheryl.williams@rochester.edu</a:t>
            </a:r>
            <a:endParaRPr lang="en-US" sz="2800" dirty="0" smtClean="0"/>
          </a:p>
        </p:txBody>
      </p:sp>
    </p:spTree>
    <p:extLst>
      <p:ext uri="{BB962C8B-B14F-4D97-AF65-F5344CB8AC3E}">
        <p14:creationId xmlns:p14="http://schemas.microsoft.com/office/powerpoint/2010/main" val="3925099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Confidential Disclosure Agreement (CDA)</a:t>
            </a:r>
            <a:endParaRPr lang="en-US" dirty="0"/>
          </a:p>
        </p:txBody>
      </p:sp>
      <p:sp>
        <p:nvSpPr>
          <p:cNvPr id="6" name="Content Placeholder 5"/>
          <p:cNvSpPr>
            <a:spLocks noGrp="1"/>
          </p:cNvSpPr>
          <p:nvPr>
            <p:ph idx="1"/>
          </p:nvPr>
        </p:nvSpPr>
        <p:spPr>
          <a:xfrm>
            <a:off x="457200" y="1600201"/>
            <a:ext cx="8229600" cy="4114800"/>
          </a:xfrm>
        </p:spPr>
        <p:txBody>
          <a:bodyPr/>
          <a:lstStyle/>
          <a:p>
            <a:endParaRPr lang="en-US" dirty="0" smtClean="0"/>
          </a:p>
          <a:p>
            <a:pPr marL="0" indent="0">
              <a:buNone/>
            </a:pPr>
            <a:r>
              <a:rPr lang="en-US" dirty="0" smtClean="0"/>
              <a:t>May be the first sign that your faculty member is interested in participating in an industry-sponsored clinical </a:t>
            </a:r>
            <a:r>
              <a:rPr lang="en-US" dirty="0" smtClean="0"/>
              <a:t>trial</a:t>
            </a:r>
          </a:p>
          <a:p>
            <a:pPr marL="0" indent="0">
              <a:buNone/>
            </a:pPr>
            <a:r>
              <a:rPr lang="en-US" dirty="0" smtClean="0"/>
              <a:t>A sample template CDA is available on the ORPA </a:t>
            </a:r>
            <a:r>
              <a:rPr lang="en-US" dirty="0"/>
              <a:t>website at </a:t>
            </a:r>
            <a:r>
              <a:rPr lang="en-US" dirty="0">
                <a:hlinkClick r:id="rId3"/>
              </a:rPr>
              <a:t>http://www.rochester.edu/orpa/forms</a:t>
            </a:r>
            <a:r>
              <a:rPr lang="en-US" dirty="0" smtClean="0">
                <a:hlinkClick r:id="rId3"/>
              </a:rPr>
              <a:t>/</a:t>
            </a:r>
            <a:r>
              <a:rPr lang="en-US" dirty="0" smtClean="0"/>
              <a:t> </a:t>
            </a:r>
            <a:endParaRPr lang="en-US" dirty="0" smtClean="0"/>
          </a:p>
        </p:txBody>
      </p:sp>
    </p:spTree>
    <p:extLst>
      <p:ext uri="{BB962C8B-B14F-4D97-AF65-F5344CB8AC3E}">
        <p14:creationId xmlns:p14="http://schemas.microsoft.com/office/powerpoint/2010/main" val="816813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US" dirty="0" smtClean="0"/>
              <a:t>CDA</a:t>
            </a:r>
            <a:endParaRPr lang="en-US" dirty="0"/>
          </a:p>
        </p:txBody>
      </p:sp>
      <p:sp>
        <p:nvSpPr>
          <p:cNvPr id="6" name="Content Placeholder 5"/>
          <p:cNvSpPr>
            <a:spLocks noGrp="1"/>
          </p:cNvSpPr>
          <p:nvPr>
            <p:ph idx="1"/>
          </p:nvPr>
        </p:nvSpPr>
        <p:spPr>
          <a:xfrm>
            <a:off x="457200" y="1600200"/>
            <a:ext cx="8229600" cy="4114800"/>
          </a:xfrm>
        </p:spPr>
        <p:txBody>
          <a:bodyPr>
            <a:normAutofit fontScale="92500" lnSpcReduction="10000"/>
          </a:bodyPr>
          <a:lstStyle/>
          <a:p>
            <a:pPr marL="0" indent="0">
              <a:buNone/>
            </a:pPr>
            <a:r>
              <a:rPr lang="en-US" dirty="0"/>
              <a:t>Should be reviewed by ORPA</a:t>
            </a:r>
          </a:p>
          <a:p>
            <a:pPr marL="0" indent="0">
              <a:buNone/>
            </a:pPr>
            <a:endParaRPr lang="en-US" dirty="0"/>
          </a:p>
          <a:p>
            <a:r>
              <a:rPr lang="en-US" dirty="0" smtClean="0"/>
              <a:t>Definition of confidential information</a:t>
            </a:r>
          </a:p>
          <a:p>
            <a:r>
              <a:rPr lang="en-US" dirty="0"/>
              <a:t>N</a:t>
            </a:r>
            <a:r>
              <a:rPr lang="en-US" dirty="0" smtClean="0"/>
              <a:t>arrow the scope – </a:t>
            </a:r>
          </a:p>
          <a:p>
            <a:r>
              <a:rPr lang="en-US" dirty="0"/>
              <a:t>E</a:t>
            </a:r>
            <a:r>
              <a:rPr lang="en-US" dirty="0" smtClean="0"/>
              <a:t>liminate any mention of IP requirements </a:t>
            </a:r>
          </a:p>
          <a:p>
            <a:r>
              <a:rPr lang="en-US" dirty="0" smtClean="0"/>
              <a:t>Limit obligations to hold confidential – 1 year standard (obligation no more than 5-7 years)</a:t>
            </a:r>
          </a:p>
          <a:p>
            <a:r>
              <a:rPr lang="en-US" dirty="0" smtClean="0"/>
              <a:t>UR signs CDA</a:t>
            </a:r>
          </a:p>
          <a:p>
            <a:pPr marL="0" indent="0">
              <a:buNone/>
            </a:pPr>
            <a:endParaRPr lang="en-US" sz="3600" dirty="0" smtClean="0"/>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3050142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US" dirty="0" smtClean="0"/>
              <a:t>Protocol &amp; Consent Form</a:t>
            </a:r>
            <a:endParaRPr lang="en-US" dirty="0"/>
          </a:p>
        </p:txBody>
      </p:sp>
      <p:sp>
        <p:nvSpPr>
          <p:cNvPr id="6" name="Content Placeholder 5"/>
          <p:cNvSpPr>
            <a:spLocks noGrp="1"/>
          </p:cNvSpPr>
          <p:nvPr>
            <p:ph idx="1"/>
          </p:nvPr>
        </p:nvSpPr>
        <p:spPr>
          <a:xfrm>
            <a:off x="457200" y="1600201"/>
            <a:ext cx="8229600" cy="4114800"/>
          </a:xfrm>
        </p:spPr>
        <p:txBody>
          <a:bodyPr>
            <a:normAutofit/>
          </a:bodyPr>
          <a:lstStyle/>
          <a:p>
            <a:r>
              <a:rPr lang="en-US" dirty="0" smtClean="0"/>
              <a:t>Do you have the sponsor’s clinical trial protocol?</a:t>
            </a:r>
          </a:p>
          <a:p>
            <a:pPr marL="0" indent="0">
              <a:buNone/>
            </a:pPr>
            <a:endParaRPr lang="en-US" dirty="0" smtClean="0"/>
          </a:p>
          <a:p>
            <a:r>
              <a:rPr lang="en-US" dirty="0" smtClean="0"/>
              <a:t>Have you received the sample informed consent document</a:t>
            </a:r>
            <a:r>
              <a:rPr lang="en-US" dirty="0"/>
              <a:t>?</a:t>
            </a:r>
            <a:r>
              <a:rPr lang="en-US" dirty="0" smtClean="0"/>
              <a:t> </a:t>
            </a:r>
          </a:p>
          <a:p>
            <a:pPr marL="457200" lvl="1" indent="0">
              <a:buNone/>
            </a:pPr>
            <a:endParaRPr lang="en-US" dirty="0" smtClean="0"/>
          </a:p>
        </p:txBody>
      </p:sp>
    </p:spTree>
    <p:extLst>
      <p:ext uri="{BB962C8B-B14F-4D97-AF65-F5344CB8AC3E}">
        <p14:creationId xmlns:p14="http://schemas.microsoft.com/office/powerpoint/2010/main" val="4204435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US" dirty="0" smtClean="0"/>
              <a:t>Sponsor’s Budget</a:t>
            </a:r>
            <a:endParaRPr lang="en-US" dirty="0"/>
          </a:p>
        </p:txBody>
      </p:sp>
      <p:sp>
        <p:nvSpPr>
          <p:cNvPr id="6" name="Content Placeholder 5"/>
          <p:cNvSpPr>
            <a:spLocks noGrp="1"/>
          </p:cNvSpPr>
          <p:nvPr>
            <p:ph idx="1"/>
          </p:nvPr>
        </p:nvSpPr>
        <p:spPr>
          <a:xfrm>
            <a:off x="457200" y="1600201"/>
            <a:ext cx="8229600" cy="4114800"/>
          </a:xfrm>
        </p:spPr>
        <p:txBody>
          <a:bodyPr>
            <a:normAutofit/>
          </a:bodyPr>
          <a:lstStyle/>
          <a:p>
            <a:pPr marL="0" indent="0">
              <a:buNone/>
            </a:pPr>
            <a:r>
              <a:rPr lang="en-US" dirty="0" smtClean="0"/>
              <a:t>Most important thing to remember:</a:t>
            </a:r>
          </a:p>
          <a:p>
            <a:pPr marL="0" indent="0">
              <a:buNone/>
            </a:pPr>
            <a:endParaRPr lang="en-US" dirty="0"/>
          </a:p>
          <a:p>
            <a:pPr marL="0" indent="0">
              <a:buNone/>
            </a:pPr>
            <a:r>
              <a:rPr lang="en-US" dirty="0" smtClean="0"/>
              <a:t>THE BUDGET IS NEGOTIABLE!</a:t>
            </a:r>
          </a:p>
        </p:txBody>
      </p:sp>
      <p:pic>
        <p:nvPicPr>
          <p:cNvPr id="3074" name="Picture 2" descr="C:\Users\cwilliam\AppData\Local\Microsoft\Windows\Temporary Internet Files\Content.IE5\2XW6QL1F\money2[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44559" y="3886200"/>
            <a:ext cx="2208765" cy="17447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3798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US" dirty="0" smtClean="0"/>
              <a:t>Sponsor’s Budget</a:t>
            </a:r>
            <a:endParaRPr lang="en-US" dirty="0"/>
          </a:p>
        </p:txBody>
      </p:sp>
      <p:sp>
        <p:nvSpPr>
          <p:cNvPr id="6" name="Content Placeholder 5"/>
          <p:cNvSpPr>
            <a:spLocks noGrp="1"/>
          </p:cNvSpPr>
          <p:nvPr>
            <p:ph idx="1"/>
          </p:nvPr>
        </p:nvSpPr>
        <p:spPr>
          <a:xfrm>
            <a:off x="457200" y="1600201"/>
            <a:ext cx="8229600" cy="4114800"/>
          </a:xfrm>
        </p:spPr>
        <p:txBody>
          <a:bodyPr>
            <a:normAutofit/>
          </a:bodyPr>
          <a:lstStyle/>
          <a:p>
            <a:pPr marL="0" indent="0">
              <a:buNone/>
            </a:pPr>
            <a:endParaRPr lang="en-US" dirty="0" smtClean="0"/>
          </a:p>
          <a:p>
            <a:pPr marL="0" indent="0">
              <a:buNone/>
            </a:pPr>
            <a:endParaRPr lang="en-US" dirty="0"/>
          </a:p>
          <a:p>
            <a:pPr marL="0" indent="0">
              <a:buNone/>
            </a:pPr>
            <a:r>
              <a:rPr lang="en-US" dirty="0" smtClean="0"/>
              <a:t>What happens if you cannot negotiate an equitable budget?</a:t>
            </a:r>
          </a:p>
        </p:txBody>
      </p:sp>
      <p:pic>
        <p:nvPicPr>
          <p:cNvPr id="1027" name="Picture 3" descr="C:\Users\cwilliam\AppData\Local\Microsoft\Windows\Temporary Internet Files\Content.IE5\1OF1L3NB\competencia[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54600" y="3543300"/>
            <a:ext cx="2571750"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2111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US" dirty="0" smtClean="0"/>
              <a:t>Negotiating the CTA</a:t>
            </a:r>
            <a:endParaRPr lang="en-US" dirty="0"/>
          </a:p>
        </p:txBody>
      </p:sp>
      <p:sp>
        <p:nvSpPr>
          <p:cNvPr id="6" name="Content Placeholder 5"/>
          <p:cNvSpPr>
            <a:spLocks noGrp="1"/>
          </p:cNvSpPr>
          <p:nvPr>
            <p:ph idx="1"/>
          </p:nvPr>
        </p:nvSpPr>
        <p:spPr>
          <a:xfrm>
            <a:off x="457200" y="1600201"/>
            <a:ext cx="8229600" cy="4114800"/>
          </a:xfrm>
        </p:spPr>
        <p:txBody>
          <a:bodyPr>
            <a:normAutofit/>
          </a:bodyPr>
          <a:lstStyle/>
          <a:p>
            <a:pPr marL="0" indent="0">
              <a:buNone/>
            </a:pPr>
            <a:endParaRPr lang="en-US" dirty="0"/>
          </a:p>
          <a:p>
            <a:pPr marL="0" indent="0">
              <a:buNone/>
            </a:pPr>
            <a:r>
              <a:rPr lang="en-US" dirty="0" smtClean="0"/>
              <a:t>ORPA negotiates the CTA, working from a template CTA or Accelerated Clinical Trial </a:t>
            </a:r>
            <a:r>
              <a:rPr lang="en-US" dirty="0" smtClean="0"/>
              <a:t>Agreement or the sponsor’s CTA</a:t>
            </a:r>
            <a:endParaRPr lang="en-US" dirty="0" smtClean="0"/>
          </a:p>
          <a:p>
            <a:pPr marL="0" indent="0">
              <a:buNone/>
            </a:pPr>
            <a:endParaRPr lang="en-US" dirty="0" smtClean="0"/>
          </a:p>
          <a:p>
            <a:pPr marL="0" indent="0">
              <a:buNone/>
            </a:pPr>
            <a:r>
              <a:rPr lang="en-US" dirty="0" smtClean="0"/>
              <a:t>ORPA will also work with Legal as needed in the negotiations</a:t>
            </a:r>
          </a:p>
          <a:p>
            <a:pPr marL="0" indent="0">
              <a:buNone/>
            </a:pPr>
            <a:endParaRPr lang="en-US" dirty="0" smtClean="0"/>
          </a:p>
          <a:p>
            <a:endParaRPr lang="en-US" dirty="0" smtClean="0"/>
          </a:p>
          <a:p>
            <a:pPr marL="0" indent="0">
              <a:buNone/>
            </a:pPr>
            <a:endParaRPr lang="en-US" dirty="0"/>
          </a:p>
        </p:txBody>
      </p:sp>
    </p:spTree>
    <p:extLst>
      <p:ext uri="{BB962C8B-B14F-4D97-AF65-F5344CB8AC3E}">
        <p14:creationId xmlns:p14="http://schemas.microsoft.com/office/powerpoint/2010/main" val="3443514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US" dirty="0" smtClean="0"/>
              <a:t>Negotiating the CTA</a:t>
            </a:r>
            <a:endParaRPr lang="en-US" dirty="0"/>
          </a:p>
        </p:txBody>
      </p:sp>
      <p:sp>
        <p:nvSpPr>
          <p:cNvPr id="6" name="Content Placeholder 5"/>
          <p:cNvSpPr>
            <a:spLocks noGrp="1"/>
          </p:cNvSpPr>
          <p:nvPr>
            <p:ph idx="1"/>
          </p:nvPr>
        </p:nvSpPr>
        <p:spPr>
          <a:xfrm>
            <a:off x="457200" y="1600201"/>
            <a:ext cx="8229600" cy="4114800"/>
          </a:xfrm>
        </p:spPr>
        <p:txBody>
          <a:bodyPr>
            <a:normAutofit/>
          </a:bodyPr>
          <a:lstStyle/>
          <a:p>
            <a:pPr marL="0" indent="0">
              <a:buNone/>
            </a:pPr>
            <a:r>
              <a:rPr lang="en-US" dirty="0" smtClean="0"/>
              <a:t>Important clauses:</a:t>
            </a:r>
          </a:p>
          <a:p>
            <a:r>
              <a:rPr lang="en-US" dirty="0" smtClean="0"/>
              <a:t>Statement of work</a:t>
            </a:r>
          </a:p>
          <a:p>
            <a:r>
              <a:rPr lang="en-US" dirty="0" smtClean="0"/>
              <a:t>Supplies</a:t>
            </a:r>
          </a:p>
          <a:p>
            <a:r>
              <a:rPr lang="en-US" dirty="0" smtClean="0"/>
              <a:t>Trial records</a:t>
            </a:r>
          </a:p>
          <a:p>
            <a:r>
              <a:rPr lang="en-US" dirty="0"/>
              <a:t>Record retention</a:t>
            </a:r>
          </a:p>
          <a:p>
            <a:r>
              <a:rPr lang="en-US" dirty="0"/>
              <a:t>The Health Insurance Portability and Accountability Act of 1996 (</a:t>
            </a:r>
            <a:r>
              <a:rPr lang="en-US" b="1" dirty="0"/>
              <a:t>HIPAA)</a:t>
            </a:r>
          </a:p>
          <a:p>
            <a:endParaRPr lang="en-US" dirty="0"/>
          </a:p>
        </p:txBody>
      </p:sp>
    </p:spTree>
    <p:extLst>
      <p:ext uri="{BB962C8B-B14F-4D97-AF65-F5344CB8AC3E}">
        <p14:creationId xmlns:p14="http://schemas.microsoft.com/office/powerpoint/2010/main" val="1447404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US" dirty="0" smtClean="0"/>
              <a:t>Negotiating the CTA</a:t>
            </a:r>
            <a:endParaRPr lang="en-US" dirty="0"/>
          </a:p>
        </p:txBody>
      </p:sp>
      <p:sp>
        <p:nvSpPr>
          <p:cNvPr id="6" name="Content Placeholder 5"/>
          <p:cNvSpPr>
            <a:spLocks noGrp="1"/>
          </p:cNvSpPr>
          <p:nvPr>
            <p:ph idx="1"/>
          </p:nvPr>
        </p:nvSpPr>
        <p:spPr>
          <a:xfrm>
            <a:off x="533400" y="1676400"/>
            <a:ext cx="8229600" cy="4114800"/>
          </a:xfrm>
        </p:spPr>
        <p:txBody>
          <a:bodyPr>
            <a:normAutofit/>
          </a:bodyPr>
          <a:lstStyle/>
          <a:p>
            <a:r>
              <a:rPr lang="en-US" u="sng" dirty="0" smtClean="0"/>
              <a:t>Compliance </a:t>
            </a:r>
            <a:r>
              <a:rPr lang="en-US" u="sng" dirty="0"/>
              <a:t>with </a:t>
            </a:r>
            <a:r>
              <a:rPr lang="en-US" u="sng" dirty="0" smtClean="0"/>
              <a:t>Law</a:t>
            </a:r>
            <a:endParaRPr lang="en-US" dirty="0"/>
          </a:p>
          <a:p>
            <a:r>
              <a:rPr lang="en-US" u="sng" dirty="0" smtClean="0"/>
              <a:t>Payments</a:t>
            </a:r>
            <a:endParaRPr lang="en-US" dirty="0"/>
          </a:p>
          <a:p>
            <a:r>
              <a:rPr lang="en-US" u="sng" dirty="0"/>
              <a:t>Study Registration</a:t>
            </a:r>
            <a:r>
              <a:rPr lang="en-US" dirty="0"/>
              <a:t> </a:t>
            </a:r>
            <a:endParaRPr lang="en-US" dirty="0" smtClean="0"/>
          </a:p>
          <a:p>
            <a:r>
              <a:rPr lang="en-US" u="sng" dirty="0" smtClean="0"/>
              <a:t>Ownership </a:t>
            </a:r>
            <a:r>
              <a:rPr lang="en-US" u="sng" dirty="0"/>
              <a:t>of Study Data and </a:t>
            </a:r>
            <a:r>
              <a:rPr lang="en-US" u="sng" dirty="0" smtClean="0"/>
              <a:t>Records</a:t>
            </a:r>
          </a:p>
          <a:p>
            <a:r>
              <a:rPr lang="en-US" u="sng" dirty="0"/>
              <a:t>Subject </a:t>
            </a:r>
            <a:r>
              <a:rPr lang="en-US" u="sng" dirty="0" smtClean="0"/>
              <a:t>Injury</a:t>
            </a:r>
          </a:p>
          <a:p>
            <a:r>
              <a:rPr lang="en-US" u="sng" dirty="0" smtClean="0"/>
              <a:t>Indemnification</a:t>
            </a:r>
            <a:endParaRPr lang="en-US" dirty="0"/>
          </a:p>
        </p:txBody>
      </p:sp>
    </p:spTree>
    <p:extLst>
      <p:ext uri="{BB962C8B-B14F-4D97-AF65-F5344CB8AC3E}">
        <p14:creationId xmlns:p14="http://schemas.microsoft.com/office/powerpoint/2010/main" val="4991081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377</TotalTime>
  <Words>1168</Words>
  <Application>Microsoft Office PowerPoint</Application>
  <PresentationFormat>On-screen Show (4:3)</PresentationFormat>
  <Paragraphs>155</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Introduction to Clinical Trials: Documents and Processes</vt:lpstr>
      <vt:lpstr>Confidential Disclosure Agreement (CDA)</vt:lpstr>
      <vt:lpstr>CDA</vt:lpstr>
      <vt:lpstr>Protocol &amp; Consent Form</vt:lpstr>
      <vt:lpstr>Sponsor’s Budget</vt:lpstr>
      <vt:lpstr>Sponsor’s Budget</vt:lpstr>
      <vt:lpstr>Negotiating the CTA</vt:lpstr>
      <vt:lpstr>Negotiating the CTA</vt:lpstr>
      <vt:lpstr>Negotiating the CTA</vt:lpstr>
      <vt:lpstr>Negotiating the CTA</vt:lpstr>
      <vt:lpstr>Negotiating the CTA</vt:lpstr>
      <vt:lpstr>Process</vt:lpstr>
      <vt:lpstr>Harmonization</vt:lpstr>
      <vt:lpstr>Without Harmonization</vt:lpstr>
      <vt:lpstr>With Harmonization</vt:lpstr>
      <vt:lpstr>Closing out the CTA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Jill A. Frankenfield</dc:creator>
  <cp:lastModifiedBy>cwilliam</cp:lastModifiedBy>
  <cp:revision>46</cp:revision>
  <cp:lastPrinted>2017-04-02T16:19:27Z</cp:lastPrinted>
  <dcterms:created xsi:type="dcterms:W3CDTF">2012-01-23T16:58:29Z</dcterms:created>
  <dcterms:modified xsi:type="dcterms:W3CDTF">2017-06-19T12:44:42Z</dcterms:modified>
</cp:coreProperties>
</file>