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64" r:id="rId7"/>
    <p:sldId id="273" r:id="rId8"/>
    <p:sldId id="262" r:id="rId9"/>
    <p:sldId id="274" r:id="rId10"/>
    <p:sldId id="263" r:id="rId11"/>
    <p:sldId id="269" r:id="rId12"/>
    <p:sldId id="265" r:id="rId13"/>
    <p:sldId id="266" r:id="rId14"/>
    <p:sldId id="267" r:id="rId15"/>
    <p:sldId id="268" r:id="rId16"/>
    <p:sldId id="270" r:id="rId17"/>
    <p:sldId id="271" r:id="rId18"/>
    <p:sldId id="272" r:id="rId19"/>
  </p:sldIdLst>
  <p:sldSz cx="9144000" cy="6858000" type="screen4x3"/>
  <p:notesSz cx="7010400" cy="9223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3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22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622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B0A8AF-16D7-439D-AE10-C2C3CA1A6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4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1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1104"/>
            <a:ext cx="5140960" cy="415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22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622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0857FF-E4DD-48BF-BF3A-C30BB1712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8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9pPr>
          </a:lstStyle>
          <a:p>
            <a:fld id="{AF2EA25E-2039-4D50-9FB3-E8C74CE68F76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2150"/>
            <a:ext cx="4610100" cy="3457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ooterd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9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6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31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4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1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0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48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465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864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footerdar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New York State Grants Reform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Laurie Naber</a:t>
            </a:r>
          </a:p>
          <a:p>
            <a:pPr eaLnBrk="1" hangingPunct="1"/>
            <a:r>
              <a:rPr lang="en-US" altLang="en-US" dirty="0" smtClean="0"/>
              <a:t>Office of Research and Project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3514"/>
            <a:ext cx="7239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Grants Gateway</a:t>
            </a:r>
          </a:p>
          <a:p>
            <a:endParaRPr lang="en-US" dirty="0"/>
          </a:p>
          <a:p>
            <a:r>
              <a:rPr lang="en-US" dirty="0" smtClean="0"/>
              <a:t>Grantee </a:t>
            </a:r>
            <a:r>
              <a:rPr lang="en-US" dirty="0"/>
              <a:t>Document </a:t>
            </a:r>
            <a:r>
              <a:rPr lang="en-US" dirty="0" smtClean="0"/>
              <a:t>Vault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provides ORPA </a:t>
            </a:r>
            <a:r>
              <a:rPr lang="en-US" dirty="0"/>
              <a:t>a secure online repository to store and share commonly requested documents with State agencies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ORPA </a:t>
            </a:r>
            <a:r>
              <a:rPr lang="en-US" dirty="0"/>
              <a:t>submitted registration materials and </a:t>
            </a:r>
            <a:r>
              <a:rPr lang="en-US" dirty="0" smtClean="0"/>
              <a:t>has upload </a:t>
            </a:r>
            <a:r>
              <a:rPr lang="en-US" dirty="0"/>
              <a:t>documents into the Document Vault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ORPA has completed the prequalification questionnaire and is</a:t>
            </a:r>
          </a:p>
          <a:p>
            <a:endParaRPr lang="en-US" dirty="0" smtClean="0"/>
          </a:p>
          <a:p>
            <a:r>
              <a:rPr lang="en-US" b="1" dirty="0" smtClean="0"/>
              <a:t> PREQUALIFIED TO DO BUSINESS WITH NYS.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1066800"/>
          </a:xfrm>
        </p:spPr>
        <p:txBody>
          <a:bodyPr/>
          <a:lstStyle/>
          <a:p>
            <a:r>
              <a:rPr lang="en-US" dirty="0" smtClean="0"/>
              <a:t>Grants Gateway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724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 smtClean="0"/>
              <a:t>Posting grant opportunities</a:t>
            </a:r>
          </a:p>
          <a:p>
            <a:pPr lvl="1"/>
            <a:r>
              <a:rPr lang="en-US" dirty="0" smtClean="0"/>
              <a:t> on-line submission</a:t>
            </a:r>
          </a:p>
          <a:p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Issuing contracts on-line</a:t>
            </a:r>
          </a:p>
          <a:p>
            <a:pPr lvl="1"/>
            <a:r>
              <a:rPr lang="en-US" dirty="0" smtClean="0"/>
              <a:t>Multi year contracts</a:t>
            </a:r>
          </a:p>
          <a:p>
            <a:r>
              <a:rPr lang="en-US" dirty="0" smtClean="0"/>
              <a:t>Beyond</a:t>
            </a:r>
          </a:p>
          <a:p>
            <a:pPr lvl="1"/>
            <a:r>
              <a:rPr lang="en-US" dirty="0" smtClean="0"/>
              <a:t>Payments and vouchers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9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73152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Prequalification</a:t>
            </a:r>
            <a:endParaRPr lang="en-US" sz="4400" dirty="0">
              <a:latin typeface="+mj-lt"/>
            </a:endParaRP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not-for-profits - only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interact </a:t>
            </a:r>
            <a:r>
              <a:rPr lang="en-US" dirty="0"/>
              <a:t>more directly with State agencies before they compete for State </a:t>
            </a:r>
            <a:r>
              <a:rPr lang="en-US" dirty="0" smtClean="0"/>
              <a:t>contracts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Enable not-for-profits </a:t>
            </a:r>
            <a:r>
              <a:rPr lang="en-US" dirty="0"/>
              <a:t>to </a:t>
            </a:r>
            <a:r>
              <a:rPr lang="en-US" dirty="0" smtClean="0"/>
              <a:t>provide required information prior to entering into a </a:t>
            </a:r>
            <a:r>
              <a:rPr lang="en-US" dirty="0"/>
              <a:t>competitive bid </a:t>
            </a:r>
            <a:r>
              <a:rPr lang="en-US" dirty="0" smtClean="0"/>
              <a:t>process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registered </a:t>
            </a:r>
            <a:r>
              <a:rPr lang="en-US" dirty="0"/>
              <a:t>with the Gateway, not-for-profits can fill out an online Prequalification </a:t>
            </a:r>
            <a:r>
              <a:rPr lang="en-US" dirty="0" smtClean="0"/>
              <a:t>Application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"/>
            <a:ext cx="8305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Prequalification</a:t>
            </a:r>
            <a:endParaRPr lang="en-US" sz="4400" dirty="0">
              <a:latin typeface="+mj-lt"/>
            </a:endParaRP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process is simple. </a:t>
            </a: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upload </a:t>
            </a:r>
            <a:r>
              <a:rPr lang="en-US" dirty="0"/>
              <a:t>of </a:t>
            </a:r>
            <a:r>
              <a:rPr lang="en-US" b="1" dirty="0"/>
              <a:t>basic</a:t>
            </a:r>
            <a:r>
              <a:rPr lang="en-US" dirty="0"/>
              <a:t> organizational documents and asks </a:t>
            </a:r>
            <a:r>
              <a:rPr lang="en-US" b="1" dirty="0"/>
              <a:t>straightforward</a:t>
            </a:r>
            <a:r>
              <a:rPr lang="en-US" dirty="0"/>
              <a:t> questions about a not-for-profit’s </a:t>
            </a:r>
            <a:r>
              <a:rPr lang="en-US" b="1" dirty="0"/>
              <a:t>capacity and integrity</a:t>
            </a:r>
            <a:r>
              <a:rPr lang="en-US" dirty="0"/>
              <a:t>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Not-for-profits </a:t>
            </a:r>
            <a:r>
              <a:rPr lang="en-US" dirty="0"/>
              <a:t>can secure their application materials in the </a:t>
            </a:r>
            <a:r>
              <a:rPr lang="en-US" b="1" dirty="0"/>
              <a:t>Document Vault </a:t>
            </a:r>
            <a:r>
              <a:rPr lang="en-US" dirty="0"/>
              <a:t>where they will be accessible to all State agencies, thereby reducing redundancy and conserving resources.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Most </a:t>
            </a:r>
            <a:r>
              <a:rPr lang="en-US" dirty="0"/>
              <a:t>importantly, not-for-profits will only have to prequalify </a:t>
            </a:r>
            <a:r>
              <a:rPr lang="en-US" b="1" dirty="0"/>
              <a:t>once every three years</a:t>
            </a:r>
            <a:r>
              <a:rPr lang="en-US" dirty="0"/>
              <a:t>, with responsibility to keep their </a:t>
            </a:r>
            <a:r>
              <a:rPr lang="en-US" b="1" dirty="0"/>
              <a:t>information current</a:t>
            </a:r>
            <a:r>
              <a:rPr lang="en-US" dirty="0"/>
              <a:t> throughout the three year period.</a:t>
            </a:r>
          </a:p>
        </p:txBody>
      </p:sp>
    </p:spTree>
    <p:extLst>
      <p:ext uri="{BB962C8B-B14F-4D97-AF65-F5344CB8AC3E}">
        <p14:creationId xmlns:p14="http://schemas.microsoft.com/office/powerpoint/2010/main" val="33397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UR users register?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05000"/>
            <a:ext cx="8305800" cy="3657600"/>
          </a:xfrm>
        </p:spPr>
      </p:pic>
    </p:spTree>
    <p:extLst>
      <p:ext uri="{BB962C8B-B14F-4D97-AF65-F5344CB8AC3E}">
        <p14:creationId xmlns:p14="http://schemas.microsoft.com/office/powerpoint/2010/main" val="8717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200" u="sng" dirty="0" smtClean="0"/>
              <a:t>3 Ways To Register – one online form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What’s New</a:t>
            </a:r>
          </a:p>
          <a:p>
            <a:pPr marL="1371600" lvl="2" indent="-514350"/>
            <a:r>
              <a:rPr lang="en-US" dirty="0" smtClean="0"/>
              <a:t>New York State Grants Gateway</a:t>
            </a:r>
          </a:p>
          <a:p>
            <a:pPr marL="1828800" lvl="3" indent="-514350"/>
            <a:r>
              <a:rPr lang="en-US" dirty="0" smtClean="0"/>
              <a:t>Request to Establish a NYS Grants Gateway User Account link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Proposal Development</a:t>
            </a:r>
          </a:p>
          <a:p>
            <a:pPr marL="1371600" lvl="2" indent="-514350"/>
            <a:r>
              <a:rPr lang="en-US" dirty="0" smtClean="0"/>
              <a:t>Electronic Registration</a:t>
            </a:r>
          </a:p>
          <a:p>
            <a:pPr marL="1828800" lvl="3" indent="-514350"/>
            <a:r>
              <a:rPr lang="en-US" dirty="0"/>
              <a:t>NYS Request to Establish a NYS Grants Gateway User Account </a:t>
            </a:r>
            <a:r>
              <a:rPr lang="en-US" dirty="0" smtClean="0"/>
              <a:t>link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Forms</a:t>
            </a:r>
          </a:p>
          <a:p>
            <a:pPr marL="1371600" lvl="2" indent="-514350"/>
            <a:r>
              <a:rPr lang="en-US" dirty="0"/>
              <a:t>Request to Establish a NYS Grants Gateway User Account link</a:t>
            </a:r>
          </a:p>
          <a:p>
            <a:pPr marL="1371600" lvl="2" indent="-514350"/>
            <a:endParaRPr lang="en-US" dirty="0" smtClean="0"/>
          </a:p>
          <a:p>
            <a:pPr marL="2743200" lvl="6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546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NYS Ten Digit Vendor ID – </a:t>
            </a:r>
            <a:r>
              <a:rPr lang="en-US" dirty="0" smtClean="0"/>
              <a:t>1000007489 (included on Proposal Information Sheet)</a:t>
            </a:r>
          </a:p>
          <a:p>
            <a:endParaRPr lang="en-US" dirty="0" smtClean="0"/>
          </a:p>
          <a:p>
            <a:r>
              <a:rPr lang="en-US" dirty="0" smtClean="0"/>
              <a:t>ORPA Research Administrators will submit applications for their respective departments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NYS Help Desk:  1-800-820-1890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4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www.grantsreform.ny.gov</a:t>
            </a:r>
          </a:p>
          <a:p>
            <a:pPr marL="0" indent="0" algn="ctr">
              <a:buNone/>
            </a:pPr>
            <a:r>
              <a:rPr lang="en-US" dirty="0" smtClean="0"/>
              <a:t>www.grantsgateway.ny.gov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mtClean="0"/>
              <a:t>Thank you!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New York State Grants </a:t>
            </a:r>
            <a:r>
              <a:rPr lang="en-US" dirty="0" smtClean="0"/>
              <a:t>Reform</a:t>
            </a:r>
            <a:br>
              <a:rPr lang="en-US" dirty="0" smtClean="0"/>
            </a:br>
            <a:r>
              <a:rPr lang="en-US" sz="3200" dirty="0" smtClean="0"/>
              <a:t>www.grantsreform.ny.gov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Streamlining State Grant Processes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07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 State Grants Reform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Components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NYS Master Contract for Grants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Multi-Year Contracting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Grants Gateway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Prequalification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8229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NYS Master Contract for Grants</a:t>
            </a:r>
          </a:p>
          <a:p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 Master Contract for Grants has </a:t>
            </a:r>
            <a:r>
              <a:rPr lang="en-US" sz="2200" dirty="0" smtClean="0"/>
              <a:t>been adopted</a:t>
            </a:r>
          </a:p>
          <a:p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Standard </a:t>
            </a:r>
            <a:r>
              <a:rPr lang="en-US" sz="2200" dirty="0"/>
              <a:t>Statewide Terms and </a:t>
            </a:r>
            <a:r>
              <a:rPr lang="en-US" sz="2200" dirty="0" smtClean="0"/>
              <a:t>Conditions</a:t>
            </a:r>
          </a:p>
          <a:p>
            <a:endParaRPr lang="en-US" sz="2200" dirty="0"/>
          </a:p>
          <a:p>
            <a:r>
              <a:rPr lang="en-US" sz="2200" u="sng" dirty="0" smtClean="0"/>
              <a:t>The </a:t>
            </a:r>
            <a:r>
              <a:rPr lang="en-US" sz="2200" u="sng" dirty="0"/>
              <a:t>benefits include</a:t>
            </a:r>
            <a:r>
              <a:rPr lang="en-US" sz="2200" dirty="0" smtClean="0"/>
              <a:t>:</a:t>
            </a:r>
          </a:p>
          <a:p>
            <a:endParaRPr lang="en-US" sz="2200" dirty="0"/>
          </a:p>
          <a:p>
            <a:r>
              <a:rPr lang="en-US" sz="2200" dirty="0"/>
              <a:t> •Streamlines approvals at both the State and grantee </a:t>
            </a:r>
            <a:r>
              <a:rPr lang="en-US" sz="2200" dirty="0" smtClean="0"/>
              <a:t>levels</a:t>
            </a:r>
          </a:p>
          <a:p>
            <a:endParaRPr lang="en-US" sz="2200" dirty="0"/>
          </a:p>
          <a:p>
            <a:r>
              <a:rPr lang="en-US" sz="2200" dirty="0"/>
              <a:t> •Creates a known quantity; recipients know what to </a:t>
            </a:r>
            <a:r>
              <a:rPr lang="en-US" sz="2200" dirty="0" smtClean="0"/>
              <a:t>expect</a:t>
            </a:r>
          </a:p>
          <a:p>
            <a:endParaRPr lang="en-US" sz="2200" dirty="0"/>
          </a:p>
          <a:p>
            <a:r>
              <a:rPr lang="en-US" sz="2200" dirty="0"/>
              <a:t> •Reduces discrepancies and inconsistencies</a:t>
            </a:r>
          </a:p>
        </p:txBody>
      </p:sp>
    </p:spTree>
    <p:extLst>
      <p:ext uri="{BB962C8B-B14F-4D97-AF65-F5344CB8AC3E}">
        <p14:creationId xmlns:p14="http://schemas.microsoft.com/office/powerpoint/2010/main" val="10601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04800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Multi-Year Contracting</a:t>
            </a:r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paperwork and processing </a:t>
            </a:r>
            <a:r>
              <a:rPr lang="en-US" dirty="0" smtClean="0"/>
              <a:t>time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reducing </a:t>
            </a:r>
            <a:r>
              <a:rPr lang="en-US" dirty="0"/>
              <a:t>cash flow problems for </a:t>
            </a:r>
            <a:r>
              <a:rPr lang="en-US" dirty="0" smtClean="0"/>
              <a:t>vendors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State </a:t>
            </a:r>
            <a:r>
              <a:rPr lang="en-US" dirty="0"/>
              <a:t>agencies will review grant programs as they implement the 2013-14 </a:t>
            </a:r>
            <a:r>
              <a:rPr lang="en-US" dirty="0" smtClean="0"/>
              <a:t>budgets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Migrate </a:t>
            </a:r>
            <a:r>
              <a:rPr lang="en-US" dirty="0"/>
              <a:t>as many as possible to a multi-year contract format.</a:t>
            </a:r>
          </a:p>
        </p:txBody>
      </p:sp>
    </p:spTree>
    <p:extLst>
      <p:ext uri="{BB962C8B-B14F-4D97-AF65-F5344CB8AC3E}">
        <p14:creationId xmlns:p14="http://schemas.microsoft.com/office/powerpoint/2010/main" val="11981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81000"/>
            <a:ext cx="7239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Grants Gateway</a:t>
            </a:r>
          </a:p>
          <a:p>
            <a:pPr algn="ctr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Primary </a:t>
            </a:r>
            <a:r>
              <a:rPr lang="en-US" dirty="0"/>
              <a:t>outlet for State agencies to post upcoming and available funding opportunities. 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Grant Opportunity Portal is now </a:t>
            </a:r>
            <a:r>
              <a:rPr lang="en-US" dirty="0" smtClean="0"/>
              <a:t>operational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search </a:t>
            </a:r>
            <a:r>
              <a:rPr lang="en-US" dirty="0"/>
              <a:t>for available and anticipated grant opportunities,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download </a:t>
            </a:r>
            <a:r>
              <a:rPr lang="en-US" dirty="0"/>
              <a:t>grant opportunities, and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register </a:t>
            </a:r>
            <a:r>
              <a:rPr lang="en-US" dirty="0"/>
              <a:t>to receive email notifications when specific types of grant opportunities are posted.</a:t>
            </a:r>
          </a:p>
        </p:txBody>
      </p:sp>
    </p:spTree>
    <p:extLst>
      <p:ext uri="{BB962C8B-B14F-4D97-AF65-F5344CB8AC3E}">
        <p14:creationId xmlns:p14="http://schemas.microsoft.com/office/powerpoint/2010/main" val="27407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13" y="152400"/>
            <a:ext cx="602297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441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674" y="457201"/>
            <a:ext cx="795492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+mn-lt"/>
              </a:rPr>
              <a:t>Grants Gateway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200" dirty="0"/>
              <a:t>Beginning January 1, </a:t>
            </a:r>
            <a:r>
              <a:rPr lang="en-US" sz="2200" dirty="0" smtClean="0"/>
              <a:t>2014 </a:t>
            </a:r>
          </a:p>
          <a:p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State </a:t>
            </a:r>
            <a:r>
              <a:rPr lang="en-US" sz="2200" dirty="0"/>
              <a:t>agency funding opportunities will be posted on the Grants Gateway for online </a:t>
            </a:r>
            <a:r>
              <a:rPr lang="en-US" sz="2200" dirty="0" smtClean="0"/>
              <a:t>applications. </a:t>
            </a:r>
          </a:p>
          <a:p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Guidance on Registration and Online Application </a:t>
            </a:r>
            <a:r>
              <a:rPr lang="en-US" sz="2200" dirty="0" smtClean="0"/>
              <a:t>processes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Videos</a:t>
            </a: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Grantee </a:t>
            </a:r>
            <a:r>
              <a:rPr lang="en-US" sz="2200" dirty="0"/>
              <a:t>User Guide</a:t>
            </a:r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2520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5029200" cy="587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 lightbackgrnd">
  <a:themeElements>
    <a:clrScheme name="Office Theme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 lightbackgrnd</Template>
  <TotalTime>244</TotalTime>
  <Words>500</Words>
  <Application>Microsoft Office PowerPoint</Application>
  <PresentationFormat>On-screen Show (4:3)</PresentationFormat>
  <Paragraphs>115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UR lightbackgrnd</vt:lpstr>
      <vt:lpstr>New York State Grants Reform</vt:lpstr>
      <vt:lpstr>New York State Grants Reform www.grantsreform.ny.gov</vt:lpstr>
      <vt:lpstr>New York State Grants Reform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Grants Gateway</vt:lpstr>
      <vt:lpstr>PowerPoint Presentation</vt:lpstr>
      <vt:lpstr>PowerPoint Presentation</vt:lpstr>
      <vt:lpstr>How do UR users register?</vt:lpstr>
      <vt:lpstr>3 Ways To Register – one online form</vt:lpstr>
      <vt:lpstr>Additional Information</vt:lpstr>
      <vt:lpstr>Websites</vt:lpstr>
      <vt:lpstr>Questions?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its_local</dc:creator>
  <cp:lastModifiedBy>M. Ritz</cp:lastModifiedBy>
  <cp:revision>33</cp:revision>
  <cp:lastPrinted>2014-09-15T12:36:48Z</cp:lastPrinted>
  <dcterms:created xsi:type="dcterms:W3CDTF">2014-09-08T22:47:51Z</dcterms:created>
  <dcterms:modified xsi:type="dcterms:W3CDTF">2014-09-15T20:52:53Z</dcterms:modified>
</cp:coreProperties>
</file>