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customXml/itemProps4.xml" ContentType="application/vnd.openxmlformats-officedocument.customXml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7" r:id="rId5"/>
    <p:sldMasterId id="2147484377" r:id="rId6"/>
  </p:sldMasterIdLst>
  <p:notesMasterIdLst>
    <p:notesMasterId r:id="rId20"/>
  </p:notesMasterIdLst>
  <p:handoutMasterIdLst>
    <p:handoutMasterId r:id="rId21"/>
  </p:handoutMasterIdLst>
  <p:sldIdLst>
    <p:sldId id="509" r:id="rId7"/>
    <p:sldId id="610" r:id="rId8"/>
    <p:sldId id="614" r:id="rId9"/>
    <p:sldId id="613" r:id="rId10"/>
    <p:sldId id="611" r:id="rId11"/>
    <p:sldId id="556" r:id="rId12"/>
    <p:sldId id="615" r:id="rId13"/>
    <p:sldId id="594" r:id="rId14"/>
    <p:sldId id="616" r:id="rId15"/>
    <p:sldId id="539" r:id="rId16"/>
    <p:sldId id="580" r:id="rId17"/>
    <p:sldId id="617" r:id="rId18"/>
    <p:sldId id="51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C5D98"/>
    <a:srgbClr val="FFDE3B"/>
    <a:srgbClr val="FFD700"/>
    <a:srgbClr val="D6F616"/>
    <a:srgbClr val="FFFF99"/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665" autoAdjust="0"/>
    <p:restoredTop sz="93783" autoAdjust="0"/>
  </p:normalViewPr>
  <p:slideViewPr>
    <p:cSldViewPr>
      <p:cViewPr>
        <p:scale>
          <a:sx n="70" d="100"/>
          <a:sy n="70" d="100"/>
        </p:scale>
        <p:origin x="-1356" y="-180"/>
      </p:cViewPr>
      <p:guideLst>
        <p:guide orient="horz" pos="1776"/>
        <p:guide pos="336"/>
      </p:guideLst>
    </p:cSldViewPr>
  </p:slideViewPr>
  <p:outlineViewPr>
    <p:cViewPr>
      <p:scale>
        <a:sx n="33" d="100"/>
        <a:sy n="33" d="100"/>
      </p:scale>
      <p:origin x="42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2352" y="-96"/>
      </p:cViewPr>
      <p:guideLst>
        <p:guide orient="horz" pos="2928"/>
        <p:guide pos="220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C16EEC-352E-43D8-9F0F-2D5DE79A3DAF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</dgm:pt>
    <dgm:pt modelId="{7A5B7404-C730-4182-83ED-28591B33B913}">
      <dgm:prSet phldrT="[Text]"/>
      <dgm:spPr/>
      <dgm:t>
        <a:bodyPr/>
        <a:lstStyle/>
        <a:p>
          <a:r>
            <a:rPr lang="en-US" dirty="0" smtClean="0"/>
            <a:t>Receive NOGA</a:t>
          </a:r>
          <a:endParaRPr lang="en-US" dirty="0"/>
        </a:p>
      </dgm:t>
    </dgm:pt>
    <dgm:pt modelId="{B77391A9-9A18-44E7-922E-511C9DABB01C}" type="parTrans" cxnId="{D7C4DC26-0451-4153-BAE5-692C7E908C49}">
      <dgm:prSet/>
      <dgm:spPr/>
      <dgm:t>
        <a:bodyPr/>
        <a:lstStyle/>
        <a:p>
          <a:endParaRPr lang="en-US"/>
        </a:p>
      </dgm:t>
    </dgm:pt>
    <dgm:pt modelId="{8E33FE8A-2089-42C8-958F-47FD5E55DEA2}" type="sibTrans" cxnId="{D7C4DC26-0451-4153-BAE5-692C7E908C49}">
      <dgm:prSet/>
      <dgm:spPr/>
      <dgm:t>
        <a:bodyPr/>
        <a:lstStyle/>
        <a:p>
          <a:endParaRPr lang="en-US"/>
        </a:p>
      </dgm:t>
    </dgm:pt>
    <dgm:pt modelId="{A6AE5036-0932-4617-9D9B-B4ED0C6C8DBA}">
      <dgm:prSet phldrT="[Text]"/>
      <dgm:spPr/>
      <dgm:t>
        <a:bodyPr/>
        <a:lstStyle/>
        <a:p>
          <a:r>
            <a:rPr lang="en-US" dirty="0" smtClean="0"/>
            <a:t>ORPA           Creates Award</a:t>
          </a:r>
          <a:endParaRPr lang="en-US" dirty="0"/>
        </a:p>
      </dgm:t>
    </dgm:pt>
    <dgm:pt modelId="{DD390F04-2C73-4540-A4DE-518013086180}" type="parTrans" cxnId="{5C3F1FE4-F92A-48BC-8226-8C2DF3EB12E0}">
      <dgm:prSet/>
      <dgm:spPr/>
      <dgm:t>
        <a:bodyPr/>
        <a:lstStyle/>
        <a:p>
          <a:endParaRPr lang="en-US"/>
        </a:p>
      </dgm:t>
    </dgm:pt>
    <dgm:pt modelId="{6CB130AC-95AE-4AC0-B9E9-5EBA29C9E0CB}" type="sibTrans" cxnId="{5C3F1FE4-F92A-48BC-8226-8C2DF3EB12E0}">
      <dgm:prSet/>
      <dgm:spPr/>
      <dgm:t>
        <a:bodyPr/>
        <a:lstStyle/>
        <a:p>
          <a:endParaRPr lang="en-US"/>
        </a:p>
      </dgm:t>
    </dgm:pt>
    <dgm:pt modelId="{9F6A594E-1DB4-4945-A604-61D6B6F35203}">
      <dgm:prSet phldrT="[Text]"/>
      <dgm:spPr/>
      <dgm:t>
        <a:bodyPr/>
        <a:lstStyle/>
        <a:p>
          <a:r>
            <a:rPr lang="en-US" dirty="0" smtClean="0"/>
            <a:t>ORACS     Approves Award</a:t>
          </a:r>
          <a:endParaRPr lang="en-US" dirty="0"/>
        </a:p>
      </dgm:t>
    </dgm:pt>
    <dgm:pt modelId="{3B98FF11-5600-4536-BE89-DF24F03DB609}" type="parTrans" cxnId="{FFAE056D-9843-4F1D-AF02-20B13820939E}">
      <dgm:prSet/>
      <dgm:spPr/>
      <dgm:t>
        <a:bodyPr/>
        <a:lstStyle/>
        <a:p>
          <a:endParaRPr lang="en-US"/>
        </a:p>
      </dgm:t>
    </dgm:pt>
    <dgm:pt modelId="{FE4684A4-40EE-456B-A8BC-E009C9CB3AB4}" type="sibTrans" cxnId="{FFAE056D-9843-4F1D-AF02-20B13820939E}">
      <dgm:prSet/>
      <dgm:spPr/>
      <dgm:t>
        <a:bodyPr/>
        <a:lstStyle/>
        <a:p>
          <a:endParaRPr lang="en-US"/>
        </a:p>
      </dgm:t>
    </dgm:pt>
    <dgm:pt modelId="{65E356C8-9857-4750-87F1-0A88BC184B10}" type="pres">
      <dgm:prSet presAssocID="{03C16EEC-352E-43D8-9F0F-2D5DE79A3DAF}" presName="Name0" presStyleCnt="0">
        <dgm:presLayoutVars>
          <dgm:dir/>
          <dgm:animLvl val="lvl"/>
          <dgm:resizeHandles val="exact"/>
        </dgm:presLayoutVars>
      </dgm:prSet>
      <dgm:spPr/>
    </dgm:pt>
    <dgm:pt modelId="{240CA43F-6BD3-4962-BBFA-9AA6AB8E27E7}" type="pres">
      <dgm:prSet presAssocID="{7A5B7404-C730-4182-83ED-28591B33B913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AB3D1-D096-4D8D-BAA1-08B995F7856B}" type="pres">
      <dgm:prSet presAssocID="{8E33FE8A-2089-42C8-958F-47FD5E55DEA2}" presName="parTxOnlySpace" presStyleCnt="0"/>
      <dgm:spPr/>
    </dgm:pt>
    <dgm:pt modelId="{CF6D39EA-FC0C-4357-A08D-DFA02BE47328}" type="pres">
      <dgm:prSet presAssocID="{A6AE5036-0932-4617-9D9B-B4ED0C6C8DBA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9FC3C3-17EB-4F62-B5A0-FA09BBD6A866}" type="pres">
      <dgm:prSet presAssocID="{6CB130AC-95AE-4AC0-B9E9-5EBA29C9E0CB}" presName="parTxOnlySpace" presStyleCnt="0"/>
      <dgm:spPr/>
    </dgm:pt>
    <dgm:pt modelId="{04FCCB58-F2F3-4BBD-935D-C7B6C3635139}" type="pres">
      <dgm:prSet presAssocID="{9F6A594E-1DB4-4945-A604-61D6B6F3520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C995C3-0DAC-4B26-971C-07F309E1DCE4}" type="presOf" srcId="{03C16EEC-352E-43D8-9F0F-2D5DE79A3DAF}" destId="{65E356C8-9857-4750-87F1-0A88BC184B10}" srcOrd="0" destOrd="0" presId="urn:microsoft.com/office/officeart/2005/8/layout/chevron1"/>
    <dgm:cxn modelId="{324D8E16-3C85-4DC5-B2E4-927563B9EBA8}" type="presOf" srcId="{9F6A594E-1DB4-4945-A604-61D6B6F35203}" destId="{04FCCB58-F2F3-4BBD-935D-C7B6C3635139}" srcOrd="0" destOrd="0" presId="urn:microsoft.com/office/officeart/2005/8/layout/chevron1"/>
    <dgm:cxn modelId="{D7C4DC26-0451-4153-BAE5-692C7E908C49}" srcId="{03C16EEC-352E-43D8-9F0F-2D5DE79A3DAF}" destId="{7A5B7404-C730-4182-83ED-28591B33B913}" srcOrd="0" destOrd="0" parTransId="{B77391A9-9A18-44E7-922E-511C9DABB01C}" sibTransId="{8E33FE8A-2089-42C8-958F-47FD5E55DEA2}"/>
    <dgm:cxn modelId="{E1779381-4470-44A3-97E4-10372F2E8AF1}" type="presOf" srcId="{A6AE5036-0932-4617-9D9B-B4ED0C6C8DBA}" destId="{CF6D39EA-FC0C-4357-A08D-DFA02BE47328}" srcOrd="0" destOrd="0" presId="urn:microsoft.com/office/officeart/2005/8/layout/chevron1"/>
    <dgm:cxn modelId="{92ECC06E-E9FA-41FF-BC79-FDB3593C17DF}" type="presOf" srcId="{7A5B7404-C730-4182-83ED-28591B33B913}" destId="{240CA43F-6BD3-4962-BBFA-9AA6AB8E27E7}" srcOrd="0" destOrd="0" presId="urn:microsoft.com/office/officeart/2005/8/layout/chevron1"/>
    <dgm:cxn modelId="{5C3F1FE4-F92A-48BC-8226-8C2DF3EB12E0}" srcId="{03C16EEC-352E-43D8-9F0F-2D5DE79A3DAF}" destId="{A6AE5036-0932-4617-9D9B-B4ED0C6C8DBA}" srcOrd="1" destOrd="0" parTransId="{DD390F04-2C73-4540-A4DE-518013086180}" sibTransId="{6CB130AC-95AE-4AC0-B9E9-5EBA29C9E0CB}"/>
    <dgm:cxn modelId="{FFAE056D-9843-4F1D-AF02-20B13820939E}" srcId="{03C16EEC-352E-43D8-9F0F-2D5DE79A3DAF}" destId="{9F6A594E-1DB4-4945-A604-61D6B6F35203}" srcOrd="2" destOrd="0" parTransId="{3B98FF11-5600-4536-BE89-DF24F03DB609}" sibTransId="{FE4684A4-40EE-456B-A8BC-E009C9CB3AB4}"/>
    <dgm:cxn modelId="{395AEA67-ACA5-41A4-BB99-C539D58B852D}" type="presParOf" srcId="{65E356C8-9857-4750-87F1-0A88BC184B10}" destId="{240CA43F-6BD3-4962-BBFA-9AA6AB8E27E7}" srcOrd="0" destOrd="0" presId="urn:microsoft.com/office/officeart/2005/8/layout/chevron1"/>
    <dgm:cxn modelId="{A692DB2D-26BA-405E-9741-C8D7D98EB5F2}" type="presParOf" srcId="{65E356C8-9857-4750-87F1-0A88BC184B10}" destId="{884AB3D1-D096-4D8D-BAA1-08B995F7856B}" srcOrd="1" destOrd="0" presId="urn:microsoft.com/office/officeart/2005/8/layout/chevron1"/>
    <dgm:cxn modelId="{91F60F4E-3B3F-474E-A28D-D1CB5CA3705D}" type="presParOf" srcId="{65E356C8-9857-4750-87F1-0A88BC184B10}" destId="{CF6D39EA-FC0C-4357-A08D-DFA02BE47328}" srcOrd="2" destOrd="0" presId="urn:microsoft.com/office/officeart/2005/8/layout/chevron1"/>
    <dgm:cxn modelId="{556130B9-46BA-4CD1-8700-CB20F8343D1D}" type="presParOf" srcId="{65E356C8-9857-4750-87F1-0A88BC184B10}" destId="{199FC3C3-17EB-4F62-B5A0-FA09BBD6A866}" srcOrd="3" destOrd="0" presId="urn:microsoft.com/office/officeart/2005/8/layout/chevron1"/>
    <dgm:cxn modelId="{1858A957-6EED-42F7-99A1-87E74E52CC8F}" type="presParOf" srcId="{65E356C8-9857-4750-87F1-0A88BC184B10}" destId="{04FCCB58-F2F3-4BBD-935D-C7B6C3635139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628" cy="464820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4" y="0"/>
            <a:ext cx="3037628" cy="464820"/>
          </a:xfrm>
          <a:prstGeom prst="rect">
            <a:avLst/>
          </a:prstGeom>
        </p:spPr>
        <p:txBody>
          <a:bodyPr vert="horz" lIns="91637" tIns="45818" rIns="91637" bIns="45818" rtlCol="0"/>
          <a:lstStyle>
            <a:lvl1pPr algn="r">
              <a:defRPr sz="1200"/>
            </a:lvl1pPr>
          </a:lstStyle>
          <a:p>
            <a:fld id="{C5665B36-4B68-4038-B04C-4259637837E9}" type="datetimeFigureOut">
              <a:rPr lang="en-US" smtClean="0"/>
              <a:pPr/>
              <a:t>10/15/2014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90"/>
            <a:ext cx="3037628" cy="464820"/>
          </a:xfrm>
          <a:prstGeom prst="rect">
            <a:avLst/>
          </a:prstGeom>
        </p:spPr>
        <p:txBody>
          <a:bodyPr vert="horz" lIns="91637" tIns="45818" rIns="91637" bIns="4581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4" y="8829990"/>
            <a:ext cx="3037628" cy="464820"/>
          </a:xfrm>
          <a:prstGeom prst="rect">
            <a:avLst/>
          </a:prstGeom>
        </p:spPr>
        <p:txBody>
          <a:bodyPr vert="horz" lIns="91637" tIns="45818" rIns="91637" bIns="45818" rtlCol="0" anchor="b"/>
          <a:lstStyle>
            <a:lvl1pPr algn="r">
              <a:defRPr sz="1200"/>
            </a:lvl1pPr>
          </a:lstStyle>
          <a:p>
            <a:fld id="{D13542EC-0850-4146-A731-B7F0AE82D52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8615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/>
          <a:lstStyle>
            <a:lvl1pPr algn="r">
              <a:defRPr sz="1200"/>
            </a:lvl1pPr>
          </a:lstStyle>
          <a:p>
            <a:pPr>
              <a:defRPr/>
            </a:pPr>
            <a:fld id="{B899B9D9-9514-4BB5-BD1B-84C8C666A399}" type="datetimeFigureOut">
              <a:rPr lang="en-US"/>
              <a:pPr>
                <a:defRPr/>
              </a:pPr>
              <a:t>10/15/2014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8" tIns="46580" rIns="93158" bIns="4658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59" y="4415791"/>
            <a:ext cx="5607684" cy="4183380"/>
          </a:xfrm>
          <a:prstGeom prst="rect">
            <a:avLst/>
          </a:prstGeom>
        </p:spPr>
        <p:txBody>
          <a:bodyPr vert="horz" lIns="93158" tIns="46580" rIns="93158" bIns="465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9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29990"/>
            <a:ext cx="3037628" cy="464820"/>
          </a:xfrm>
          <a:prstGeom prst="rect">
            <a:avLst/>
          </a:prstGeom>
        </p:spPr>
        <p:txBody>
          <a:bodyPr vert="horz" lIns="93158" tIns="46580" rIns="93158" bIns="46580" rtlCol="0" anchor="b"/>
          <a:lstStyle>
            <a:lvl1pPr algn="r">
              <a:defRPr sz="1200"/>
            </a:lvl1pPr>
          </a:lstStyle>
          <a:p>
            <a:pPr>
              <a:defRPr/>
            </a:pPr>
            <a:fld id="{6DD86180-870F-4C4E-80A9-4C1C75E40D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24731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8009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88009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1218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Day 2</a:t>
            </a:r>
            <a:r>
              <a:rPr lang="en-US" baseline="0" dirty="0" smtClean="0"/>
              <a:t> and Day 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9559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4344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Add</a:t>
            </a:r>
            <a:r>
              <a:rPr lang="en-US" baseline="0" dirty="0" smtClean="0"/>
              <a:t> flowchart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D86180-870F-4C4E-80A9-4C1C75E40D3B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29434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Hor2colo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45720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9"/>
          <p:cNvSpPr>
            <a:spLocks noChangeShapeType="1"/>
          </p:cNvSpPr>
          <p:nvPr userDrawn="1"/>
        </p:nvSpPr>
        <p:spPr bwMode="auto">
          <a:xfrm>
            <a:off x="3200400" y="5257800"/>
            <a:ext cx="5943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1676400"/>
            <a:ext cx="7772400" cy="731520"/>
          </a:xfrm>
        </p:spPr>
        <p:txBody>
          <a:bodyPr/>
          <a:lstStyle>
            <a:lvl1pPr marL="0" indent="0">
              <a:buNone/>
              <a:defRPr sz="4400"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2514600"/>
            <a:ext cx="7772400" cy="73152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2" hasCustomPrompt="1"/>
          </p:nvPr>
        </p:nvSpPr>
        <p:spPr>
          <a:xfrm>
            <a:off x="6858000" y="5486400"/>
            <a:ext cx="1828800" cy="381000"/>
          </a:xfrm>
        </p:spPr>
        <p:txBody>
          <a:bodyPr/>
          <a:lstStyle>
            <a:lvl1pPr marL="0" indent="0" algn="r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5069344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57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A890F-08BD-4227-B960-C236C3729ED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5780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4880E-BE94-4AD5-ABF2-077AEC65D9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65237"/>
            <a:ext cx="8229600" cy="498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7" name="Line 9"/>
          <p:cNvSpPr>
            <a:spLocks noChangeShapeType="1"/>
          </p:cNvSpPr>
          <p:nvPr userDrawn="1"/>
        </p:nvSpPr>
        <p:spPr bwMode="auto">
          <a:xfrm>
            <a:off x="457200" y="955344"/>
            <a:ext cx="8229600" cy="0"/>
          </a:xfrm>
          <a:prstGeom prst="line">
            <a:avLst/>
          </a:prstGeom>
          <a:noFill/>
          <a:ln w="50800">
            <a:solidFill>
              <a:srgbClr val="FFDE3B"/>
            </a:solidFill>
            <a:round/>
            <a:headEnd/>
            <a:tailEnd/>
          </a:ln>
        </p:spPr>
        <p:txBody>
          <a:bodyPr/>
          <a:lstStyle/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 bwMode="auto">
          <a:xfrm>
            <a:off x="498712" y="6414313"/>
            <a:ext cx="18288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GM Cycle 2</a:t>
            </a:r>
            <a:r>
              <a:rPr lang="en-US" sz="1200" baseline="0" dirty="0" smtClean="0">
                <a:solidFill>
                  <a:schemeClr val="bg1"/>
                </a:solidFill>
              </a:rPr>
              <a:t> Testing</a:t>
            </a:r>
            <a:endParaRPr lang="en-US" sz="1200" dirty="0" smtClean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 bwMode="auto">
          <a:xfrm>
            <a:off x="6858000" y="6414313"/>
            <a:ext cx="1828800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r">
              <a:defRPr/>
            </a:pPr>
            <a:fld id="{E232E420-7A3D-42C3-8264-B5BCFC0A3917}" type="slidenum">
              <a:rPr lang="en-US" sz="1200" smtClean="0">
                <a:solidFill>
                  <a:schemeClr val="bg1"/>
                </a:solidFill>
              </a:rPr>
              <a:pPr algn="r">
                <a:defRPr/>
              </a:pPr>
              <a:t>‹#›</a:t>
            </a:fld>
            <a:endParaRPr lang="en-US" sz="12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68" r:id="rId1"/>
    <p:sldLayoutId id="2147484369" r:id="rId2"/>
    <p:sldLayoutId id="2147484375" r:id="rId3"/>
    <p:sldLayoutId id="2147484370" r:id="rId4"/>
    <p:sldLayoutId id="2147484371" r:id="rId5"/>
    <p:sldLayoutId id="2147484372" r:id="rId6"/>
    <p:sldLayoutId id="2147484374" r:id="rId7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D7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01638" y="514350"/>
            <a:ext cx="8345487" cy="25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396875" y="1154113"/>
            <a:ext cx="4014788" cy="513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3699717" name="Text Box 5"/>
          <p:cNvSpPr txBox="1">
            <a:spLocks noChangeArrowheads="1"/>
          </p:cNvSpPr>
          <p:nvPr/>
        </p:nvSpPr>
        <p:spPr bwMode="gray">
          <a:xfrm>
            <a:off x="4432300" y="6664325"/>
            <a:ext cx="279400" cy="144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7" dist="17961" dir="2700000">
              <a:srgbClr val="DDDDDD">
                <a:gamma/>
                <a:shade val="60000"/>
                <a:invGamma/>
              </a:srgbClr>
            </a:prstShdw>
          </a:effectLst>
        </p:spPr>
        <p:txBody>
          <a:bodyPr wrap="none" lIns="0" tIns="0" rIns="0" bIns="0" anchor="b" anchorCtr="1">
            <a:spAutoFit/>
          </a:bodyPr>
          <a:lstStyle/>
          <a:p>
            <a:pPr algn="ctr" eaLnBrk="0" hangingPunct="0">
              <a:lnSpc>
                <a:spcPct val="106000"/>
              </a:lnSpc>
              <a:buClr>
                <a:srgbClr val="000000"/>
              </a:buClr>
              <a:buSzPct val="65000"/>
              <a:buFont typeface="Wingdings" pitchFamily="2" charset="2"/>
              <a:buNone/>
              <a:defRPr/>
            </a:pPr>
            <a:r>
              <a:rPr lang="en-US" sz="900">
                <a:solidFill>
                  <a:srgbClr val="000000"/>
                </a:solidFill>
                <a:cs typeface="Arial" charset="0"/>
              </a:rPr>
              <a:t>- </a:t>
            </a:r>
            <a:fld id="{F60CB5CD-EBF5-4A56-9216-C30908A65B3F}" type="slidenum">
              <a:rPr lang="en-US" sz="900">
                <a:solidFill>
                  <a:srgbClr val="000000"/>
                </a:solidFill>
                <a:cs typeface="Arial" charset="0"/>
              </a:rPr>
              <a:pPr algn="ctr" eaLnBrk="0" hangingPunct="0">
                <a:lnSpc>
                  <a:spcPct val="106000"/>
                </a:lnSpc>
                <a:buClr>
                  <a:srgbClr val="000000"/>
                </a:buClr>
                <a:buSzPct val="65000"/>
                <a:buFont typeface="Wingdings" pitchFamily="2" charset="2"/>
                <a:buNone/>
                <a:defRPr/>
              </a:pPr>
              <a:t>‹#›</a:t>
            </a:fld>
            <a:r>
              <a:rPr lang="en-US" sz="900">
                <a:solidFill>
                  <a:srgbClr val="000000"/>
                </a:solidFill>
                <a:cs typeface="Arial" charset="0"/>
              </a:rPr>
              <a:t> -</a:t>
            </a:r>
          </a:p>
        </p:txBody>
      </p:sp>
      <p:pic>
        <p:nvPicPr>
          <p:cNvPr id="11269" name="Picture 6" descr="DEL_COL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gray">
          <a:xfrm>
            <a:off x="395288" y="6636870"/>
            <a:ext cx="690562" cy="13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99747" name="Line 35"/>
          <p:cNvSpPr>
            <a:spLocks noChangeShapeType="1"/>
          </p:cNvSpPr>
          <p:nvPr/>
        </p:nvSpPr>
        <p:spPr bwMode="gray">
          <a:xfrm>
            <a:off x="392113" y="806450"/>
            <a:ext cx="83550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lnSpc>
                <a:spcPct val="106000"/>
              </a:lnSpc>
              <a:spcBef>
                <a:spcPct val="50000"/>
              </a:spcBef>
              <a:buSzPct val="100000"/>
              <a:buFont typeface="Wingdings 2" pitchFamily="18" charset="2"/>
              <a:buNone/>
              <a:defRPr/>
            </a:pPr>
            <a:endParaRPr lang="en-US" sz="1100">
              <a:solidFill>
                <a:srgbClr val="000000"/>
              </a:solidFill>
              <a:cs typeface="Arial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86922" y="6579195"/>
            <a:ext cx="960203" cy="1973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txStyles>
    <p:titleStyle>
      <a:lvl1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lnSpc>
          <a:spcPct val="106000"/>
        </a:lnSpc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SzPct val="80000"/>
        <a:defRPr sz="1100">
          <a:solidFill>
            <a:schemeClr val="tx1"/>
          </a:solidFill>
          <a:latin typeface="+mn-lt"/>
          <a:ea typeface="+mn-ea"/>
          <a:cs typeface="+mn-cs"/>
        </a:defRPr>
      </a:lvl1pPr>
      <a:lvl2pPr marL="169863" indent="-168275" algn="l" rtl="0" eaLnBrk="1" fontAlgn="base" hangingPunct="1">
        <a:lnSpc>
          <a:spcPct val="106000"/>
        </a:lnSpc>
        <a:spcBef>
          <a:spcPct val="80000"/>
        </a:spcBef>
        <a:spcAft>
          <a:spcPct val="0"/>
        </a:spcAft>
        <a:buClr>
          <a:schemeClr val="tx1"/>
        </a:buClr>
        <a:buFont typeface="Wingdings 2" pitchFamily="18" charset="2"/>
        <a:buChar char="¡"/>
        <a:defRPr sz="1100">
          <a:solidFill>
            <a:schemeClr val="tx1"/>
          </a:solidFill>
          <a:latin typeface="+mn-lt"/>
        </a:defRPr>
      </a:lvl2pPr>
      <a:lvl3pPr marL="344488" indent="-173038" algn="l" rtl="0" eaLnBrk="1" fontAlgn="base" hangingPunct="1">
        <a:lnSpc>
          <a:spcPct val="106000"/>
        </a:lnSpc>
        <a:spcBef>
          <a:spcPct val="40000"/>
        </a:spcBef>
        <a:spcAft>
          <a:spcPct val="0"/>
        </a:spcAft>
        <a:buClr>
          <a:schemeClr val="tx1"/>
        </a:buClr>
        <a:buFont typeface="Arial" charset="0"/>
        <a:buChar char="–"/>
        <a:defRPr sz="1000">
          <a:solidFill>
            <a:schemeClr val="tx1"/>
          </a:solidFill>
          <a:latin typeface="+mn-lt"/>
        </a:defRPr>
      </a:lvl3pPr>
      <a:lvl4pPr marL="517525" indent="-171450" algn="l" rtl="0" eaLnBrk="1" fontAlgn="base" hangingPunct="1">
        <a:lnSpc>
          <a:spcPct val="106000"/>
        </a:lnSpc>
        <a:spcBef>
          <a:spcPct val="20000"/>
        </a:spcBef>
        <a:spcAft>
          <a:spcPct val="0"/>
        </a:spcAft>
        <a:buClr>
          <a:schemeClr val="tx1"/>
        </a:buClr>
        <a:buChar char="•"/>
        <a:defRPr sz="1000">
          <a:solidFill>
            <a:schemeClr val="tx1"/>
          </a:solidFill>
          <a:latin typeface="+mn-lt"/>
        </a:defRPr>
      </a:lvl4pPr>
      <a:lvl5pPr marL="14462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5pPr>
      <a:lvl6pPr marL="19034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6pPr>
      <a:lvl7pPr marL="23606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7pPr>
      <a:lvl8pPr marL="28178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8pPr>
      <a:lvl9pPr marL="3275013" indent="-23653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diagramData" Target="../diagrams/data1.xml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UR Financials Project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85800" y="2514600"/>
            <a:ext cx="7772400" cy="304800"/>
          </a:xfrm>
        </p:spPr>
        <p:txBody>
          <a:bodyPr/>
          <a:lstStyle/>
          <a:p>
            <a:pPr algn="ctr"/>
            <a:r>
              <a:rPr lang="en-US" dirty="0" smtClean="0"/>
              <a:t>Workday Fundamentals for the Sponsored Research Administrator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342407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Financial Reporting - Internal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403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Group training Sessions for “Non-Company Level” users.  November 17 through mid February.  See </a:t>
            </a:r>
            <a:r>
              <a:rPr lang="en-US" sz="2800" dirty="0" err="1" smtClean="0"/>
              <a:t>URFinancials</a:t>
            </a:r>
            <a:r>
              <a:rPr lang="en-US" sz="2800" dirty="0" smtClean="0"/>
              <a:t> website to sign-up.</a:t>
            </a:r>
            <a:endParaRPr lang="en-US" sz="2800" dirty="0"/>
          </a:p>
          <a:p>
            <a:r>
              <a:rPr lang="en-US" sz="2800" dirty="0" smtClean="0"/>
              <a:t>Reporting is not for the faint of heart, users need to understand what data criteria they have requested, a lot like COGNOS in that reports return different information, sometimes unexpected.</a:t>
            </a:r>
          </a:p>
          <a:p>
            <a:r>
              <a:rPr lang="en-US" sz="2800" dirty="0" smtClean="0"/>
              <a:t>Reporting is reporting, FAO reporting for GR’s is no different than for GF’s or OP’s (Gifts or Operating FAO’s). </a:t>
            </a:r>
          </a:p>
        </p:txBody>
      </p:sp>
    </p:spTree>
    <p:extLst>
      <p:ext uri="{BB962C8B-B14F-4D97-AF65-F5344CB8AC3E}">
        <p14:creationId xmlns:p14="http://schemas.microsoft.com/office/powerpoint/2010/main" xmlns="" val="16907487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Billing and Revenue Recognition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+mn-lt"/>
              </a:rPr>
              <a:t>Invoices are now in WD</a:t>
            </a:r>
          </a:p>
          <a:p>
            <a:r>
              <a:rPr lang="en-US" sz="2800" dirty="0" smtClean="0">
                <a:latin typeface="+mn-lt"/>
              </a:rPr>
              <a:t>Cash Application is performed against a true receivable</a:t>
            </a:r>
          </a:p>
          <a:p>
            <a:r>
              <a:rPr lang="en-US" sz="2800" dirty="0" smtClean="0">
                <a:latin typeface="+mn-lt"/>
              </a:rPr>
              <a:t>Bad debt expenses are processed against Ledger 2’s, unless otherwise directed </a:t>
            </a:r>
          </a:p>
          <a:p>
            <a:r>
              <a:rPr lang="en-US" sz="2800" dirty="0" smtClean="0">
                <a:latin typeface="+mn-lt"/>
              </a:rPr>
              <a:t>Overspend adjusted via Spend Category for F&amp;A tracking</a:t>
            </a:r>
          </a:p>
          <a:p>
            <a:r>
              <a:rPr lang="en-US" sz="2800" dirty="0" smtClean="0">
                <a:latin typeface="+mn-lt"/>
              </a:rPr>
              <a:t>Revenue is included in WD when expense is recognized   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76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End of Life Reporting - External</a:t>
            </a:r>
            <a:endParaRPr lang="en-US" sz="4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7200" y="1219200"/>
            <a:ext cx="8229600" cy="544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>
                <a:latin typeface="+mn-lt"/>
              </a:rPr>
              <a:t>ORACS performs final financial reporting</a:t>
            </a:r>
          </a:p>
          <a:p>
            <a:r>
              <a:rPr lang="en-US" sz="2800" dirty="0" smtClean="0">
                <a:latin typeface="+mn-lt"/>
              </a:rPr>
              <a:t>Grant(s) moved to Inactive Status</a:t>
            </a:r>
          </a:p>
          <a:p>
            <a:r>
              <a:rPr lang="en-US" sz="2800" dirty="0" smtClean="0">
                <a:latin typeface="+mn-lt"/>
              </a:rPr>
              <a:t>Once all cash posted then Grant(s) moved to Complete Status</a:t>
            </a:r>
          </a:p>
          <a:p>
            <a:r>
              <a:rPr lang="en-US" sz="2800" dirty="0" smtClean="0">
                <a:latin typeface="+mn-lt"/>
              </a:rPr>
              <a:t>History remains in WD, Forever?</a:t>
            </a:r>
          </a:p>
          <a:p>
            <a:pPr>
              <a:buNone/>
            </a:pPr>
            <a:r>
              <a:rPr lang="en-US" sz="2800" dirty="0" smtClean="0">
                <a:latin typeface="+mn-lt"/>
              </a:rPr>
              <a:t>   </a:t>
            </a:r>
            <a:endParaRPr lang="en-US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5762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Hor2colo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14600"/>
            <a:ext cx="2286000" cy="1798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9111233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Agenda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Terms</a:t>
            </a:r>
            <a:endParaRPr lang="en-US" dirty="0"/>
          </a:p>
          <a:p>
            <a:r>
              <a:rPr lang="en-US" dirty="0" smtClean="0"/>
              <a:t>Summary of Process Changes</a:t>
            </a:r>
          </a:p>
          <a:p>
            <a:r>
              <a:rPr lang="en-US" dirty="0" smtClean="0"/>
              <a:t>Create Awards/Grants</a:t>
            </a:r>
          </a:p>
          <a:p>
            <a:r>
              <a:rPr lang="en-US" dirty="0" smtClean="0"/>
              <a:t>Financial Reporting – Internal</a:t>
            </a:r>
          </a:p>
          <a:p>
            <a:r>
              <a:rPr lang="en-US" dirty="0" smtClean="0"/>
              <a:t>Billing and Revenue Recognition</a:t>
            </a:r>
          </a:p>
          <a:p>
            <a:r>
              <a:rPr lang="en-US" dirty="0" smtClean="0"/>
              <a:t>End of Life Reporting - External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686446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/>
              <a:t>Key </a:t>
            </a:r>
            <a:r>
              <a:rPr lang="en-US" dirty="0" smtClean="0"/>
              <a:t>Terms – WD Organizational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901" y="1202646"/>
            <a:ext cx="8568269" cy="5287601"/>
          </a:xfrm>
        </p:spPr>
        <p:txBody>
          <a:bodyPr/>
          <a:lstStyle/>
          <a:p>
            <a:r>
              <a:rPr lang="en-US" dirty="0" smtClean="0"/>
              <a:t>Company – </a:t>
            </a:r>
            <a:r>
              <a:rPr lang="en-US" sz="2000" dirty="0" smtClean="0"/>
              <a:t>Previously known as Divisions (010 Central Admin, 030 ESM, 040 SON, 050 SMH, etc). </a:t>
            </a:r>
          </a:p>
          <a:p>
            <a:r>
              <a:rPr lang="en-US" dirty="0" smtClean="0"/>
              <a:t>Division –  </a:t>
            </a:r>
            <a:r>
              <a:rPr lang="en-US" sz="2000" dirty="0" smtClean="0"/>
              <a:t>No longer used in WD.</a:t>
            </a:r>
          </a:p>
          <a:p>
            <a:r>
              <a:rPr lang="en-US" dirty="0" smtClean="0"/>
              <a:t>Department – </a:t>
            </a:r>
            <a:r>
              <a:rPr lang="en-US" sz="2000" dirty="0" smtClean="0"/>
              <a:t>No longer used in WD.</a:t>
            </a:r>
          </a:p>
          <a:p>
            <a:r>
              <a:rPr lang="en-US" dirty="0" smtClean="0"/>
              <a:t>Cost Center </a:t>
            </a:r>
            <a:r>
              <a:rPr lang="en-US" dirty="0"/>
              <a:t>–</a:t>
            </a:r>
            <a:r>
              <a:rPr lang="en-US" sz="2000" dirty="0"/>
              <a:t> </a:t>
            </a:r>
            <a:r>
              <a:rPr lang="en-US" sz="2000" dirty="0" smtClean="0"/>
              <a:t>Business Unit of Companies, previously known as Department.</a:t>
            </a:r>
            <a:endParaRPr lang="en-US" dirty="0" smtClean="0"/>
          </a:p>
          <a:p>
            <a:r>
              <a:rPr lang="en-US" dirty="0" smtClean="0"/>
              <a:t>FAO – </a:t>
            </a:r>
            <a:r>
              <a:rPr lang="en-US" sz="2000" dirty="0"/>
              <a:t>P</a:t>
            </a:r>
            <a:r>
              <a:rPr lang="en-US" sz="2000" dirty="0" smtClean="0"/>
              <a:t>reviously known as Account. </a:t>
            </a:r>
            <a:r>
              <a:rPr lang="en-US" sz="2000" dirty="0" err="1"/>
              <a:t>W</a:t>
            </a:r>
            <a:r>
              <a:rPr lang="en-US" sz="2000" dirty="0" err="1" smtClean="0"/>
              <a:t>orktag</a:t>
            </a:r>
            <a:r>
              <a:rPr lang="en-US" sz="2000" dirty="0" smtClean="0"/>
              <a:t>, has related </a:t>
            </a:r>
            <a:r>
              <a:rPr lang="en-US" sz="2000" dirty="0" err="1" smtClean="0"/>
              <a:t>worktags</a:t>
            </a:r>
            <a:r>
              <a:rPr lang="en-US" sz="2000" dirty="0" smtClean="0"/>
              <a:t> and is applied to financial transactions.</a:t>
            </a:r>
          </a:p>
          <a:p>
            <a:r>
              <a:rPr lang="en-US" dirty="0" err="1" smtClean="0"/>
              <a:t>Worktag</a:t>
            </a:r>
            <a:r>
              <a:rPr lang="en-US" dirty="0" smtClean="0"/>
              <a:t> - </a:t>
            </a:r>
            <a:r>
              <a:rPr lang="en-US" sz="2000" dirty="0" smtClean="0"/>
              <a:t>An FAO has </a:t>
            </a:r>
            <a:r>
              <a:rPr lang="en-US" sz="2000" dirty="0" err="1" smtClean="0"/>
              <a:t>worktags</a:t>
            </a:r>
            <a:r>
              <a:rPr lang="en-US" sz="2000" dirty="0" smtClean="0"/>
              <a:t> pre-defined or “related”, the transaction then has a Spend Category applied based on what the transaction was for, and  </a:t>
            </a:r>
            <a:r>
              <a:rPr lang="en-US" sz="2000" dirty="0" err="1" smtClean="0"/>
              <a:t>Worktags</a:t>
            </a:r>
            <a:r>
              <a:rPr lang="en-US" sz="2000" dirty="0" smtClean="0"/>
              <a:t> are reportable dimensions.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349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/>
              <a:t>Key </a:t>
            </a:r>
            <a:r>
              <a:rPr lang="en-US" dirty="0" smtClean="0"/>
              <a:t>Terms – WD Financial Specific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901" y="1202646"/>
            <a:ext cx="8568269" cy="5287601"/>
          </a:xfrm>
        </p:spPr>
        <p:txBody>
          <a:bodyPr/>
          <a:lstStyle/>
          <a:p>
            <a:r>
              <a:rPr lang="en-US" dirty="0" smtClean="0"/>
              <a:t>Ledger/Account – </a:t>
            </a:r>
            <a:r>
              <a:rPr lang="en-US" sz="2000" dirty="0" smtClean="0"/>
              <a:t>Line name on financial statements, or some sublevel of such accounts.  A typical balance sheet begins with Cash, cash is a ledger account. There are several Ledger Accounts that roll up to Cash, they are in a range of 10000 to 10300.</a:t>
            </a:r>
          </a:p>
          <a:p>
            <a:r>
              <a:rPr lang="en-US" dirty="0" smtClean="0"/>
              <a:t>Spend Category – </a:t>
            </a:r>
            <a:r>
              <a:rPr lang="en-US" sz="2000" dirty="0" smtClean="0"/>
              <a:t>An expense description required for manual and operational journals.  Previously a </a:t>
            </a:r>
            <a:r>
              <a:rPr lang="en-US" sz="2000" dirty="0" err="1" smtClean="0"/>
              <a:t>subcode</a:t>
            </a:r>
            <a:r>
              <a:rPr lang="en-US" sz="2000" dirty="0" smtClean="0"/>
              <a:t>. </a:t>
            </a:r>
          </a:p>
          <a:p>
            <a:r>
              <a:rPr lang="en-US" dirty="0" smtClean="0"/>
              <a:t>Revenue Category – </a:t>
            </a:r>
            <a:r>
              <a:rPr lang="en-US" sz="2000" dirty="0" smtClean="0"/>
              <a:t>A revenue description, previously a </a:t>
            </a:r>
            <a:r>
              <a:rPr lang="en-US" sz="2000" dirty="0" err="1" smtClean="0"/>
              <a:t>subcode</a:t>
            </a:r>
            <a:r>
              <a:rPr lang="en-US" sz="2000" dirty="0" smtClean="0"/>
              <a:t>.</a:t>
            </a:r>
          </a:p>
          <a:p>
            <a:r>
              <a:rPr lang="en-US" dirty="0" smtClean="0"/>
              <a:t>Object Class Set </a:t>
            </a:r>
            <a:r>
              <a:rPr lang="en-US" dirty="0"/>
              <a:t>–</a:t>
            </a:r>
            <a:r>
              <a:rPr lang="en-US" sz="2000" dirty="0"/>
              <a:t> </a:t>
            </a:r>
            <a:r>
              <a:rPr lang="en-US" sz="2000" dirty="0" smtClean="0"/>
              <a:t>A collection of Spend Categories, defined to align with Sponsor defined budget/billing lines.  Object Class is what appears on bills generated for Sponsored Projects.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349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dirty="0"/>
              <a:t>Key </a:t>
            </a:r>
            <a:r>
              <a:rPr lang="en-US" dirty="0" smtClean="0"/>
              <a:t>Terms – Grant Specific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2901" y="1202646"/>
            <a:ext cx="8568269" cy="5287601"/>
          </a:xfrm>
        </p:spPr>
        <p:txBody>
          <a:bodyPr/>
          <a:lstStyle/>
          <a:p>
            <a:r>
              <a:rPr lang="en-US" dirty="0" smtClean="0"/>
              <a:t>Sponsor – </a:t>
            </a:r>
            <a:r>
              <a:rPr lang="en-US" sz="2000" dirty="0" smtClean="0"/>
              <a:t>External granting agency; one sponsor per award</a:t>
            </a:r>
          </a:p>
          <a:p>
            <a:r>
              <a:rPr lang="en-US" dirty="0"/>
              <a:t>Award </a:t>
            </a:r>
            <a:r>
              <a:rPr lang="en-US" dirty="0" smtClean="0"/>
              <a:t>– </a:t>
            </a:r>
            <a:r>
              <a:rPr lang="en-US" sz="2000" dirty="0" smtClean="0"/>
              <a:t>Captures all the sponsor’s terms and conditions;  purpose of the award </a:t>
            </a:r>
            <a:r>
              <a:rPr lang="en-US" sz="2000" dirty="0"/>
              <a:t>is to create the business rules to correctly bill, collect and report activities related to the award</a:t>
            </a:r>
            <a:r>
              <a:rPr lang="en-US" sz="2000" dirty="0" smtClean="0"/>
              <a:t>. (No Expenses/Revenues go to an Award)</a:t>
            </a:r>
          </a:p>
          <a:p>
            <a:r>
              <a:rPr lang="en-US" dirty="0" smtClean="0"/>
              <a:t>Award Line – </a:t>
            </a:r>
            <a:r>
              <a:rPr lang="en-US" sz="2000" dirty="0" smtClean="0"/>
              <a:t>breaks down the funding: type of funding (cost reimbursement, fixed amount, prepaid), links to grant, specifies date ranges</a:t>
            </a:r>
          </a:p>
          <a:p>
            <a:r>
              <a:rPr lang="en-US" dirty="0" smtClean="0"/>
              <a:t>Grant </a:t>
            </a:r>
            <a:r>
              <a:rPr lang="en-US" dirty="0"/>
              <a:t>–</a:t>
            </a:r>
            <a:r>
              <a:rPr lang="en-US" sz="2000" dirty="0"/>
              <a:t> Primary </a:t>
            </a:r>
            <a:r>
              <a:rPr lang="en-US" sz="2000" dirty="0" smtClean="0"/>
              <a:t>costing organizations in Workday; the </a:t>
            </a:r>
            <a:r>
              <a:rPr lang="en-US" sz="2000" dirty="0"/>
              <a:t>grant worktag will be used to capture costs and revenue for the award line</a:t>
            </a:r>
            <a:r>
              <a:rPr lang="en-US" sz="2000" dirty="0" smtClean="0"/>
              <a:t>.  Previously Ledger/Account.</a:t>
            </a:r>
            <a:endParaRPr lang="en-US" dirty="0" smtClean="0"/>
          </a:p>
          <a:p>
            <a:r>
              <a:rPr lang="en-US" dirty="0" smtClean="0"/>
              <a:t>Award Schedule – </a:t>
            </a:r>
            <a:r>
              <a:rPr lang="en-US" sz="2000" dirty="0" smtClean="0"/>
              <a:t>Life of the award (how is it broken down into budget periods), configured each time for each award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903494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Process Changes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sz="2800" dirty="0" smtClean="0"/>
              <a:t>Subcontracts –</a:t>
            </a:r>
            <a:r>
              <a:rPr lang="en-US" dirty="0" smtClean="0"/>
              <a:t> </a:t>
            </a:r>
            <a:r>
              <a:rPr lang="en-US" sz="2000" dirty="0" smtClean="0"/>
              <a:t>a unique Award Line/Grant is required, elimination of 2968 and 2969 (WD calculates </a:t>
            </a:r>
            <a:r>
              <a:rPr lang="en-US" sz="2000" dirty="0" err="1" smtClean="0"/>
              <a:t>indirects</a:t>
            </a:r>
            <a:r>
              <a:rPr lang="en-US" sz="2000" dirty="0" smtClean="0"/>
              <a:t> to $25K basis).</a:t>
            </a:r>
          </a:p>
          <a:p>
            <a:r>
              <a:rPr lang="en-US" sz="2800" dirty="0" smtClean="0"/>
              <a:t>Master/Sub –</a:t>
            </a:r>
            <a:r>
              <a:rPr lang="en-US" dirty="0" smtClean="0"/>
              <a:t> </a:t>
            </a:r>
            <a:r>
              <a:rPr lang="en-US" sz="2000" dirty="0" smtClean="0"/>
              <a:t>Subs are simply another Award Line/Grant on the Award</a:t>
            </a:r>
          </a:p>
          <a:p>
            <a:r>
              <a:rPr lang="en-US" sz="2800" dirty="0" smtClean="0"/>
              <a:t>Indirect Expenses – </a:t>
            </a:r>
            <a:r>
              <a:rPr lang="en-US" sz="2000" dirty="0" smtClean="0"/>
              <a:t>Applied to individual transactions, operational delayed until payment of expense occurs (at this time, expect fix from WD), manual applied at time of approval.</a:t>
            </a:r>
          </a:p>
          <a:p>
            <a:r>
              <a:rPr lang="en-US" sz="2800" dirty="0" smtClean="0"/>
              <a:t>Billing to Sponsors – </a:t>
            </a:r>
            <a:r>
              <a:rPr lang="en-US" sz="2000" dirty="0" smtClean="0"/>
              <a:t>Occurs in WD, creates receivable.</a:t>
            </a:r>
          </a:p>
          <a:p>
            <a:r>
              <a:rPr lang="en-US" sz="2800" dirty="0" smtClean="0"/>
              <a:t>Application of Cash – </a:t>
            </a:r>
            <a:r>
              <a:rPr lang="en-US" sz="2000" dirty="0" smtClean="0"/>
              <a:t>Occurs in WD, applies against receivable. </a:t>
            </a:r>
          </a:p>
          <a:p>
            <a:r>
              <a:rPr lang="en-US" sz="2800" dirty="0" smtClean="0"/>
              <a:t>Letter of Credit – </a:t>
            </a:r>
            <a:r>
              <a:rPr lang="en-US" sz="2000" dirty="0" smtClean="0"/>
              <a:t>Draw is applied individually to Award, no longer a pooled method, good news since pooled method is going away.</a:t>
            </a:r>
          </a:p>
        </p:txBody>
      </p:sp>
    </p:spTree>
    <p:extLst>
      <p:ext uri="{BB962C8B-B14F-4D97-AF65-F5344CB8AC3E}">
        <p14:creationId xmlns:p14="http://schemas.microsoft.com/office/powerpoint/2010/main" xmlns="" val="1879869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6868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Summary of Process Changes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143000"/>
            <a:ext cx="8229600" cy="5257800"/>
          </a:xfrm>
        </p:spPr>
        <p:txBody>
          <a:bodyPr/>
          <a:lstStyle/>
          <a:p>
            <a:r>
              <a:rPr lang="en-US" sz="2800" dirty="0" smtClean="0"/>
              <a:t>Transaction vs. Budget Dates - </a:t>
            </a:r>
            <a:r>
              <a:rPr lang="en-US" sz="2000" dirty="0" smtClean="0"/>
              <a:t>To be eligible for Revenue Recognition and Facilities and Administration (F&amp;A) the transaction must have a “budget date” between the start and end dates on the corresponding award line of the specific grant.</a:t>
            </a:r>
          </a:p>
          <a:p>
            <a:r>
              <a:rPr lang="en-US" sz="2800" dirty="0" smtClean="0"/>
              <a:t>Cost Sharing – </a:t>
            </a:r>
            <a:r>
              <a:rPr lang="en-US" sz="2000" dirty="0" smtClean="0"/>
              <a:t>Functionally able to record expense on two FAO’s, paid for by one.</a:t>
            </a:r>
          </a:p>
          <a:p>
            <a:r>
              <a:rPr lang="en-US" sz="2800" dirty="0" smtClean="0"/>
              <a:t>Mod’s/</a:t>
            </a:r>
            <a:r>
              <a:rPr lang="en-US" sz="2800" dirty="0" err="1" smtClean="0"/>
              <a:t>Amend’s</a:t>
            </a:r>
            <a:r>
              <a:rPr lang="en-US" sz="2800" dirty="0" smtClean="0"/>
              <a:t> – </a:t>
            </a:r>
            <a:r>
              <a:rPr lang="en-US" sz="2000" dirty="0" smtClean="0"/>
              <a:t>Versioning of Awards is available, and reviewable.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xmlns="" val="18798699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Create Awards/Grants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sz="2800" dirty="0" smtClean="0"/>
              <a:t>ORPA</a:t>
            </a:r>
          </a:p>
          <a:p>
            <a:pPr lvl="1"/>
            <a:r>
              <a:rPr lang="en-US" sz="2000" dirty="0" smtClean="0"/>
              <a:t>Initiate Award/Grant in WD including data attributes consistent with previous File Maintenance Form</a:t>
            </a:r>
          </a:p>
          <a:p>
            <a:pPr lvl="1"/>
            <a:r>
              <a:rPr lang="en-US" sz="2000" dirty="0" smtClean="0"/>
              <a:t>Create Award Schedule</a:t>
            </a:r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ORACS</a:t>
            </a:r>
          </a:p>
          <a:p>
            <a:pPr lvl="1"/>
            <a:r>
              <a:rPr lang="en-US" sz="2000" dirty="0" smtClean="0"/>
              <a:t>Review/Approve Award/Grant</a:t>
            </a:r>
          </a:p>
          <a:p>
            <a:pPr lvl="1"/>
            <a:r>
              <a:rPr lang="en-US" sz="2000" dirty="0" smtClean="0"/>
              <a:t>Perform Mod’s/</a:t>
            </a:r>
            <a:r>
              <a:rPr lang="en-US" sz="2000" dirty="0" err="1" smtClean="0"/>
              <a:t>Amend’s</a:t>
            </a:r>
            <a:r>
              <a:rPr lang="en-US" sz="2000" dirty="0" smtClean="0"/>
              <a:t> during life of Award</a:t>
            </a:r>
          </a:p>
          <a:p>
            <a:pPr lvl="1"/>
            <a:r>
              <a:rPr lang="en-US" sz="2000" dirty="0" smtClean="0"/>
              <a:t>Maintain Budget</a:t>
            </a:r>
          </a:p>
          <a:p>
            <a:pPr lvl="1"/>
            <a:r>
              <a:rPr lang="en-US" sz="2000" dirty="0" smtClean="0"/>
              <a:t>Review/Approve Journals</a:t>
            </a:r>
          </a:p>
          <a:p>
            <a:pPr lvl="1">
              <a:buNone/>
            </a:pPr>
            <a:endParaRPr lang="en-US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32265309"/>
              </p:ext>
            </p:extLst>
          </p:nvPr>
        </p:nvGraphicFramePr>
        <p:xfrm>
          <a:off x="7848600" y="76200"/>
          <a:ext cx="914400" cy="771525"/>
        </p:xfrm>
        <a:graphic>
          <a:graphicData uri="http://schemas.openxmlformats.org/presentationml/2006/ole">
            <p:oleObj spid="_x0000_s3158" name="Document" showAsIcon="1" r:id="rId3" imgW="914400" imgH="771525" progId="Word.Document.12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1486094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Award Setup Process</a:t>
            </a:r>
          </a:p>
        </p:txBody>
      </p:sp>
      <p:graphicFrame>
        <p:nvGraphicFramePr>
          <p:cNvPr id="6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85169863"/>
              </p:ext>
            </p:extLst>
          </p:nvPr>
        </p:nvGraphicFramePr>
        <p:xfrm>
          <a:off x="457200" y="1447801"/>
          <a:ext cx="8229600" cy="6857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2590800"/>
            <a:ext cx="8229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Award Header Information</a:t>
            </a:r>
            <a:endParaRPr lang="en-US" dirty="0"/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75" y="3200400"/>
            <a:ext cx="8628063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43800" y="304800"/>
            <a:ext cx="1157288" cy="528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48051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5">
            <a:lumMod val="75000"/>
          </a:schemeClr>
        </a:solidFill>
        <a:ln w="12700">
          <a:noFill/>
          <a:miter lim="800000"/>
          <a:headEnd/>
          <a:tailEnd/>
        </a:ln>
      </a:spPr>
      <a:bodyPr anchor="ctr">
        <a:spAutoFit/>
      </a:bodyPr>
      <a:lstStyle>
        <a:defPPr>
          <a:defRPr dirty="0" smtClean="0">
            <a:solidFill>
              <a:srgbClr val="FFFF00"/>
            </a:solidFill>
            <a:latin typeface="+mn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US Consulting Report Template_R1.5V_0411">
  <a:themeElements>
    <a:clrScheme name="">
      <a:dk1>
        <a:srgbClr val="000000"/>
      </a:dk1>
      <a:lt1>
        <a:srgbClr val="FFFFFF"/>
      </a:lt1>
      <a:dk2>
        <a:srgbClr val="4066B2"/>
      </a:dk2>
      <a:lt2>
        <a:srgbClr val="009999"/>
      </a:lt2>
      <a:accent1>
        <a:srgbClr val="003399"/>
      </a:accent1>
      <a:accent2>
        <a:srgbClr val="8099CC"/>
      </a:accent2>
      <a:accent3>
        <a:srgbClr val="FFFFFF"/>
      </a:accent3>
      <a:accent4>
        <a:srgbClr val="000000"/>
      </a:accent4>
      <a:accent5>
        <a:srgbClr val="AAADCA"/>
      </a:accent5>
      <a:accent6>
        <a:srgbClr val="738AB9"/>
      </a:accent6>
      <a:hlink>
        <a:srgbClr val="80CCCC"/>
      </a:hlink>
      <a:folHlink>
        <a:srgbClr val="4066B2"/>
      </a:folHlink>
    </a:clrScheme>
    <a:fontScheme name="US Consulting Report Template_R1.5_032508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gray">
        <a:solidFill>
          <a:schemeClr val="tx2"/>
        </a:solidFill>
        <a:ln w="12700" cap="rnd" algn="ctr">
          <a:noFill/>
          <a:miter lim="800000"/>
          <a:headEnd/>
          <a:tailEnd/>
        </a:ln>
      </a:spPr>
      <a:bodyPr lIns="182880" anchor="ctr" anchorCtr="1"/>
      <a:lstStyle>
        <a:defPPr algn="ctr" eaLnBrk="0" hangingPunct="0">
          <a:lnSpc>
            <a:spcPct val="106000"/>
          </a:lnSpc>
          <a:defRPr b="1">
            <a:solidFill>
              <a:schemeClr val="bg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/>
        </a:solidFill>
        <a:ln w="12700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152" tIns="73152" rIns="73152" bIns="73152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6000"/>
          </a:lnSpc>
          <a:spcBef>
            <a:spcPct val="50000"/>
          </a:spcBef>
          <a:spcAft>
            <a:spcPct val="0"/>
          </a:spcAft>
          <a:buClrTx/>
          <a:buSzPct val="100000"/>
          <a:buFont typeface="Wingdings 2" pitchFamily="18" charset="2"/>
          <a:buNone/>
          <a:tabLst/>
          <a:defRPr kumimoji="0" lang="en-US" sz="1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/>
      <a:bodyPr/>
      <a:lstStyle>
        <a:defPPr marL="169863" indent="-168275" algn="l" rtl="0" fontAlgn="base">
          <a:lnSpc>
            <a:spcPct val="106000"/>
          </a:lnSpc>
          <a:spcBef>
            <a:spcPct val="80000"/>
          </a:spcBef>
          <a:spcAft>
            <a:spcPct val="0"/>
          </a:spcAft>
          <a:buClr>
            <a:srgbClr val="000000"/>
          </a:buClr>
          <a:buFont typeface="Wingdings 2" pitchFamily="18" charset="2"/>
          <a:buChar char="¡"/>
          <a:defRPr sz="1100" kern="1200" dirty="0">
            <a:solidFill>
              <a:srgbClr val="000000"/>
            </a:solidFill>
            <a:latin typeface="Arial"/>
            <a:ea typeface="+mn-ea"/>
            <a:cs typeface="Arial" charset="0"/>
          </a:defRPr>
        </a:defPPr>
      </a:lstStyle>
    </a:txDef>
  </a:objectDefaults>
  <a:extraClrSchemeLst>
    <a:extraClrScheme>
      <a:clrScheme name="US Consulting Report Template_R1.5_03250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Consulting Report Template_R1.5_03250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8">
        <a:dk1>
          <a:srgbClr val="000000"/>
        </a:dk1>
        <a:lt1>
          <a:srgbClr val="FFFFFF"/>
        </a:lt1>
        <a:dk2>
          <a:srgbClr val="B2CADB"/>
        </a:dk2>
        <a:lt2>
          <a:srgbClr val="1D3A6A"/>
        </a:lt2>
        <a:accent1>
          <a:srgbClr val="DED3B6"/>
        </a:accent1>
        <a:accent2>
          <a:srgbClr val="EAB58E"/>
        </a:accent2>
        <a:accent3>
          <a:srgbClr val="FFFFFF"/>
        </a:accent3>
        <a:accent4>
          <a:srgbClr val="000000"/>
        </a:accent4>
        <a:accent5>
          <a:srgbClr val="ECE6D7"/>
        </a:accent5>
        <a:accent6>
          <a:srgbClr val="D4A480"/>
        </a:accent6>
        <a:hlink>
          <a:srgbClr val="F5DDCB"/>
        </a:hlink>
        <a:folHlink>
          <a:srgbClr val="FEF2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9">
        <a:dk1>
          <a:srgbClr val="000000"/>
        </a:dk1>
        <a:lt1>
          <a:srgbClr val="FFFFFF"/>
        </a:lt1>
        <a:dk2>
          <a:srgbClr val="FEF2D2"/>
        </a:dk2>
        <a:lt2>
          <a:srgbClr val="1D3A6A"/>
        </a:lt2>
        <a:accent1>
          <a:srgbClr val="B2CADB"/>
        </a:accent1>
        <a:accent2>
          <a:srgbClr val="DED3B6"/>
        </a:accent2>
        <a:accent3>
          <a:srgbClr val="FFFFFF"/>
        </a:accent3>
        <a:accent4>
          <a:srgbClr val="000000"/>
        </a:accent4>
        <a:accent5>
          <a:srgbClr val="D5E1EA"/>
        </a:accent5>
        <a:accent6>
          <a:srgbClr val="C9BFA5"/>
        </a:accent6>
        <a:hlink>
          <a:srgbClr val="EAB58E"/>
        </a:hlink>
        <a:folHlink>
          <a:srgbClr val="F5DD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0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9DA5BE"/>
        </a:accent1>
        <a:accent2>
          <a:srgbClr val="85C2FE"/>
        </a:accent2>
        <a:accent3>
          <a:srgbClr val="FFFFFF"/>
        </a:accent3>
        <a:accent4>
          <a:srgbClr val="000000"/>
        </a:accent4>
        <a:accent5>
          <a:srgbClr val="CCCFDB"/>
        </a:accent5>
        <a:accent6>
          <a:srgbClr val="78B0E6"/>
        </a:accent6>
        <a:hlink>
          <a:srgbClr val="ADD6FF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1">
        <a:dk1>
          <a:srgbClr val="AFAFAF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959595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2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F1EDE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3">
        <a:dk1>
          <a:srgbClr val="000000"/>
        </a:dk1>
        <a:lt1>
          <a:srgbClr val="FFFFFF"/>
        </a:lt1>
        <a:dk2>
          <a:srgbClr val="F1EDE1"/>
        </a:dk2>
        <a:lt2>
          <a:srgbClr val="091D5D"/>
        </a:lt2>
        <a:accent1>
          <a:srgbClr val="85C2FE"/>
        </a:accent1>
        <a:accent2>
          <a:srgbClr val="ADD6FF"/>
        </a:accent2>
        <a:accent3>
          <a:srgbClr val="FFFFFF"/>
        </a:accent3>
        <a:accent4>
          <a:srgbClr val="000000"/>
        </a:accent4>
        <a:accent5>
          <a:srgbClr val="C2DDFE"/>
        </a:accent5>
        <a:accent6>
          <a:srgbClr val="9CC2E7"/>
        </a:accent6>
        <a:hlink>
          <a:srgbClr val="C6C1D6"/>
        </a:hlink>
        <a:folHlink>
          <a:srgbClr val="D6EB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4">
        <a:dk1>
          <a:srgbClr val="000000"/>
        </a:dk1>
        <a:lt1>
          <a:srgbClr val="FFFFFF"/>
        </a:lt1>
        <a:dk2>
          <a:srgbClr val="CCD6EB"/>
        </a:dk2>
        <a:lt2>
          <a:srgbClr val="000066"/>
        </a:lt2>
        <a:accent1>
          <a:srgbClr val="40B3B3"/>
        </a:accent1>
        <a:accent2>
          <a:srgbClr val="B2C1E0"/>
        </a:accent2>
        <a:accent3>
          <a:srgbClr val="FFFFFF"/>
        </a:accent3>
        <a:accent4>
          <a:srgbClr val="000000"/>
        </a:accent4>
        <a:accent5>
          <a:srgbClr val="AFD6D6"/>
        </a:accent5>
        <a:accent6>
          <a:srgbClr val="A1AFCB"/>
        </a:accent6>
        <a:hlink>
          <a:srgbClr val="66C2C2"/>
        </a:hlink>
        <a:folHlink>
          <a:srgbClr val="8CA3D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5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CC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B9B9"/>
        </a:accent6>
        <a:hlink>
          <a:srgbClr val="8099CC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Consulting Report Template_R1.5_032508 16">
        <a:dk1>
          <a:srgbClr val="000000"/>
        </a:dk1>
        <a:lt1>
          <a:srgbClr val="FFFFFF"/>
        </a:lt1>
        <a:dk2>
          <a:srgbClr val="4066B2"/>
        </a:dk2>
        <a:lt2>
          <a:srgbClr val="000066"/>
        </a:lt2>
        <a:accent1>
          <a:srgbClr val="003399"/>
        </a:accent1>
        <a:accent2>
          <a:srgbClr val="8099CC"/>
        </a:accent2>
        <a:accent3>
          <a:srgbClr val="FFFFFF"/>
        </a:accent3>
        <a:accent4>
          <a:srgbClr val="000000"/>
        </a:accent4>
        <a:accent5>
          <a:srgbClr val="AAADCA"/>
        </a:accent5>
        <a:accent6>
          <a:srgbClr val="738AB9"/>
        </a:accent6>
        <a:hlink>
          <a:srgbClr val="80CCCC"/>
        </a:hlink>
        <a:folHlink>
          <a:srgbClr val="4066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rca:RCAuthoringProperties xmlns:rca="urn:sharePointPublishingRcaProperties">
  <rca:Converter rca:guid="6dfdc5b4-2a28-4a06-b0c6-ad3901e3a807">
    <rca:property rca:type="InheritParentSettings">False</rca:property>
    <rca:property rca:type="SelectedPageLayout">28</rca:property>
    <rca:property rca:type="SelectedPageField">f55c4d88-1f2e-4ad9-aaa8-819af4ee7ee8</rca:property>
    <rca:property rca:type="SelectedStylesField">00000000-0000-0000-0000-000000000000</rca:property>
    <rca:property rca:type="CreatePageWithSourceDocument">True</rca:property>
    <rca:property rca:type="AllowChangeLocationConfig">False</rca:property>
    <rca:property rca:type="ConfiguredPageLocation">https://uofr.rochester.edu</rca:property>
    <rca:property rca:type="CreateSynchronously">False</rca:property>
    <rca:property rca:type="AllowChangeProcessingConfig">False</rca:property>
    <rca:property rca:type="ConverterSpecificSettings"/>
  </rca:Converter>
</rca:RCAuthoringProperti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BF38ED958B0D42A1DB4C3166A68EE8" ma:contentTypeVersion="2" ma:contentTypeDescription="Create a new document." ma:contentTypeScope="" ma:versionID="d4c1aecc64e715925a727993e80c9450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90AE3C2-51D7-4772-85EF-99B26ACECB13}">
  <ds:schemaRefs>
    <ds:schemaRef ds:uri="urn:sharePointPublishingRcaProperties"/>
  </ds:schemaRefs>
</ds:datastoreItem>
</file>

<file path=customXml/itemProps2.xml><?xml version="1.0" encoding="utf-8"?>
<ds:datastoreItem xmlns:ds="http://schemas.openxmlformats.org/officeDocument/2006/customXml" ds:itemID="{57650506-E0D1-4842-AE4E-075A8982DE02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CE1EC6E-7DEE-40A7-8470-13A775BFD7B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1B9D45F-F4FA-4FCA-9147-01DD729F7A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16176</TotalTime>
  <Words>813</Words>
  <Application>Microsoft Office PowerPoint</Application>
  <PresentationFormat>On-screen Show (4:3)</PresentationFormat>
  <Paragraphs>80</Paragraphs>
  <Slides>13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US Consulting Report Template_R1.5V_0411</vt:lpstr>
      <vt:lpstr>Document</vt:lpstr>
      <vt:lpstr>Slide 1</vt:lpstr>
      <vt:lpstr>Agenda</vt:lpstr>
      <vt:lpstr>Key Terms – WD Organizational Terms </vt:lpstr>
      <vt:lpstr>Key Terms – WD Financial Specific </vt:lpstr>
      <vt:lpstr>Key Terms – Grant Specific </vt:lpstr>
      <vt:lpstr>Summary of Process Changes </vt:lpstr>
      <vt:lpstr>Summary of Process Changes </vt:lpstr>
      <vt:lpstr>Create Awards/Grants</vt:lpstr>
      <vt:lpstr>Award Setup Process</vt:lpstr>
      <vt:lpstr>Financial Reporting - Internal</vt:lpstr>
      <vt:lpstr>Billing and Revenue Recognition</vt:lpstr>
      <vt:lpstr>End of Life Reporting - External</vt:lpstr>
      <vt:lpstr>Slide 13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GM Test Cycle 2 Award Life Cycle</dc:title>
  <dc:subject>EDUCAUSE 2007</dc:subject>
  <dc:creator>Ebert, Renae (US - Chicago)</dc:creator>
  <cp:lastModifiedBy>University of Rochester</cp:lastModifiedBy>
  <cp:revision>1315</cp:revision>
  <cp:lastPrinted>2014-02-03T15:58:49Z</cp:lastPrinted>
  <dcterms:created xsi:type="dcterms:W3CDTF">2007-09-21T12:15:26Z</dcterms:created>
  <dcterms:modified xsi:type="dcterms:W3CDTF">2014-10-15T16:28:27Z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0x010100F9BF38ED958B0D42A1DB4C3166A68EE8</vt:lpwstr>
  </property>
  <property fmtid="{D5CDD505-2E9C-101B-9397-08002B2CF9AE}" pid="4" name="Status">
    <vt:lpwstr>In Build</vt:lpwstr>
  </property>
</Properties>
</file>