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5.xml" ContentType="application/vnd.openxmlformats-officedocument.them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 id="2147483674" r:id="rId7"/>
    <p:sldMasterId id="2147483689" r:id="rId8"/>
    <p:sldMasterId id="2147483704" r:id="rId9"/>
  </p:sldMasterIdLst>
  <p:notesMasterIdLst>
    <p:notesMasterId r:id="rId14"/>
  </p:notesMasterIdLst>
  <p:sldIdLst>
    <p:sldId id="256" r:id="rId10"/>
    <p:sldId id="259" r:id="rId11"/>
    <p:sldId id="264" r:id="rId12"/>
    <p:sldId id="265"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5949" autoAdjust="0"/>
  </p:normalViewPr>
  <p:slideViewPr>
    <p:cSldViewPr snapToGrid="0">
      <p:cViewPr varScale="1">
        <p:scale>
          <a:sx n="112" d="100"/>
          <a:sy n="112" d="100"/>
        </p:scale>
        <p:origin x="-163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9" d="100"/>
          <a:sy n="79" d="100"/>
        </p:scale>
        <p:origin x="2866"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4.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2.xml"/><Relationship Id="rId12" Type="http://schemas.openxmlformats.org/officeDocument/2006/relationships/slide" Target="slides/slide3.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2.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1.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6" rIns="96653" bIns="48326"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6" rIns="96653" bIns="48326" rtlCol="0"/>
          <a:lstStyle>
            <a:lvl1pPr algn="r">
              <a:defRPr sz="1300"/>
            </a:lvl1pPr>
          </a:lstStyle>
          <a:p>
            <a:fld id="{4D051F87-4462-44F0-853A-DF2D5893C578}" type="datetimeFigureOut">
              <a:rPr lang="en-US" smtClean="0"/>
              <a:t>10/18/2017</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6" rIns="96653" bIns="48326"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6" rIns="96653" bIns="4832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53" tIns="48326" rIns="96653"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3" tIns="48326" rIns="96653" bIns="48326" rtlCol="0" anchor="b"/>
          <a:lstStyle>
            <a:lvl1pPr algn="r">
              <a:defRPr sz="1300"/>
            </a:lvl1pPr>
          </a:lstStyle>
          <a:p>
            <a:fld id="{C89E8301-24B4-4700-8F68-DE23B5E04ED3}" type="slidenum">
              <a:rPr lang="en-US" smtClean="0"/>
              <a:t>‹#›</a:t>
            </a:fld>
            <a:endParaRPr lang="en-US"/>
          </a:p>
        </p:txBody>
      </p:sp>
    </p:spTree>
    <p:extLst>
      <p:ext uri="{BB962C8B-B14F-4D97-AF65-F5344CB8AC3E}">
        <p14:creationId xmlns:p14="http://schemas.microsoft.com/office/powerpoint/2010/main" val="398866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66526">
              <a:defRPr/>
            </a:pPr>
            <a:fld id="{9B38DE2D-6A10-4AB3-99BE-81E72289B895}" type="slidenum">
              <a:rPr lang="en-US">
                <a:solidFill>
                  <a:prstClr val="black"/>
                </a:solidFill>
                <a:latin typeface="Calibri" panose="020F0502020204030204"/>
              </a:rPr>
              <a:pPr defTabSz="966526">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250832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6763" y="922338"/>
            <a:ext cx="3317875" cy="2487612"/>
          </a:xfrm>
        </p:spPr>
      </p:sp>
      <p:sp>
        <p:nvSpPr>
          <p:cNvPr id="3" name="Notes Placeholder 2"/>
          <p:cNvSpPr>
            <a:spLocks noGrp="1"/>
          </p:cNvSpPr>
          <p:nvPr>
            <p:ph type="body" idx="1"/>
          </p:nvPr>
        </p:nvSpPr>
        <p:spPr/>
        <p:txBody>
          <a:bodyPr/>
          <a:lstStyle/>
          <a:p>
            <a:pPr defTabSz="986437">
              <a:defRPr/>
            </a:pPr>
            <a:r>
              <a:rPr lang="en-US" dirty="0" smtClean="0"/>
              <a:t>Note: current guidance requires embedded leases be identified</a:t>
            </a:r>
            <a:r>
              <a:rPr lang="en-US" baseline="0" dirty="0" smtClean="0"/>
              <a:t> and accounted for separately, since they were off-balance-sheet and did NOT have a material impact on the income statement.</a:t>
            </a:r>
          </a:p>
          <a:p>
            <a:pPr defTabSz="986437">
              <a:defRPr/>
            </a:pPr>
            <a:endParaRPr lang="en-US" dirty="0" smtClean="0"/>
          </a:p>
          <a:p>
            <a:pPr defTabSz="986437">
              <a:defRPr/>
            </a:pPr>
            <a:r>
              <a:rPr lang="en-US" dirty="0" smtClean="0"/>
              <a:t>-Accounting</a:t>
            </a:r>
            <a:r>
              <a:rPr lang="en-US" baseline="0" dirty="0" smtClean="0"/>
              <a:t> Standards Codification (ASC) Topic 842 – Leases (operating or finance lease)</a:t>
            </a:r>
          </a:p>
          <a:p>
            <a:pPr defTabSz="986437">
              <a:defRPr/>
            </a:pPr>
            <a:r>
              <a:rPr lang="en-US" dirty="0" smtClean="0"/>
              <a:t>Finance lease:</a:t>
            </a:r>
          </a:p>
          <a:p>
            <a:pPr marL="241632" indent="-241632" defTabSz="986437">
              <a:buAutoNum type="arabicPeriod"/>
              <a:defRPr/>
            </a:pPr>
            <a:r>
              <a:rPr lang="en-US" dirty="0" smtClean="0"/>
              <a:t>Title</a:t>
            </a:r>
            <a:r>
              <a:rPr lang="en-US" baseline="0" dirty="0" smtClean="0"/>
              <a:t> transfer</a:t>
            </a:r>
          </a:p>
          <a:p>
            <a:pPr marL="241632" indent="-241632" defTabSz="986437">
              <a:buAutoNum type="arabicPeriod"/>
              <a:defRPr/>
            </a:pPr>
            <a:r>
              <a:rPr lang="en-US" baseline="0" dirty="0" smtClean="0"/>
              <a:t>Expect to exercise purchase option</a:t>
            </a:r>
          </a:p>
          <a:p>
            <a:pPr marL="241632" indent="-241632" defTabSz="986437">
              <a:buAutoNum type="arabicPeriod"/>
              <a:defRPr/>
            </a:pPr>
            <a:r>
              <a:rPr lang="en-US" baseline="0" dirty="0" smtClean="0"/>
              <a:t>Major part of remaining useful life of the asset</a:t>
            </a:r>
          </a:p>
          <a:p>
            <a:pPr marL="241632" indent="-241632" defTabSz="986437">
              <a:buAutoNum type="arabicPeriod"/>
              <a:defRPr/>
            </a:pPr>
            <a:r>
              <a:rPr lang="en-US" baseline="0" dirty="0" smtClean="0"/>
              <a:t>Substantial part of fair value</a:t>
            </a:r>
          </a:p>
          <a:p>
            <a:pPr marL="241632" indent="-241632" defTabSz="986437">
              <a:buAutoNum type="arabicPeriod"/>
              <a:defRPr/>
            </a:pPr>
            <a:r>
              <a:rPr lang="en-US" baseline="0" dirty="0" smtClean="0"/>
              <a:t>Specialized asset</a:t>
            </a:r>
            <a:endParaRPr lang="en-US" dirty="0" smtClean="0"/>
          </a:p>
          <a:p>
            <a:pPr defTabSz="986437">
              <a:defRPr/>
            </a:pPr>
            <a:endParaRPr lang="en-US" dirty="0" smtClean="0"/>
          </a:p>
          <a:p>
            <a:pPr defTabSz="986437">
              <a:defRPr/>
            </a:pPr>
            <a:r>
              <a:rPr lang="en-US" dirty="0" smtClean="0"/>
              <a:t>-ASC</a:t>
            </a:r>
            <a:r>
              <a:rPr lang="en-US" baseline="0" dirty="0" smtClean="0"/>
              <a:t> 840 – old lease standards (Operating or capital lease)</a:t>
            </a:r>
          </a:p>
          <a:p>
            <a:pPr defTabSz="986437">
              <a:defRPr/>
            </a:pPr>
            <a:r>
              <a:rPr lang="en-US" baseline="0" dirty="0" smtClean="0"/>
              <a:t>1.  The lessor transfers the asset to the lessee at the end of the lease term (same as old standards)</a:t>
            </a:r>
          </a:p>
          <a:p>
            <a:pPr defTabSz="986437">
              <a:defRPr/>
            </a:pPr>
            <a:r>
              <a:rPr lang="en-US" baseline="0" dirty="0" smtClean="0"/>
              <a:t>2. </a:t>
            </a:r>
            <a:r>
              <a:rPr lang="en-US" dirty="0"/>
              <a:t>The lessee is granted a bargain purchase option, where the lessee can purchase the asset at a cost that is significantly less than the fair market value of the asset. </a:t>
            </a:r>
            <a:r>
              <a:rPr lang="en-US" baseline="0" dirty="0" smtClean="0"/>
              <a:t>(same as old standards)</a:t>
            </a:r>
            <a:endParaRPr lang="en-US" dirty="0"/>
          </a:p>
          <a:p>
            <a:pPr defTabSz="986437">
              <a:defRPr/>
            </a:pPr>
            <a:r>
              <a:rPr lang="en-US" dirty="0"/>
              <a:t>3. The lease term is for a majority of the remaining useful life of the asset.  If the lease commencement date is at or towards the end of the remaining useful life, this standard would not apply. (old – 75% of useful life)</a:t>
            </a:r>
          </a:p>
          <a:p>
            <a:pPr defTabSz="986437">
              <a:defRPr/>
            </a:pPr>
            <a:r>
              <a:rPr lang="en-US" dirty="0"/>
              <a:t>4. The present value of the lease payments and any residual value that is not reflected in the lease payments equals or exceeds substantially all of the fair value of the leased asset. (PV of </a:t>
            </a:r>
            <a:r>
              <a:rPr lang="en-US" dirty="0" err="1"/>
              <a:t>pymts</a:t>
            </a:r>
            <a:r>
              <a:rPr lang="en-US" dirty="0"/>
              <a:t> 90% of FV)</a:t>
            </a:r>
          </a:p>
          <a:p>
            <a:pPr defTabSz="986437">
              <a:defRPr/>
            </a:pPr>
            <a:r>
              <a:rPr lang="en-US" dirty="0"/>
              <a:t>5. The leased asset is specialized in which the asset is expected to have no alternative use to the lessor at the end of the lease term.</a:t>
            </a:r>
          </a:p>
          <a:p>
            <a:pPr defTabSz="986437">
              <a:defRPr/>
            </a:pPr>
            <a:r>
              <a:rPr lang="en-US" dirty="0"/>
              <a:t>Key factor in gray area – “control” of use of leased asset</a:t>
            </a:r>
            <a:endParaRPr lang="en-US" baseline="0" dirty="0" smtClean="0"/>
          </a:p>
          <a:p>
            <a:pPr defTabSz="986437">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defTabSz="966526"/>
            <a:fld id="{9B38DE2D-6A10-4AB3-99BE-81E72289B895}" type="slidenum">
              <a:rPr lang="en-US">
                <a:solidFill>
                  <a:prstClr val="black"/>
                </a:solidFill>
                <a:latin typeface="Calibri" panose="020F0502020204030204"/>
              </a:rPr>
              <a:pPr defTabSz="966526"/>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40440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6763" y="922338"/>
            <a:ext cx="3317875" cy="24876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66526"/>
            <a:fld id="{9B38DE2D-6A10-4AB3-99BE-81E72289B895}" type="slidenum">
              <a:rPr lang="en-US">
                <a:solidFill>
                  <a:prstClr val="black"/>
                </a:solidFill>
                <a:latin typeface="Calibri" panose="020F0502020204030204"/>
              </a:rPr>
              <a:pPr defTabSz="966526"/>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2467217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6763" y="922338"/>
            <a:ext cx="3317875" cy="24876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66526"/>
            <a:fld id="{9B38DE2D-6A10-4AB3-99BE-81E72289B895}" type="slidenum">
              <a:rPr lang="en-US">
                <a:solidFill>
                  <a:prstClr val="black"/>
                </a:solidFill>
                <a:latin typeface="Calibri" panose="020F0502020204030204"/>
              </a:rPr>
              <a:pPr defTabSz="966526"/>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2617923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514CF-1613-4179-8644-23B31723F825}"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34E81-4F5A-4C08-836C-A193ACA7A0E2}" type="slidenum">
              <a:rPr lang="en-US" smtClean="0"/>
              <a:t>‹#›</a:t>
            </a:fld>
            <a:endParaRPr lang="en-US"/>
          </a:p>
        </p:txBody>
      </p:sp>
    </p:spTree>
    <p:extLst>
      <p:ext uri="{BB962C8B-B14F-4D97-AF65-F5344CB8AC3E}">
        <p14:creationId xmlns:p14="http://schemas.microsoft.com/office/powerpoint/2010/main" val="536627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514CF-1613-4179-8644-23B31723F825}"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34E81-4F5A-4C08-836C-A193ACA7A0E2}" type="slidenum">
              <a:rPr lang="en-US" smtClean="0"/>
              <a:t>‹#›</a:t>
            </a:fld>
            <a:endParaRPr lang="en-US"/>
          </a:p>
        </p:txBody>
      </p:sp>
    </p:spTree>
    <p:extLst>
      <p:ext uri="{BB962C8B-B14F-4D97-AF65-F5344CB8AC3E}">
        <p14:creationId xmlns:p14="http://schemas.microsoft.com/office/powerpoint/2010/main" val="54824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514CF-1613-4179-8644-23B31723F825}"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34E81-4F5A-4C08-836C-A193ACA7A0E2}" type="slidenum">
              <a:rPr lang="en-US" smtClean="0"/>
              <a:t>‹#›</a:t>
            </a:fld>
            <a:endParaRPr lang="en-US"/>
          </a:p>
        </p:txBody>
      </p:sp>
    </p:spTree>
    <p:extLst>
      <p:ext uri="{BB962C8B-B14F-4D97-AF65-F5344CB8AC3E}">
        <p14:creationId xmlns:p14="http://schemas.microsoft.com/office/powerpoint/2010/main" val="1171016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a:ln w="6350">
            <a:solidFill>
              <a:srgbClr val="00467F"/>
            </a:solidFill>
          </a:ln>
        </p:spPr>
        <p:txBody>
          <a:bodyPr/>
          <a:lstStyle>
            <a:lvl1pPr>
              <a:defRPr>
                <a:solidFill>
                  <a:schemeClr val="bg2">
                    <a:lumMod val="50000"/>
                  </a:schemeClr>
                </a:solidFill>
              </a:defRPr>
            </a:lvl1pPr>
          </a:lstStyle>
          <a:p>
            <a:pPr lvl="0"/>
            <a:r>
              <a:rPr lang="en-US" noProof="0" dirty="0" smtClean="0"/>
              <a:t>Click to edit Master title style</a:t>
            </a:r>
          </a:p>
        </p:txBody>
      </p:sp>
      <p:sp>
        <p:nvSpPr>
          <p:cNvPr id="3075" name="Rectangle 3"/>
          <p:cNvSpPr>
            <a:spLocks noGrp="1" noChangeArrowheads="1"/>
          </p:cNvSpPr>
          <p:nvPr>
            <p:ph type="subTitle" idx="1" hasCustomPrompt="1"/>
          </p:nvPr>
        </p:nvSpPr>
        <p:spPr>
          <a:xfrm>
            <a:off x="685800" y="3810000"/>
            <a:ext cx="7772400" cy="2667000"/>
          </a:xfrm>
          <a:ln w="6350">
            <a:solidFill>
              <a:srgbClr val="00467F"/>
            </a:solidFill>
          </a:ln>
        </p:spPr>
        <p:txBody>
          <a:bodyPr/>
          <a:lstStyle>
            <a:lvl1pPr marL="0" indent="0" algn="l">
              <a:buFont typeface="Wingdings" pitchFamily="124" charset="2"/>
              <a:buNone/>
              <a:defRPr>
                <a:solidFill>
                  <a:schemeClr val="bg2">
                    <a:lumMod val="50000"/>
                  </a:schemeClr>
                </a:solidFill>
                <a:latin typeface="Arial" pitchFamily="34" charset="0"/>
                <a:cs typeface="Arial" pitchFamily="34" charset="0"/>
              </a:defRPr>
            </a:lvl1pPr>
          </a:lstStyle>
          <a:p>
            <a:pPr lvl="0"/>
            <a:r>
              <a:rPr lang="en-US" noProof="0" dirty="0" smtClean="0"/>
              <a:t/>
            </a:r>
            <a:br>
              <a:rPr lang="en-US" noProof="0" dirty="0" smtClean="0"/>
            </a:br>
            <a:r>
              <a:rPr lang="en-US" noProof="0" dirty="0" smtClean="0"/>
              <a:t>Prepared for:</a:t>
            </a:r>
          </a:p>
          <a:p>
            <a:pPr lvl="0"/>
            <a:endParaRPr lang="en-US" noProof="0" dirty="0" smtClean="0"/>
          </a:p>
          <a:p>
            <a:pPr lvl="0"/>
            <a:r>
              <a:rPr lang="en-US" noProof="0" dirty="0" smtClean="0"/>
              <a:t/>
            </a:r>
            <a:br>
              <a:rPr lang="en-US" noProof="0" dirty="0" smtClean="0"/>
            </a:br>
            <a:r>
              <a:rPr lang="en-US" noProof="0" dirty="0" smtClean="0"/>
              <a:t>Prepared by:</a:t>
            </a:r>
          </a:p>
          <a:p>
            <a:pPr lvl="0"/>
            <a:endParaRPr lang="en-US" noProof="0" dirty="0" smtClean="0"/>
          </a:p>
          <a:p>
            <a:pPr lvl="0"/>
            <a:endParaRPr lang="en-US" noProof="0" dirty="0" smtClean="0"/>
          </a:p>
          <a:p>
            <a:pPr lvl="0"/>
            <a:r>
              <a:rPr lang="en-US" noProof="0" dirty="0" smtClean="0"/>
              <a:t>Date: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283" y="1112477"/>
            <a:ext cx="2743438" cy="563929"/>
          </a:xfrm>
          <a:prstGeom prst="rect">
            <a:avLst/>
          </a:prstGeom>
        </p:spPr>
      </p:pic>
    </p:spTree>
    <p:extLst>
      <p:ext uri="{BB962C8B-B14F-4D97-AF65-F5344CB8AC3E}">
        <p14:creationId xmlns:p14="http://schemas.microsoft.com/office/powerpoint/2010/main" val="8017020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351"/>
            </a:lvl1pPr>
            <a:lvl2pPr>
              <a:defRPr sz="1351"/>
            </a:lvl2pPr>
            <a:lvl3pPr>
              <a:defRPr sz="1351"/>
            </a:lvl3pPr>
            <a:lvl4pPr>
              <a:defRPr sz="1351"/>
            </a:lvl4pPr>
            <a:lvl5pPr>
              <a:defRPr sz="135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1"/>
          <p:cNvSpPr txBox="1">
            <a:spLocks/>
          </p:cNvSpPr>
          <p:nvPr userDrawn="1"/>
        </p:nvSpPr>
        <p:spPr bwMode="auto">
          <a:xfrm>
            <a:off x="152400" y="304800"/>
            <a:ext cx="8839200" cy="609600"/>
          </a:xfrm>
          <a:prstGeom prst="rect">
            <a:avLst/>
          </a:prstGeom>
          <a:solidFill>
            <a:schemeClr val="accent1">
              <a:lumMod val="90000"/>
            </a:schemeClr>
          </a:solidFill>
          <a:ln>
            <a:noFill/>
          </a:ln>
          <a:effectLst>
            <a:outerShdw blurRad="50800" dist="12700" dir="8100000" algn="ctr" rotWithShape="0">
              <a:srgbClr val="FFFFFF">
                <a:alpha val="75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18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2pPr>
            <a:lvl3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3pPr>
            <a:lvl4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4pPr>
            <a:lvl5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5pPr>
            <a:lvl6pPr marL="342900"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6pPr>
            <a:lvl7pPr marL="685800"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7pPr>
            <a:lvl8pPr marL="1028700"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8pPr>
            <a:lvl9pPr marL="1371600"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9pPr>
          </a:lstStyle>
          <a:p>
            <a:r>
              <a:rPr lang="en-US" sz="2800" b="1" kern="0" smtClean="0"/>
              <a:t>UR Lease Administration</a:t>
            </a:r>
            <a:endParaRPr lang="en-US" sz="2800" b="1" kern="0" dirty="0"/>
          </a:p>
        </p:txBody>
      </p:sp>
    </p:spTree>
    <p:extLst>
      <p:ext uri="{BB962C8B-B14F-4D97-AF65-F5344CB8AC3E}">
        <p14:creationId xmlns:p14="http://schemas.microsoft.com/office/powerpoint/2010/main" val="42115372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1" indent="0">
              <a:buNone/>
              <a:defRPr sz="1351"/>
            </a:lvl2pPr>
            <a:lvl3pPr marL="685783" indent="0">
              <a:buNone/>
              <a:defRPr sz="1200"/>
            </a:lvl3pPr>
            <a:lvl4pPr marL="1028674" indent="0">
              <a:buNone/>
              <a:defRPr sz="1051"/>
            </a:lvl4pPr>
            <a:lvl5pPr marL="1371566" indent="0">
              <a:buNone/>
              <a:defRPr sz="1051"/>
            </a:lvl5pPr>
            <a:lvl6pPr marL="1714457" indent="0">
              <a:buNone/>
              <a:defRPr sz="1051"/>
            </a:lvl6pPr>
            <a:lvl7pPr marL="2057349" indent="0">
              <a:buNone/>
              <a:defRPr sz="1051"/>
            </a:lvl7pPr>
            <a:lvl8pPr marL="2400240" indent="0">
              <a:buNone/>
              <a:defRPr sz="1051"/>
            </a:lvl8pPr>
            <a:lvl9pPr marL="2743131" indent="0">
              <a:buNone/>
              <a:defRPr sz="1051"/>
            </a:lvl9pPr>
          </a:lstStyle>
          <a:p>
            <a:pPr lvl="0"/>
            <a:r>
              <a:rPr lang="en-US" dirty="0" smtClean="0"/>
              <a:t>Click to edit Master text styles</a:t>
            </a:r>
          </a:p>
        </p:txBody>
      </p:sp>
      <p:sp>
        <p:nvSpPr>
          <p:cNvPr id="4" name="Rectangle 3"/>
          <p:cNvSpPr/>
          <p:nvPr/>
        </p:nvSpPr>
        <p:spPr>
          <a:xfrm>
            <a:off x="6477000" y="-25400"/>
            <a:ext cx="3048000" cy="692628"/>
          </a:xfrm>
          <a:prstGeom prst="rect">
            <a:avLst/>
          </a:prstGeom>
          <a:noFill/>
        </p:spPr>
        <p:txBody>
          <a:bodyPr wrap="square" lIns="68580" tIns="34291" rIns="68580" bIns="34291">
            <a:spAutoFit/>
          </a:bodyPr>
          <a:lstStyle/>
          <a:p>
            <a:pPr algn="ctr"/>
            <a:r>
              <a:rPr lang="en-US" sz="4051"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Draft</a:t>
            </a:r>
            <a:endParaRPr lang="en-US" sz="4051"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31912001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875083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36582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p:nvPr/>
        </p:nvSpPr>
        <p:spPr>
          <a:xfrm>
            <a:off x="6477000" y="-25400"/>
            <a:ext cx="3048000" cy="692628"/>
          </a:xfrm>
          <a:prstGeom prst="rect">
            <a:avLst/>
          </a:prstGeom>
          <a:noFill/>
        </p:spPr>
        <p:txBody>
          <a:bodyPr wrap="square" lIns="68580" tIns="34291" rIns="68580" bIns="34291">
            <a:spAutoFit/>
          </a:bodyPr>
          <a:lstStyle/>
          <a:p>
            <a:pPr algn="ctr"/>
            <a:r>
              <a:rPr lang="en-US" sz="4051"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Draft</a:t>
            </a:r>
            <a:endParaRPr lang="en-US" sz="4051"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60521454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02940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smtClean="0"/>
              <a:t>Click to edit Master text styles</a:t>
            </a:r>
          </a:p>
        </p:txBody>
      </p:sp>
    </p:spTree>
    <p:extLst>
      <p:ext uri="{BB962C8B-B14F-4D97-AF65-F5344CB8AC3E}">
        <p14:creationId xmlns:p14="http://schemas.microsoft.com/office/powerpoint/2010/main" val="29967136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514CF-1613-4179-8644-23B31723F825}"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34E81-4F5A-4C08-836C-A193ACA7A0E2}" type="slidenum">
              <a:rPr lang="en-US" smtClean="0"/>
              <a:t>‹#›</a:t>
            </a:fld>
            <a:endParaRPr lang="en-US"/>
          </a:p>
        </p:txBody>
      </p:sp>
    </p:spTree>
    <p:extLst>
      <p:ext uri="{BB962C8B-B14F-4D97-AF65-F5344CB8AC3E}">
        <p14:creationId xmlns:p14="http://schemas.microsoft.com/office/powerpoint/2010/main" val="41852825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smtClean="0"/>
              <a:t>Click to edit Master text styles</a:t>
            </a:r>
          </a:p>
        </p:txBody>
      </p:sp>
    </p:spTree>
    <p:extLst>
      <p:ext uri="{BB962C8B-B14F-4D97-AF65-F5344CB8AC3E}">
        <p14:creationId xmlns:p14="http://schemas.microsoft.com/office/powerpoint/2010/main" val="117234423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601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788150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Basic Tex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406400" y="1155700"/>
            <a:ext cx="8339328" cy="5138928"/>
          </a:xfrm>
        </p:spPr>
        <p:txBody>
          <a:bodyPr/>
          <a:lstStyle>
            <a:lvl1pPr>
              <a:buNone/>
              <a:defRPr/>
            </a:lvl1pPr>
            <a:lvl3pPr>
              <a:defRPr sz="1351"/>
            </a:lvl3pPr>
            <a:lvl4pPr>
              <a:defRPr sz="1351"/>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lvl1pPr>
              <a:defRPr sz="1800"/>
            </a:lvl1pPr>
          </a:lstStyle>
          <a:p>
            <a:r>
              <a:rPr lang="en-US" smtClean="0"/>
              <a:t>Click to edit Master title style</a:t>
            </a:r>
            <a:endParaRPr lang="en-US" dirty="0"/>
          </a:p>
        </p:txBody>
      </p:sp>
    </p:spTree>
    <p:extLst>
      <p:ext uri="{BB962C8B-B14F-4D97-AF65-F5344CB8AC3E}">
        <p14:creationId xmlns:p14="http://schemas.microsoft.com/office/powerpoint/2010/main" val="67237626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Custom Layou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58413505"/>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66112582"/>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a:ln w="6350">
            <a:solidFill>
              <a:srgbClr val="00467F"/>
            </a:solidFill>
          </a:ln>
        </p:spPr>
        <p:txBody>
          <a:bodyPr/>
          <a:lstStyle>
            <a:lvl1pPr>
              <a:defRPr>
                <a:solidFill>
                  <a:schemeClr val="bg2">
                    <a:lumMod val="50000"/>
                  </a:schemeClr>
                </a:solidFill>
              </a:defRPr>
            </a:lvl1pPr>
          </a:lstStyle>
          <a:p>
            <a:pPr lvl="0"/>
            <a:r>
              <a:rPr lang="en-US" noProof="0" dirty="0" smtClean="0"/>
              <a:t>Click to edit Master title style</a:t>
            </a:r>
          </a:p>
        </p:txBody>
      </p:sp>
      <p:sp>
        <p:nvSpPr>
          <p:cNvPr id="3075" name="Rectangle 3"/>
          <p:cNvSpPr>
            <a:spLocks noGrp="1" noChangeArrowheads="1"/>
          </p:cNvSpPr>
          <p:nvPr>
            <p:ph type="subTitle" idx="1" hasCustomPrompt="1"/>
          </p:nvPr>
        </p:nvSpPr>
        <p:spPr>
          <a:xfrm>
            <a:off x="685800" y="3810000"/>
            <a:ext cx="7772400" cy="2667000"/>
          </a:xfrm>
          <a:ln w="6350">
            <a:solidFill>
              <a:srgbClr val="00467F"/>
            </a:solidFill>
          </a:ln>
        </p:spPr>
        <p:txBody>
          <a:bodyPr/>
          <a:lstStyle>
            <a:lvl1pPr marL="0" indent="0" algn="l">
              <a:buFont typeface="Wingdings" pitchFamily="124" charset="2"/>
              <a:buNone/>
              <a:defRPr>
                <a:solidFill>
                  <a:schemeClr val="bg2">
                    <a:lumMod val="50000"/>
                  </a:schemeClr>
                </a:solidFill>
                <a:latin typeface="Arial" pitchFamily="34" charset="0"/>
                <a:cs typeface="Arial" pitchFamily="34" charset="0"/>
              </a:defRPr>
            </a:lvl1pPr>
          </a:lstStyle>
          <a:p>
            <a:pPr lvl="0"/>
            <a:r>
              <a:rPr lang="en-US" noProof="0" dirty="0" smtClean="0"/>
              <a:t/>
            </a:r>
            <a:br>
              <a:rPr lang="en-US" noProof="0" dirty="0" smtClean="0"/>
            </a:br>
            <a:r>
              <a:rPr lang="en-US" noProof="0" dirty="0" smtClean="0"/>
              <a:t>Prepared for:</a:t>
            </a:r>
          </a:p>
          <a:p>
            <a:pPr lvl="0"/>
            <a:endParaRPr lang="en-US" noProof="0" dirty="0" smtClean="0"/>
          </a:p>
          <a:p>
            <a:pPr lvl="0"/>
            <a:r>
              <a:rPr lang="en-US" noProof="0" dirty="0" smtClean="0"/>
              <a:t/>
            </a:r>
            <a:br>
              <a:rPr lang="en-US" noProof="0" dirty="0" smtClean="0"/>
            </a:br>
            <a:r>
              <a:rPr lang="en-US" noProof="0" dirty="0" smtClean="0"/>
              <a:t>Prepared by:</a:t>
            </a:r>
          </a:p>
          <a:p>
            <a:pPr lvl="0"/>
            <a:endParaRPr lang="en-US" noProof="0" dirty="0" smtClean="0"/>
          </a:p>
          <a:p>
            <a:pPr lvl="0"/>
            <a:endParaRPr lang="en-US" noProof="0" dirty="0" smtClean="0"/>
          </a:p>
          <a:p>
            <a:pPr lvl="0"/>
            <a:r>
              <a:rPr lang="en-US" noProof="0" dirty="0" smtClean="0"/>
              <a:t>Date: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283" y="1112477"/>
            <a:ext cx="2743438" cy="563929"/>
          </a:xfrm>
          <a:prstGeom prst="rect">
            <a:avLst/>
          </a:prstGeom>
        </p:spPr>
      </p:pic>
    </p:spTree>
    <p:extLst>
      <p:ext uri="{BB962C8B-B14F-4D97-AF65-F5344CB8AC3E}">
        <p14:creationId xmlns:p14="http://schemas.microsoft.com/office/powerpoint/2010/main" val="85466126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1351"/>
            </a:lvl1pPr>
            <a:lvl2pPr>
              <a:defRPr sz="1351"/>
            </a:lvl2pPr>
            <a:lvl3pPr>
              <a:defRPr sz="1351"/>
            </a:lvl3pPr>
            <a:lvl4pPr>
              <a:defRPr sz="1351"/>
            </a:lvl4pPr>
            <a:lvl5pPr>
              <a:defRPr sz="135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8330739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1" indent="0">
              <a:buNone/>
              <a:defRPr sz="1351"/>
            </a:lvl2pPr>
            <a:lvl3pPr marL="685783" indent="0">
              <a:buNone/>
              <a:defRPr sz="1200"/>
            </a:lvl3pPr>
            <a:lvl4pPr marL="1028674" indent="0">
              <a:buNone/>
              <a:defRPr sz="1051"/>
            </a:lvl4pPr>
            <a:lvl5pPr marL="1371566" indent="0">
              <a:buNone/>
              <a:defRPr sz="1051"/>
            </a:lvl5pPr>
            <a:lvl6pPr marL="1714457" indent="0">
              <a:buNone/>
              <a:defRPr sz="1051"/>
            </a:lvl6pPr>
            <a:lvl7pPr marL="2057349" indent="0">
              <a:buNone/>
              <a:defRPr sz="1051"/>
            </a:lvl7pPr>
            <a:lvl8pPr marL="2400240" indent="0">
              <a:buNone/>
              <a:defRPr sz="1051"/>
            </a:lvl8pPr>
            <a:lvl9pPr marL="2743131" indent="0">
              <a:buNone/>
              <a:defRPr sz="1051"/>
            </a:lvl9pPr>
          </a:lstStyle>
          <a:p>
            <a:pPr lvl="0"/>
            <a:r>
              <a:rPr lang="en-US" dirty="0" smtClean="0"/>
              <a:t>Click to edit Master text styles</a:t>
            </a:r>
          </a:p>
        </p:txBody>
      </p:sp>
      <p:sp>
        <p:nvSpPr>
          <p:cNvPr id="4" name="Rectangle 3"/>
          <p:cNvSpPr/>
          <p:nvPr/>
        </p:nvSpPr>
        <p:spPr>
          <a:xfrm>
            <a:off x="6477000" y="-25400"/>
            <a:ext cx="3048000" cy="692628"/>
          </a:xfrm>
          <a:prstGeom prst="rect">
            <a:avLst/>
          </a:prstGeom>
          <a:noFill/>
        </p:spPr>
        <p:txBody>
          <a:bodyPr wrap="square" lIns="68580" tIns="34291" rIns="68580" bIns="34291">
            <a:spAutoFit/>
          </a:bodyPr>
          <a:lstStyle/>
          <a:p>
            <a:pPr algn="ctr"/>
            <a:r>
              <a:rPr lang="en-US" sz="4051"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Draft</a:t>
            </a:r>
            <a:endParaRPr lang="en-US" sz="4051"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65657260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97523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D514CF-1613-4179-8644-23B31723F825}"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34E81-4F5A-4C08-836C-A193ACA7A0E2}" type="slidenum">
              <a:rPr lang="en-US" smtClean="0"/>
              <a:t>‹#›</a:t>
            </a:fld>
            <a:endParaRPr lang="en-US"/>
          </a:p>
        </p:txBody>
      </p:sp>
    </p:spTree>
    <p:extLst>
      <p:ext uri="{BB962C8B-B14F-4D97-AF65-F5344CB8AC3E}">
        <p14:creationId xmlns:p14="http://schemas.microsoft.com/office/powerpoint/2010/main" val="20732630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965750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p:nvPr/>
        </p:nvSpPr>
        <p:spPr>
          <a:xfrm>
            <a:off x="6477000" y="-25400"/>
            <a:ext cx="3048000" cy="692628"/>
          </a:xfrm>
          <a:prstGeom prst="rect">
            <a:avLst/>
          </a:prstGeom>
          <a:noFill/>
        </p:spPr>
        <p:txBody>
          <a:bodyPr wrap="square" lIns="68580" tIns="34291" rIns="68580" bIns="34291">
            <a:spAutoFit/>
          </a:bodyPr>
          <a:lstStyle/>
          <a:p>
            <a:pPr algn="ctr"/>
            <a:r>
              <a:rPr lang="en-US" sz="4051"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Draft</a:t>
            </a:r>
            <a:endParaRPr lang="en-US" sz="4051"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183469273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271017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smtClean="0"/>
              <a:t>Click to edit Master text styles</a:t>
            </a:r>
          </a:p>
        </p:txBody>
      </p:sp>
    </p:spTree>
    <p:extLst>
      <p:ext uri="{BB962C8B-B14F-4D97-AF65-F5344CB8AC3E}">
        <p14:creationId xmlns:p14="http://schemas.microsoft.com/office/powerpoint/2010/main" val="236803471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smtClean="0"/>
              <a:t>Click to edit Master text styles</a:t>
            </a:r>
          </a:p>
        </p:txBody>
      </p:sp>
    </p:spTree>
    <p:extLst>
      <p:ext uri="{BB962C8B-B14F-4D97-AF65-F5344CB8AC3E}">
        <p14:creationId xmlns:p14="http://schemas.microsoft.com/office/powerpoint/2010/main" val="27178214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901301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667588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Basic Tex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406400" y="1155700"/>
            <a:ext cx="8339328" cy="5138928"/>
          </a:xfrm>
        </p:spPr>
        <p:txBody>
          <a:bodyPr/>
          <a:lstStyle>
            <a:lvl1pPr>
              <a:buNone/>
              <a:defRPr/>
            </a:lvl1pPr>
            <a:lvl3pPr>
              <a:defRPr sz="1351"/>
            </a:lvl3pPr>
            <a:lvl4pPr>
              <a:defRPr sz="1351"/>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lvl1pPr>
              <a:defRPr sz="1800"/>
            </a:lvl1pPr>
          </a:lstStyle>
          <a:p>
            <a:r>
              <a:rPr lang="en-US" smtClean="0"/>
              <a:t>Click to edit Master title style</a:t>
            </a:r>
            <a:endParaRPr lang="en-US" dirty="0"/>
          </a:p>
        </p:txBody>
      </p:sp>
    </p:spTree>
    <p:extLst>
      <p:ext uri="{BB962C8B-B14F-4D97-AF65-F5344CB8AC3E}">
        <p14:creationId xmlns:p14="http://schemas.microsoft.com/office/powerpoint/2010/main" val="280295781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Custom Layou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26439984"/>
      </p:ext>
    </p:extLst>
  </p:cSld>
  <p:clrMapOvr>
    <a:masterClrMapping/>
  </p:clrMapOvr>
  <p:timing>
    <p:tnLst>
      <p:par>
        <p:cTn id="1" dur="indefinite" restart="never" nodeType="tmRoot"/>
      </p:par>
    </p:tnLst>
  </p:timing>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8770109"/>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514CF-1613-4179-8644-23B31723F825}"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34E81-4F5A-4C08-836C-A193ACA7A0E2}" type="slidenum">
              <a:rPr lang="en-US" smtClean="0"/>
              <a:t>‹#›</a:t>
            </a:fld>
            <a:endParaRPr lang="en-US"/>
          </a:p>
        </p:txBody>
      </p:sp>
    </p:spTree>
    <p:extLst>
      <p:ext uri="{BB962C8B-B14F-4D97-AF65-F5344CB8AC3E}">
        <p14:creationId xmlns:p14="http://schemas.microsoft.com/office/powerpoint/2010/main" val="34647018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A0E753-0906-4D0B-8456-7C3A6BB29D6C}" type="datetime1">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2220757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6EAFDF-2E8E-4469-B198-315256660317}" type="datetime1">
              <a:rPr lang="en-US" smtClean="0"/>
              <a:t>10/18/2017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434180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CE6C86-6260-4C71-AD58-883B3C78BB69}" type="datetime1">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30523458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199580-8A0C-4B1A-B085-89EFFEE507D7}" type="datetime1">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1207034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AB353-AD91-47F7-84F6-D215DCFFEF7B}" type="datetime1">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11423636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2861FC-3678-4AEF-A9FF-49EA7BE81EF6}" type="datetime1">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9491661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425A0-E1B2-40D1-984D-A5762D127C57}" type="datetime1">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33303270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1C6581-19D7-42FD-A7A8-8217D4B026D7}" type="datetime1">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34126337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38F6F8-8E00-4D20-BC1C-30CD5BAA5598}" type="datetime1">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9918542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DB9A07-5FF8-48FB-A99E-C28C91AC8C10}" type="datetime1">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79357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514CF-1613-4179-8644-23B31723F825}"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234E81-4F5A-4C08-836C-A193ACA7A0E2}" type="slidenum">
              <a:rPr lang="en-US" smtClean="0"/>
              <a:t>‹#›</a:t>
            </a:fld>
            <a:endParaRPr lang="en-US"/>
          </a:p>
        </p:txBody>
      </p:sp>
    </p:spTree>
    <p:extLst>
      <p:ext uri="{BB962C8B-B14F-4D97-AF65-F5344CB8AC3E}">
        <p14:creationId xmlns:p14="http://schemas.microsoft.com/office/powerpoint/2010/main" val="419999336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AC5047-41F4-40B0-A629-494C04C749A8}" type="datetime1">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10068824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B6EAFDF-2E8E-4469-B198-315256660317}" type="datetime1">
              <a:rPr lang="en-US" smtClean="0"/>
              <a:t>10/18/2017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CA89AD-C8EB-4640-8254-0A6BF35D2F9E}" type="slidenum">
              <a:rPr lang="en-US" smtClean="0"/>
              <a:t>‹#›</a:t>
            </a:fld>
            <a:endParaRPr lang="en-US"/>
          </a:p>
        </p:txBody>
      </p:sp>
    </p:spTree>
    <p:extLst>
      <p:ext uri="{BB962C8B-B14F-4D97-AF65-F5344CB8AC3E}">
        <p14:creationId xmlns:p14="http://schemas.microsoft.com/office/powerpoint/2010/main" val="2242027575"/>
      </p:ext>
    </p:extLst>
  </p:cSld>
  <p:clrMapOvr>
    <a:overrideClrMapping bg1="lt1" tx1="dk1" bg2="lt2" tx2="dk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asic Tex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406400" y="1155700"/>
            <a:ext cx="8339328" cy="5138928"/>
          </a:xfrm>
        </p:spPr>
        <p:txBody>
          <a:bodyPr/>
          <a:lstStyle>
            <a:lvl1pPr>
              <a:buNone/>
              <a:defRPr/>
            </a:lvl1pPr>
            <a:lvl3pPr>
              <a:defRPr sz="1351"/>
            </a:lvl3pPr>
            <a:lvl4pPr>
              <a:defRPr sz="1351"/>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lvl1pPr>
              <a:defRPr sz="1800"/>
            </a:lvl1pPr>
          </a:lstStyle>
          <a:p>
            <a:r>
              <a:rPr lang="en-US" smtClean="0"/>
              <a:t>Click to edit Master title style</a:t>
            </a:r>
            <a:endParaRPr lang="en-US" dirty="0"/>
          </a:p>
        </p:txBody>
      </p:sp>
    </p:spTree>
    <p:extLst>
      <p:ext uri="{BB962C8B-B14F-4D97-AF65-F5344CB8AC3E}">
        <p14:creationId xmlns:p14="http://schemas.microsoft.com/office/powerpoint/2010/main" val="29862967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514CF-1613-4179-8644-23B31723F825}"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234E81-4F5A-4C08-836C-A193ACA7A0E2}" type="slidenum">
              <a:rPr lang="en-US" smtClean="0"/>
              <a:t>‹#›</a:t>
            </a:fld>
            <a:endParaRPr lang="en-US"/>
          </a:p>
        </p:txBody>
      </p:sp>
    </p:spTree>
    <p:extLst>
      <p:ext uri="{BB962C8B-B14F-4D97-AF65-F5344CB8AC3E}">
        <p14:creationId xmlns:p14="http://schemas.microsoft.com/office/powerpoint/2010/main" val="282136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514CF-1613-4179-8644-23B31723F825}"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234E81-4F5A-4C08-836C-A193ACA7A0E2}" type="slidenum">
              <a:rPr lang="en-US" smtClean="0"/>
              <a:t>‹#›</a:t>
            </a:fld>
            <a:endParaRPr lang="en-US"/>
          </a:p>
        </p:txBody>
      </p:sp>
    </p:spTree>
    <p:extLst>
      <p:ext uri="{BB962C8B-B14F-4D97-AF65-F5344CB8AC3E}">
        <p14:creationId xmlns:p14="http://schemas.microsoft.com/office/powerpoint/2010/main" val="1742238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D514CF-1613-4179-8644-23B31723F825}"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34E81-4F5A-4C08-836C-A193ACA7A0E2}" type="slidenum">
              <a:rPr lang="en-US" smtClean="0"/>
              <a:t>‹#›</a:t>
            </a:fld>
            <a:endParaRPr lang="en-US"/>
          </a:p>
        </p:txBody>
      </p:sp>
    </p:spTree>
    <p:extLst>
      <p:ext uri="{BB962C8B-B14F-4D97-AF65-F5344CB8AC3E}">
        <p14:creationId xmlns:p14="http://schemas.microsoft.com/office/powerpoint/2010/main" val="63469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8"/>
            <a:ext cx="462915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D514CF-1613-4179-8644-23B31723F825}"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34E81-4F5A-4C08-836C-A193ACA7A0E2}" type="slidenum">
              <a:rPr lang="en-US" smtClean="0"/>
              <a:t>‹#›</a:t>
            </a:fld>
            <a:endParaRPr lang="en-US"/>
          </a:p>
        </p:txBody>
      </p:sp>
    </p:spTree>
    <p:extLst>
      <p:ext uri="{BB962C8B-B14F-4D97-AF65-F5344CB8AC3E}">
        <p14:creationId xmlns:p14="http://schemas.microsoft.com/office/powerpoint/2010/main" val="276936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6" Type="http://schemas.openxmlformats.org/officeDocument/2006/relationships/image" Target="../media/image1.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514CF-1613-4179-8644-23B31723F825}" type="datetimeFigureOut">
              <a:rPr lang="en-US" smtClean="0"/>
              <a:t>10/18/2017</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34E81-4F5A-4C08-836C-A193ACA7A0E2}" type="slidenum">
              <a:rPr lang="en-US" smtClean="0"/>
              <a:t>‹#›</a:t>
            </a:fld>
            <a:endParaRPr lang="en-US"/>
          </a:p>
        </p:txBody>
      </p:sp>
    </p:spTree>
    <p:extLst>
      <p:ext uri="{BB962C8B-B14F-4D97-AF65-F5344CB8AC3E}">
        <p14:creationId xmlns:p14="http://schemas.microsoft.com/office/powerpoint/2010/main" val="1484931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6" name="Picture 12" descr="footerdark"/>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6276981"/>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 y="304800"/>
            <a:ext cx="8839200" cy="6096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143000"/>
            <a:ext cx="8839200" cy="495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TextBox 1"/>
          <p:cNvSpPr txBox="1"/>
          <p:nvPr/>
        </p:nvSpPr>
        <p:spPr>
          <a:xfrm>
            <a:off x="8229600" y="6413600"/>
            <a:ext cx="838200" cy="254044"/>
          </a:xfrm>
          <a:prstGeom prst="rect">
            <a:avLst/>
          </a:prstGeom>
          <a:noFill/>
        </p:spPr>
        <p:txBody>
          <a:bodyPr wrap="square" rtlCol="0">
            <a:spAutoFit/>
          </a:bodyPr>
          <a:lstStyle/>
          <a:p>
            <a:pPr algn="r"/>
            <a:fld id="{0E9EA3C7-2F21-41F7-86A1-B5637426D2D2}" type="slidenum">
              <a:rPr lang="en-US" sz="1051" smtClean="0">
                <a:solidFill>
                  <a:srgbClr val="FFFFFF"/>
                </a:solidFill>
              </a:rPr>
              <a:pPr algn="r"/>
              <a:t>‹#›</a:t>
            </a:fld>
            <a:endParaRPr lang="en-US" sz="1051" dirty="0">
              <a:solidFill>
                <a:srgbClr val="FFFFFF"/>
              </a:solidFill>
            </a:endParaRPr>
          </a:p>
        </p:txBody>
      </p:sp>
      <p:cxnSp>
        <p:nvCxnSpPr>
          <p:cNvPr id="4" name="Straight Connector 3"/>
          <p:cNvCxnSpPr/>
          <p:nvPr/>
        </p:nvCxnSpPr>
        <p:spPr bwMode="auto">
          <a:xfrm>
            <a:off x="0" y="1066800"/>
            <a:ext cx="9144000" cy="0"/>
          </a:xfrm>
          <a:prstGeom prst="line">
            <a:avLst/>
          </a:prstGeom>
          <a:solidFill>
            <a:schemeClr val="accent1"/>
          </a:solidFill>
          <a:ln w="12700" cap="flat" cmpd="sng" algn="ctr">
            <a:solidFill>
              <a:srgbClr val="0046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2282202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18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2pPr>
      <a:lvl3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3pPr>
      <a:lvl4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4pPr>
      <a:lvl5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5pPr>
      <a:lvl6pPr marL="342891"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6pPr>
      <a:lvl7pPr marL="685783"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7pPr>
      <a:lvl8pPr marL="1028674"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8pPr>
      <a:lvl9pPr marL="1371566"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9pPr>
    </p:titleStyle>
    <p:bodyStyle>
      <a:lvl1pPr marL="257168" indent="-257168" algn="l" rtl="0" eaLnBrk="1" fontAlgn="base" hangingPunct="1">
        <a:spcBef>
          <a:spcPct val="20000"/>
        </a:spcBef>
        <a:spcAft>
          <a:spcPct val="0"/>
        </a:spcAft>
        <a:buFont typeface="Wingdings" pitchFamily="124" charset="2"/>
        <a:buChar char="§"/>
        <a:defRPr sz="1351">
          <a:solidFill>
            <a:schemeClr val="tx1"/>
          </a:solidFill>
          <a:latin typeface="+mn-lt"/>
          <a:ea typeface="+mn-ea"/>
          <a:cs typeface="+mn-cs"/>
        </a:defRPr>
      </a:lvl1pPr>
      <a:lvl2pPr marL="557199" indent="-214308" algn="l" rtl="0" eaLnBrk="1" fontAlgn="base" hangingPunct="1">
        <a:spcBef>
          <a:spcPct val="20000"/>
        </a:spcBef>
        <a:spcAft>
          <a:spcPct val="0"/>
        </a:spcAft>
        <a:buFont typeface="Wingdings" pitchFamily="124" charset="2"/>
        <a:buChar char="§"/>
        <a:defRPr sz="1351">
          <a:solidFill>
            <a:schemeClr val="tx1"/>
          </a:solidFill>
          <a:latin typeface="+mn-lt"/>
          <a:ea typeface="+mn-ea"/>
        </a:defRPr>
      </a:lvl2pPr>
      <a:lvl3pPr marL="857229" indent="-171446" algn="l" rtl="0" eaLnBrk="1" fontAlgn="base" hangingPunct="1">
        <a:spcBef>
          <a:spcPct val="20000"/>
        </a:spcBef>
        <a:spcAft>
          <a:spcPct val="0"/>
        </a:spcAft>
        <a:buFont typeface="Wingdings" pitchFamily="124" charset="2"/>
        <a:buChar char="§"/>
        <a:defRPr sz="1351">
          <a:solidFill>
            <a:schemeClr val="tx1"/>
          </a:solidFill>
          <a:latin typeface="+mn-lt"/>
          <a:ea typeface="+mn-ea"/>
        </a:defRPr>
      </a:lvl3pPr>
      <a:lvl4pPr marL="1200121" indent="-171446" algn="l" rtl="0" eaLnBrk="1" fontAlgn="base" hangingPunct="1">
        <a:spcBef>
          <a:spcPct val="20000"/>
        </a:spcBef>
        <a:spcAft>
          <a:spcPct val="0"/>
        </a:spcAft>
        <a:buFont typeface="Wingdings" pitchFamily="124" charset="2"/>
        <a:buChar char="§"/>
        <a:defRPr sz="1351">
          <a:solidFill>
            <a:schemeClr val="tx1"/>
          </a:solidFill>
          <a:latin typeface="+mn-lt"/>
          <a:ea typeface="+mn-ea"/>
        </a:defRPr>
      </a:lvl4pPr>
      <a:lvl5pPr marL="1543012" indent="-171446" algn="l" rtl="0" eaLnBrk="1" fontAlgn="base" hangingPunct="1">
        <a:spcBef>
          <a:spcPct val="20000"/>
        </a:spcBef>
        <a:spcAft>
          <a:spcPct val="0"/>
        </a:spcAft>
        <a:buFont typeface="Wingdings" pitchFamily="124" charset="2"/>
        <a:buChar char="§"/>
        <a:defRPr sz="1351">
          <a:solidFill>
            <a:schemeClr val="tx1"/>
          </a:solidFill>
          <a:latin typeface="+mn-lt"/>
          <a:ea typeface="+mn-ea"/>
        </a:defRPr>
      </a:lvl5pPr>
      <a:lvl6pPr marL="1885904" indent="-171446" algn="l" rtl="0" eaLnBrk="1" fontAlgn="base" hangingPunct="1">
        <a:spcBef>
          <a:spcPct val="20000"/>
        </a:spcBef>
        <a:spcAft>
          <a:spcPct val="0"/>
        </a:spcAft>
        <a:buFont typeface="Wingdings" pitchFamily="124" charset="2"/>
        <a:buChar char="§"/>
        <a:defRPr sz="1500">
          <a:solidFill>
            <a:schemeClr val="tx1"/>
          </a:solidFill>
          <a:latin typeface="+mn-lt"/>
          <a:ea typeface="+mn-ea"/>
        </a:defRPr>
      </a:lvl6pPr>
      <a:lvl7pPr marL="2228795" indent="-171446" algn="l" rtl="0" eaLnBrk="1" fontAlgn="base" hangingPunct="1">
        <a:spcBef>
          <a:spcPct val="20000"/>
        </a:spcBef>
        <a:spcAft>
          <a:spcPct val="0"/>
        </a:spcAft>
        <a:buFont typeface="Wingdings" pitchFamily="124" charset="2"/>
        <a:buChar char="§"/>
        <a:defRPr sz="1500">
          <a:solidFill>
            <a:schemeClr val="tx1"/>
          </a:solidFill>
          <a:latin typeface="+mn-lt"/>
          <a:ea typeface="+mn-ea"/>
        </a:defRPr>
      </a:lvl7pPr>
      <a:lvl8pPr marL="2571686" indent="-171446" algn="l" rtl="0" eaLnBrk="1" fontAlgn="base" hangingPunct="1">
        <a:spcBef>
          <a:spcPct val="20000"/>
        </a:spcBef>
        <a:spcAft>
          <a:spcPct val="0"/>
        </a:spcAft>
        <a:buFont typeface="Wingdings" pitchFamily="124" charset="2"/>
        <a:buChar char="§"/>
        <a:defRPr sz="1500">
          <a:solidFill>
            <a:schemeClr val="tx1"/>
          </a:solidFill>
          <a:latin typeface="+mn-lt"/>
          <a:ea typeface="+mn-ea"/>
        </a:defRPr>
      </a:lvl8pPr>
      <a:lvl9pPr marL="2914578" indent="-171446" algn="l" rtl="0" eaLnBrk="1" fontAlgn="base" hangingPunct="1">
        <a:spcBef>
          <a:spcPct val="20000"/>
        </a:spcBef>
        <a:spcAft>
          <a:spcPct val="0"/>
        </a:spcAft>
        <a:buFont typeface="Wingdings" pitchFamily="124" charset="2"/>
        <a:buChar char="§"/>
        <a:defRPr sz="1500">
          <a:solidFill>
            <a:schemeClr val="tx1"/>
          </a:solidFill>
          <a:latin typeface="+mn-lt"/>
          <a:ea typeface="+mn-ea"/>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6" name="Picture 12" descr="footerdark"/>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6276981"/>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 y="304800"/>
            <a:ext cx="8839200" cy="6096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143000"/>
            <a:ext cx="8839200" cy="495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TextBox 1"/>
          <p:cNvSpPr txBox="1"/>
          <p:nvPr/>
        </p:nvSpPr>
        <p:spPr>
          <a:xfrm>
            <a:off x="8229600" y="6413600"/>
            <a:ext cx="838200" cy="254044"/>
          </a:xfrm>
          <a:prstGeom prst="rect">
            <a:avLst/>
          </a:prstGeom>
          <a:noFill/>
        </p:spPr>
        <p:txBody>
          <a:bodyPr wrap="square" rtlCol="0">
            <a:spAutoFit/>
          </a:bodyPr>
          <a:lstStyle/>
          <a:p>
            <a:pPr algn="r"/>
            <a:fld id="{0E9EA3C7-2F21-41F7-86A1-B5637426D2D2}" type="slidenum">
              <a:rPr lang="en-US" sz="1051" smtClean="0">
                <a:solidFill>
                  <a:srgbClr val="FFFFFF"/>
                </a:solidFill>
              </a:rPr>
              <a:pPr algn="r"/>
              <a:t>‹#›</a:t>
            </a:fld>
            <a:endParaRPr lang="en-US" sz="1051" dirty="0">
              <a:solidFill>
                <a:srgbClr val="FFFFFF"/>
              </a:solidFill>
            </a:endParaRPr>
          </a:p>
        </p:txBody>
      </p:sp>
      <p:cxnSp>
        <p:nvCxnSpPr>
          <p:cNvPr id="4" name="Straight Connector 3"/>
          <p:cNvCxnSpPr/>
          <p:nvPr/>
        </p:nvCxnSpPr>
        <p:spPr bwMode="auto">
          <a:xfrm>
            <a:off x="0" y="1066800"/>
            <a:ext cx="9144000" cy="0"/>
          </a:xfrm>
          <a:prstGeom prst="line">
            <a:avLst/>
          </a:prstGeom>
          <a:solidFill>
            <a:schemeClr val="accent1"/>
          </a:solidFill>
          <a:ln w="12700" cap="flat" cmpd="sng" algn="ctr">
            <a:solidFill>
              <a:srgbClr val="0046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3195025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18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2pPr>
      <a:lvl3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3pPr>
      <a:lvl4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4pPr>
      <a:lvl5pPr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5pPr>
      <a:lvl6pPr marL="342891"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6pPr>
      <a:lvl7pPr marL="685783"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7pPr>
      <a:lvl8pPr marL="1028674"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8pPr>
      <a:lvl9pPr marL="1371566" algn="ctr" rtl="0" eaLnBrk="1" fontAlgn="base" hangingPunct="1">
        <a:spcBef>
          <a:spcPct val="0"/>
        </a:spcBef>
        <a:spcAft>
          <a:spcPct val="0"/>
        </a:spcAft>
        <a:defRPr sz="3300">
          <a:solidFill>
            <a:schemeClr val="tx2"/>
          </a:solidFill>
          <a:latin typeface="Times New Roman" pitchFamily="124" charset="0"/>
          <a:ea typeface="MS Pゴシック" pitchFamily="-92" charset="-128"/>
        </a:defRPr>
      </a:lvl9pPr>
    </p:titleStyle>
    <p:bodyStyle>
      <a:lvl1pPr marL="257168" indent="-257168" algn="l" rtl="0" eaLnBrk="1" fontAlgn="base" hangingPunct="1">
        <a:spcBef>
          <a:spcPct val="20000"/>
        </a:spcBef>
        <a:spcAft>
          <a:spcPct val="0"/>
        </a:spcAft>
        <a:buFont typeface="Wingdings" pitchFamily="124" charset="2"/>
        <a:buChar char="§"/>
        <a:defRPr sz="1351">
          <a:solidFill>
            <a:schemeClr val="tx1"/>
          </a:solidFill>
          <a:latin typeface="+mn-lt"/>
          <a:ea typeface="+mn-ea"/>
          <a:cs typeface="+mn-cs"/>
        </a:defRPr>
      </a:lvl1pPr>
      <a:lvl2pPr marL="557199" indent="-214308" algn="l" rtl="0" eaLnBrk="1" fontAlgn="base" hangingPunct="1">
        <a:spcBef>
          <a:spcPct val="20000"/>
        </a:spcBef>
        <a:spcAft>
          <a:spcPct val="0"/>
        </a:spcAft>
        <a:buFont typeface="Wingdings" pitchFamily="124" charset="2"/>
        <a:buChar char="§"/>
        <a:defRPr sz="1351">
          <a:solidFill>
            <a:schemeClr val="tx1"/>
          </a:solidFill>
          <a:latin typeface="+mn-lt"/>
          <a:ea typeface="+mn-ea"/>
        </a:defRPr>
      </a:lvl2pPr>
      <a:lvl3pPr marL="857229" indent="-171446" algn="l" rtl="0" eaLnBrk="1" fontAlgn="base" hangingPunct="1">
        <a:spcBef>
          <a:spcPct val="20000"/>
        </a:spcBef>
        <a:spcAft>
          <a:spcPct val="0"/>
        </a:spcAft>
        <a:buFont typeface="Wingdings" pitchFamily="124" charset="2"/>
        <a:buChar char="§"/>
        <a:defRPr sz="1351">
          <a:solidFill>
            <a:schemeClr val="tx1"/>
          </a:solidFill>
          <a:latin typeface="+mn-lt"/>
          <a:ea typeface="+mn-ea"/>
        </a:defRPr>
      </a:lvl3pPr>
      <a:lvl4pPr marL="1200121" indent="-171446" algn="l" rtl="0" eaLnBrk="1" fontAlgn="base" hangingPunct="1">
        <a:spcBef>
          <a:spcPct val="20000"/>
        </a:spcBef>
        <a:spcAft>
          <a:spcPct val="0"/>
        </a:spcAft>
        <a:buFont typeface="Wingdings" pitchFamily="124" charset="2"/>
        <a:buChar char="§"/>
        <a:defRPr sz="1351">
          <a:solidFill>
            <a:schemeClr val="tx1"/>
          </a:solidFill>
          <a:latin typeface="+mn-lt"/>
          <a:ea typeface="+mn-ea"/>
        </a:defRPr>
      </a:lvl4pPr>
      <a:lvl5pPr marL="1543012" indent="-171446" algn="l" rtl="0" eaLnBrk="1" fontAlgn="base" hangingPunct="1">
        <a:spcBef>
          <a:spcPct val="20000"/>
        </a:spcBef>
        <a:spcAft>
          <a:spcPct val="0"/>
        </a:spcAft>
        <a:buFont typeface="Wingdings" pitchFamily="124" charset="2"/>
        <a:buChar char="§"/>
        <a:defRPr sz="1351">
          <a:solidFill>
            <a:schemeClr val="tx1"/>
          </a:solidFill>
          <a:latin typeface="+mn-lt"/>
          <a:ea typeface="+mn-ea"/>
        </a:defRPr>
      </a:lvl5pPr>
      <a:lvl6pPr marL="1885904" indent="-171446" algn="l" rtl="0" eaLnBrk="1" fontAlgn="base" hangingPunct="1">
        <a:spcBef>
          <a:spcPct val="20000"/>
        </a:spcBef>
        <a:spcAft>
          <a:spcPct val="0"/>
        </a:spcAft>
        <a:buFont typeface="Wingdings" pitchFamily="124" charset="2"/>
        <a:buChar char="§"/>
        <a:defRPr sz="1500">
          <a:solidFill>
            <a:schemeClr val="tx1"/>
          </a:solidFill>
          <a:latin typeface="+mn-lt"/>
          <a:ea typeface="+mn-ea"/>
        </a:defRPr>
      </a:lvl6pPr>
      <a:lvl7pPr marL="2228795" indent="-171446" algn="l" rtl="0" eaLnBrk="1" fontAlgn="base" hangingPunct="1">
        <a:spcBef>
          <a:spcPct val="20000"/>
        </a:spcBef>
        <a:spcAft>
          <a:spcPct val="0"/>
        </a:spcAft>
        <a:buFont typeface="Wingdings" pitchFamily="124" charset="2"/>
        <a:buChar char="§"/>
        <a:defRPr sz="1500">
          <a:solidFill>
            <a:schemeClr val="tx1"/>
          </a:solidFill>
          <a:latin typeface="+mn-lt"/>
          <a:ea typeface="+mn-ea"/>
        </a:defRPr>
      </a:lvl7pPr>
      <a:lvl8pPr marL="2571686" indent="-171446" algn="l" rtl="0" eaLnBrk="1" fontAlgn="base" hangingPunct="1">
        <a:spcBef>
          <a:spcPct val="20000"/>
        </a:spcBef>
        <a:spcAft>
          <a:spcPct val="0"/>
        </a:spcAft>
        <a:buFont typeface="Wingdings" pitchFamily="124" charset="2"/>
        <a:buChar char="§"/>
        <a:defRPr sz="1500">
          <a:solidFill>
            <a:schemeClr val="tx1"/>
          </a:solidFill>
          <a:latin typeface="+mn-lt"/>
          <a:ea typeface="+mn-ea"/>
        </a:defRPr>
      </a:lvl8pPr>
      <a:lvl9pPr marL="2914578" indent="-171446" algn="l" rtl="0" eaLnBrk="1" fontAlgn="base" hangingPunct="1">
        <a:spcBef>
          <a:spcPct val="20000"/>
        </a:spcBef>
        <a:spcAft>
          <a:spcPct val="0"/>
        </a:spcAft>
        <a:buFont typeface="Wingdings" pitchFamily="124" charset="2"/>
        <a:buChar char="§"/>
        <a:defRPr sz="1500">
          <a:solidFill>
            <a:schemeClr val="tx1"/>
          </a:solidFill>
          <a:latin typeface="+mn-lt"/>
          <a:ea typeface="+mn-ea"/>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514CF-1613-4179-8644-23B31723F825}" type="datetimeFigureOut">
              <a:rPr lang="en-US" smtClean="0"/>
              <a:t>10/18/2017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34E81-4F5A-4C08-836C-A193ACA7A0E2}" type="slidenum">
              <a:rPr lang="en-US" smtClean="0"/>
              <a:t>‹#›</a:t>
            </a:fld>
            <a:endParaRPr lang="en-US"/>
          </a:p>
        </p:txBody>
      </p:sp>
    </p:spTree>
    <p:extLst>
      <p:ext uri="{BB962C8B-B14F-4D97-AF65-F5344CB8AC3E}">
        <p14:creationId xmlns:p14="http://schemas.microsoft.com/office/powerpoint/2010/main" val="7409089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7.xml"/><Relationship Id="rId1" Type="http://schemas.openxmlformats.org/officeDocument/2006/relationships/themeOverride" Target="../theme/themeOverride3.xml"/><Relationship Id="rId5" Type="http://schemas.openxmlformats.org/officeDocument/2006/relationships/hyperlink" Target="mailto:URLeaseAdministration@ur.rochester.edu" TargetMode="External"/><Relationship Id="rId4" Type="http://schemas.openxmlformats.org/officeDocument/2006/relationships/hyperlink" Target="http://www.rochester.edu/adminfinance/urfinancials/ur-lease-administration-project"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595" y="2769732"/>
            <a:ext cx="6858000" cy="1363547"/>
          </a:xfrm>
        </p:spPr>
        <p:txBody>
          <a:bodyPr>
            <a:noAutofit/>
          </a:bodyPr>
          <a:lstStyle/>
          <a:p>
            <a:r>
              <a:rPr lang="en-US" sz="4400" b="1" dirty="0">
                <a:latin typeface="Arial" panose="020B0604020202020204" pitchFamily="34" charset="0"/>
                <a:cs typeface="Arial" panose="020B0604020202020204" pitchFamily="34" charset="0"/>
              </a:rPr>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UR Lease Administration</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
            </a:r>
            <a:br>
              <a:rPr lang="en-US" sz="4400" b="1" dirty="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Research Administrators</a:t>
            </a: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October </a:t>
            </a:r>
            <a:r>
              <a:rPr lang="en-US" sz="3200" b="1" dirty="0">
                <a:latin typeface="Arial" panose="020B0604020202020204" pitchFamily="34" charset="0"/>
                <a:cs typeface="Arial" panose="020B0604020202020204" pitchFamily="34" charset="0"/>
              </a:rPr>
              <a:t>2017</a:t>
            </a:r>
            <a:endParaRPr lang="en-US" sz="4400" b="1"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6595" y="4541550"/>
            <a:ext cx="2323260" cy="477569"/>
          </a:xfrm>
          <a:prstGeom prst="rect">
            <a:avLst/>
          </a:prstGeom>
        </p:spPr>
      </p:pic>
      <p:sp>
        <p:nvSpPr>
          <p:cNvPr id="7" name="TextBox 6"/>
          <p:cNvSpPr txBox="1"/>
          <p:nvPr/>
        </p:nvSpPr>
        <p:spPr>
          <a:xfrm>
            <a:off x="4188760" y="4488201"/>
            <a:ext cx="4392315" cy="553998"/>
          </a:xfrm>
          <a:prstGeom prst="rect">
            <a:avLst/>
          </a:prstGeom>
          <a:noFill/>
          <a:ln>
            <a:noFill/>
          </a:ln>
        </p:spPr>
        <p:txBody>
          <a:bodyPr wrap="square" rtlCol="0">
            <a:spAutoFit/>
          </a:bodyPr>
          <a:lstStyle/>
          <a:p>
            <a:r>
              <a:rPr lang="en-US" sz="3000" b="1" dirty="0">
                <a:solidFill>
                  <a:prstClr val="black"/>
                </a:solidFill>
                <a:latin typeface="Calibri" panose="020F0502020204030204"/>
              </a:rPr>
              <a:t>______________________</a:t>
            </a:r>
          </a:p>
        </p:txBody>
      </p:sp>
    </p:spTree>
    <p:extLst>
      <p:ext uri="{BB962C8B-B14F-4D97-AF65-F5344CB8AC3E}">
        <p14:creationId xmlns:p14="http://schemas.microsoft.com/office/powerpoint/2010/main" val="1567082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1">
              <a:lumMod val="90000"/>
            </a:schemeClr>
          </a:solidFill>
        </p:spPr>
        <p:txBody>
          <a:bodyPr>
            <a:normAutofit/>
          </a:bodyPr>
          <a:lstStyle/>
          <a:p>
            <a:r>
              <a:rPr lang="en-US" sz="2800" b="1" dirty="0"/>
              <a:t>UR Lease Administration</a:t>
            </a:r>
          </a:p>
        </p:txBody>
      </p:sp>
      <p:sp>
        <p:nvSpPr>
          <p:cNvPr id="3" name="Content Placeholder 2"/>
          <p:cNvSpPr>
            <a:spLocks noGrp="1"/>
          </p:cNvSpPr>
          <p:nvPr>
            <p:ph idx="1"/>
          </p:nvPr>
        </p:nvSpPr>
        <p:spPr/>
        <p:txBody>
          <a:bodyPr>
            <a:normAutofit lnSpcReduction="10000"/>
          </a:bodyPr>
          <a:lstStyle/>
          <a:p>
            <a:pPr marL="0" indent="0">
              <a:buNone/>
            </a:pPr>
            <a:r>
              <a:rPr lang="en-US" sz="2800" dirty="0"/>
              <a:t>New Lease </a:t>
            </a:r>
            <a:r>
              <a:rPr lang="en-US" sz="2800" dirty="0" smtClean="0"/>
              <a:t>Standard</a:t>
            </a:r>
            <a:endParaRPr lang="en-US" sz="3200" dirty="0"/>
          </a:p>
          <a:p>
            <a:pPr marL="0" indent="0">
              <a:buNone/>
            </a:pPr>
            <a:endParaRPr lang="en-US" dirty="0" smtClean="0"/>
          </a:p>
          <a:p>
            <a:pPr>
              <a:buFont typeface="Wingdings" panose="05000000000000000000" pitchFamily="2" charset="2"/>
              <a:buChar char="§"/>
            </a:pPr>
            <a:r>
              <a:rPr lang="en-US" sz="1800" dirty="0" smtClean="0"/>
              <a:t>UR Lease Administration project is currently in progress to ensure our compliance to the new lease standard for both lessee and lessor.</a:t>
            </a:r>
          </a:p>
          <a:p>
            <a:pPr>
              <a:buFont typeface="Wingdings" panose="05000000000000000000" pitchFamily="2" charset="2"/>
              <a:buChar char="§"/>
            </a:pPr>
            <a:r>
              <a:rPr lang="en-US" sz="1800" dirty="0" smtClean="0"/>
              <a:t>Nearly </a:t>
            </a:r>
            <a:r>
              <a:rPr lang="en-US" sz="1800" dirty="0"/>
              <a:t>all operating leases from </a:t>
            </a:r>
            <a:r>
              <a:rPr lang="en-US" sz="1800" b="1" i="1" u="sng" dirty="0"/>
              <a:t>off</a:t>
            </a:r>
            <a:r>
              <a:rPr lang="en-US" sz="1800" dirty="0"/>
              <a:t> balance sheet to </a:t>
            </a:r>
            <a:r>
              <a:rPr lang="en-US" sz="1800" b="1" i="1" u="sng" dirty="0"/>
              <a:t>on</a:t>
            </a:r>
            <a:r>
              <a:rPr lang="en-US" sz="1800" dirty="0"/>
              <a:t> balance sheet, i.e., recognize them as assets and liabilities. </a:t>
            </a:r>
            <a:endParaRPr lang="en-US" sz="1800" dirty="0" smtClean="0"/>
          </a:p>
          <a:p>
            <a:pPr lvl="2">
              <a:buFont typeface="Wingdings" panose="05000000000000000000" pitchFamily="2" charset="2"/>
              <a:buChar char="ü"/>
            </a:pPr>
            <a:r>
              <a:rPr lang="en-US" sz="1800" dirty="0" smtClean="0"/>
              <a:t> Real Estate</a:t>
            </a:r>
          </a:p>
          <a:p>
            <a:pPr lvl="2">
              <a:buFont typeface="Wingdings" panose="05000000000000000000" pitchFamily="2" charset="2"/>
              <a:buChar char="ü"/>
            </a:pPr>
            <a:r>
              <a:rPr lang="en-US" sz="1800" dirty="0" smtClean="0"/>
              <a:t> Equipment</a:t>
            </a:r>
          </a:p>
          <a:p>
            <a:pPr lvl="2">
              <a:buFont typeface="Wingdings" panose="05000000000000000000" pitchFamily="2" charset="2"/>
              <a:buChar char="ü"/>
            </a:pPr>
            <a:r>
              <a:rPr lang="en-US" sz="1800" dirty="0" smtClean="0"/>
              <a:t> </a:t>
            </a:r>
            <a:r>
              <a:rPr lang="en-US" sz="1800" dirty="0"/>
              <a:t>Embedded Leases (Example: Consumable arrangements)</a:t>
            </a:r>
          </a:p>
          <a:p>
            <a:pPr>
              <a:buFont typeface="Wingdings" panose="05000000000000000000" pitchFamily="2" charset="2"/>
              <a:buChar char="§"/>
            </a:pPr>
            <a:r>
              <a:rPr lang="en-US" sz="1800" dirty="0" smtClean="0"/>
              <a:t>Balance </a:t>
            </a:r>
            <a:r>
              <a:rPr lang="en-US" sz="1800" dirty="0"/>
              <a:t>sheet amounts will be misstated if embedded leases are not identified and accounted for appropriately</a:t>
            </a:r>
            <a:r>
              <a:rPr lang="en-US" sz="1800" dirty="0" smtClean="0"/>
              <a:t>.</a:t>
            </a:r>
          </a:p>
          <a:p>
            <a:pPr>
              <a:buFont typeface="Wingdings" panose="05000000000000000000" pitchFamily="2" charset="2"/>
              <a:buChar char="§"/>
            </a:pPr>
            <a:r>
              <a:rPr lang="en-US" sz="1800" dirty="0" smtClean="0"/>
              <a:t>Project status</a:t>
            </a:r>
          </a:p>
          <a:p>
            <a:pPr lvl="2">
              <a:buFont typeface="Wingdings" panose="05000000000000000000" pitchFamily="2" charset="2"/>
              <a:buChar char="ü"/>
            </a:pPr>
            <a:r>
              <a:rPr lang="en-US" sz="1800" dirty="0" smtClean="0"/>
              <a:t> Diagnostic / data gathering phase</a:t>
            </a:r>
          </a:p>
          <a:p>
            <a:pPr lvl="2">
              <a:buFont typeface="Wingdings" panose="05000000000000000000" pitchFamily="2" charset="2"/>
              <a:buChar char="ü"/>
            </a:pPr>
            <a:r>
              <a:rPr lang="en-US" sz="1800" dirty="0"/>
              <a:t> </a:t>
            </a:r>
            <a:r>
              <a:rPr lang="en-US" sz="1800" dirty="0" smtClean="0"/>
              <a:t>System implementation phase</a:t>
            </a:r>
            <a:endParaRPr lang="en-US" sz="1800" dirty="0"/>
          </a:p>
          <a:p>
            <a:pPr>
              <a:buFont typeface="Wingdings" panose="05000000000000000000" pitchFamily="2" charset="2"/>
              <a:buChar char="§"/>
            </a:pPr>
            <a:r>
              <a:rPr lang="en-US" sz="1800" dirty="0" smtClean="0"/>
              <a:t>Compliance date: Fiscal </a:t>
            </a:r>
            <a:r>
              <a:rPr lang="en-US" sz="1800" dirty="0"/>
              <a:t>year </a:t>
            </a:r>
            <a:r>
              <a:rPr lang="en-US" sz="1800" dirty="0" smtClean="0"/>
              <a:t>beginning July1, 2019</a:t>
            </a:r>
          </a:p>
          <a:p>
            <a:pPr>
              <a:buFont typeface="Wingdings" panose="05000000000000000000" pitchFamily="2" charset="2"/>
              <a:buChar char="§"/>
            </a:pPr>
            <a:r>
              <a:rPr lang="en-US" sz="1800" dirty="0"/>
              <a:t>Goal is to go live </a:t>
            </a:r>
            <a:r>
              <a:rPr lang="en-US" sz="1800" dirty="0" smtClean="0"/>
              <a:t>tentatively by </a:t>
            </a:r>
            <a:r>
              <a:rPr lang="en-US" sz="1800" dirty="0"/>
              <a:t>December 29, 2017 with the lease system implementation</a:t>
            </a:r>
            <a:r>
              <a:rPr lang="en-US" sz="1800" dirty="0" smtClean="0"/>
              <a:t>.</a:t>
            </a:r>
            <a:endParaRPr lang="en-US" sz="1800" dirty="0"/>
          </a:p>
        </p:txBody>
      </p:sp>
    </p:spTree>
    <p:extLst>
      <p:ext uri="{BB962C8B-B14F-4D97-AF65-F5344CB8AC3E}">
        <p14:creationId xmlns:p14="http://schemas.microsoft.com/office/powerpoint/2010/main" val="3401866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1">
              <a:lumMod val="90000"/>
            </a:schemeClr>
          </a:solidFill>
        </p:spPr>
        <p:txBody>
          <a:bodyPr>
            <a:normAutofit/>
          </a:bodyPr>
          <a:lstStyle/>
          <a:p>
            <a:r>
              <a:rPr lang="en-US" sz="2800" b="1" dirty="0"/>
              <a:t>UR Lease Administration</a:t>
            </a:r>
          </a:p>
        </p:txBody>
      </p:sp>
      <p:sp>
        <p:nvSpPr>
          <p:cNvPr id="3" name="Content Placeholder 2"/>
          <p:cNvSpPr>
            <a:spLocks noGrp="1"/>
          </p:cNvSpPr>
          <p:nvPr>
            <p:ph idx="1"/>
          </p:nvPr>
        </p:nvSpPr>
        <p:spPr/>
        <p:txBody>
          <a:bodyPr>
            <a:normAutofit/>
          </a:bodyPr>
          <a:lstStyle/>
          <a:p>
            <a:pPr marL="0" indent="0">
              <a:buNone/>
            </a:pPr>
            <a:r>
              <a:rPr lang="en-US" sz="2800" dirty="0"/>
              <a:t>Next Steps</a:t>
            </a:r>
          </a:p>
          <a:p>
            <a:pPr marL="0" indent="0">
              <a:buNone/>
            </a:pPr>
            <a:endParaRPr lang="en-US" dirty="0" smtClean="0"/>
          </a:p>
          <a:p>
            <a:pPr>
              <a:buFont typeface="Wingdings" panose="05000000000000000000" pitchFamily="2" charset="2"/>
              <a:buChar char="§"/>
            </a:pPr>
            <a:r>
              <a:rPr lang="en-US" sz="1800" dirty="0" smtClean="0"/>
              <a:t>Considerations for you to determine </a:t>
            </a:r>
            <a:r>
              <a:rPr lang="en-US" sz="1800" dirty="0"/>
              <a:t>the contact </a:t>
            </a:r>
            <a:r>
              <a:rPr lang="en-US" sz="1800" dirty="0" smtClean="0"/>
              <a:t>person(s) in your organization:</a:t>
            </a:r>
            <a:endParaRPr lang="en-US" sz="1800" dirty="0"/>
          </a:p>
          <a:p>
            <a:pPr lvl="1">
              <a:buFont typeface="Courier New" panose="02070309020205020404" pitchFamily="49" charset="0"/>
              <a:buChar char="o"/>
            </a:pPr>
            <a:r>
              <a:rPr lang="en-US" sz="1800" u="sng" dirty="0" smtClean="0"/>
              <a:t>Lease</a:t>
            </a:r>
            <a:r>
              <a:rPr lang="en-US" sz="1800" dirty="0"/>
              <a:t>: A contract by which one party conveys land, property, services and etc. to another for a specified time in return for a periodic payment.</a:t>
            </a:r>
          </a:p>
          <a:p>
            <a:pPr lvl="1">
              <a:buFont typeface="Courier New" panose="02070309020205020404" pitchFamily="49" charset="0"/>
              <a:buChar char="o"/>
            </a:pPr>
            <a:endParaRPr lang="en-US" sz="1800" dirty="0"/>
          </a:p>
          <a:p>
            <a:pPr lvl="1">
              <a:buFont typeface="Courier New" panose="02070309020205020404" pitchFamily="49" charset="0"/>
              <a:buChar char="o"/>
            </a:pPr>
            <a:r>
              <a:rPr lang="en-US" sz="1800" u="sng" dirty="0"/>
              <a:t>Embedded Lease</a:t>
            </a:r>
            <a:r>
              <a:rPr lang="en-US" sz="1800" dirty="0"/>
              <a:t>:  Generally, if there is an explicit/implicit asset in the contract and the customer </a:t>
            </a:r>
            <a:r>
              <a:rPr lang="en-US" sz="1800" i="1" dirty="0"/>
              <a:t>controls use of the asset</a:t>
            </a:r>
            <a:r>
              <a:rPr lang="en-US" sz="1800" dirty="0"/>
              <a:t>.</a:t>
            </a:r>
          </a:p>
          <a:p>
            <a:pPr>
              <a:buFont typeface="Wingdings" panose="05000000000000000000" pitchFamily="2" charset="2"/>
              <a:buChar char="§"/>
            </a:pPr>
            <a:r>
              <a:rPr lang="en-US" sz="1800" dirty="0"/>
              <a:t>Set up working sessions / education / data gathering for lease arrangement review to obtain a complete </a:t>
            </a:r>
            <a:r>
              <a:rPr lang="en-US" sz="1800"/>
              <a:t>lease </a:t>
            </a:r>
            <a:r>
              <a:rPr lang="en-US" sz="1800" smtClean="0"/>
              <a:t>inventory</a:t>
            </a:r>
          </a:p>
          <a:p>
            <a:pPr>
              <a:buFont typeface="Wingdings" panose="05000000000000000000" pitchFamily="2" charset="2"/>
              <a:buChar char="§"/>
            </a:pPr>
            <a:endParaRPr lang="en-US" sz="1800" dirty="0" smtClean="0"/>
          </a:p>
          <a:p>
            <a:r>
              <a:rPr lang="en-US" sz="1800" dirty="0"/>
              <a:t>For more information and the timeline that follows this project, visit: </a:t>
            </a:r>
            <a:r>
              <a:rPr lang="en-US" sz="1800" dirty="0">
                <a:hlinkClick r:id="rId4"/>
              </a:rPr>
              <a:t>http://www.rochester.edu/adminfinance/urfinancials/ur-lease-administration-project</a:t>
            </a:r>
            <a:r>
              <a:rPr lang="en-US" sz="1800" dirty="0"/>
              <a:t>/. If you have any questions or concerns, contact us at: </a:t>
            </a:r>
            <a:r>
              <a:rPr lang="en-US" sz="1800" u="sng" dirty="0">
                <a:hlinkClick r:id="rId5"/>
              </a:rPr>
              <a:t>URLeaseAdministration@ur.rochester.edu</a:t>
            </a:r>
            <a:r>
              <a:rPr lang="en-US" sz="1800" dirty="0"/>
              <a:t>.</a:t>
            </a:r>
          </a:p>
          <a:p>
            <a:pPr>
              <a:buFont typeface="Wingdings" panose="05000000000000000000" pitchFamily="2" charset="2"/>
              <a:buChar char="§"/>
            </a:pPr>
            <a:endParaRPr lang="en-US" sz="1800" dirty="0"/>
          </a:p>
        </p:txBody>
      </p:sp>
    </p:spTree>
    <p:extLst>
      <p:ext uri="{BB962C8B-B14F-4D97-AF65-F5344CB8AC3E}">
        <p14:creationId xmlns:p14="http://schemas.microsoft.com/office/powerpoint/2010/main" val="21934014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90000"/>
            </a:schemeClr>
          </a:solidFill>
        </p:spPr>
        <p:txBody>
          <a:bodyPr>
            <a:normAutofit/>
          </a:bodyPr>
          <a:lstStyle/>
          <a:p>
            <a:r>
              <a:rPr lang="en-US" sz="2800" b="1" dirty="0"/>
              <a:t>UR Lease Administration</a:t>
            </a:r>
          </a:p>
        </p:txBody>
      </p:sp>
      <p:sp>
        <p:nvSpPr>
          <p:cNvPr id="3" name="Content Placeholder 2"/>
          <p:cNvSpPr>
            <a:spLocks noGrp="1"/>
          </p:cNvSpPr>
          <p:nvPr>
            <p:ph idx="1"/>
          </p:nvPr>
        </p:nvSpPr>
        <p:spPr/>
        <p:txBody>
          <a:bodyPr/>
          <a:lstStyle/>
          <a:p>
            <a:pPr marL="0" indent="0">
              <a:buNone/>
            </a:pPr>
            <a:r>
              <a:rPr lang="en-US" sz="3200" dirty="0"/>
              <a:t>Questions</a:t>
            </a:r>
            <a:endParaRPr lang="en-US" sz="2800" dirty="0"/>
          </a:p>
          <a:p>
            <a:pPr marL="0" indent="0">
              <a:buNone/>
            </a:pPr>
            <a:endParaRPr lang="en-US" dirty="0" smtClean="0"/>
          </a:p>
          <a:p>
            <a:pPr marL="0" indent="0">
              <a:buNone/>
            </a:pPr>
            <a:endParaRPr lang="en-US" dirty="0"/>
          </a:p>
          <a:p>
            <a:pPr marL="0" indent="0">
              <a:buNone/>
            </a:pPr>
            <a:r>
              <a:rPr lang="en-US" sz="5400" dirty="0"/>
              <a:t>			? 		?</a:t>
            </a:r>
          </a:p>
          <a:p>
            <a:pPr marL="0" indent="0">
              <a:buNone/>
            </a:pPr>
            <a:r>
              <a:rPr lang="en-US" sz="8000" dirty="0"/>
              <a:t>				?</a:t>
            </a:r>
          </a:p>
          <a:p>
            <a:pPr marL="0" indent="0">
              <a:buNone/>
            </a:pPr>
            <a:r>
              <a:rPr lang="en-US" sz="8000" dirty="0"/>
              <a:t>					</a:t>
            </a:r>
          </a:p>
        </p:txBody>
      </p:sp>
    </p:spTree>
    <p:extLst>
      <p:ext uri="{BB962C8B-B14F-4D97-AF65-F5344CB8AC3E}">
        <p14:creationId xmlns:p14="http://schemas.microsoft.com/office/powerpoint/2010/main" val="37217300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R.lightbackgrnd">
  <a:themeElements>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UR.lightbackgrnd">
  <a:themeElements>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themeOverride>
</file>

<file path=ppt/theme/themeOverride2.xml><?xml version="1.0" encoding="utf-8"?>
<a:themeOverride xmlns:a="http://schemas.openxmlformats.org/drawingml/2006/main">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themeOverride>
</file>

<file path=ppt/theme/themeOverride3.xml><?xml version="1.0" encoding="utf-8"?>
<a:themeOverride xmlns:a="http://schemas.openxmlformats.org/drawingml/2006/main">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themeOverride>
</file>

<file path=ppt/theme/themeOverride4.xml><?xml version="1.0" encoding="utf-8"?>
<a:themeOverride xmlns:a="http://schemas.openxmlformats.org/drawingml/2006/main">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7684EC8A62EA449FC7F4DF2F88DE62" ma:contentTypeVersion="1" ma:contentTypeDescription="Create a new document." ma:contentTypeScope="" ma:versionID="234009d6517317779866b79752b93caf">
  <xsd:schema xmlns:xsd="http://www.w3.org/2001/XMLSchema" xmlns:xs="http://www.w3.org/2001/XMLSchema" xmlns:p="http://schemas.microsoft.com/office/2006/metadata/properties" xmlns:ns2="b14b80df-9146-4346-b52d-a7fe86e167c7" xmlns:ns3="d28df276-57af-4bbf-880d-2b0f7f070d12" targetNamespace="http://schemas.microsoft.com/office/2006/metadata/properties" ma:root="true" ma:fieldsID="d3dac546ce831fb422f9078c6493b1b7" ns2:_="" ns3:_="">
    <xsd:import namespace="b14b80df-9146-4346-b52d-a7fe86e167c7"/>
    <xsd:import namespace="d28df276-57af-4bbf-880d-2b0f7f070d12"/>
    <xsd:element name="properties">
      <xsd:complexType>
        <xsd:sequence>
          <xsd:element name="documentManagement">
            <xsd:complexType>
              <xsd:all>
                <xsd:element ref="ns2:_dlc_DocId" minOccurs="0"/>
                <xsd:element ref="ns2:_dlc_DocIdUrl" minOccurs="0"/>
                <xsd:element ref="ns2:_dlc_DocIdPersistId" minOccurs="0"/>
                <xsd:element ref="ns3:xox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4b80df-9146-4346-b52d-a7fe86e167c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28df276-57af-4bbf-880d-2b0f7f070d12" elementFormDefault="qualified">
    <xsd:import namespace="http://schemas.microsoft.com/office/2006/documentManagement/types"/>
    <xsd:import namespace="http://schemas.microsoft.com/office/infopath/2007/PartnerControls"/>
    <xsd:element name="xoxm" ma:index="11" nillable="true" ma:displayName="Date and Time" ma:internalName="xoxm">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3.xml><?xml version="1.0" encoding="utf-8"?>
<p:properties xmlns:p="http://schemas.microsoft.com/office/2006/metadata/properties" xmlns:xsi="http://www.w3.org/2001/XMLSchema-instance" xmlns:pc="http://schemas.microsoft.com/office/infopath/2007/PartnerControls">
  <documentManagement>
    <_dlc_DocId xmlns="b14b80df-9146-4346-b52d-a7fe86e167c7">3H4APCQPFEEV-1091-72</_dlc_DocId>
    <_dlc_DocIdUrl xmlns="b14b80df-9146-4346-b52d-a7fe86e167c7">
      <Url>https://it.ur.rochester.edu/vPMO/PrjSites/950/_layouts/15/DocIdRedir.aspx?ID=3H4APCQPFEEV-1091-72</Url>
      <Description>3H4APCQPFEEV-1091-72</Description>
    </_dlc_DocIdUrl>
    <xoxm xmlns="d28df276-57af-4bbf-880d-2b0f7f070d1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E92FB6-D2A2-4BCE-9EBE-616A4164F6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4b80df-9146-4346-b52d-a7fe86e167c7"/>
    <ds:schemaRef ds:uri="d28df276-57af-4bbf-880d-2b0f7f070d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A0A985-EB84-4E64-A606-6676B236635E}">
  <ds:schemaRefs>
    <ds:schemaRef ds:uri="urn:sharePointPublishingRcaProperties"/>
  </ds:schemaRefs>
</ds:datastoreItem>
</file>

<file path=customXml/itemProps3.xml><?xml version="1.0" encoding="utf-8"?>
<ds:datastoreItem xmlns:ds="http://schemas.openxmlformats.org/officeDocument/2006/customXml" ds:itemID="{3D6A3CC2-4F84-4EAB-9A28-AA27793FF646}">
  <ds:schemaRefs>
    <ds:schemaRef ds:uri="http://schemas.microsoft.com/office/2006/metadata/properties"/>
    <ds:schemaRef ds:uri="http://schemas.microsoft.com/office/2006/documentManagement/types"/>
    <ds:schemaRef ds:uri="d28df276-57af-4bbf-880d-2b0f7f070d12"/>
    <ds:schemaRef ds:uri="http://purl.org/dc/dcmitype/"/>
    <ds:schemaRef ds:uri="http://schemas.microsoft.com/office/infopath/2007/PartnerControls"/>
    <ds:schemaRef ds:uri="http://purl.org/dc/elements/1.1/"/>
    <ds:schemaRef ds:uri="http://purl.org/dc/terms/"/>
    <ds:schemaRef ds:uri="http://www.w3.org/XML/1998/namespace"/>
    <ds:schemaRef ds:uri="http://schemas.openxmlformats.org/package/2006/metadata/core-properties"/>
    <ds:schemaRef ds:uri="b14b80df-9146-4346-b52d-a7fe86e167c7"/>
  </ds:schemaRefs>
</ds:datastoreItem>
</file>

<file path=customXml/itemProps4.xml><?xml version="1.0" encoding="utf-8"?>
<ds:datastoreItem xmlns:ds="http://schemas.openxmlformats.org/officeDocument/2006/customXml" ds:itemID="{BF1BEB6C-48C7-4E04-ABBB-DDB15B8EF38C}">
  <ds:schemaRefs>
    <ds:schemaRef ds:uri="http://schemas.microsoft.com/sharepoint/events"/>
  </ds:schemaRefs>
</ds:datastoreItem>
</file>

<file path=customXml/itemProps5.xml><?xml version="1.0" encoding="utf-8"?>
<ds:datastoreItem xmlns:ds="http://schemas.openxmlformats.org/officeDocument/2006/customXml" ds:itemID="{177555AE-216D-4E77-AC7D-530C6BA001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710</TotalTime>
  <Words>518</Words>
  <Application>Microsoft Office PowerPoint</Application>
  <PresentationFormat>On-screen Show (4:3)</PresentationFormat>
  <Paragraphs>54</Paragraphs>
  <Slides>4</Slides>
  <Notes>4</Notes>
  <HiddenSlides>0</HiddenSlides>
  <MMClips>0</MMClips>
  <ScaleCrop>false</ScaleCrop>
  <HeadingPairs>
    <vt:vector size="4" baseType="variant">
      <vt:variant>
        <vt:lpstr>Theme</vt:lpstr>
      </vt:variant>
      <vt:variant>
        <vt:i4>4</vt:i4>
      </vt:variant>
      <vt:variant>
        <vt:lpstr>Slide Titles</vt:lpstr>
      </vt:variant>
      <vt:variant>
        <vt:i4>4</vt:i4>
      </vt:variant>
    </vt:vector>
  </HeadingPairs>
  <TitlesOfParts>
    <vt:vector size="8" baseType="lpstr">
      <vt:lpstr>Office Theme</vt:lpstr>
      <vt:lpstr>UR.lightbackgrnd</vt:lpstr>
      <vt:lpstr>1_UR.lightbackgrnd</vt:lpstr>
      <vt:lpstr>1_Office Theme</vt:lpstr>
      <vt:lpstr>    UR Lease Administration  Research Administrators October 2017</vt:lpstr>
      <vt:lpstr>UR Lease Administration</vt:lpstr>
      <vt:lpstr>UR Lease Administration</vt:lpstr>
      <vt:lpstr>UR Lease Administration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 Lease Administration  Kick-off August 22, 2017</dc:title>
  <dc:creator>Katherine Nguyen</dc:creator>
  <cp:lastModifiedBy>M. Ritz</cp:lastModifiedBy>
  <cp:revision>30</cp:revision>
  <cp:lastPrinted>2017-08-22T19:28:40Z</cp:lastPrinted>
  <dcterms:created xsi:type="dcterms:W3CDTF">2017-08-22T17:32:36Z</dcterms:created>
  <dcterms:modified xsi:type="dcterms:W3CDTF">2017-10-18T10:44:45Z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0234d304-4c45-4c58-94e1-f26344d43ae4</vt:lpwstr>
  </property>
  <property fmtid="{D5CDD505-2E9C-101B-9397-08002B2CF9AE}" pid="3" name="ContentTypeId">
    <vt:lpwstr>0x0101000C7684EC8A62EA449FC7F4DF2F88DE62</vt:lpwstr>
  </property>
</Properties>
</file>