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</p:sldMasterIdLst>
  <p:notesMasterIdLst>
    <p:notesMasterId r:id="rId29"/>
  </p:notesMasterIdLst>
  <p:handoutMasterIdLst>
    <p:handoutMasterId r:id="rId30"/>
  </p:handoutMasterIdLst>
  <p:sldIdLst>
    <p:sldId id="452" r:id="rId2"/>
    <p:sldId id="520" r:id="rId3"/>
    <p:sldId id="508" r:id="rId4"/>
    <p:sldId id="522" r:id="rId5"/>
    <p:sldId id="557" r:id="rId6"/>
    <p:sldId id="562" r:id="rId7"/>
    <p:sldId id="559" r:id="rId8"/>
    <p:sldId id="560" r:id="rId9"/>
    <p:sldId id="561" r:id="rId10"/>
    <p:sldId id="575" r:id="rId11"/>
    <p:sldId id="577" r:id="rId12"/>
    <p:sldId id="578" r:id="rId13"/>
    <p:sldId id="579" r:id="rId14"/>
    <p:sldId id="580" r:id="rId15"/>
    <p:sldId id="581" r:id="rId16"/>
    <p:sldId id="576" r:id="rId17"/>
    <p:sldId id="582" r:id="rId18"/>
    <p:sldId id="568" r:id="rId19"/>
    <p:sldId id="574" r:id="rId20"/>
    <p:sldId id="569" r:id="rId21"/>
    <p:sldId id="570" r:id="rId22"/>
    <p:sldId id="571" r:id="rId23"/>
    <p:sldId id="572" r:id="rId24"/>
    <p:sldId id="573" r:id="rId25"/>
    <p:sldId id="565" r:id="rId26"/>
    <p:sldId id="583" r:id="rId27"/>
    <p:sldId id="567" r:id="rId28"/>
  </p:sldIdLst>
  <p:sldSz cx="9144000" cy="6858000" type="screen4x3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66"/>
    <a:srgbClr val="003300"/>
    <a:srgbClr val="339966"/>
    <a:srgbClr val="008080"/>
    <a:srgbClr val="660066"/>
    <a:srgbClr val="009900"/>
    <a:srgbClr val="FF00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48" autoAdjust="0"/>
    <p:restoredTop sz="94581" autoAdjust="0"/>
  </p:normalViewPr>
  <p:slideViewPr>
    <p:cSldViewPr>
      <p:cViewPr>
        <p:scale>
          <a:sx n="99" d="100"/>
          <a:sy n="99" d="100"/>
        </p:scale>
        <p:origin x="-76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76"/>
    </p:cViewPr>
  </p:sorterViewPr>
  <p:notesViewPr>
    <p:cSldViewPr>
      <p:cViewPr varScale="1">
        <p:scale>
          <a:sx n="78" d="100"/>
          <a:sy n="78" d="100"/>
        </p:scale>
        <p:origin x="-2406" y="-96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5273" cy="46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78" tIns="46638" rIns="93278" bIns="46638" numCol="1" anchor="t" anchorCtr="0" compatLnSpc="1">
            <a:prstTxWarp prst="textNoShape">
              <a:avLst/>
            </a:prstTxWarp>
          </a:bodyPr>
          <a:lstStyle>
            <a:lvl1pPr defTabSz="93087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6220" y="0"/>
            <a:ext cx="3045273" cy="46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78" tIns="46638" rIns="93278" bIns="46638" numCol="1" anchor="t" anchorCtr="0" compatLnSpc="1">
            <a:prstTxWarp prst="textNoShape">
              <a:avLst/>
            </a:prstTxWarp>
          </a:bodyPr>
          <a:lstStyle>
            <a:lvl1pPr algn="r" defTabSz="93087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901F72B0-36FB-4C3B-880C-84E8ECFBB241}" type="datetime1">
              <a:rPr lang="en-US"/>
              <a:pPr>
                <a:defRPr/>
              </a:pPr>
              <a:t>2/8/2012</a:t>
            </a:fld>
            <a:endParaRPr lang="en-US" dirty="0"/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684"/>
            <a:ext cx="3045273" cy="46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78" tIns="46638" rIns="93278" bIns="46638" numCol="1" anchor="b" anchorCtr="0" compatLnSpc="1">
            <a:prstTxWarp prst="textNoShape">
              <a:avLst/>
            </a:prstTxWarp>
          </a:bodyPr>
          <a:lstStyle>
            <a:lvl1pPr defTabSz="93087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www.htr.org, 585 214-2400</a:t>
            </a:r>
          </a:p>
        </p:txBody>
      </p:sp>
      <p:sp>
        <p:nvSpPr>
          <p:cNvPr id="133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6220" y="8842684"/>
            <a:ext cx="3045273" cy="46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78" tIns="46638" rIns="93278" bIns="46638" numCol="1" anchor="b" anchorCtr="0" compatLnSpc="1">
            <a:prstTxWarp prst="textNoShape">
              <a:avLst/>
            </a:prstTxWarp>
          </a:bodyPr>
          <a:lstStyle>
            <a:lvl1pPr algn="r" defTabSz="93087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81DA090-9A61-4567-97E1-2C2955E5B9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653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5273" cy="46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78" tIns="46638" rIns="93278" bIns="46638" numCol="1" anchor="t" anchorCtr="0" compatLnSpc="1">
            <a:prstTxWarp prst="textNoShape">
              <a:avLst/>
            </a:prstTxWarp>
          </a:bodyPr>
          <a:lstStyle>
            <a:lvl1pPr defTabSz="93087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6220" y="0"/>
            <a:ext cx="3045273" cy="46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78" tIns="46638" rIns="93278" bIns="46638" numCol="1" anchor="t" anchorCtr="0" compatLnSpc="1">
            <a:prstTxWarp prst="textNoShape">
              <a:avLst/>
            </a:prstTxWarp>
          </a:bodyPr>
          <a:lstStyle>
            <a:lvl1pPr algn="r" defTabSz="93087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FAE61757-BA31-4977-8599-07C7AFE5D8D8}" type="datetime1">
              <a:rPr lang="en-US"/>
              <a:pPr>
                <a:defRPr/>
              </a:pPr>
              <a:t>2/8/2012</a:t>
            </a:fld>
            <a:endParaRPr lang="en-US" dirty="0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56137" cy="3492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5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24" y="4422144"/>
            <a:ext cx="5621053" cy="4189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78" tIns="46638" rIns="93278" bIns="466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5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684"/>
            <a:ext cx="3045273" cy="46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78" tIns="46638" rIns="93278" bIns="46638" numCol="1" anchor="b" anchorCtr="0" compatLnSpc="1">
            <a:prstTxWarp prst="textNoShape">
              <a:avLst/>
            </a:prstTxWarp>
          </a:bodyPr>
          <a:lstStyle>
            <a:lvl1pPr defTabSz="93087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www.htr.org, 585 214-2400</a:t>
            </a:r>
          </a:p>
        </p:txBody>
      </p:sp>
      <p:sp>
        <p:nvSpPr>
          <p:cNvPr id="135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6220" y="8842684"/>
            <a:ext cx="3045273" cy="46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78" tIns="46638" rIns="93278" bIns="46638" numCol="1" anchor="b" anchorCtr="0" compatLnSpc="1">
            <a:prstTxWarp prst="textNoShape">
              <a:avLst/>
            </a:prstTxWarp>
          </a:bodyPr>
          <a:lstStyle>
            <a:lvl1pPr algn="r" defTabSz="93087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C17D5C2C-28A8-4F29-9B4F-D32E0735AB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14446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0878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1122" indent="-288893" defTabSz="930878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55573" indent="-231115" defTabSz="930878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17802" indent="-231115" defTabSz="930878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80031" indent="-231115" defTabSz="930878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42261" indent="-231115" defTabSz="9308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04490" indent="-231115" defTabSz="9308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66719" indent="-231115" defTabSz="9308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28948" indent="-231115" defTabSz="9308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5B35E52C-F1FE-43DD-9887-54669C624491}" type="datetime1">
              <a:rPr lang="en-US" smtClean="0">
                <a:latin typeface="Arial" charset="0"/>
              </a:rPr>
              <a:pPr/>
              <a:t>2/8/2012</a:t>
            </a:fld>
            <a:endParaRPr lang="en-US" dirty="0" smtClean="0">
              <a:latin typeface="Arial" charset="0"/>
            </a:endParaRPr>
          </a:p>
        </p:txBody>
      </p:sp>
      <p:sp>
        <p:nvSpPr>
          <p:cNvPr id="174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878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1122" indent="-288893" defTabSz="930878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55573" indent="-231115" defTabSz="930878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17802" indent="-231115" defTabSz="930878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80031" indent="-231115" defTabSz="930878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42261" indent="-231115" defTabSz="9308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04490" indent="-231115" defTabSz="9308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66719" indent="-231115" defTabSz="9308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28948" indent="-231115" defTabSz="9308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164230C1-9088-4A94-A97C-2740246AFFE1}" type="slidenum">
              <a:rPr lang="en-US" smtClean="0">
                <a:latin typeface="Arial" charset="0"/>
              </a:rPr>
              <a:pPr/>
              <a:t>1</a:t>
            </a:fld>
            <a:endParaRPr lang="en-US" dirty="0" smtClean="0">
              <a:latin typeface="Arial" charset="0"/>
            </a:endParaRPr>
          </a:p>
        </p:txBody>
      </p:sp>
      <p:sp>
        <p:nvSpPr>
          <p:cNvPr id="17412" name="Rectangle 3"/>
          <p:cNvSpPr txBox="1">
            <a:spLocks noGrp="1" noChangeArrowheads="1"/>
          </p:cNvSpPr>
          <p:nvPr/>
        </p:nvSpPr>
        <p:spPr bwMode="auto">
          <a:xfrm>
            <a:off x="3976220" y="0"/>
            <a:ext cx="3045273" cy="464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78" tIns="46638" rIns="93278" bIns="46638"/>
          <a:lstStyle>
            <a:lvl1pPr defTabSz="92075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20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2075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2075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2075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D9B207E5-B894-4981-8C81-F74327979F83}" type="datetime1">
              <a:rPr lang="en-US" sz="1200">
                <a:latin typeface="Arial" charset="0"/>
              </a:rPr>
              <a:pPr algn="r" eaLnBrk="1" hangingPunct="1"/>
              <a:t>2/8/2012</a:t>
            </a:fld>
            <a:endParaRPr lang="en-US" sz="1200" dirty="0">
              <a:latin typeface="Arial" charset="0"/>
            </a:endParaRPr>
          </a:p>
        </p:txBody>
      </p:sp>
      <p:sp>
        <p:nvSpPr>
          <p:cNvPr id="17413" name="Rectangle 6"/>
          <p:cNvSpPr txBox="1">
            <a:spLocks noGrp="1" noChangeArrowheads="1"/>
          </p:cNvSpPr>
          <p:nvPr/>
        </p:nvSpPr>
        <p:spPr bwMode="auto">
          <a:xfrm>
            <a:off x="0" y="8842684"/>
            <a:ext cx="3045273" cy="464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78" tIns="46638" rIns="93278" bIns="46638" anchor="b"/>
          <a:lstStyle>
            <a:lvl1pPr defTabSz="92075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20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2075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2075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2075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sz="1200" dirty="0">
                <a:latin typeface="Arial" charset="0"/>
              </a:rPr>
              <a:t>www.htr.org, 585 214-2400</a:t>
            </a:r>
          </a:p>
        </p:txBody>
      </p:sp>
      <p:sp>
        <p:nvSpPr>
          <p:cNvPr id="17414" name="Rectangle 7"/>
          <p:cNvSpPr txBox="1">
            <a:spLocks noGrp="1" noChangeArrowheads="1"/>
          </p:cNvSpPr>
          <p:nvPr/>
        </p:nvSpPr>
        <p:spPr bwMode="auto">
          <a:xfrm>
            <a:off x="3976220" y="8842684"/>
            <a:ext cx="3045273" cy="464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78" tIns="46638" rIns="93278" bIns="46638" anchor="b"/>
          <a:lstStyle>
            <a:lvl1pPr defTabSz="92075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20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2075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2075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2075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64029961-77FE-45AA-80A6-70DD83998A79}" type="slidenum">
              <a:rPr lang="en-US" sz="1200">
                <a:latin typeface="Arial" charset="0"/>
              </a:rPr>
              <a:pPr algn="r" eaLnBrk="1" hangingPunct="1"/>
              <a:t>1</a:t>
            </a:fld>
            <a:endParaRPr lang="en-US" sz="1200" dirty="0">
              <a:latin typeface="Arial" charset="0"/>
            </a:endParaRPr>
          </a:p>
        </p:txBody>
      </p:sp>
      <p:sp>
        <p:nvSpPr>
          <p:cNvPr id="174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0878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1122" indent="-288893" defTabSz="930878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55573" indent="-231115" defTabSz="930878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17802" indent="-231115" defTabSz="930878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80031" indent="-231115" defTabSz="930878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42261" indent="-231115" defTabSz="9308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04490" indent="-231115" defTabSz="9308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66719" indent="-231115" defTabSz="9308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28948" indent="-231115" defTabSz="9308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A889D61-4426-4AE8-9070-26F3E0CA3BD5}" type="datetime1">
              <a:rPr lang="en-US" smtClean="0">
                <a:latin typeface="Arial" charset="0"/>
              </a:rPr>
              <a:pPr/>
              <a:t>2/8/2012</a:t>
            </a:fld>
            <a:endParaRPr lang="en-US" dirty="0" smtClean="0">
              <a:latin typeface="Arial" charset="0"/>
            </a:endParaRPr>
          </a:p>
        </p:txBody>
      </p:sp>
      <p:sp>
        <p:nvSpPr>
          <p:cNvPr id="184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878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1122" indent="-288893" defTabSz="930878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55573" indent="-231115" defTabSz="930878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17802" indent="-231115" defTabSz="930878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80031" indent="-231115" defTabSz="930878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42261" indent="-231115" defTabSz="9308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04490" indent="-231115" defTabSz="9308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66719" indent="-231115" defTabSz="9308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28948" indent="-231115" defTabSz="9308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4EFE5B52-C1F8-419A-A5A5-941B128FEB57}" type="slidenum">
              <a:rPr lang="en-US" smtClean="0">
                <a:latin typeface="Arial" charset="0"/>
              </a:rPr>
              <a:pPr/>
              <a:t>8</a:t>
            </a:fld>
            <a:endParaRPr lang="en-US" dirty="0" smtClean="0">
              <a:latin typeface="Arial" charset="0"/>
            </a:endParaRPr>
          </a:p>
        </p:txBody>
      </p:sp>
      <p:sp>
        <p:nvSpPr>
          <p:cNvPr id="18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54550" cy="3490913"/>
          </a:xfrm>
          <a:ln/>
        </p:spPr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2633" y="4422144"/>
            <a:ext cx="5617837" cy="4188133"/>
          </a:xfrm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0878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1122" indent="-288893" defTabSz="930878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55573" indent="-231115" defTabSz="930878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17802" indent="-231115" defTabSz="930878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80031" indent="-231115" defTabSz="930878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42261" indent="-231115" defTabSz="9308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04490" indent="-231115" defTabSz="9308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66719" indent="-231115" defTabSz="9308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28948" indent="-231115" defTabSz="9308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12EFC38F-DBA2-460C-8FF5-D9B0AC9C8207}" type="datetime1">
              <a:rPr lang="en-US" smtClean="0">
                <a:latin typeface="Arial" charset="0"/>
              </a:rPr>
              <a:pPr/>
              <a:t>2/8/2012</a:t>
            </a:fld>
            <a:endParaRPr lang="en-US" dirty="0" smtClean="0">
              <a:latin typeface="Arial" charset="0"/>
            </a:endParaRPr>
          </a:p>
        </p:txBody>
      </p:sp>
      <p:sp>
        <p:nvSpPr>
          <p:cNvPr id="1945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878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1122" indent="-288893" defTabSz="930878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55573" indent="-231115" defTabSz="930878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17802" indent="-231115" defTabSz="930878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80031" indent="-231115" defTabSz="930878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42261" indent="-231115" defTabSz="9308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04490" indent="-231115" defTabSz="9308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66719" indent="-231115" defTabSz="9308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28948" indent="-231115" defTabSz="9308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4B676713-E778-4402-B569-F723C033F5AA}" type="slidenum">
              <a:rPr lang="en-US" smtClean="0">
                <a:latin typeface="Arial" charset="0"/>
              </a:rPr>
              <a:pPr/>
              <a:t>9</a:t>
            </a:fld>
            <a:endParaRPr lang="en-US" dirty="0" smtClean="0">
              <a:latin typeface="Arial" charset="0"/>
            </a:endParaRPr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54550" cy="3490913"/>
          </a:xfrm>
          <a:ln/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2633" y="4422144"/>
            <a:ext cx="5617837" cy="4188133"/>
          </a:xfrm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0878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1122" indent="-288893" defTabSz="930878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55573" indent="-231115" defTabSz="930878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17802" indent="-231115" defTabSz="930878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80031" indent="-231115" defTabSz="930878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42261" indent="-231115" defTabSz="9308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04490" indent="-231115" defTabSz="9308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66719" indent="-231115" defTabSz="9308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28948" indent="-231115" defTabSz="9308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4F8B02C4-932A-4BE3-81B6-F23D5C8A6BF9}" type="datetime1">
              <a:rPr lang="en-US" smtClean="0">
                <a:latin typeface="Arial" charset="0"/>
              </a:rPr>
              <a:pPr/>
              <a:t>2/8/2012</a:t>
            </a:fld>
            <a:endParaRPr lang="en-US" dirty="0" smtClean="0">
              <a:latin typeface="Arial" charset="0"/>
            </a:endParaRPr>
          </a:p>
        </p:txBody>
      </p:sp>
      <p:sp>
        <p:nvSpPr>
          <p:cNvPr id="2048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878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1122" indent="-288893" defTabSz="930878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55573" indent="-231115" defTabSz="930878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17802" indent="-231115" defTabSz="930878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80031" indent="-231115" defTabSz="930878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42261" indent="-231115" defTabSz="9308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04490" indent="-231115" defTabSz="9308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66719" indent="-231115" defTabSz="9308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28948" indent="-231115" defTabSz="9308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3966DB77-0C51-4DBE-B80B-EDAC35E970CF}" type="slidenum">
              <a:rPr lang="en-US" smtClean="0">
                <a:latin typeface="Arial" charset="0"/>
              </a:rPr>
              <a:pPr/>
              <a:t>27</a:t>
            </a:fld>
            <a:endParaRPr lang="en-US" dirty="0" smtClean="0">
              <a:latin typeface="Arial" charset="0"/>
            </a:endParaRPr>
          </a:p>
        </p:txBody>
      </p:sp>
      <p:sp>
        <p:nvSpPr>
          <p:cNvPr id="20484" name="Rectangle 3"/>
          <p:cNvSpPr txBox="1">
            <a:spLocks noGrp="1" noChangeArrowheads="1"/>
          </p:cNvSpPr>
          <p:nvPr/>
        </p:nvSpPr>
        <p:spPr bwMode="auto">
          <a:xfrm>
            <a:off x="3976220" y="0"/>
            <a:ext cx="3045273" cy="464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78" tIns="46638" rIns="93278" bIns="46638"/>
          <a:lstStyle>
            <a:lvl1pPr defTabSz="92075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20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2075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2075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2075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F81ED717-914A-4DFD-B025-087237B30122}" type="datetime1">
              <a:rPr lang="en-US" sz="1200">
                <a:latin typeface="Arial" charset="0"/>
              </a:rPr>
              <a:pPr algn="r" eaLnBrk="1" hangingPunct="1"/>
              <a:t>2/8/2012</a:t>
            </a:fld>
            <a:endParaRPr lang="en-US" sz="1200" dirty="0">
              <a:latin typeface="Arial" charset="0"/>
            </a:endParaRPr>
          </a:p>
        </p:txBody>
      </p:sp>
      <p:sp>
        <p:nvSpPr>
          <p:cNvPr id="20485" name="Rectangle 6"/>
          <p:cNvSpPr txBox="1">
            <a:spLocks noGrp="1" noChangeArrowheads="1"/>
          </p:cNvSpPr>
          <p:nvPr/>
        </p:nvSpPr>
        <p:spPr bwMode="auto">
          <a:xfrm>
            <a:off x="0" y="8842684"/>
            <a:ext cx="3045273" cy="464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78" tIns="46638" rIns="93278" bIns="46638" anchor="b"/>
          <a:lstStyle>
            <a:lvl1pPr defTabSz="92075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20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2075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2075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2075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sz="1200" dirty="0">
                <a:latin typeface="Arial" charset="0"/>
              </a:rPr>
              <a:t>www.htr.org, 585 214-2400</a:t>
            </a:r>
          </a:p>
        </p:txBody>
      </p:sp>
      <p:sp>
        <p:nvSpPr>
          <p:cNvPr id="20486" name="Rectangle 7"/>
          <p:cNvSpPr txBox="1">
            <a:spLocks noGrp="1" noChangeArrowheads="1"/>
          </p:cNvSpPr>
          <p:nvPr/>
        </p:nvSpPr>
        <p:spPr bwMode="auto">
          <a:xfrm>
            <a:off x="3976220" y="8842684"/>
            <a:ext cx="3045273" cy="464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78" tIns="46638" rIns="93278" bIns="46638" anchor="b"/>
          <a:lstStyle>
            <a:lvl1pPr defTabSz="92075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20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2075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2075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2075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30AC43A9-850A-45F0-8DBF-D17ECF4B46D7}" type="slidenum">
              <a:rPr lang="en-US" sz="1200">
                <a:latin typeface="Arial" charset="0"/>
              </a:rPr>
              <a:pPr algn="r" eaLnBrk="1" hangingPunct="1"/>
              <a:t>27</a:t>
            </a:fld>
            <a:endParaRPr lang="en-US" sz="1200" dirty="0">
              <a:latin typeface="Arial" charset="0"/>
            </a:endParaRPr>
          </a:p>
        </p:txBody>
      </p:sp>
      <p:sp>
        <p:nvSpPr>
          <p:cNvPr id="204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4213" y="2514600"/>
            <a:ext cx="7775575" cy="109538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993366"/>
          </a:solidFill>
          <a:ln w="9525">
            <a:solidFill>
              <a:srgbClr val="993366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5" name="Picture 8" descr="HTR logo small 2005 CBver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613" y="5995988"/>
            <a:ext cx="941387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4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990600"/>
            <a:ext cx="7775575" cy="14478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581400"/>
            <a:ext cx="7011988" cy="14478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4213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5788" y="6248400"/>
            <a:ext cx="2892425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4788" y="6248400"/>
            <a:ext cx="1597025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71253-5612-4976-ABFC-7E8BC7F754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723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628DD-3EF1-42BB-A4E5-73A46BBE79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182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228600"/>
            <a:ext cx="21526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228600"/>
            <a:ext cx="63055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40661-DEB4-4DF2-AFFA-99EDE4660F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996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B3802-AEB7-4A1A-8E74-174A6A998F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523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952BC-AC37-4443-A897-FB79E4BB15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379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3922713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56113" y="1295400"/>
            <a:ext cx="39243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C3B2E-0B78-4D2A-913A-882E91B70A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130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B3E90-0610-400C-A555-65F7EC0C3B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664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C3568-BEDF-4226-9348-EFD756864E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555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7BC0E-77E8-4C14-87F7-F76163A4C8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961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12A15-E2BC-4B33-9768-24D67F3934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787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B970E-FDBC-405A-82AA-A224399014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119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228600"/>
            <a:ext cx="8610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7999413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228600" y="1068388"/>
            <a:ext cx="8763000" cy="120650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993366"/>
          </a:solidFill>
          <a:ln w="9525">
            <a:solidFill>
              <a:srgbClr val="993366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335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013" y="6400800"/>
            <a:ext cx="19812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1335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5788" y="6400800"/>
            <a:ext cx="28924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1335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4788" y="6477000"/>
            <a:ext cx="1981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3E347DD-01F4-45F4-8B77-5EA69907CF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2" name="Picture 9" descr="HTR logo small 2005 CBversio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6286500"/>
            <a:ext cx="455612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rgbClr val="993366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rgbClr val="993366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rgbClr val="993366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rgbClr val="993366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rgbClr val="993366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rgbClr val="993366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rgbClr val="993366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rgbClr val="993366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rgbClr val="993366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ten-ny.org/membership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freedictionary.com/_/misc/HarperCollinsProducts.aspx?English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wmf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17" Type="http://schemas.openxmlformats.org/officeDocument/2006/relationships/image" Target="../media/image23.png"/><Relationship Id="rId25" Type="http://schemas.openxmlformats.org/officeDocument/2006/relationships/image" Target="../media/image31.jpeg"/><Relationship Id="rId2" Type="http://schemas.openxmlformats.org/officeDocument/2006/relationships/image" Target="../media/image8.jpe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29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24" Type="http://schemas.openxmlformats.org/officeDocument/2006/relationships/image" Target="../media/image30.jpeg"/><Relationship Id="rId32" Type="http://schemas.openxmlformats.org/officeDocument/2006/relationships/image" Target="../media/image38.png"/><Relationship Id="rId5" Type="http://schemas.openxmlformats.org/officeDocument/2006/relationships/image" Target="../media/image11.png"/><Relationship Id="rId15" Type="http://schemas.openxmlformats.org/officeDocument/2006/relationships/image" Target="../media/image21.jpe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31" Type="http://schemas.openxmlformats.org/officeDocument/2006/relationships/image" Target="../media/image37.jpe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jpeg"/><Relationship Id="rId27" Type="http://schemas.openxmlformats.org/officeDocument/2006/relationships/image" Target="../media/image33.png"/><Relationship Id="rId30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5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US" sz="1200" dirty="0"/>
              <a:t>www.htr.org    (585) 214-2400    </a:t>
            </a:r>
            <a:r>
              <a:rPr lang="en-US" sz="1200" dirty="0" smtClean="0"/>
              <a:t>February 9, 2012</a:t>
            </a:r>
            <a:endParaRPr lang="en-US" sz="1200" dirty="0"/>
          </a:p>
        </p:txBody>
      </p:sp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627063" y="1828800"/>
            <a:ext cx="8001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eaLnBrk="1" hangingPunct="1"/>
            <a:r>
              <a:rPr lang="en-US" sz="2800" b="1" dirty="0" smtClean="0">
                <a:solidFill>
                  <a:schemeClr val="tx2"/>
                </a:solidFill>
              </a:rPr>
              <a:t>High Tech Rochester</a:t>
            </a:r>
          </a:p>
          <a:p>
            <a:pPr algn="ctr" eaLnBrk="1" hangingPunct="1"/>
            <a:r>
              <a:rPr lang="en-US" sz="2800" b="1" dirty="0" smtClean="0">
                <a:solidFill>
                  <a:schemeClr val="tx2"/>
                </a:solidFill>
              </a:rPr>
              <a:t>And</a:t>
            </a:r>
          </a:p>
          <a:p>
            <a:pPr algn="ctr" eaLnBrk="1" hangingPunct="1"/>
            <a:r>
              <a:rPr lang="en-US" sz="2800" b="1" dirty="0" smtClean="0">
                <a:solidFill>
                  <a:schemeClr val="tx2"/>
                </a:solidFill>
              </a:rPr>
              <a:t>The Entrepreneurs Network</a:t>
            </a:r>
            <a:r>
              <a:rPr lang="en-US" sz="3600" b="1" dirty="0">
                <a:solidFill>
                  <a:schemeClr val="tx2"/>
                </a:solidFill>
              </a:rPr>
              <a:t/>
            </a:r>
            <a:br>
              <a:rPr lang="en-US" sz="3600" b="1" dirty="0">
                <a:solidFill>
                  <a:schemeClr val="tx2"/>
                </a:solidFill>
              </a:rPr>
            </a:b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3076" name="Text Box 13"/>
          <p:cNvSpPr txBox="1">
            <a:spLocks noChangeArrowheads="1"/>
          </p:cNvSpPr>
          <p:nvPr/>
        </p:nvSpPr>
        <p:spPr bwMode="auto">
          <a:xfrm>
            <a:off x="1968500" y="3298825"/>
            <a:ext cx="5410200" cy="273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b="1" dirty="0"/>
              <a:t>Mike Riedlinger</a:t>
            </a:r>
          </a:p>
          <a:p>
            <a:pPr algn="ctr"/>
            <a:r>
              <a:rPr lang="en-US" dirty="0"/>
              <a:t>Director, Rochester BioVenture Center &amp;</a:t>
            </a:r>
          </a:p>
          <a:p>
            <a:pPr algn="ctr"/>
            <a:r>
              <a:rPr lang="en-US" sz="1600" dirty="0"/>
              <a:t>Manager, Technology Commercialization Initiatives</a:t>
            </a:r>
          </a:p>
          <a:p>
            <a:pPr algn="ctr"/>
            <a:r>
              <a:rPr lang="en-US" sz="1600" dirty="0" smtClean="0"/>
              <a:t>585-413-9061</a:t>
            </a:r>
          </a:p>
          <a:p>
            <a:pPr algn="ctr"/>
            <a:r>
              <a:rPr lang="en-US" sz="1600" dirty="0" smtClean="0"/>
              <a:t>www.HTR.org</a:t>
            </a:r>
          </a:p>
          <a:p>
            <a:pPr algn="ctr"/>
            <a:endParaRPr lang="en-US" sz="1600" dirty="0"/>
          </a:p>
          <a:p>
            <a:pPr algn="ctr"/>
            <a:r>
              <a:rPr lang="en-US" b="1" dirty="0" smtClean="0"/>
              <a:t>Jean Kase</a:t>
            </a:r>
          </a:p>
          <a:p>
            <a:pPr algn="ctr"/>
            <a:r>
              <a:rPr lang="en-US" sz="1600" dirty="0" smtClean="0"/>
              <a:t>TEN Executive Director</a:t>
            </a:r>
          </a:p>
          <a:p>
            <a:pPr algn="ctr"/>
            <a:r>
              <a:rPr lang="en-US" sz="1600" dirty="0" smtClean="0"/>
              <a:t>585-214-2423</a:t>
            </a:r>
          </a:p>
          <a:p>
            <a:pPr algn="ctr"/>
            <a:r>
              <a:rPr lang="en-US" sz="1600" dirty="0" smtClean="0"/>
              <a:t>http://TEN-NY.org</a:t>
            </a:r>
            <a:endParaRPr lang="en-US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Entrepreneurs Network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rgbClr val="0066FF"/>
              </a:buClr>
              <a:buFontTx/>
              <a:buNone/>
            </a:pPr>
            <a:r>
              <a:rPr lang="en-US" sz="2400" b="1" dirty="0" smtClean="0">
                <a:solidFill>
                  <a:srgbClr val="993366"/>
                </a:solidFill>
                <a:latin typeface="Tahoma" pitchFamily="34" charset="0"/>
              </a:rPr>
              <a:t>Economic </a:t>
            </a:r>
            <a:r>
              <a:rPr lang="en-US" sz="2400" b="1" dirty="0">
                <a:solidFill>
                  <a:srgbClr val="993366"/>
                </a:solidFill>
                <a:latin typeface="Tahoma" pitchFamily="34" charset="0"/>
              </a:rPr>
              <a:t>development initiative launched </a:t>
            </a:r>
            <a:r>
              <a:rPr lang="en-US" sz="2400" b="1" dirty="0" smtClean="0">
                <a:solidFill>
                  <a:srgbClr val="993366"/>
                </a:solidFill>
                <a:latin typeface="Tahoma" pitchFamily="34" charset="0"/>
              </a:rPr>
              <a:t>by Monroe </a:t>
            </a:r>
            <a:r>
              <a:rPr lang="en-US" sz="2400" b="1" dirty="0">
                <a:solidFill>
                  <a:srgbClr val="993366"/>
                </a:solidFill>
                <a:latin typeface="Tahoma" pitchFamily="34" charset="0"/>
              </a:rPr>
              <a:t>County Executive Maggie </a:t>
            </a:r>
            <a:r>
              <a:rPr lang="en-US" sz="2400" b="1" dirty="0" smtClean="0">
                <a:solidFill>
                  <a:srgbClr val="993366"/>
                </a:solidFill>
                <a:latin typeface="Tahoma" pitchFamily="34" charset="0"/>
              </a:rPr>
              <a:t>Brooks</a:t>
            </a:r>
            <a:endParaRPr lang="en-US" sz="2400" b="1" dirty="0">
              <a:solidFill>
                <a:srgbClr val="993366"/>
              </a:solidFill>
              <a:latin typeface="Tahoma" pitchFamily="34" charset="0"/>
            </a:endParaRPr>
          </a:p>
          <a:p>
            <a:pPr lvl="1" eaLnBrk="1" hangingPunct="1">
              <a:buClr>
                <a:srgbClr val="0066FF"/>
              </a:buClr>
            </a:pPr>
            <a:r>
              <a:rPr lang="en-US" sz="2000" dirty="0" smtClean="0">
                <a:latin typeface="Tahoma" pitchFamily="34" charset="0"/>
              </a:rPr>
              <a:t>Small </a:t>
            </a:r>
            <a:r>
              <a:rPr lang="en-US" sz="2000" dirty="0">
                <a:latin typeface="Tahoma" pitchFamily="34" charset="0"/>
              </a:rPr>
              <a:t>business, especially NEW ventures, is where most job growth is occurring</a:t>
            </a:r>
          </a:p>
          <a:p>
            <a:pPr lvl="1" eaLnBrk="1" hangingPunct="1">
              <a:buClr>
                <a:srgbClr val="0066FF"/>
              </a:buClr>
            </a:pPr>
            <a:r>
              <a:rPr lang="en-US" sz="2000" dirty="0">
                <a:latin typeface="Tahoma" pitchFamily="34" charset="0"/>
              </a:rPr>
              <a:t>Long-term, sustainable growth built on retaining existing employer base AND improving the success ratio of entrepreneurial start-ups</a:t>
            </a:r>
            <a:r>
              <a:rPr lang="en-US" sz="2000" dirty="0">
                <a:solidFill>
                  <a:srgbClr val="993366"/>
                </a:solidFill>
                <a:latin typeface="Tahoma" pitchFamily="34" charset="0"/>
              </a:rPr>
              <a:t> </a:t>
            </a:r>
            <a:endParaRPr lang="en-US" sz="2000" dirty="0" smtClean="0">
              <a:solidFill>
                <a:srgbClr val="993366"/>
              </a:solidFill>
              <a:latin typeface="Tahoma" pitchFamily="34" charset="0"/>
            </a:endParaRPr>
          </a:p>
          <a:p>
            <a:pPr lvl="1" eaLnBrk="1" hangingPunct="1">
              <a:buClr>
                <a:srgbClr val="0066FF"/>
              </a:buClr>
            </a:pPr>
            <a:endParaRPr lang="en-US" sz="2000" b="1" dirty="0" smtClean="0">
              <a:solidFill>
                <a:srgbClr val="993366"/>
              </a:solidFill>
              <a:latin typeface="Tahoma" pitchFamily="34" charset="0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993366"/>
                </a:solidFill>
                <a:latin typeface="Tahoma" pitchFamily="34" charset="0"/>
              </a:rPr>
              <a:t>Vision for economic development – leverage Upstate </a:t>
            </a:r>
            <a:r>
              <a:rPr lang="en-US" sz="2000" b="1" dirty="0" smtClean="0">
                <a:solidFill>
                  <a:srgbClr val="993366"/>
                </a:solidFill>
                <a:latin typeface="Tahoma" pitchFamily="34" charset="0"/>
              </a:rPr>
              <a:t>assets</a:t>
            </a:r>
          </a:p>
          <a:p>
            <a:pPr lvl="1"/>
            <a:r>
              <a:rPr lang="en-US" sz="2000" dirty="0" smtClean="0">
                <a:latin typeface="Tahoma" pitchFamily="34" charset="0"/>
              </a:rPr>
              <a:t>High </a:t>
            </a:r>
            <a:r>
              <a:rPr lang="en-US" sz="2000" dirty="0">
                <a:latin typeface="Tahoma" pitchFamily="34" charset="0"/>
              </a:rPr>
              <a:t>tech industries</a:t>
            </a:r>
          </a:p>
          <a:p>
            <a:pPr lvl="1"/>
            <a:r>
              <a:rPr lang="en-US" sz="2000" dirty="0">
                <a:latin typeface="Tahoma" pitchFamily="34" charset="0"/>
              </a:rPr>
              <a:t>Academic institutions</a:t>
            </a:r>
          </a:p>
          <a:p>
            <a:pPr lvl="1"/>
            <a:r>
              <a:rPr lang="en-US" sz="2000" dirty="0">
                <a:latin typeface="Tahoma" pitchFamily="34" charset="0"/>
              </a:rPr>
              <a:t>Diverse base of small &amp; medium-size businesses</a:t>
            </a:r>
          </a:p>
          <a:p>
            <a:pPr lvl="1"/>
            <a:r>
              <a:rPr lang="en-US" sz="2000" dirty="0" smtClean="0">
                <a:latin typeface="Tahoma" pitchFamily="34" charset="0"/>
              </a:rPr>
              <a:t>Entrepreneurs</a:t>
            </a:r>
          </a:p>
          <a:p>
            <a:pPr lvl="1"/>
            <a:endParaRPr lang="en-US" sz="2100" dirty="0">
              <a:latin typeface="Tahoma" pitchFamily="34" charset="0"/>
            </a:endParaRPr>
          </a:p>
          <a:p>
            <a:pPr lvl="1"/>
            <a:endParaRPr lang="en-US" sz="2100" dirty="0" smtClean="0">
              <a:latin typeface="Tahoma" pitchFamily="34" charset="0"/>
            </a:endParaRPr>
          </a:p>
          <a:p>
            <a:pPr marL="471487" lvl="1" indent="0">
              <a:buNone/>
            </a:pPr>
            <a:endParaRPr lang="en-US" sz="2100" dirty="0">
              <a:latin typeface="Tahoma" pitchFamily="34" charset="0"/>
            </a:endParaRPr>
          </a:p>
          <a:p>
            <a:pPr lvl="1" eaLnBrk="1" hangingPunct="1">
              <a:buClr>
                <a:srgbClr val="0066FF"/>
              </a:buClr>
            </a:pPr>
            <a:endParaRPr lang="en-US" sz="2000" b="1" dirty="0">
              <a:solidFill>
                <a:schemeClr val="tx2"/>
              </a:solidFill>
              <a:latin typeface="Tahoma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467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ahoma" pitchFamily="34" charset="0"/>
              </a:rPr>
              <a:t>TEN Strategic Partners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 b="1" dirty="0">
                <a:solidFill>
                  <a:srgbClr val="993366"/>
                </a:solidFill>
              </a:rPr>
              <a:t>Monroe County</a:t>
            </a:r>
            <a:r>
              <a:rPr lang="en-US" sz="2000" dirty="0">
                <a:solidFill>
                  <a:srgbClr val="993366"/>
                </a:solidFill>
              </a:rPr>
              <a:t> </a:t>
            </a:r>
            <a:r>
              <a:rPr lang="en-US" sz="2000" dirty="0"/>
              <a:t>– </a:t>
            </a:r>
            <a:r>
              <a:rPr lang="en-US" sz="2000" b="1" dirty="0"/>
              <a:t>Maggie </a:t>
            </a:r>
            <a:r>
              <a:rPr lang="en-US" sz="2000" b="1" dirty="0" smtClean="0"/>
              <a:t>Brooks</a:t>
            </a:r>
          </a:p>
          <a:p>
            <a:pPr>
              <a:lnSpc>
                <a:spcPct val="90000"/>
              </a:lnSpc>
            </a:pPr>
            <a:endParaRPr lang="en-US" sz="2000" b="1" dirty="0"/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rgbClr val="993366"/>
                </a:solidFill>
              </a:rPr>
              <a:t>COMIDA</a:t>
            </a:r>
            <a:r>
              <a:rPr lang="en-US" sz="2000" dirty="0"/>
              <a:t> – </a:t>
            </a:r>
            <a:r>
              <a:rPr lang="en-US" sz="2000" b="1" dirty="0"/>
              <a:t>Judy </a:t>
            </a:r>
            <a:r>
              <a:rPr lang="en-US" sz="2000" b="1" dirty="0" smtClean="0"/>
              <a:t>Seil</a:t>
            </a:r>
          </a:p>
          <a:p>
            <a:pPr>
              <a:lnSpc>
                <a:spcPct val="90000"/>
              </a:lnSpc>
            </a:pPr>
            <a:endParaRPr lang="en-US" sz="2000" b="1" dirty="0"/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rgbClr val="993366"/>
                </a:solidFill>
              </a:rPr>
              <a:t>Excell Partners</a:t>
            </a:r>
            <a:r>
              <a:rPr lang="en-US" sz="2000" dirty="0">
                <a:solidFill>
                  <a:srgbClr val="993366"/>
                </a:solidFill>
              </a:rPr>
              <a:t> </a:t>
            </a:r>
            <a:r>
              <a:rPr lang="en-US" sz="2000" dirty="0"/>
              <a:t>– </a:t>
            </a:r>
            <a:r>
              <a:rPr lang="en-US" sz="2000" b="1" dirty="0"/>
              <a:t>Theresa </a:t>
            </a:r>
            <a:r>
              <a:rPr lang="en-US" sz="2000" b="1" dirty="0" smtClean="0"/>
              <a:t>Mazzullo</a:t>
            </a:r>
          </a:p>
          <a:p>
            <a:pPr>
              <a:lnSpc>
                <a:spcPct val="90000"/>
              </a:lnSpc>
            </a:pPr>
            <a:endParaRPr lang="en-US" sz="2000" b="1" dirty="0"/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rgbClr val="993366"/>
                </a:solidFill>
              </a:rPr>
              <a:t>High Tech Rochester</a:t>
            </a:r>
            <a:r>
              <a:rPr lang="en-US" sz="2000" dirty="0">
                <a:solidFill>
                  <a:srgbClr val="993366"/>
                </a:solidFill>
              </a:rPr>
              <a:t> </a:t>
            </a:r>
            <a:r>
              <a:rPr lang="en-US" sz="2000" dirty="0"/>
              <a:t>&amp; </a:t>
            </a:r>
            <a:r>
              <a:rPr lang="en-US" sz="2000" b="1" dirty="0">
                <a:solidFill>
                  <a:srgbClr val="993366"/>
                </a:solidFill>
              </a:rPr>
              <a:t>Rochester Angel Network</a:t>
            </a:r>
            <a:r>
              <a:rPr lang="en-US" sz="2000" dirty="0"/>
              <a:t>– </a:t>
            </a:r>
            <a:r>
              <a:rPr lang="en-US" sz="2000" b="1" dirty="0"/>
              <a:t>Jim </a:t>
            </a:r>
            <a:r>
              <a:rPr lang="en-US" sz="2000" b="1" dirty="0" smtClean="0"/>
              <a:t>Senall</a:t>
            </a:r>
          </a:p>
          <a:p>
            <a:pPr>
              <a:lnSpc>
                <a:spcPct val="90000"/>
              </a:lnSpc>
            </a:pPr>
            <a:endParaRPr lang="en-US" sz="2000" b="1" dirty="0"/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rgbClr val="993366"/>
                </a:solidFill>
              </a:rPr>
              <a:t>Insyte Consulting</a:t>
            </a:r>
            <a:r>
              <a:rPr lang="en-US" sz="2000" dirty="0">
                <a:solidFill>
                  <a:srgbClr val="993366"/>
                </a:solidFill>
              </a:rPr>
              <a:t> </a:t>
            </a:r>
            <a:r>
              <a:rPr lang="en-US" sz="2000" dirty="0"/>
              <a:t>&amp; </a:t>
            </a:r>
            <a:r>
              <a:rPr lang="en-US" sz="2000" b="1" dirty="0">
                <a:solidFill>
                  <a:srgbClr val="993366"/>
                </a:solidFill>
              </a:rPr>
              <a:t>Western New York Venture Association</a:t>
            </a:r>
            <a:r>
              <a:rPr lang="en-US" sz="2000" dirty="0">
                <a:solidFill>
                  <a:srgbClr val="993366"/>
                </a:solidFill>
              </a:rPr>
              <a:t> </a:t>
            </a:r>
            <a:r>
              <a:rPr lang="en-US" sz="2000" dirty="0"/>
              <a:t>– </a:t>
            </a:r>
            <a:r>
              <a:rPr lang="en-US" sz="2000" b="1" dirty="0"/>
              <a:t>Jack </a:t>
            </a:r>
            <a:r>
              <a:rPr lang="en-US" sz="2000" b="1" dirty="0" smtClean="0"/>
              <a:t>McGowan</a:t>
            </a:r>
          </a:p>
          <a:p>
            <a:pPr>
              <a:lnSpc>
                <a:spcPct val="90000"/>
              </a:lnSpc>
            </a:pPr>
            <a:endParaRPr lang="en-US" sz="2000" b="1" dirty="0"/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rgbClr val="993366"/>
                </a:solidFill>
              </a:rPr>
              <a:t>Derby Management </a:t>
            </a:r>
            <a:r>
              <a:rPr lang="en-US" sz="2000" b="1" dirty="0"/>
              <a:t>– Jack Derby </a:t>
            </a:r>
            <a:r>
              <a:rPr lang="en-US" sz="2000" dirty="0"/>
              <a:t>&amp; </a:t>
            </a:r>
            <a:r>
              <a:rPr lang="en-US" sz="2000" b="1" dirty="0"/>
              <a:t>George Simmons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832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ahoma" pitchFamily="34" charset="0"/>
              </a:rPr>
              <a:t>Derby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500" b="1" dirty="0">
                <a:solidFill>
                  <a:srgbClr val="993366"/>
                </a:solidFill>
              </a:rPr>
              <a:t>Jack Derby</a:t>
            </a:r>
            <a:endParaRPr lang="en-US" sz="2500" dirty="0">
              <a:solidFill>
                <a:srgbClr val="993366"/>
              </a:solidFill>
            </a:endParaRPr>
          </a:p>
          <a:p>
            <a:pPr lvl="1"/>
            <a:r>
              <a:rPr lang="en-US" sz="2100" dirty="0"/>
              <a:t>Co-founded 9 companies; current director of 7</a:t>
            </a:r>
          </a:p>
          <a:p>
            <a:pPr lvl="1"/>
            <a:r>
              <a:rPr lang="en-US" sz="2100" dirty="0"/>
              <a:t>Raised $645 million in venture &amp; private equity</a:t>
            </a:r>
          </a:p>
          <a:p>
            <a:pPr lvl="1"/>
            <a:r>
              <a:rPr lang="en-US" sz="2100" dirty="0"/>
              <a:t>Common Angels (Boston</a:t>
            </a:r>
            <a:r>
              <a:rPr lang="en-US" sz="2100" dirty="0" smtClean="0"/>
              <a:t>)</a:t>
            </a:r>
          </a:p>
          <a:p>
            <a:pPr lvl="1"/>
            <a:endParaRPr lang="en-US" sz="2100" dirty="0"/>
          </a:p>
          <a:p>
            <a:r>
              <a:rPr lang="en-US" sz="2500" b="1" dirty="0">
                <a:solidFill>
                  <a:srgbClr val="993366"/>
                </a:solidFill>
              </a:rPr>
              <a:t>George Simmons</a:t>
            </a:r>
          </a:p>
          <a:p>
            <a:pPr lvl="1"/>
            <a:r>
              <a:rPr lang="en-US" sz="2100" dirty="0"/>
              <a:t>25-year veteran of early stage, entrepreneurial companies</a:t>
            </a:r>
          </a:p>
          <a:p>
            <a:pPr lvl="1"/>
            <a:r>
              <a:rPr lang="en-US" sz="2100" dirty="0"/>
              <a:t>Currently President of Laser company in NH</a:t>
            </a:r>
          </a:p>
          <a:p>
            <a:pPr lvl="1"/>
            <a:r>
              <a:rPr lang="en-US" sz="2100" dirty="0"/>
              <a:t>Launchpad (Boston) &amp; Cherrystone (Providence)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499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ahoma" pitchFamily="34" charset="0"/>
              </a:rPr>
              <a:t>What is TEN?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4000" b="1" dirty="0">
                <a:solidFill>
                  <a:srgbClr val="993366"/>
                </a:solidFill>
                <a:latin typeface="Tahoma" pitchFamily="34" charset="0"/>
              </a:rPr>
              <a:t>T</a:t>
            </a:r>
            <a:r>
              <a:rPr lang="en-US" sz="3200" b="1" dirty="0">
                <a:solidFill>
                  <a:srgbClr val="993366"/>
                </a:solidFill>
                <a:latin typeface="Tahoma" pitchFamily="34" charset="0"/>
              </a:rPr>
              <a:t>raining</a:t>
            </a:r>
            <a:r>
              <a:rPr lang="en-US" sz="3200" dirty="0">
                <a:latin typeface="Tahoma" pitchFamily="34" charset="0"/>
              </a:rPr>
              <a:t> – </a:t>
            </a:r>
            <a:r>
              <a:rPr lang="en-US" sz="2800" dirty="0">
                <a:latin typeface="Tahoma" pitchFamily="34" charset="0"/>
              </a:rPr>
              <a:t>interactive, intense boot camps provide real-time feedback from expert coaches, peer learning, confidential atmosphere.</a:t>
            </a:r>
          </a:p>
          <a:p>
            <a:pPr>
              <a:lnSpc>
                <a:spcPct val="80000"/>
              </a:lnSpc>
            </a:pPr>
            <a:r>
              <a:rPr lang="en-US" sz="4000" b="1" dirty="0">
                <a:solidFill>
                  <a:srgbClr val="993366"/>
                </a:solidFill>
                <a:latin typeface="Tahoma" pitchFamily="34" charset="0"/>
              </a:rPr>
              <a:t>E</a:t>
            </a:r>
            <a:r>
              <a:rPr lang="en-US" sz="3200" b="1" dirty="0">
                <a:solidFill>
                  <a:srgbClr val="993366"/>
                </a:solidFill>
                <a:latin typeface="Tahoma" pitchFamily="34" charset="0"/>
              </a:rPr>
              <a:t>ducating</a:t>
            </a:r>
            <a:r>
              <a:rPr lang="en-US" sz="3200" b="1" dirty="0">
                <a:latin typeface="Tahoma" pitchFamily="34" charset="0"/>
              </a:rPr>
              <a:t> </a:t>
            </a:r>
            <a:r>
              <a:rPr lang="en-US" sz="3200" dirty="0">
                <a:latin typeface="Tahoma" pitchFamily="34" charset="0"/>
              </a:rPr>
              <a:t>– </a:t>
            </a:r>
            <a:r>
              <a:rPr lang="en-US" sz="2800" dirty="0">
                <a:latin typeface="Tahoma" pitchFamily="34" charset="0"/>
              </a:rPr>
              <a:t>experts provide tools &amp; best practices relevant to early stage companies launching a new product/service &amp; existing firms seeking to increase profitability.</a:t>
            </a:r>
          </a:p>
          <a:p>
            <a:pPr>
              <a:lnSpc>
                <a:spcPct val="80000"/>
              </a:lnSpc>
            </a:pPr>
            <a:r>
              <a:rPr lang="en-US" sz="4000" b="1" dirty="0">
                <a:solidFill>
                  <a:srgbClr val="993366"/>
                </a:solidFill>
                <a:latin typeface="Tahoma" pitchFamily="34" charset="0"/>
              </a:rPr>
              <a:t>N</a:t>
            </a:r>
            <a:r>
              <a:rPr lang="en-US" sz="3200" b="1" dirty="0">
                <a:solidFill>
                  <a:srgbClr val="993366"/>
                </a:solidFill>
                <a:latin typeface="Tahoma" pitchFamily="34" charset="0"/>
              </a:rPr>
              <a:t>etworking</a:t>
            </a:r>
            <a:r>
              <a:rPr lang="en-US" sz="3200" dirty="0">
                <a:latin typeface="Tahoma" pitchFamily="34" charset="0"/>
              </a:rPr>
              <a:t> – </a:t>
            </a:r>
            <a:r>
              <a:rPr lang="en-US" sz="2800" dirty="0">
                <a:latin typeface="Tahoma" pitchFamily="34" charset="0"/>
              </a:rPr>
              <a:t>top regional &amp; national speakers provide contacts critical to success.  TEN alumni stay connected.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50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ahoma" pitchFamily="34" charset="0"/>
              </a:rPr>
              <a:t>TEN’S 4 Boot Camps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0793720"/>
              </p:ext>
            </p:extLst>
          </p:nvPr>
        </p:nvGraphicFramePr>
        <p:xfrm>
          <a:off x="381000" y="1295400"/>
          <a:ext cx="7999414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9707"/>
                <a:gridCol w="399970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Entrepreneurship</a:t>
                      </a:r>
                      <a:r>
                        <a:rPr lang="en-US" baseline="0" dirty="0" smtClean="0"/>
                        <a:t> Boot Camp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Led by Derby Management</a:t>
                      </a:r>
                    </a:p>
                    <a:p>
                      <a:endParaRPr lang="en-US" baseline="0" dirty="0" smtClean="0"/>
                    </a:p>
                    <a:p>
                      <a:endParaRPr lang="en-US" baseline="0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Building Blocks Boot Camp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Led by Upstate business &amp; technical experts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Sales Optimization Boot Camp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b="1" dirty="0" smtClean="0"/>
                        <a:t>Led by Derby Management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Investor Presentation</a:t>
                      </a:r>
                      <a:r>
                        <a:rPr lang="en-US" b="1" baseline="0" dirty="0" smtClean="0"/>
                        <a:t> &amp; Sales Presentation Boot Camp</a:t>
                      </a:r>
                    </a:p>
                    <a:p>
                      <a:endParaRPr lang="en-US" b="1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Led by Upstate business &amp; technical experts</a:t>
                      </a:r>
                    </a:p>
                    <a:p>
                      <a:endParaRPr lang="en-US" b="1" dirty="0" smtClean="0"/>
                    </a:p>
                    <a:p>
                      <a:r>
                        <a:rPr lang="en-US" b="1" dirty="0" smtClean="0"/>
                        <a:t>Final Presentations</a:t>
                      </a:r>
                      <a:r>
                        <a:rPr lang="en-US" b="1" baseline="0" dirty="0" smtClean="0"/>
                        <a:t> Judged by Bankers, Angels &amp; Venture Capitalists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5826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ahoma" pitchFamily="34" charset="0"/>
              </a:rPr>
              <a:t>Who’s eligible for TEN?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500" dirty="0">
                <a:latin typeface="Tahoma" pitchFamily="34" charset="0"/>
              </a:rPr>
              <a:t>Founders, CEOs, senior executives, serial entrepreneurs</a:t>
            </a:r>
          </a:p>
          <a:p>
            <a:r>
              <a:rPr lang="en-US" sz="2500" dirty="0">
                <a:latin typeface="Tahoma" pitchFamily="34" charset="0"/>
              </a:rPr>
              <a:t>Early stage technology</a:t>
            </a:r>
          </a:p>
          <a:p>
            <a:r>
              <a:rPr lang="en-US" sz="2500" dirty="0">
                <a:latin typeface="Tahoma" pitchFamily="34" charset="0"/>
              </a:rPr>
              <a:t>Life sciences</a:t>
            </a:r>
          </a:p>
          <a:p>
            <a:r>
              <a:rPr lang="en-US" sz="2500" dirty="0">
                <a:latin typeface="Tahoma" pitchFamily="34" charset="0"/>
              </a:rPr>
              <a:t>Scalable, high-growth potential</a:t>
            </a:r>
          </a:p>
          <a:p>
            <a:r>
              <a:rPr lang="en-US" sz="2500" dirty="0">
                <a:latin typeface="Tahoma" pitchFamily="34" charset="0"/>
              </a:rPr>
              <a:t>Family owned</a:t>
            </a:r>
          </a:p>
          <a:p>
            <a:r>
              <a:rPr lang="en-US" sz="2500" dirty="0">
                <a:latin typeface="Tahoma" pitchFamily="34" charset="0"/>
              </a:rPr>
              <a:t>Ownership transition</a:t>
            </a:r>
          </a:p>
          <a:p>
            <a:r>
              <a:rPr lang="en-US" sz="2500" dirty="0">
                <a:latin typeface="Tahoma" pitchFamily="34" charset="0"/>
              </a:rPr>
              <a:t>TEN Statistics</a:t>
            </a:r>
          </a:p>
          <a:p>
            <a:pPr lvl="1"/>
            <a:r>
              <a:rPr lang="en-US" sz="2100" dirty="0" smtClean="0">
                <a:latin typeface="Tahoma" pitchFamily="34" charset="0"/>
              </a:rPr>
              <a:t>200 </a:t>
            </a:r>
            <a:r>
              <a:rPr lang="en-US" sz="2100" dirty="0">
                <a:latin typeface="Tahoma" pitchFamily="34" charset="0"/>
              </a:rPr>
              <a:t>entrepreneurs from </a:t>
            </a:r>
            <a:r>
              <a:rPr lang="en-US" sz="2100" dirty="0" smtClean="0">
                <a:latin typeface="Tahoma" pitchFamily="34" charset="0"/>
              </a:rPr>
              <a:t>180 </a:t>
            </a:r>
            <a:r>
              <a:rPr lang="en-US" sz="2100" dirty="0">
                <a:latin typeface="Tahoma" pitchFamily="34" charset="0"/>
              </a:rPr>
              <a:t>firms in Upstate NY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2984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ahoma" pitchFamily="34" charset="0"/>
              </a:rPr>
              <a:t>Sample of TEN success stories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993366"/>
                </a:solidFill>
                <a:latin typeface="Tahoma" pitchFamily="34" charset="0"/>
              </a:rPr>
              <a:t>SBIR / STTR – </a:t>
            </a:r>
            <a:r>
              <a:rPr lang="en-US" sz="3200" dirty="0">
                <a:latin typeface="Tahoma" pitchFamily="34" charset="0"/>
              </a:rPr>
              <a:t>About half of WNY firms awarded are TEN alumni</a:t>
            </a:r>
          </a:p>
          <a:p>
            <a:r>
              <a:rPr lang="en-US" sz="3200" b="1" dirty="0" smtClean="0">
                <a:solidFill>
                  <a:srgbClr val="993366"/>
                </a:solidFill>
                <a:latin typeface="Tahoma" pitchFamily="34" charset="0"/>
              </a:rPr>
              <a:t>2011 </a:t>
            </a:r>
            <a:r>
              <a:rPr lang="en-US" sz="3200" b="1" dirty="0">
                <a:solidFill>
                  <a:srgbClr val="993366"/>
                </a:solidFill>
                <a:latin typeface="Tahoma" pitchFamily="34" charset="0"/>
              </a:rPr>
              <a:t>business plan contest finalists –</a:t>
            </a:r>
            <a:r>
              <a:rPr lang="en-US" sz="3200" b="1" dirty="0">
                <a:solidFill>
                  <a:srgbClr val="0066FF"/>
                </a:solidFill>
                <a:latin typeface="Tahoma" pitchFamily="34" charset="0"/>
              </a:rPr>
              <a:t> </a:t>
            </a:r>
            <a:r>
              <a:rPr lang="en-US" sz="3200" dirty="0">
                <a:latin typeface="Tahoma" pitchFamily="34" charset="0"/>
              </a:rPr>
              <a:t>3 of the </a:t>
            </a:r>
            <a:r>
              <a:rPr lang="en-US" sz="3200" dirty="0" smtClean="0">
                <a:latin typeface="Tahoma" pitchFamily="34" charset="0"/>
              </a:rPr>
              <a:t>8 semifinalists = TEN </a:t>
            </a:r>
            <a:r>
              <a:rPr lang="en-US" sz="3200" dirty="0">
                <a:latin typeface="Tahoma" pitchFamily="34" charset="0"/>
              </a:rPr>
              <a:t>alumni</a:t>
            </a:r>
          </a:p>
          <a:p>
            <a:r>
              <a:rPr lang="en-US" sz="3200" b="1" dirty="0">
                <a:solidFill>
                  <a:srgbClr val="993366"/>
                </a:solidFill>
                <a:latin typeface="Tahoma" pitchFamily="34" charset="0"/>
              </a:rPr>
              <a:t>RAN,</a:t>
            </a:r>
            <a:r>
              <a:rPr lang="en-US" sz="3200" dirty="0">
                <a:solidFill>
                  <a:srgbClr val="993366"/>
                </a:solidFill>
                <a:latin typeface="Tahoma" pitchFamily="34" charset="0"/>
              </a:rPr>
              <a:t> </a:t>
            </a:r>
            <a:r>
              <a:rPr lang="en-US" sz="3200" b="1" dirty="0">
                <a:solidFill>
                  <a:srgbClr val="993366"/>
                </a:solidFill>
                <a:latin typeface="Tahoma" pitchFamily="34" charset="0"/>
              </a:rPr>
              <a:t>WNYVA</a:t>
            </a:r>
            <a:r>
              <a:rPr lang="en-US" sz="3200" dirty="0">
                <a:solidFill>
                  <a:srgbClr val="993366"/>
                </a:solidFill>
                <a:latin typeface="Tahoma" pitchFamily="34" charset="0"/>
              </a:rPr>
              <a:t> </a:t>
            </a:r>
            <a:r>
              <a:rPr lang="en-US" sz="3200" dirty="0">
                <a:latin typeface="Tahoma" pitchFamily="34" charset="0"/>
              </a:rPr>
              <a:t>and</a:t>
            </a:r>
            <a:r>
              <a:rPr lang="en-US" sz="3200" dirty="0">
                <a:solidFill>
                  <a:srgbClr val="993366"/>
                </a:solidFill>
                <a:latin typeface="Tahoma" pitchFamily="34" charset="0"/>
              </a:rPr>
              <a:t> </a:t>
            </a:r>
            <a:r>
              <a:rPr lang="en-US" sz="3200" b="1" dirty="0">
                <a:solidFill>
                  <a:srgbClr val="993366"/>
                </a:solidFill>
                <a:latin typeface="Tahoma" pitchFamily="34" charset="0"/>
              </a:rPr>
              <a:t>Excell Partners</a:t>
            </a:r>
            <a:r>
              <a:rPr lang="en-US" sz="3200" dirty="0">
                <a:solidFill>
                  <a:srgbClr val="993366"/>
                </a:solidFill>
                <a:latin typeface="Tahoma" pitchFamily="34" charset="0"/>
              </a:rPr>
              <a:t> </a:t>
            </a:r>
            <a:r>
              <a:rPr lang="en-US" sz="3200" dirty="0">
                <a:latin typeface="Tahoma" pitchFamily="34" charset="0"/>
              </a:rPr>
              <a:t>investment portfolios include TEN members</a:t>
            </a:r>
          </a:p>
          <a:p>
            <a:r>
              <a:rPr lang="en-US" sz="3200" b="1" dirty="0">
                <a:solidFill>
                  <a:srgbClr val="993366"/>
                </a:solidFill>
                <a:latin typeface="Tahoma" pitchFamily="34" charset="0"/>
              </a:rPr>
              <a:t>And many more...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8075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TEN Class 12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Looking to recruit 15-20 of Upstate New York’s “best &amp; brightest”</a:t>
            </a:r>
          </a:p>
          <a:p>
            <a:endParaRPr lang="en-US" dirty="0" smtClean="0"/>
          </a:p>
          <a:p>
            <a:r>
              <a:rPr lang="en-US" dirty="0" smtClean="0"/>
              <a:t>Apply today!</a:t>
            </a:r>
          </a:p>
          <a:p>
            <a:endParaRPr lang="en-US" dirty="0" smtClean="0"/>
          </a:p>
          <a:p>
            <a:r>
              <a:rPr lang="en-US" dirty="0" smtClean="0">
                <a:hlinkClick r:id="rId2"/>
              </a:rPr>
              <a:t>http://TEN-NY.org/membership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0621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Commercialization Program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57400" y="1524000"/>
            <a:ext cx="52026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PreSeed Workshop </a:t>
            </a:r>
            <a:endParaRPr lang="en-US" sz="4000" dirty="0"/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204" y="1676400"/>
            <a:ext cx="838200" cy="124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362200" y="2590800"/>
            <a:ext cx="5715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effectLst/>
              </a:rPr>
              <a:t>precede [prɪˈsiːd] </a:t>
            </a:r>
            <a:r>
              <a:rPr lang="en-US" sz="3200" i="1" dirty="0" smtClean="0">
                <a:effectLst/>
              </a:rPr>
              <a:t>vb</a:t>
            </a:r>
            <a:r>
              <a:rPr lang="en-US" sz="3200" dirty="0" smtClean="0">
                <a:effectLst/>
              </a:rPr>
              <a:t> </a:t>
            </a:r>
          </a:p>
          <a:p>
            <a:endParaRPr lang="en-US" b="1" dirty="0"/>
          </a:p>
          <a:p>
            <a:pPr marL="342900" indent="-342900">
              <a:buAutoNum type="arabicPeriod"/>
            </a:pPr>
            <a:r>
              <a:rPr lang="en-US" dirty="0" smtClean="0">
                <a:effectLst/>
              </a:rPr>
              <a:t>to go or be before (someone or something) in time, place, rank, etc.</a:t>
            </a:r>
          </a:p>
          <a:p>
            <a:pPr marL="342900" indent="-342900">
              <a:buAutoNum type="arabicPeriod"/>
            </a:pPr>
            <a:endParaRPr lang="en-US" dirty="0" smtClean="0">
              <a:effectLst/>
            </a:endParaRPr>
          </a:p>
          <a:p>
            <a:r>
              <a:rPr lang="en-US" b="1" dirty="0" smtClean="0">
                <a:effectLst/>
              </a:rPr>
              <a:t>2.</a:t>
            </a:r>
            <a:r>
              <a:rPr lang="en-US" dirty="0" smtClean="0">
                <a:effectLst/>
              </a:rPr>
              <a:t> </a:t>
            </a:r>
            <a:r>
              <a:rPr lang="en-US" i="1" dirty="0" smtClean="0">
                <a:effectLst/>
              </a:rPr>
              <a:t>(tr)</a:t>
            </a:r>
            <a:r>
              <a:rPr lang="en-US" dirty="0" smtClean="0">
                <a:effectLst/>
              </a:rPr>
              <a:t> to preface or introduce </a:t>
            </a:r>
          </a:p>
          <a:p>
            <a:endParaRPr lang="en-US" dirty="0"/>
          </a:p>
          <a:p>
            <a:r>
              <a:rPr lang="en-US" dirty="0" smtClean="0">
                <a:effectLst/>
              </a:rPr>
              <a:t>[via Old French from Latin </a:t>
            </a:r>
            <a:r>
              <a:rPr lang="en-US" i="1" dirty="0" smtClean="0">
                <a:effectLst/>
              </a:rPr>
              <a:t>praecēdere</a:t>
            </a:r>
            <a:r>
              <a:rPr lang="en-US" dirty="0" smtClean="0">
                <a:effectLst/>
              </a:rPr>
              <a:t> to go before, from </a:t>
            </a:r>
            <a:r>
              <a:rPr lang="en-US" i="1" dirty="0" smtClean="0">
                <a:effectLst/>
              </a:rPr>
              <a:t>prae</a:t>
            </a:r>
            <a:r>
              <a:rPr lang="en-US" dirty="0" smtClean="0">
                <a:effectLst/>
              </a:rPr>
              <a:t> before + </a:t>
            </a:r>
            <a:r>
              <a:rPr lang="en-US" i="1" dirty="0" smtClean="0">
                <a:effectLst/>
              </a:rPr>
              <a:t>cēdere</a:t>
            </a:r>
            <a:r>
              <a:rPr lang="en-US" dirty="0" smtClean="0">
                <a:effectLst/>
              </a:rPr>
              <a:t> to move]</a:t>
            </a:r>
          </a:p>
          <a:p>
            <a:endParaRPr lang="en-US" dirty="0" smtClean="0">
              <a:effectLst/>
            </a:endParaRPr>
          </a:p>
          <a:p>
            <a:r>
              <a:rPr lang="en-US" sz="900" dirty="0" smtClean="0">
                <a:effectLst/>
                <a:hlinkClick r:id="rId3" action="ppaction://hlinkfile"/>
              </a:rPr>
              <a:t>Collins English Dictionary – Complete and Unabridged</a:t>
            </a:r>
            <a:r>
              <a:rPr lang="en-US" sz="900" dirty="0" smtClean="0">
                <a:effectLst/>
              </a:rPr>
              <a:t> </a:t>
            </a:r>
          </a:p>
          <a:p>
            <a:r>
              <a:rPr lang="en-US" sz="900" dirty="0" smtClean="0">
                <a:effectLst/>
              </a:rPr>
              <a:t>© HarperCollins Publishers 1991, 1994, 1998, 2000, 2003</a:t>
            </a:r>
            <a:endParaRPr lang="en-US" sz="9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4439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PreSeed Workshop </a:t>
            </a: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" y="1600200"/>
            <a:ext cx="8501063" cy="4118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914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8451" name="Picture 6" descr="HTR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430463"/>
            <a:ext cx="1447800" cy="128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dirty="0" smtClean="0"/>
              <a:t>HTR is a U of R Affiliate </a:t>
            </a:r>
          </a:p>
        </p:txBody>
      </p:sp>
      <p:grpSp>
        <p:nvGrpSpPr>
          <p:cNvPr id="4100" name="Group 3"/>
          <p:cNvGrpSpPr>
            <a:grpSpLocks/>
          </p:cNvGrpSpPr>
          <p:nvPr/>
        </p:nvGrpSpPr>
        <p:grpSpPr bwMode="auto">
          <a:xfrm>
            <a:off x="6308725" y="1747838"/>
            <a:ext cx="2073275" cy="2290762"/>
            <a:chOff x="3974" y="1101"/>
            <a:chExt cx="1306" cy="1443"/>
          </a:xfrm>
        </p:grpSpPr>
        <p:pic>
          <p:nvPicPr>
            <p:cNvPr id="4113" name="Picture 4" descr="MCj04371130000[1]"/>
            <p:cNvPicPr preferRelativeResize="0"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4" y="1101"/>
              <a:ext cx="778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8437" name="Text Box 5"/>
            <p:cNvSpPr txBox="1">
              <a:spLocks noChangeArrowheads="1"/>
            </p:cNvSpPr>
            <p:nvPr/>
          </p:nvSpPr>
          <p:spPr bwMode="auto">
            <a:xfrm>
              <a:off x="3974" y="1805"/>
              <a:ext cx="1306" cy="7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0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Mentors and Manufacturing Experts</a:t>
              </a:r>
            </a:p>
          </p:txBody>
        </p:sp>
      </p:grpSp>
      <p:sp>
        <p:nvSpPr>
          <p:cNvPr id="658438" name="Text Box 6"/>
          <p:cNvSpPr txBox="1">
            <a:spLocks noChangeArrowheads="1"/>
          </p:cNvSpPr>
          <p:nvPr/>
        </p:nvSpPr>
        <p:spPr bwMode="auto">
          <a:xfrm>
            <a:off x="419100" y="3094038"/>
            <a:ext cx="2400300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Entrepreneurs and Manufacturers </a:t>
            </a:r>
          </a:p>
          <a:p>
            <a:pPr algn="ctr" eaLnBrk="1" hangingPunct="1">
              <a:spcBef>
                <a:spcPct val="50000"/>
              </a:spcBef>
              <a:defRPr/>
            </a:pPr>
            <a:endParaRPr lang="en-US" sz="20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grpSp>
        <p:nvGrpSpPr>
          <p:cNvPr id="4102" name="Group 7"/>
          <p:cNvGrpSpPr>
            <a:grpSpLocks/>
          </p:cNvGrpSpPr>
          <p:nvPr/>
        </p:nvGrpSpPr>
        <p:grpSpPr bwMode="auto">
          <a:xfrm>
            <a:off x="3733800" y="5257800"/>
            <a:ext cx="1920875" cy="1401763"/>
            <a:chOff x="2352" y="3312"/>
            <a:chExt cx="1210" cy="883"/>
          </a:xfrm>
        </p:grpSpPr>
        <p:pic>
          <p:nvPicPr>
            <p:cNvPr id="4111" name="Picture 8" descr="MCj04421300000[1]"/>
            <p:cNvPicPr preferRelativeResize="0"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3312"/>
              <a:ext cx="672" cy="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8441" name="Text Box 9"/>
            <p:cNvSpPr txBox="1">
              <a:spLocks noChangeArrowheads="1"/>
            </p:cNvSpPr>
            <p:nvPr/>
          </p:nvSpPr>
          <p:spPr bwMode="auto">
            <a:xfrm>
              <a:off x="2352" y="3936"/>
              <a:ext cx="1210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0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Capital</a:t>
              </a:r>
            </a:p>
          </p:txBody>
        </p:sp>
      </p:grpSp>
      <p:grpSp>
        <p:nvGrpSpPr>
          <p:cNvPr id="4103" name="Group 10"/>
          <p:cNvGrpSpPr>
            <a:grpSpLocks/>
          </p:cNvGrpSpPr>
          <p:nvPr/>
        </p:nvGrpSpPr>
        <p:grpSpPr bwMode="auto">
          <a:xfrm>
            <a:off x="2490788" y="2057400"/>
            <a:ext cx="4238625" cy="3148013"/>
            <a:chOff x="1569" y="1296"/>
            <a:chExt cx="2670" cy="1983"/>
          </a:xfrm>
        </p:grpSpPr>
        <p:pic>
          <p:nvPicPr>
            <p:cNvPr id="4107" name="Picture 11" descr="MCj04419460000[1]"/>
            <p:cNvPicPr preferRelativeResize="0"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700000">
              <a:off x="3600" y="1509"/>
              <a:ext cx="639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8" name="Picture 12" descr="MCj04419460000[1]"/>
            <p:cNvPicPr preferRelativeResize="0"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2679" y="2841"/>
              <a:ext cx="639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9" name="Picture 13" descr="MCj04419460000[1]"/>
            <p:cNvPicPr preferRelativeResize="0"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00000">
              <a:off x="1569" y="1500"/>
              <a:ext cx="639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0" name="AutoShape 14"/>
            <p:cNvSpPr>
              <a:spLocks noChangeArrowheads="1"/>
            </p:cNvSpPr>
            <p:nvPr/>
          </p:nvSpPr>
          <p:spPr bwMode="auto">
            <a:xfrm>
              <a:off x="2304" y="1296"/>
              <a:ext cx="1296" cy="124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7 w 21600"/>
                <a:gd name="T25" fmla="*/ 3167 h 21600"/>
                <a:gd name="T26" fmla="*/ 18433 w 21600"/>
                <a:gd name="T27" fmla="*/ 18433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33" y="10800"/>
                  </a:moveTo>
                  <a:cubicBezTo>
                    <a:pt x="2133" y="15587"/>
                    <a:pt x="6013" y="19467"/>
                    <a:pt x="10800" y="19467"/>
                  </a:cubicBezTo>
                  <a:cubicBezTo>
                    <a:pt x="15587" y="19467"/>
                    <a:pt x="19467" y="15587"/>
                    <a:pt x="19467" y="10800"/>
                  </a:cubicBezTo>
                  <a:cubicBezTo>
                    <a:pt x="19467" y="6013"/>
                    <a:pt x="15587" y="2133"/>
                    <a:pt x="10800" y="2133"/>
                  </a:cubicBezTo>
                  <a:cubicBezTo>
                    <a:pt x="6013" y="2133"/>
                    <a:pt x="2133" y="6013"/>
                    <a:pt x="2133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4104" name="Group 15"/>
          <p:cNvGrpSpPr>
            <a:grpSpLocks/>
          </p:cNvGrpSpPr>
          <p:nvPr/>
        </p:nvGrpSpPr>
        <p:grpSpPr bwMode="auto">
          <a:xfrm>
            <a:off x="798513" y="1322388"/>
            <a:ext cx="1646237" cy="1893887"/>
            <a:chOff x="503" y="833"/>
            <a:chExt cx="1037" cy="1193"/>
          </a:xfrm>
        </p:grpSpPr>
        <p:pic>
          <p:nvPicPr>
            <p:cNvPr id="4105" name="Picture 16" descr="MCj04348250000[1]"/>
            <p:cNvPicPr preferRelativeResize="0"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" y="989"/>
              <a:ext cx="1037" cy="1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6" name="Text Box 18"/>
            <p:cNvSpPr txBox="1">
              <a:spLocks noChangeArrowheads="1"/>
            </p:cNvSpPr>
            <p:nvPr/>
          </p:nvSpPr>
          <p:spPr bwMode="auto">
            <a:xfrm>
              <a:off x="576" y="833"/>
              <a:ext cx="90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1" dirty="0">
                  <a:latin typeface="Arial" charset="0"/>
                  <a:cs typeface="Arial" charset="0"/>
                </a:rPr>
                <a:t>Technology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5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PreSeed Workshop 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93167"/>
            <a:ext cx="8001000" cy="4855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533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PreSeed Workshop </a:t>
            </a:r>
          </a:p>
        </p:txBody>
      </p:sp>
      <p:pic>
        <p:nvPicPr>
          <p:cNvPr id="35842" name="Picture 2" descr="D:\DCIM\111_FUJI\DSCF131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3" r="5697" b="17372"/>
          <a:stretch/>
        </p:blipFill>
        <p:spPr bwMode="auto">
          <a:xfrm>
            <a:off x="1086853" y="1447800"/>
            <a:ext cx="6304547" cy="423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86853" y="5705101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Idea Team at Work</a:t>
            </a:r>
            <a:endParaRPr lang="en-US" dirty="0"/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846" y="5145229"/>
            <a:ext cx="501650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988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PreSeed Workshop </a:t>
            </a: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24000"/>
            <a:ext cx="838200" cy="124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6" name="Picture 2" descr="D:\DCIM\111_FUJI\DSCF133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t="15439"/>
          <a:stretch/>
        </p:blipFill>
        <p:spPr bwMode="auto">
          <a:xfrm>
            <a:off x="3657600" y="3307882"/>
            <a:ext cx="4572000" cy="3092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7" name="Picture 3" descr="D:\DCIM\111_FUJI\DSCF134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23" r="6739" b="7447"/>
          <a:stretch/>
        </p:blipFill>
        <p:spPr bwMode="auto">
          <a:xfrm>
            <a:off x="293571" y="1381224"/>
            <a:ext cx="4507029" cy="2857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62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PreSeed Workshop </a:t>
            </a: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257800"/>
            <a:ext cx="501650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26682" y="1524000"/>
            <a:ext cx="75815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“I never expected to learn so much in 2 1/2 days.  I would recommend the PSW to any of my colleagues thinking about commercializing their technology.”  			</a:t>
            </a:r>
            <a:r>
              <a:rPr lang="en-US" sz="1200" b="1" dirty="0" smtClean="0"/>
              <a:t>James Mohler, MD</a:t>
            </a:r>
          </a:p>
          <a:p>
            <a:pPr lvl="8"/>
            <a:r>
              <a:rPr lang="en-US" sz="1200" b="1" dirty="0" smtClean="0"/>
              <a:t>Chief of Prostate Oncology</a:t>
            </a:r>
          </a:p>
          <a:p>
            <a:pPr lvl="8"/>
            <a:r>
              <a:rPr lang="en-US" sz="1200" b="1" dirty="0" smtClean="0"/>
              <a:t>Senior VP for Translational Research</a:t>
            </a:r>
          </a:p>
          <a:p>
            <a:pPr lvl="8"/>
            <a:r>
              <a:rPr lang="en-US" sz="1200" b="1" dirty="0" smtClean="0"/>
              <a:t>Roswell Park Cancer Institute</a:t>
            </a:r>
          </a:p>
          <a:p>
            <a:pPr lvl="8"/>
            <a:r>
              <a:rPr lang="en-US" sz="1200" b="1" dirty="0" smtClean="0"/>
              <a:t>Co-Founder, AndroBioSys</a:t>
            </a:r>
            <a:endParaRPr lang="en-US" sz="1200" b="1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82" y="3267075"/>
            <a:ext cx="7426718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26682" y="4845239"/>
            <a:ext cx="735051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“The PSW was time well-spent and enabled several members of my group, from an undergraduate to my long-time laboratory manager, to take the first steps toward forming a company.”  </a:t>
            </a:r>
          </a:p>
          <a:p>
            <a:pPr lvl="2"/>
            <a:r>
              <a:rPr lang="en-US" sz="1600" b="1" dirty="0"/>
              <a:t>	</a:t>
            </a:r>
            <a:r>
              <a:rPr lang="en-US" sz="1600" b="1" dirty="0" smtClean="0"/>
              <a:t>		</a:t>
            </a:r>
            <a:r>
              <a:rPr lang="en-US" sz="1200" b="1" dirty="0" smtClean="0"/>
              <a:t>George Hess, Ph.D.</a:t>
            </a:r>
          </a:p>
          <a:p>
            <a:pPr lvl="8"/>
            <a:r>
              <a:rPr lang="en-US" sz="1200" b="1" dirty="0" smtClean="0"/>
              <a:t>Biochemistry, Molecular and Cell Biology</a:t>
            </a:r>
          </a:p>
          <a:p>
            <a:pPr lvl="8"/>
            <a:r>
              <a:rPr lang="en-US" sz="1200" b="1" dirty="0" smtClean="0"/>
              <a:t>Cornell University</a:t>
            </a:r>
          </a:p>
          <a:p>
            <a:pPr lvl="8"/>
            <a:r>
              <a:rPr lang="en-US" sz="1200" b="1" dirty="0" smtClean="0"/>
              <a:t>Co-Founder, ADispell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41433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PreSeed Workshop </a:t>
            </a: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002338"/>
            <a:ext cx="501650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2550" y="1676400"/>
            <a:ext cx="38792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If you have some of these….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You really should participate in a PreSeed Workshop!</a:t>
            </a:r>
            <a:endParaRPr lang="en-US" sz="2000" dirty="0"/>
          </a:p>
        </p:txBody>
      </p:sp>
      <p:pic>
        <p:nvPicPr>
          <p:cNvPr id="9" name="Picture 8" descr="untitl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41800" y="1752600"/>
            <a:ext cx="4292600" cy="2971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2550" y="3102114"/>
            <a:ext cx="386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Next workshop in Rochester planned for October 2012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2550" y="4124425"/>
            <a:ext cx="8305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Contact your TTO or HTR </a:t>
            </a:r>
            <a:br>
              <a:rPr lang="en-US" dirty="0" smtClean="0"/>
            </a:br>
            <a:r>
              <a:rPr lang="en-US" dirty="0" smtClean="0"/>
              <a:t>about your interest </a:t>
            </a:r>
            <a:br>
              <a:rPr lang="en-US" dirty="0" smtClean="0"/>
            </a:br>
            <a:r>
              <a:rPr lang="en-US" dirty="0" smtClean="0"/>
              <a:t>as soon as possible</a:t>
            </a:r>
          </a:p>
          <a:p>
            <a:endParaRPr lang="en-US" dirty="0" smtClean="0"/>
          </a:p>
          <a:p>
            <a:r>
              <a:rPr lang="en-US" dirty="0" smtClean="0"/>
              <a:t>Idea teams are recruited based on Idea Champion’s technology  </a:t>
            </a:r>
          </a:p>
          <a:p>
            <a:r>
              <a:rPr lang="en-US" dirty="0" smtClean="0"/>
              <a:t>Maximum of 10 teams in a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24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More HTR Programs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1295400"/>
            <a:ext cx="6705600" cy="5334000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None/>
            </a:pPr>
            <a:r>
              <a:rPr lang="en-US" sz="1600" b="1" dirty="0" smtClean="0"/>
              <a:t>Rochester Regional Business Plan Contest</a:t>
            </a:r>
            <a:endParaRPr lang="en-US" sz="1600" b="1" dirty="0"/>
          </a:p>
          <a:p>
            <a:pPr lvl="1" eaLnBrk="1" hangingPunct="1">
              <a:spcBef>
                <a:spcPts val="300"/>
              </a:spcBef>
            </a:pPr>
            <a:r>
              <a:rPr lang="en-US" sz="1600" dirty="0"/>
              <a:t>	</a:t>
            </a:r>
            <a:r>
              <a:rPr lang="en-US" sz="1600" dirty="0" smtClean="0"/>
              <a:t>$50,000 in cash prizes awarded!</a:t>
            </a:r>
          </a:p>
          <a:p>
            <a:pPr lvl="1" eaLnBrk="1" hangingPunct="1">
              <a:spcBef>
                <a:spcPts val="300"/>
              </a:spcBef>
            </a:pPr>
            <a:r>
              <a:rPr lang="en-US" sz="1600" dirty="0" smtClean="0">
                <a:solidFill>
                  <a:srgbClr val="000000"/>
                </a:solidFill>
              </a:rPr>
              <a:t>Application deadline - </a:t>
            </a:r>
            <a:r>
              <a:rPr lang="en-US" sz="1600" b="1" dirty="0" smtClean="0">
                <a:solidFill>
                  <a:srgbClr val="993366"/>
                </a:solidFill>
              </a:rPr>
              <a:t>February 17</a:t>
            </a:r>
          </a:p>
          <a:p>
            <a:pPr lvl="1" eaLnBrk="1" hangingPunct="1">
              <a:spcBef>
                <a:spcPts val="300"/>
              </a:spcBef>
            </a:pPr>
            <a:r>
              <a:rPr lang="en-US" sz="1600" dirty="0" smtClean="0">
                <a:solidFill>
                  <a:srgbClr val="000000"/>
                </a:solidFill>
              </a:rPr>
              <a:t>Celebration of Entrepreneurship Luncheon – </a:t>
            </a:r>
            <a:r>
              <a:rPr lang="en-US" sz="1600" b="1" dirty="0" smtClean="0">
                <a:solidFill>
                  <a:srgbClr val="993366"/>
                </a:solidFill>
              </a:rPr>
              <a:t>April 19</a:t>
            </a:r>
          </a:p>
          <a:p>
            <a:pPr eaLnBrk="1" hangingPunct="1">
              <a:spcBef>
                <a:spcPts val="1200"/>
              </a:spcBef>
              <a:buFont typeface="Wingdings" pitchFamily="2" charset="2"/>
              <a:buNone/>
            </a:pPr>
            <a:r>
              <a:rPr lang="en-US" sz="1600" b="1" dirty="0" smtClean="0"/>
              <a:t>HTR Grant Alert Service</a:t>
            </a:r>
          </a:p>
          <a:p>
            <a:pPr lvl="1" eaLnBrk="1" hangingPunct="1">
              <a:spcBef>
                <a:spcPts val="300"/>
              </a:spcBef>
            </a:pPr>
            <a:r>
              <a:rPr lang="en-US" sz="1600" dirty="0" smtClean="0"/>
              <a:t>	</a:t>
            </a:r>
            <a:r>
              <a:rPr lang="en-US" sz="1600" dirty="0" smtClean="0">
                <a:solidFill>
                  <a:srgbClr val="000000"/>
                </a:solidFill>
              </a:rPr>
              <a:t>Monthly notifications of available grant opportunities suited to the specific needs of each subscriber</a:t>
            </a:r>
          </a:p>
          <a:p>
            <a:pPr eaLnBrk="1" hangingPunct="1">
              <a:spcBef>
                <a:spcPts val="1200"/>
              </a:spcBef>
              <a:buFont typeface="Wingdings" pitchFamily="2" charset="2"/>
              <a:buNone/>
            </a:pPr>
            <a:r>
              <a:rPr lang="en-US" sz="1600" b="1" dirty="0" smtClean="0"/>
              <a:t>Entrepreneur Affiliate Program</a:t>
            </a:r>
          </a:p>
          <a:p>
            <a:pPr lvl="1" eaLnBrk="1" hangingPunct="1">
              <a:spcBef>
                <a:spcPts val="300"/>
              </a:spcBef>
            </a:pPr>
            <a:r>
              <a:rPr lang="en-US" sz="1600" dirty="0" smtClean="0">
                <a:solidFill>
                  <a:srgbClr val="000000"/>
                </a:solidFill>
              </a:rPr>
              <a:t>Access to mentoring and business services for entrepreneurs and start-ups that are not full-time residents at an HTR incubator</a:t>
            </a:r>
          </a:p>
          <a:p>
            <a:pPr eaLnBrk="1" hangingPunct="1">
              <a:spcBef>
                <a:spcPts val="1200"/>
              </a:spcBef>
              <a:buNone/>
            </a:pPr>
            <a:r>
              <a:rPr lang="en-US" sz="1600" b="1" dirty="0" smtClean="0"/>
              <a:t>TEC Forum</a:t>
            </a:r>
            <a:endParaRPr lang="en-US" sz="1600" b="1" dirty="0"/>
          </a:p>
          <a:p>
            <a:pPr lvl="1" eaLnBrk="1" hangingPunct="1">
              <a:spcBef>
                <a:spcPts val="300"/>
              </a:spcBef>
            </a:pPr>
            <a:r>
              <a:rPr lang="en-US" sz="1600" dirty="0" smtClean="0"/>
              <a:t>Business information &amp; community program for HTR clients &amp; TEN alumni</a:t>
            </a:r>
          </a:p>
          <a:p>
            <a:pPr eaLnBrk="1" hangingPunct="1">
              <a:spcBef>
                <a:spcPts val="1200"/>
              </a:spcBef>
              <a:buFont typeface="Wingdings" pitchFamily="2" charset="2"/>
              <a:buNone/>
            </a:pPr>
            <a:r>
              <a:rPr lang="en-US" sz="1600" b="1" dirty="0" smtClean="0"/>
              <a:t>NYSERDA EIR</a:t>
            </a:r>
          </a:p>
          <a:p>
            <a:pPr lvl="1" eaLnBrk="1" hangingPunct="1">
              <a:spcBef>
                <a:spcPts val="300"/>
              </a:spcBef>
            </a:pPr>
            <a:r>
              <a:rPr lang="en-US" sz="1600" dirty="0" smtClean="0"/>
              <a:t>HTR manages statewide Cleantech program</a:t>
            </a:r>
          </a:p>
          <a:p>
            <a:pPr lvl="1" eaLnBrk="1" hangingPunct="1">
              <a:spcBef>
                <a:spcPts val="300"/>
              </a:spcBef>
            </a:pPr>
            <a:r>
              <a:rPr lang="en-US" sz="1600" dirty="0" smtClean="0"/>
              <a:t>Access to industry/business experts</a:t>
            </a:r>
          </a:p>
        </p:txBody>
      </p:sp>
      <p:sp>
        <p:nvSpPr>
          <p:cNvPr id="16391" name="Text Box 14"/>
          <p:cNvSpPr txBox="1">
            <a:spLocks noChangeArrowheads="1"/>
          </p:cNvSpPr>
          <p:nvPr/>
        </p:nvSpPr>
        <p:spPr bwMode="auto">
          <a:xfrm>
            <a:off x="392113" y="4628299"/>
            <a:ext cx="1600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smtClean="0">
                <a:solidFill>
                  <a:schemeClr val="hlink"/>
                </a:solidFill>
                <a:latin typeface="Arial Black" pitchFamily="34" charset="0"/>
              </a:rPr>
              <a:t>TEC</a:t>
            </a:r>
            <a:r>
              <a:rPr lang="en-US" i="1" dirty="0" smtClean="0">
                <a:solidFill>
                  <a:schemeClr val="folHlink"/>
                </a:solidFill>
                <a:latin typeface="Arial Black" pitchFamily="34" charset="0"/>
              </a:rPr>
              <a:t>Forum</a:t>
            </a:r>
            <a:endParaRPr lang="en-US" i="1" dirty="0">
              <a:solidFill>
                <a:schemeClr val="folHlink"/>
              </a:solidFill>
              <a:latin typeface="Arial Black" pitchFamily="34" charset="0"/>
            </a:endParaRPr>
          </a:p>
        </p:txBody>
      </p:sp>
      <p:grpSp>
        <p:nvGrpSpPr>
          <p:cNvPr id="16392" name="Group 17"/>
          <p:cNvGrpSpPr>
            <a:grpSpLocks/>
          </p:cNvGrpSpPr>
          <p:nvPr/>
        </p:nvGrpSpPr>
        <p:grpSpPr bwMode="auto">
          <a:xfrm>
            <a:off x="468313" y="5486400"/>
            <a:ext cx="1371600" cy="898525"/>
            <a:chOff x="3984" y="3360"/>
            <a:chExt cx="864" cy="412"/>
          </a:xfrm>
        </p:grpSpPr>
        <p:sp>
          <p:nvSpPr>
            <p:cNvPr id="14345" name="Text Box 18"/>
            <p:cNvSpPr txBox="1">
              <a:spLocks noChangeArrowheads="1"/>
            </p:cNvSpPr>
            <p:nvPr/>
          </p:nvSpPr>
          <p:spPr bwMode="auto">
            <a:xfrm>
              <a:off x="4080" y="3600"/>
              <a:ext cx="720" cy="172"/>
            </a:xfrm>
            <a:prstGeom prst="rect">
              <a:avLst/>
            </a:prstGeom>
            <a:solidFill>
              <a:schemeClr val="bg1">
                <a:alpha val="7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900" dirty="0"/>
                <a:t>Entrepreneur-in-Residence Program</a:t>
              </a:r>
            </a:p>
          </p:txBody>
        </p:sp>
        <p:pic>
          <p:nvPicPr>
            <p:cNvPr id="14346" name="Picture 1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3360"/>
              <a:ext cx="864" cy="2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4347" name="Picture 11" descr="S:\Business Plan Contests\Business Plan Contest 2012\BP Contest 2012 Graphics\HTR_BizPlanContest12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710331"/>
            <a:ext cx="1828800" cy="42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  <p:bldP spid="1639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Call to Action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 involved!</a:t>
            </a:r>
          </a:p>
          <a:p>
            <a:pPr lvl="1"/>
            <a:r>
              <a:rPr lang="en-US" dirty="0" smtClean="0"/>
              <a:t>Rochester Regional Business Plan Contest</a:t>
            </a:r>
          </a:p>
          <a:p>
            <a:pPr lvl="1"/>
            <a:r>
              <a:rPr lang="en-US" dirty="0" smtClean="0"/>
              <a:t>TEN Class 12</a:t>
            </a:r>
          </a:p>
          <a:p>
            <a:pPr lvl="1"/>
            <a:r>
              <a:rPr lang="en-US" dirty="0" smtClean="0"/>
              <a:t>PreSeed Workshop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Help spread the word!</a:t>
            </a:r>
            <a:endParaRPr lang="en-US" dirty="0"/>
          </a:p>
          <a:p>
            <a:pPr lvl="1"/>
            <a:r>
              <a:rPr lang="en-US" dirty="0" smtClean="0"/>
              <a:t>Share this information with friends &amp; colleagues</a:t>
            </a:r>
          </a:p>
        </p:txBody>
      </p:sp>
    </p:spTree>
    <p:extLst>
      <p:ext uri="{BB962C8B-B14F-4D97-AF65-F5344CB8AC3E}">
        <p14:creationId xmlns:p14="http://schemas.microsoft.com/office/powerpoint/2010/main" val="28949154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5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US" sz="1200" dirty="0"/>
              <a:t>www.htr.org    (585) 214-2400</a:t>
            </a:r>
          </a:p>
        </p:txBody>
      </p:sp>
      <p:pic>
        <p:nvPicPr>
          <p:cNvPr id="15363" name="Picture 6" descr="HTR Logo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86600" y="228600"/>
            <a:ext cx="1295400" cy="1147763"/>
          </a:xfrm>
          <a:noFill/>
        </p:spPr>
      </p:pic>
      <p:sp>
        <p:nvSpPr>
          <p:cNvPr id="1536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984375"/>
            <a:ext cx="8001000" cy="1216025"/>
          </a:xfrm>
        </p:spPr>
        <p:txBody>
          <a:bodyPr/>
          <a:lstStyle/>
          <a:p>
            <a:pPr algn="ctr" eaLnBrk="1" hangingPunct="1"/>
            <a:r>
              <a:rPr lang="en-US" sz="5000" b="1" dirty="0" smtClean="0"/>
              <a:t>Thank You!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HTR Overview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7924800" cy="4800600"/>
          </a:xfrm>
        </p:spPr>
        <p:txBody>
          <a:bodyPr/>
          <a:lstStyle/>
          <a:p>
            <a:pPr eaLnBrk="1" hangingPunct="1"/>
            <a:r>
              <a:rPr lang="en-US" sz="2600" dirty="0" smtClean="0"/>
              <a:t>Mission</a:t>
            </a:r>
          </a:p>
          <a:p>
            <a:pPr eaLnBrk="1" hangingPunct="1"/>
            <a:endParaRPr lang="en-US" sz="2600" dirty="0" smtClean="0"/>
          </a:p>
          <a:p>
            <a:pPr marL="739775" lvl="1" indent="-268288" eaLnBrk="1" hangingPunct="1"/>
            <a:r>
              <a:rPr lang="en-US" sz="2200" dirty="0" smtClean="0"/>
              <a:t>To be a </a:t>
            </a:r>
            <a:r>
              <a:rPr lang="en-US" sz="2200" b="1" dirty="0" smtClean="0"/>
              <a:t>catalyst</a:t>
            </a:r>
            <a:r>
              <a:rPr lang="en-US" sz="2200" dirty="0" smtClean="0"/>
              <a:t> for entrepreneurship and economic development by applying business </a:t>
            </a:r>
            <a:r>
              <a:rPr lang="en-US" sz="2200" b="1" dirty="0" smtClean="0"/>
              <a:t>expertise</a:t>
            </a:r>
            <a:r>
              <a:rPr lang="en-US" sz="2200" dirty="0" smtClean="0"/>
              <a:t> &amp; network </a:t>
            </a:r>
            <a:r>
              <a:rPr lang="en-US" sz="2200" b="1" dirty="0" smtClean="0"/>
              <a:t>connections</a:t>
            </a:r>
            <a:r>
              <a:rPr lang="en-US" sz="2200" dirty="0" smtClean="0"/>
              <a:t> to aid in the formation and profitable growth of companies in the Greater Rochester, NY Region.</a:t>
            </a:r>
          </a:p>
          <a:p>
            <a:pPr marL="739775" lvl="1" indent="-268288" eaLnBrk="1" hangingPunct="1"/>
            <a:endParaRPr lang="en-US" sz="2200" dirty="0" smtClean="0"/>
          </a:p>
          <a:p>
            <a:pPr marL="1136650" lvl="2" indent="-268288" eaLnBrk="1" hangingPunct="1"/>
            <a:r>
              <a:rPr lang="en-US" sz="1900" dirty="0" smtClean="0"/>
              <a:t>Technology start-up companies</a:t>
            </a:r>
          </a:p>
          <a:p>
            <a:pPr marL="1136650" lvl="2" indent="-268288" eaLnBrk="1" hangingPunct="1"/>
            <a:r>
              <a:rPr lang="en-US" sz="1900" dirty="0" smtClean="0"/>
              <a:t>More mature manufacturing companies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HTR Partners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9779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954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454150"/>
            <a:ext cx="10477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344613"/>
            <a:ext cx="9144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371600"/>
            <a:ext cx="11445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295400"/>
            <a:ext cx="152400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2268538"/>
            <a:ext cx="168592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238" y="2344738"/>
            <a:ext cx="11207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268538"/>
            <a:ext cx="8826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2878138"/>
            <a:ext cx="129540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238" y="2954338"/>
            <a:ext cx="1144587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438" y="2954338"/>
            <a:ext cx="803275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038" y="2420938"/>
            <a:ext cx="1390650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0" name="Picture 16" descr="Ran logo 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38" y="2420938"/>
            <a:ext cx="1598612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1" name="Picture 17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022" y="2949575"/>
            <a:ext cx="573087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038" y="3015315"/>
            <a:ext cx="1662112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1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588" y="5100638"/>
            <a:ext cx="1096962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4" name="Picture 2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3411538"/>
            <a:ext cx="140017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5" name="Picture 21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438" y="3487738"/>
            <a:ext cx="14001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6" name="Picture 2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038" y="3716338"/>
            <a:ext cx="1400175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7" name="Picture 23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438" y="3640138"/>
            <a:ext cx="128905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8" name="Picture 24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4173538"/>
            <a:ext cx="14795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9" name="Picture 25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238" y="4325938"/>
            <a:ext cx="15351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0" name="Picture 26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988" y="4402138"/>
            <a:ext cx="128905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1" name="Picture 27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038" y="4325938"/>
            <a:ext cx="147955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2" name="Picture 28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3962400"/>
            <a:ext cx="20669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3" name="Picture 29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8" y="5011738"/>
            <a:ext cx="14478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4" name="Picture 30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5" y="4985544"/>
            <a:ext cx="1295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1535" name="Rectangle 31"/>
          <p:cNvSpPr>
            <a:spLocks noChangeArrowheads="1"/>
          </p:cNvSpPr>
          <p:nvPr/>
        </p:nvSpPr>
        <p:spPr bwMode="auto">
          <a:xfrm>
            <a:off x="3779838" y="4932789"/>
            <a:ext cx="14763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en-US" sz="16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Finger Lakes</a:t>
            </a:r>
          </a:p>
          <a:p>
            <a:pPr algn="ctr" eaLnBrk="1" hangingPunct="1">
              <a:defRPr/>
            </a:pPr>
            <a:r>
              <a:rPr lang="en-US" sz="16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Works</a:t>
            </a:r>
          </a:p>
        </p:txBody>
      </p:sp>
      <p:pic>
        <p:nvPicPr>
          <p:cNvPr id="6176" name="Picture 32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963" y="5254927"/>
            <a:ext cx="137160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7" name="Picture 33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438" y="5011738"/>
            <a:ext cx="9779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78" name="Text Box 34"/>
          <p:cNvSpPr txBox="1">
            <a:spLocks noChangeArrowheads="1"/>
          </p:cNvSpPr>
          <p:nvPr/>
        </p:nvSpPr>
        <p:spPr bwMode="auto">
          <a:xfrm>
            <a:off x="838200" y="5911850"/>
            <a:ext cx="7086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/>
              <a:t>Additional connections across Upstate NY and beyond…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110" y="2958533"/>
            <a:ext cx="2133600" cy="383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What We Do…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1371600"/>
            <a:ext cx="7543800" cy="4648200"/>
          </a:xfrm>
        </p:spPr>
        <p:txBody>
          <a:bodyPr/>
          <a:lstStyle/>
          <a:p>
            <a:pPr marL="571500" indent="-571500" eaLnBrk="1" hangingPunct="1">
              <a:buFont typeface="Wingdings" pitchFamily="2" charset="2"/>
              <a:buAutoNum type="arabicPeriod"/>
            </a:pPr>
            <a:r>
              <a:rPr lang="en-US" sz="2600" dirty="0" smtClean="0"/>
              <a:t>Technology Commercialization</a:t>
            </a:r>
          </a:p>
          <a:p>
            <a:pPr marL="966788" lvl="1" indent="-495300" eaLnBrk="1" hangingPunct="1">
              <a:buFont typeface="Wingdings" pitchFamily="2" charset="2"/>
              <a:buChar char="o"/>
            </a:pPr>
            <a:r>
              <a:rPr lang="en-US" sz="2000" dirty="0" smtClean="0"/>
              <a:t>Identify, recruit and commercialize the most promising technologies</a:t>
            </a:r>
            <a:r>
              <a:rPr lang="en-US" sz="2200" dirty="0" smtClean="0"/>
              <a:t> </a:t>
            </a:r>
          </a:p>
          <a:p>
            <a:pPr marL="571500" indent="-571500" eaLnBrk="1" hangingPunct="1">
              <a:buFont typeface="Wingdings" pitchFamily="2" charset="2"/>
              <a:buAutoNum type="arabicPeriod"/>
            </a:pPr>
            <a:endParaRPr lang="en-US" sz="1600" dirty="0" smtClean="0"/>
          </a:p>
          <a:p>
            <a:pPr marL="571500" indent="-571500" eaLnBrk="1" hangingPunct="1">
              <a:buFont typeface="Wingdings" pitchFamily="2" charset="2"/>
              <a:buAutoNum type="arabicPeriod"/>
            </a:pPr>
            <a:r>
              <a:rPr lang="en-US" sz="2600" dirty="0" smtClean="0"/>
              <a:t>Business Incubation</a:t>
            </a:r>
          </a:p>
          <a:p>
            <a:pPr marL="966788" lvl="1" indent="-495300" eaLnBrk="1" hangingPunct="1">
              <a:buFont typeface="Wingdings" pitchFamily="2" charset="2"/>
              <a:buChar char="o"/>
            </a:pPr>
            <a:r>
              <a:rPr lang="en-US" sz="2000" dirty="0" smtClean="0"/>
              <a:t>Provide intensive mentoring for high-growth-potential startups </a:t>
            </a:r>
          </a:p>
          <a:p>
            <a:pPr marL="966788" lvl="1" indent="-495300" eaLnBrk="1" hangingPunct="1">
              <a:buFont typeface="Wingdings" pitchFamily="2" charset="2"/>
              <a:buChar char="o"/>
            </a:pPr>
            <a:r>
              <a:rPr lang="en-US" sz="2000" dirty="0" smtClean="0"/>
              <a:t>Become a vital and extended part of their teams to execute the business plan and grow</a:t>
            </a:r>
          </a:p>
          <a:p>
            <a:pPr marL="966788" lvl="1" indent="-495300" eaLnBrk="1" hangingPunct="1">
              <a:buFont typeface="Wingdings" pitchFamily="2" charset="2"/>
              <a:buChar char="o"/>
            </a:pPr>
            <a:endParaRPr lang="en-US" sz="1600" dirty="0" smtClean="0"/>
          </a:p>
          <a:p>
            <a:pPr marL="571500" indent="-571500" eaLnBrk="1" hangingPunct="1">
              <a:buFont typeface="Wingdings" pitchFamily="2" charset="2"/>
              <a:buAutoNum type="arabicPeriod"/>
            </a:pPr>
            <a:r>
              <a:rPr lang="en-US" sz="2600" dirty="0" smtClean="0"/>
              <a:t>Manufacturing Growth Consulting	</a:t>
            </a:r>
          </a:p>
          <a:p>
            <a:pPr marL="966788" lvl="1" indent="-495300" eaLnBrk="1" hangingPunct="1">
              <a:buFont typeface="Wingdings" pitchFamily="2" charset="2"/>
              <a:buChar char="o"/>
            </a:pPr>
            <a:r>
              <a:rPr lang="en-US" sz="2000" dirty="0" smtClean="0"/>
              <a:t>Work with companies up to 500 employees to develop new products, markets, productivity/profitability improvement</a:t>
            </a:r>
          </a:p>
        </p:txBody>
      </p:sp>
      <p:pic>
        <p:nvPicPr>
          <p:cNvPr id="7172" name="Picture 4" descr="MC900155569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029200"/>
            <a:ext cx="10668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106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 descr="j01958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2895600"/>
            <a:ext cx="1031875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304800"/>
            <a:ext cx="8610600" cy="762000"/>
          </a:xfrm>
        </p:spPr>
        <p:txBody>
          <a:bodyPr/>
          <a:lstStyle/>
          <a:p>
            <a:pPr eaLnBrk="1" hangingPunct="1"/>
            <a:r>
              <a:rPr lang="en-US" b="1" dirty="0" smtClean="0"/>
              <a:t>HTR Programs and Services</a:t>
            </a:r>
          </a:p>
        </p:txBody>
      </p:sp>
      <p:grpSp>
        <p:nvGrpSpPr>
          <p:cNvPr id="8195" name="Group 3"/>
          <p:cNvGrpSpPr>
            <a:grpSpLocks/>
          </p:cNvGrpSpPr>
          <p:nvPr/>
        </p:nvGrpSpPr>
        <p:grpSpPr bwMode="auto">
          <a:xfrm>
            <a:off x="1219200" y="2532063"/>
            <a:ext cx="914400" cy="744537"/>
            <a:chOff x="816" y="1103"/>
            <a:chExt cx="576" cy="469"/>
          </a:xfrm>
        </p:grpSpPr>
        <p:sp>
          <p:nvSpPr>
            <p:cNvPr id="8225" name="Rectangle 4"/>
            <p:cNvSpPr>
              <a:spLocks noChangeAspect="1" noChangeArrowheads="1"/>
            </p:cNvSpPr>
            <p:nvPr/>
          </p:nvSpPr>
          <p:spPr bwMode="auto">
            <a:xfrm>
              <a:off x="816" y="1103"/>
              <a:ext cx="576" cy="289"/>
            </a:xfrm>
            <a:prstGeom prst="rect">
              <a:avLst/>
            </a:prstGeom>
            <a:solidFill>
              <a:srgbClr val="33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dirty="0">
                  <a:solidFill>
                    <a:srgbClr val="FFFFFF"/>
                  </a:solidFill>
                </a:rPr>
                <a:t>Concept</a:t>
              </a:r>
            </a:p>
          </p:txBody>
        </p:sp>
        <p:sp>
          <p:nvSpPr>
            <p:cNvPr id="8226" name="Rectangle 5"/>
            <p:cNvSpPr>
              <a:spLocks noChangeAspect="1" noChangeArrowheads="1"/>
            </p:cNvSpPr>
            <p:nvPr/>
          </p:nvSpPr>
          <p:spPr bwMode="auto">
            <a:xfrm>
              <a:off x="816" y="1392"/>
              <a:ext cx="576" cy="180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 dirty="0"/>
                <a:t>Idea</a:t>
              </a:r>
            </a:p>
          </p:txBody>
        </p:sp>
      </p:grpSp>
      <p:grpSp>
        <p:nvGrpSpPr>
          <p:cNvPr id="8196" name="Group 6"/>
          <p:cNvGrpSpPr>
            <a:grpSpLocks/>
          </p:cNvGrpSpPr>
          <p:nvPr/>
        </p:nvGrpSpPr>
        <p:grpSpPr bwMode="auto">
          <a:xfrm>
            <a:off x="2498725" y="2532063"/>
            <a:ext cx="914400" cy="744537"/>
            <a:chOff x="1632" y="1103"/>
            <a:chExt cx="576" cy="469"/>
          </a:xfrm>
        </p:grpSpPr>
        <p:sp>
          <p:nvSpPr>
            <p:cNvPr id="8223" name="Rectangle 7"/>
            <p:cNvSpPr>
              <a:spLocks noChangeAspect="1" noChangeArrowheads="1"/>
            </p:cNvSpPr>
            <p:nvPr/>
          </p:nvSpPr>
          <p:spPr bwMode="auto">
            <a:xfrm>
              <a:off x="1632" y="1103"/>
              <a:ext cx="576" cy="289"/>
            </a:xfrm>
            <a:prstGeom prst="rect">
              <a:avLst/>
            </a:prstGeom>
            <a:solidFill>
              <a:srgbClr val="33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dirty="0">
                  <a:solidFill>
                    <a:srgbClr val="FFFFFF"/>
                  </a:solidFill>
                </a:rPr>
                <a:t>Pre-Seed</a:t>
              </a:r>
            </a:p>
          </p:txBody>
        </p:sp>
        <p:sp>
          <p:nvSpPr>
            <p:cNvPr id="8224" name="Rectangle 8"/>
            <p:cNvSpPr>
              <a:spLocks noChangeAspect="1" noChangeArrowheads="1"/>
            </p:cNvSpPr>
            <p:nvPr/>
          </p:nvSpPr>
          <p:spPr bwMode="auto">
            <a:xfrm>
              <a:off x="1632" y="1392"/>
              <a:ext cx="576" cy="180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 dirty="0"/>
                <a:t>Prototype</a:t>
              </a:r>
            </a:p>
          </p:txBody>
        </p:sp>
      </p:grpSp>
      <p:grpSp>
        <p:nvGrpSpPr>
          <p:cNvPr id="8197" name="Group 9"/>
          <p:cNvGrpSpPr>
            <a:grpSpLocks/>
          </p:cNvGrpSpPr>
          <p:nvPr/>
        </p:nvGrpSpPr>
        <p:grpSpPr bwMode="auto">
          <a:xfrm>
            <a:off x="3778250" y="2532063"/>
            <a:ext cx="914400" cy="744537"/>
            <a:chOff x="2496" y="1103"/>
            <a:chExt cx="576" cy="469"/>
          </a:xfrm>
        </p:grpSpPr>
        <p:sp>
          <p:nvSpPr>
            <p:cNvPr id="8221" name="Rectangle 10"/>
            <p:cNvSpPr>
              <a:spLocks noChangeAspect="1" noChangeArrowheads="1"/>
            </p:cNvSpPr>
            <p:nvPr/>
          </p:nvSpPr>
          <p:spPr bwMode="auto">
            <a:xfrm>
              <a:off x="2496" y="1103"/>
              <a:ext cx="576" cy="289"/>
            </a:xfrm>
            <a:prstGeom prst="rect">
              <a:avLst/>
            </a:prstGeom>
            <a:solidFill>
              <a:srgbClr val="33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dirty="0">
                  <a:solidFill>
                    <a:srgbClr val="FFFFFF"/>
                  </a:solidFill>
                </a:rPr>
                <a:t>Seed</a:t>
              </a:r>
            </a:p>
          </p:txBody>
        </p:sp>
        <p:sp>
          <p:nvSpPr>
            <p:cNvPr id="8222" name="Rectangle 11"/>
            <p:cNvSpPr>
              <a:spLocks noChangeAspect="1" noChangeArrowheads="1"/>
            </p:cNvSpPr>
            <p:nvPr/>
          </p:nvSpPr>
          <p:spPr bwMode="auto">
            <a:xfrm>
              <a:off x="2496" y="1392"/>
              <a:ext cx="576" cy="180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900" dirty="0"/>
                <a:t>Customer</a:t>
              </a:r>
            </a:p>
            <a:p>
              <a:pPr algn="ctr"/>
              <a:r>
                <a:rPr lang="en-US" sz="900" dirty="0"/>
                <a:t>Validation</a:t>
              </a:r>
            </a:p>
          </p:txBody>
        </p:sp>
      </p:grpSp>
      <p:grpSp>
        <p:nvGrpSpPr>
          <p:cNvPr id="8198" name="Group 12"/>
          <p:cNvGrpSpPr>
            <a:grpSpLocks/>
          </p:cNvGrpSpPr>
          <p:nvPr/>
        </p:nvGrpSpPr>
        <p:grpSpPr bwMode="auto">
          <a:xfrm>
            <a:off x="5059363" y="2532063"/>
            <a:ext cx="914400" cy="744537"/>
            <a:chOff x="3312" y="1103"/>
            <a:chExt cx="576" cy="469"/>
          </a:xfrm>
        </p:grpSpPr>
        <p:sp>
          <p:nvSpPr>
            <p:cNvPr id="8219" name="Rectangle 13"/>
            <p:cNvSpPr>
              <a:spLocks noChangeAspect="1" noChangeArrowheads="1"/>
            </p:cNvSpPr>
            <p:nvPr/>
          </p:nvSpPr>
          <p:spPr bwMode="auto">
            <a:xfrm>
              <a:off x="3312" y="1103"/>
              <a:ext cx="576" cy="289"/>
            </a:xfrm>
            <a:prstGeom prst="rect">
              <a:avLst/>
            </a:prstGeom>
            <a:solidFill>
              <a:srgbClr val="33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dirty="0">
                  <a:solidFill>
                    <a:srgbClr val="FFFFFF"/>
                  </a:solidFill>
                </a:rPr>
                <a:t>Early</a:t>
              </a:r>
            </a:p>
            <a:p>
              <a:pPr algn="ctr"/>
              <a:r>
                <a:rPr lang="en-US" sz="1400" dirty="0">
                  <a:solidFill>
                    <a:srgbClr val="FFFFFF"/>
                  </a:solidFill>
                </a:rPr>
                <a:t>Stage</a:t>
              </a:r>
            </a:p>
          </p:txBody>
        </p:sp>
        <p:sp>
          <p:nvSpPr>
            <p:cNvPr id="8220" name="Rectangle 14"/>
            <p:cNvSpPr>
              <a:spLocks noChangeAspect="1" noChangeArrowheads="1"/>
            </p:cNvSpPr>
            <p:nvPr/>
          </p:nvSpPr>
          <p:spPr bwMode="auto">
            <a:xfrm>
              <a:off x="3312" y="1392"/>
              <a:ext cx="576" cy="180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 dirty="0"/>
                <a:t>Revenues</a:t>
              </a:r>
            </a:p>
          </p:txBody>
        </p:sp>
      </p:grpSp>
      <p:sp>
        <p:nvSpPr>
          <p:cNvPr id="8199" name="AutoShape 15"/>
          <p:cNvSpPr>
            <a:spLocks noChangeAspect="1" noChangeArrowheads="1"/>
          </p:cNvSpPr>
          <p:nvPr/>
        </p:nvSpPr>
        <p:spPr bwMode="auto">
          <a:xfrm>
            <a:off x="7361238" y="2762250"/>
            <a:ext cx="182562" cy="365125"/>
          </a:xfrm>
          <a:prstGeom prst="rightArrow">
            <a:avLst>
              <a:gd name="adj1" fmla="val 49565"/>
              <a:gd name="adj2" fmla="val 3565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8200" name="Group 16"/>
          <p:cNvGrpSpPr>
            <a:grpSpLocks/>
          </p:cNvGrpSpPr>
          <p:nvPr/>
        </p:nvGrpSpPr>
        <p:grpSpPr bwMode="auto">
          <a:xfrm>
            <a:off x="6338888" y="2532063"/>
            <a:ext cx="914400" cy="744537"/>
            <a:chOff x="4080" y="1103"/>
            <a:chExt cx="576" cy="469"/>
          </a:xfrm>
        </p:grpSpPr>
        <p:sp>
          <p:nvSpPr>
            <p:cNvPr id="8217" name="Rectangle 17"/>
            <p:cNvSpPr>
              <a:spLocks noChangeAspect="1" noChangeArrowheads="1"/>
            </p:cNvSpPr>
            <p:nvPr/>
          </p:nvSpPr>
          <p:spPr bwMode="auto">
            <a:xfrm>
              <a:off x="4080" y="1103"/>
              <a:ext cx="576" cy="288"/>
            </a:xfrm>
            <a:prstGeom prst="rect">
              <a:avLst/>
            </a:prstGeom>
            <a:solidFill>
              <a:srgbClr val="33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dirty="0">
                  <a:solidFill>
                    <a:srgbClr val="FFFFFF"/>
                  </a:solidFill>
                </a:rPr>
                <a:t>Growth</a:t>
              </a:r>
            </a:p>
          </p:txBody>
        </p:sp>
        <p:sp>
          <p:nvSpPr>
            <p:cNvPr id="8218" name="Rectangle 18"/>
            <p:cNvSpPr>
              <a:spLocks noChangeAspect="1" noChangeArrowheads="1"/>
            </p:cNvSpPr>
            <p:nvPr/>
          </p:nvSpPr>
          <p:spPr bwMode="auto">
            <a:xfrm>
              <a:off x="4080" y="1392"/>
              <a:ext cx="576" cy="180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 dirty="0"/>
                <a:t>Profitability</a:t>
              </a:r>
            </a:p>
          </p:txBody>
        </p:sp>
      </p:grpSp>
      <p:grpSp>
        <p:nvGrpSpPr>
          <p:cNvPr id="8201" name="Group 19"/>
          <p:cNvGrpSpPr>
            <a:grpSpLocks/>
          </p:cNvGrpSpPr>
          <p:nvPr/>
        </p:nvGrpSpPr>
        <p:grpSpPr bwMode="auto">
          <a:xfrm>
            <a:off x="7620000" y="2532063"/>
            <a:ext cx="914400" cy="744537"/>
            <a:chOff x="4848" y="1103"/>
            <a:chExt cx="576" cy="469"/>
          </a:xfrm>
        </p:grpSpPr>
        <p:sp>
          <p:nvSpPr>
            <p:cNvPr id="8215" name="Rectangle 20"/>
            <p:cNvSpPr>
              <a:spLocks noChangeAspect="1" noChangeArrowheads="1"/>
            </p:cNvSpPr>
            <p:nvPr/>
          </p:nvSpPr>
          <p:spPr bwMode="auto">
            <a:xfrm>
              <a:off x="4848" y="1103"/>
              <a:ext cx="576" cy="289"/>
            </a:xfrm>
            <a:prstGeom prst="rect">
              <a:avLst/>
            </a:prstGeom>
            <a:solidFill>
              <a:srgbClr val="33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dirty="0">
                  <a:solidFill>
                    <a:srgbClr val="FFFFFF"/>
                  </a:solidFill>
                </a:rPr>
                <a:t>Mature</a:t>
              </a:r>
            </a:p>
          </p:txBody>
        </p:sp>
        <p:sp>
          <p:nvSpPr>
            <p:cNvPr id="8216" name="Rectangle 21"/>
            <p:cNvSpPr>
              <a:spLocks noChangeAspect="1" noChangeArrowheads="1"/>
            </p:cNvSpPr>
            <p:nvPr/>
          </p:nvSpPr>
          <p:spPr bwMode="auto">
            <a:xfrm>
              <a:off x="4848" y="1392"/>
              <a:ext cx="576" cy="180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000" dirty="0"/>
                <a:t>Sustainability</a:t>
              </a:r>
            </a:p>
          </p:txBody>
        </p:sp>
      </p:grpSp>
      <p:sp>
        <p:nvSpPr>
          <p:cNvPr id="8202" name="Text Box 22"/>
          <p:cNvSpPr txBox="1">
            <a:spLocks noChangeArrowheads="1"/>
          </p:cNvSpPr>
          <p:nvPr/>
        </p:nvSpPr>
        <p:spPr bwMode="auto">
          <a:xfrm rot="-5400000">
            <a:off x="76200" y="2438400"/>
            <a:ext cx="1143000" cy="685800"/>
          </a:xfrm>
          <a:prstGeom prst="rect">
            <a:avLst/>
          </a:prstGeom>
          <a:solidFill>
            <a:srgbClr val="3366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sz="1400" b="1" dirty="0">
                <a:solidFill>
                  <a:srgbClr val="FFFFFF"/>
                </a:solidFill>
                <a:cs typeface="Times New Roman" pitchFamily="18" charset="0"/>
              </a:rPr>
              <a:t>Company</a:t>
            </a:r>
          </a:p>
          <a:p>
            <a:pPr algn="ctr"/>
            <a:r>
              <a:rPr lang="en-US" sz="1400" b="1" dirty="0">
                <a:solidFill>
                  <a:srgbClr val="FFFFFF"/>
                </a:solidFill>
                <a:cs typeface="Times New Roman" pitchFamily="18" charset="0"/>
              </a:rPr>
              <a:t>Stages</a:t>
            </a:r>
          </a:p>
        </p:txBody>
      </p:sp>
      <p:sp>
        <p:nvSpPr>
          <p:cNvPr id="8203" name="AutoShape 23"/>
          <p:cNvSpPr>
            <a:spLocks noChangeAspect="1" noChangeArrowheads="1"/>
          </p:cNvSpPr>
          <p:nvPr/>
        </p:nvSpPr>
        <p:spPr bwMode="auto">
          <a:xfrm>
            <a:off x="6084888" y="2762250"/>
            <a:ext cx="182562" cy="365125"/>
          </a:xfrm>
          <a:prstGeom prst="rightArrow">
            <a:avLst>
              <a:gd name="adj1" fmla="val 49565"/>
              <a:gd name="adj2" fmla="val 3565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204" name="AutoShape 24"/>
          <p:cNvSpPr>
            <a:spLocks noChangeAspect="1" noChangeArrowheads="1"/>
          </p:cNvSpPr>
          <p:nvPr/>
        </p:nvSpPr>
        <p:spPr bwMode="auto">
          <a:xfrm>
            <a:off x="4808538" y="2762250"/>
            <a:ext cx="182562" cy="365125"/>
          </a:xfrm>
          <a:prstGeom prst="rightArrow">
            <a:avLst>
              <a:gd name="adj1" fmla="val 49565"/>
              <a:gd name="adj2" fmla="val 3565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205" name="AutoShape 25"/>
          <p:cNvSpPr>
            <a:spLocks noChangeAspect="1" noChangeArrowheads="1"/>
          </p:cNvSpPr>
          <p:nvPr/>
        </p:nvSpPr>
        <p:spPr bwMode="auto">
          <a:xfrm>
            <a:off x="3532188" y="2762250"/>
            <a:ext cx="182562" cy="365125"/>
          </a:xfrm>
          <a:prstGeom prst="rightArrow">
            <a:avLst>
              <a:gd name="adj1" fmla="val 49565"/>
              <a:gd name="adj2" fmla="val 3565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206" name="AutoShape 26"/>
          <p:cNvSpPr>
            <a:spLocks noChangeAspect="1" noChangeArrowheads="1"/>
          </p:cNvSpPr>
          <p:nvPr/>
        </p:nvSpPr>
        <p:spPr bwMode="auto">
          <a:xfrm>
            <a:off x="2255838" y="2762250"/>
            <a:ext cx="182562" cy="365125"/>
          </a:xfrm>
          <a:prstGeom prst="rightArrow">
            <a:avLst>
              <a:gd name="adj1" fmla="val 49565"/>
              <a:gd name="adj2" fmla="val 3565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cxnSp>
        <p:nvCxnSpPr>
          <p:cNvPr id="8207" name="AutoShape 27"/>
          <p:cNvCxnSpPr>
            <a:cxnSpLocks noChangeShapeType="1"/>
            <a:stCxn id="8215" idx="0"/>
            <a:endCxn id="8225" idx="0"/>
          </p:cNvCxnSpPr>
          <p:nvPr/>
        </p:nvCxnSpPr>
        <p:spPr bwMode="auto">
          <a:xfrm rot="-5400000" flipH="1" flipV="1">
            <a:off x="4876006" y="-667543"/>
            <a:ext cx="1587" cy="6400800"/>
          </a:xfrm>
          <a:prstGeom prst="bentConnector3">
            <a:avLst>
              <a:gd name="adj1" fmla="val -14400000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208" name="Rectangle 28"/>
          <p:cNvSpPr>
            <a:spLocks noChangeAspect="1" noChangeArrowheads="1"/>
          </p:cNvSpPr>
          <p:nvPr/>
        </p:nvSpPr>
        <p:spPr bwMode="auto">
          <a:xfrm>
            <a:off x="3657600" y="2209800"/>
            <a:ext cx="1752600" cy="228600"/>
          </a:xfrm>
          <a:prstGeom prst="rect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dirty="0">
                <a:solidFill>
                  <a:srgbClr val="FFFFFF"/>
                </a:solidFill>
              </a:rPr>
              <a:t>New Products and IP</a:t>
            </a:r>
          </a:p>
        </p:txBody>
      </p:sp>
      <p:sp>
        <p:nvSpPr>
          <p:cNvPr id="8209" name="AutoShape 29"/>
          <p:cNvSpPr>
            <a:spLocks noChangeArrowheads="1"/>
          </p:cNvSpPr>
          <p:nvPr/>
        </p:nvSpPr>
        <p:spPr bwMode="auto">
          <a:xfrm>
            <a:off x="1219200" y="3886200"/>
            <a:ext cx="2209800" cy="609600"/>
          </a:xfrm>
          <a:prstGeom prst="homePlate">
            <a:avLst>
              <a:gd name="adj" fmla="val 22119"/>
            </a:avLst>
          </a:prstGeom>
          <a:gradFill rotWithShape="1">
            <a:gsLst>
              <a:gs pos="0">
                <a:srgbClr val="993366"/>
              </a:gs>
              <a:gs pos="100000">
                <a:srgbClr val="C184A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Technology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Commercialization</a:t>
            </a:r>
          </a:p>
        </p:txBody>
      </p:sp>
      <p:sp>
        <p:nvSpPr>
          <p:cNvPr id="8210" name="AutoShape 30"/>
          <p:cNvSpPr>
            <a:spLocks noChangeArrowheads="1"/>
          </p:cNvSpPr>
          <p:nvPr/>
        </p:nvSpPr>
        <p:spPr bwMode="auto">
          <a:xfrm>
            <a:off x="3429000" y="3886200"/>
            <a:ext cx="2743200" cy="609600"/>
          </a:xfrm>
          <a:prstGeom prst="chevron">
            <a:avLst>
              <a:gd name="adj" fmla="val 19688"/>
            </a:avLst>
          </a:prstGeom>
          <a:gradFill rotWithShape="1">
            <a:gsLst>
              <a:gs pos="0">
                <a:srgbClr val="993366"/>
              </a:gs>
              <a:gs pos="100000">
                <a:srgbClr val="C184A3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Business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Incubation</a:t>
            </a:r>
          </a:p>
        </p:txBody>
      </p:sp>
      <p:sp>
        <p:nvSpPr>
          <p:cNvPr id="8211" name="AutoShape 31"/>
          <p:cNvSpPr>
            <a:spLocks noChangeArrowheads="1"/>
          </p:cNvSpPr>
          <p:nvPr/>
        </p:nvSpPr>
        <p:spPr bwMode="auto">
          <a:xfrm>
            <a:off x="6200775" y="3886200"/>
            <a:ext cx="2362200" cy="609600"/>
          </a:xfrm>
          <a:prstGeom prst="chevron">
            <a:avLst>
              <a:gd name="adj" fmla="val 16953"/>
            </a:avLst>
          </a:prstGeom>
          <a:gradFill rotWithShape="1">
            <a:gsLst>
              <a:gs pos="0">
                <a:srgbClr val="993366"/>
              </a:gs>
              <a:gs pos="100000">
                <a:srgbClr val="C184A3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Manufacturing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Growth</a:t>
            </a:r>
          </a:p>
        </p:txBody>
      </p:sp>
      <p:sp>
        <p:nvSpPr>
          <p:cNvPr id="8212" name="Text Box 32"/>
          <p:cNvSpPr txBox="1">
            <a:spLocks noChangeArrowheads="1"/>
          </p:cNvSpPr>
          <p:nvPr/>
        </p:nvSpPr>
        <p:spPr bwMode="auto">
          <a:xfrm rot="-5400000">
            <a:off x="-76200" y="4191000"/>
            <a:ext cx="1447800" cy="685800"/>
          </a:xfrm>
          <a:prstGeom prst="rect">
            <a:avLst/>
          </a:prstGeom>
          <a:gradFill rotWithShape="1">
            <a:gsLst>
              <a:gs pos="0">
                <a:srgbClr val="993366"/>
              </a:gs>
              <a:gs pos="100000">
                <a:srgbClr val="C184A3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sz="1400" b="1" dirty="0">
                <a:solidFill>
                  <a:schemeClr val="bg1"/>
                </a:solidFill>
                <a:cs typeface="Times New Roman" pitchFamily="18" charset="0"/>
              </a:rPr>
              <a:t>HTR 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cs typeface="Times New Roman" pitchFamily="18" charset="0"/>
              </a:rPr>
              <a:t>Services</a:t>
            </a:r>
          </a:p>
        </p:txBody>
      </p:sp>
      <p:sp>
        <p:nvSpPr>
          <p:cNvPr id="8213" name="AutoShape 44"/>
          <p:cNvSpPr>
            <a:spLocks noChangeArrowheads="1"/>
          </p:cNvSpPr>
          <p:nvPr/>
        </p:nvSpPr>
        <p:spPr bwMode="auto">
          <a:xfrm>
            <a:off x="1295400" y="4724400"/>
            <a:ext cx="7086600" cy="457200"/>
          </a:xfrm>
          <a:prstGeom prst="leftRightArrow">
            <a:avLst>
              <a:gd name="adj1" fmla="val 73954"/>
              <a:gd name="adj2" fmla="val 63507"/>
            </a:avLst>
          </a:prstGeom>
          <a:gradFill rotWithShape="1">
            <a:gsLst>
              <a:gs pos="0">
                <a:srgbClr val="993366"/>
              </a:gs>
              <a:gs pos="100000">
                <a:srgbClr val="C184A3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Network Connections, Management Talent,  Capital Raising</a:t>
            </a:r>
          </a:p>
        </p:txBody>
      </p:sp>
      <p:sp>
        <p:nvSpPr>
          <p:cNvPr id="8214" name="Rectangle 47"/>
          <p:cNvSpPr>
            <a:spLocks noChangeArrowheads="1"/>
          </p:cNvSpPr>
          <p:nvPr/>
        </p:nvSpPr>
        <p:spPr bwMode="auto">
          <a:xfrm>
            <a:off x="152400" y="1295400"/>
            <a:ext cx="8763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69900" indent="-469900" eaLnBrk="1" hangingPunct="1">
              <a:lnSpc>
                <a:spcPct val="90000"/>
              </a:lnSpc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o"/>
            </a:pPr>
            <a:r>
              <a:rPr lang="en-US" sz="2100" dirty="0"/>
              <a:t>Innovation &amp; Growth across all stages of company life cycle </a:t>
            </a:r>
            <a:endParaRPr lang="en-US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610600" cy="5334000"/>
          </a:xfrm>
        </p:spPr>
        <p:txBody>
          <a:bodyPr/>
          <a:lstStyle/>
          <a:p>
            <a:pPr marL="457200" indent="-457200" eaLnBrk="1" hangingPunct="1"/>
            <a:r>
              <a:rPr lang="en-US" sz="2000" dirty="0" smtClean="0"/>
              <a:t>Source technologies, evaluate market potential, connect resources (including prototyping), seek funding, form businesses</a:t>
            </a:r>
          </a:p>
          <a:p>
            <a:pPr marL="1028700" lvl="1" indent="-400050" eaLnBrk="1" hangingPunct="1"/>
            <a:r>
              <a:rPr lang="en-US" sz="1800" dirty="0" smtClean="0"/>
              <a:t>Technologies are typically from universities or corporations</a:t>
            </a:r>
          </a:p>
          <a:p>
            <a:pPr marL="457200" indent="-457200" eaLnBrk="1" hangingPunct="1"/>
            <a:r>
              <a:rPr lang="en-US" sz="2000" dirty="0" smtClean="0"/>
              <a:t>  Methods:</a:t>
            </a:r>
          </a:p>
          <a:p>
            <a:pPr marL="1028700" lvl="1" indent="-400050" eaLnBrk="1" hangingPunct="1">
              <a:buFont typeface="Wingdings" pitchFamily="2" charset="2"/>
              <a:buAutoNum type="arabicPeriod"/>
            </a:pPr>
            <a:r>
              <a:rPr lang="en-US" sz="1800" dirty="0" smtClean="0"/>
              <a:t>HTR Market Opportunity Assessment </a:t>
            </a:r>
          </a:p>
          <a:p>
            <a:pPr marL="1485900" lvl="2" indent="-285750" eaLnBrk="1" hangingPunct="1"/>
            <a:r>
              <a:rPr lang="en-US" sz="1600" dirty="0" smtClean="0"/>
              <a:t>Customer Need, Addressable Market Size, Value Proposition, Competitive Advantage, Business Model, Management, </a:t>
            </a:r>
            <a:r>
              <a:rPr lang="en-US" sz="1600" b="1" dirty="0" smtClean="0"/>
              <a:t>Go/No-Go Recommendation</a:t>
            </a:r>
          </a:p>
          <a:p>
            <a:pPr marL="1028700" lvl="1" indent="-400050" eaLnBrk="1" hangingPunct="1">
              <a:buFont typeface="Wingdings" pitchFamily="2" charset="2"/>
              <a:buAutoNum type="arabicPeriod"/>
            </a:pPr>
            <a:r>
              <a:rPr lang="en-US" sz="1800" dirty="0" smtClean="0"/>
              <a:t>Pre-Seed Workshops</a:t>
            </a:r>
          </a:p>
          <a:p>
            <a:pPr marL="1485900" lvl="2" indent="-285750" eaLnBrk="1" hangingPunct="1"/>
            <a:r>
              <a:rPr lang="en-US" sz="1600" dirty="0" smtClean="0"/>
              <a:t>Intense 2-day workshop to assess </a:t>
            </a:r>
            <a:r>
              <a:rPr lang="en-US" sz="1600" b="1" dirty="0" smtClean="0"/>
              <a:t>Go/No-Go</a:t>
            </a:r>
            <a:r>
              <a:rPr lang="en-US" sz="1600" dirty="0" smtClean="0"/>
              <a:t> on new technologies</a:t>
            </a:r>
          </a:p>
          <a:p>
            <a:pPr marL="457200" indent="-457200" eaLnBrk="1" hangingPunct="1"/>
            <a:r>
              <a:rPr lang="en-US" sz="2000" dirty="0" smtClean="0"/>
              <a:t>Results from past five years:</a:t>
            </a:r>
          </a:p>
          <a:p>
            <a:pPr marL="1028700" lvl="1" indent="-400050" eaLnBrk="1" hangingPunct="1"/>
            <a:r>
              <a:rPr lang="en-US" sz="1800" dirty="0" smtClean="0"/>
              <a:t>251 opportunities screened</a:t>
            </a:r>
          </a:p>
          <a:p>
            <a:pPr marL="1028700" lvl="1" indent="-400050" eaLnBrk="1" hangingPunct="1"/>
            <a:r>
              <a:rPr lang="en-US" sz="1800" dirty="0" smtClean="0"/>
              <a:t>58 business &amp; marketing plans developed</a:t>
            </a:r>
          </a:p>
          <a:p>
            <a:pPr marL="1028700" lvl="1" indent="-400050" eaLnBrk="1" hangingPunct="1"/>
            <a:r>
              <a:rPr lang="en-US" sz="1800" dirty="0" smtClean="0"/>
              <a:t>$40M raised by client companies</a:t>
            </a:r>
          </a:p>
          <a:p>
            <a:pPr marL="1485900" lvl="2" indent="-285750" eaLnBrk="1" hangingPunct="1"/>
            <a:r>
              <a:rPr lang="en-US" sz="1600" b="1" dirty="0" smtClean="0"/>
              <a:t>$12.7M in SBIR and other grants</a:t>
            </a:r>
          </a:p>
          <a:p>
            <a:pPr marL="1028700" lvl="1" indent="-400050" eaLnBrk="1" hangingPunct="1">
              <a:buFont typeface="Wingdings" pitchFamily="2" charset="2"/>
              <a:buNone/>
            </a:pPr>
            <a:endParaRPr lang="en-US" sz="1800" dirty="0" smtClean="0"/>
          </a:p>
        </p:txBody>
      </p:sp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228600" y="304800"/>
            <a:ext cx="2397125" cy="609600"/>
          </a:xfrm>
          <a:prstGeom prst="homePlate">
            <a:avLst>
              <a:gd name="adj" fmla="val 23994"/>
            </a:avLst>
          </a:prstGeom>
          <a:gradFill rotWithShape="1">
            <a:gsLst>
              <a:gs pos="0">
                <a:srgbClr val="993366"/>
              </a:gs>
              <a:gs pos="100000">
                <a:srgbClr val="C184A3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Technology</a:t>
            </a:r>
            <a:br>
              <a:rPr lang="en-US" sz="1600" b="1" dirty="0">
                <a:solidFill>
                  <a:schemeClr val="bg1"/>
                </a:solidFill>
              </a:rPr>
            </a:br>
            <a:r>
              <a:rPr lang="en-US" sz="1600" b="1" dirty="0">
                <a:solidFill>
                  <a:schemeClr val="bg1"/>
                </a:solidFill>
              </a:rPr>
              <a:t>Commercialization</a:t>
            </a:r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2574925" y="304800"/>
            <a:ext cx="3140075" cy="609600"/>
          </a:xfrm>
          <a:prstGeom prst="chevron">
            <a:avLst>
              <a:gd name="adj" fmla="val 22536"/>
            </a:avLst>
          </a:prstGeom>
          <a:solidFill>
            <a:srgbClr val="F4DCE8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Business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Incubation</a:t>
            </a:r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5667375" y="304800"/>
            <a:ext cx="2562225" cy="609600"/>
          </a:xfrm>
          <a:prstGeom prst="chevron">
            <a:avLst>
              <a:gd name="adj" fmla="val 18389"/>
            </a:avLst>
          </a:prstGeom>
          <a:solidFill>
            <a:srgbClr val="F4DCE8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Manufacturing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Growth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7162800" cy="3352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200" dirty="0" smtClean="0"/>
              <a:t>Lennox Tech Enterprise Center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Advanced Technology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50,000 square feet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200" dirty="0" smtClean="0"/>
              <a:t>Rochester BioVenture Center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Medical Devices and Life Sciences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42,000 square feet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900" dirty="0" smtClean="0"/>
              <a:t>Wet labs and biotech infrastructure</a:t>
            </a:r>
          </a:p>
          <a:p>
            <a:pPr eaLnBrk="1" hangingPunct="1">
              <a:lnSpc>
                <a:spcPct val="80000"/>
              </a:lnSpc>
            </a:pPr>
            <a:endParaRPr lang="en-US" sz="19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200" dirty="0" smtClean="0"/>
          </a:p>
        </p:txBody>
      </p:sp>
      <p:pic>
        <p:nvPicPr>
          <p:cNvPr id="10243" name="Picture 3" descr="Lab Pictures 1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895600"/>
            <a:ext cx="26670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tec_pho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295400"/>
            <a:ext cx="2667000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228600" y="304800"/>
            <a:ext cx="2397125" cy="609600"/>
          </a:xfrm>
          <a:prstGeom prst="homePlate">
            <a:avLst>
              <a:gd name="adj" fmla="val 23994"/>
            </a:avLst>
          </a:prstGeom>
          <a:solidFill>
            <a:srgbClr val="F4DCE8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Technology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Commercialization</a:t>
            </a:r>
          </a:p>
        </p:txBody>
      </p:sp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2574925" y="304800"/>
            <a:ext cx="3140075" cy="609600"/>
          </a:xfrm>
          <a:prstGeom prst="chevron">
            <a:avLst>
              <a:gd name="adj" fmla="val 22536"/>
            </a:avLst>
          </a:prstGeom>
          <a:gradFill rotWithShape="1">
            <a:gsLst>
              <a:gs pos="0">
                <a:srgbClr val="993366"/>
              </a:gs>
              <a:gs pos="100000">
                <a:srgbClr val="C184A3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Business</a:t>
            </a:r>
            <a:br>
              <a:rPr lang="en-US" sz="1600" b="1" dirty="0">
                <a:solidFill>
                  <a:schemeClr val="bg1"/>
                </a:solidFill>
              </a:rPr>
            </a:br>
            <a:r>
              <a:rPr lang="en-US" sz="1600" b="1" dirty="0">
                <a:solidFill>
                  <a:schemeClr val="bg1"/>
                </a:solidFill>
              </a:rPr>
              <a:t>Incubation</a:t>
            </a:r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>
            <a:off x="5667375" y="304800"/>
            <a:ext cx="2562225" cy="609600"/>
          </a:xfrm>
          <a:prstGeom prst="chevron">
            <a:avLst>
              <a:gd name="adj" fmla="val 18389"/>
            </a:avLst>
          </a:prstGeom>
          <a:solidFill>
            <a:srgbClr val="F4DCE8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Manufacturing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Growth</a:t>
            </a: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381000" y="4343400"/>
            <a:ext cx="80010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69900" indent="-469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o"/>
            </a:pPr>
            <a:r>
              <a:rPr lang="en-US" sz="2200" dirty="0"/>
              <a:t>In-depth coaching/mentoring from CxO level </a:t>
            </a:r>
            <a:r>
              <a:rPr lang="en-US" sz="2200" dirty="0" smtClean="0"/>
              <a:t>talent</a:t>
            </a:r>
          </a:p>
          <a:p>
            <a:pPr marL="469900" indent="-469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o"/>
            </a:pPr>
            <a:endParaRPr lang="en-US" sz="2200" dirty="0"/>
          </a:p>
          <a:p>
            <a:pPr marL="469900" indent="-469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o"/>
            </a:pPr>
            <a:r>
              <a:rPr lang="en-US" sz="2200" dirty="0"/>
              <a:t>Assistance with business plan execution, sales/ marketing strategy, fundraising, connections, etc.</a:t>
            </a:r>
          </a:p>
          <a:p>
            <a:pPr marL="469900" indent="-469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o"/>
            </a:pPr>
            <a:endParaRPr lang="en-US" sz="2200" dirty="0"/>
          </a:p>
          <a:p>
            <a:pPr marL="469900" indent="-469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o"/>
            </a:pPr>
            <a:r>
              <a:rPr lang="en-US" sz="2200" dirty="0"/>
              <a:t>75 startup companies incubated to date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uild="p"/>
      <p:bldP spid="1332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737" y="2133600"/>
            <a:ext cx="308292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534400" cy="4800600"/>
          </a:xfrm>
          <a:noFill/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dirty="0" smtClean="0"/>
              <a:t>Part of national MEP network </a:t>
            </a:r>
            <a:r>
              <a:rPr lang="en-US" sz="1800" dirty="0" smtClean="0"/>
              <a:t>(US Dept. of Commerce)</a:t>
            </a:r>
          </a:p>
          <a:p>
            <a:pPr eaLnBrk="1" hangingPunct="1"/>
            <a:endParaRPr lang="en-US" sz="1800" dirty="0" smtClean="0"/>
          </a:p>
          <a:p>
            <a:pPr eaLnBrk="1" hangingPunct="1"/>
            <a:r>
              <a:rPr lang="en-US" sz="2000" dirty="0" smtClean="0"/>
              <a:t>New product development</a:t>
            </a:r>
          </a:p>
          <a:p>
            <a:pPr eaLnBrk="1" hangingPunct="1"/>
            <a:r>
              <a:rPr lang="en-US" sz="2000" dirty="0" smtClean="0"/>
              <a:t>Technology “Infusion”</a:t>
            </a:r>
          </a:p>
          <a:p>
            <a:pPr eaLnBrk="1" hangingPunct="1"/>
            <a:r>
              <a:rPr lang="en-US" sz="2000" dirty="0" smtClean="0"/>
              <a:t>“Virtual Prototyping” resources</a:t>
            </a:r>
          </a:p>
          <a:p>
            <a:pPr eaLnBrk="1" hangingPunct="1"/>
            <a:r>
              <a:rPr lang="en-US" sz="2000" dirty="0" smtClean="0"/>
              <a:t>Waste and energy reduction</a:t>
            </a:r>
          </a:p>
          <a:p>
            <a:pPr eaLnBrk="1" hangingPunct="1"/>
            <a:r>
              <a:rPr lang="en-US" sz="2000" dirty="0" smtClean="0"/>
              <a:t>Quality (ISO 9000, etc.)</a:t>
            </a:r>
          </a:p>
          <a:p>
            <a:pPr eaLnBrk="1" hangingPunct="1"/>
            <a:r>
              <a:rPr lang="en-US" sz="2000" dirty="0" smtClean="0"/>
              <a:t>And more….</a:t>
            </a:r>
          </a:p>
          <a:p>
            <a:pPr eaLnBrk="1" hangingPunct="1">
              <a:buFont typeface="Wingdings" pitchFamily="2" charset="2"/>
              <a:buNone/>
            </a:pPr>
            <a:endParaRPr lang="en-US" sz="2000" dirty="0" smtClean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953000"/>
            <a:ext cx="2438400" cy="105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7" name="AutoShape 5"/>
          <p:cNvSpPr>
            <a:spLocks noChangeArrowheads="1"/>
          </p:cNvSpPr>
          <p:nvPr/>
        </p:nvSpPr>
        <p:spPr bwMode="auto">
          <a:xfrm>
            <a:off x="228600" y="304800"/>
            <a:ext cx="2397125" cy="609600"/>
          </a:xfrm>
          <a:prstGeom prst="homePlate">
            <a:avLst>
              <a:gd name="adj" fmla="val 23994"/>
            </a:avLst>
          </a:prstGeom>
          <a:solidFill>
            <a:srgbClr val="F4DCE8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Technology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Commercialization</a:t>
            </a:r>
          </a:p>
        </p:txBody>
      </p:sp>
      <p:sp>
        <p:nvSpPr>
          <p:cNvPr id="13318" name="AutoShape 6"/>
          <p:cNvSpPr>
            <a:spLocks noChangeArrowheads="1"/>
          </p:cNvSpPr>
          <p:nvPr/>
        </p:nvSpPr>
        <p:spPr bwMode="auto">
          <a:xfrm>
            <a:off x="2574925" y="304800"/>
            <a:ext cx="3140075" cy="609600"/>
          </a:xfrm>
          <a:prstGeom prst="chevron">
            <a:avLst>
              <a:gd name="adj" fmla="val 22536"/>
            </a:avLst>
          </a:prstGeom>
          <a:solidFill>
            <a:srgbClr val="F4DCE8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Business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Incubation</a:t>
            </a:r>
          </a:p>
        </p:txBody>
      </p:sp>
      <p:sp>
        <p:nvSpPr>
          <p:cNvPr id="13319" name="AutoShape 7"/>
          <p:cNvSpPr>
            <a:spLocks noChangeArrowheads="1"/>
          </p:cNvSpPr>
          <p:nvPr/>
        </p:nvSpPr>
        <p:spPr bwMode="auto">
          <a:xfrm>
            <a:off x="5667375" y="304800"/>
            <a:ext cx="2562225" cy="609600"/>
          </a:xfrm>
          <a:prstGeom prst="chevron">
            <a:avLst>
              <a:gd name="adj" fmla="val 18389"/>
            </a:avLst>
          </a:prstGeom>
          <a:gradFill rotWithShape="1">
            <a:gsLst>
              <a:gs pos="0">
                <a:srgbClr val="993366"/>
              </a:gs>
              <a:gs pos="100000">
                <a:srgbClr val="C184A3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Manufacturing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Growth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Profile">
  <a:themeElements>
    <a:clrScheme name="1_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1_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9455</TotalTime>
  <Words>1040</Words>
  <Application>Microsoft Office PowerPoint</Application>
  <PresentationFormat>On-screen Show (4:3)</PresentationFormat>
  <Paragraphs>263</Paragraphs>
  <Slides>27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1_Profile</vt:lpstr>
      <vt:lpstr>PowerPoint Presentation</vt:lpstr>
      <vt:lpstr>HTR is a U of R Affiliate </vt:lpstr>
      <vt:lpstr>HTR Overview</vt:lpstr>
      <vt:lpstr>HTR Partners</vt:lpstr>
      <vt:lpstr>What We Do…</vt:lpstr>
      <vt:lpstr>HTR Programs and Services</vt:lpstr>
      <vt:lpstr>PowerPoint Presentation</vt:lpstr>
      <vt:lpstr>PowerPoint Presentation</vt:lpstr>
      <vt:lpstr>PowerPoint Presentation</vt:lpstr>
      <vt:lpstr>The Entrepreneurs Network</vt:lpstr>
      <vt:lpstr>TEN Strategic Partners</vt:lpstr>
      <vt:lpstr>Derby Management</vt:lpstr>
      <vt:lpstr>What is TEN?</vt:lpstr>
      <vt:lpstr>TEN’S 4 Boot Camps</vt:lpstr>
      <vt:lpstr>Who’s eligible for TEN?</vt:lpstr>
      <vt:lpstr>Sample of TEN success stories</vt:lpstr>
      <vt:lpstr>TEN Class 12</vt:lpstr>
      <vt:lpstr>Commercialization Program</vt:lpstr>
      <vt:lpstr>PreSeed Workshop </vt:lpstr>
      <vt:lpstr>PreSeed Workshop </vt:lpstr>
      <vt:lpstr>PreSeed Workshop </vt:lpstr>
      <vt:lpstr>PreSeed Workshop </vt:lpstr>
      <vt:lpstr>PreSeed Workshop </vt:lpstr>
      <vt:lpstr>PreSeed Workshop </vt:lpstr>
      <vt:lpstr>More HTR Programs</vt:lpstr>
      <vt:lpstr>Call to Action</vt:lpstr>
      <vt:lpstr>Thank You!</vt:lpstr>
    </vt:vector>
  </TitlesOfParts>
  <Company>High Technology of Rochester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Tech Rochester “MIT”, August 31, 2004</dc:title>
  <dc:creator>Paul Wetenhall</dc:creator>
  <cp:lastModifiedBy>Jean Kase</cp:lastModifiedBy>
  <cp:revision>319</cp:revision>
  <cp:lastPrinted>2012-02-07T18:11:53Z</cp:lastPrinted>
  <dcterms:created xsi:type="dcterms:W3CDTF">2004-09-02T14:58:17Z</dcterms:created>
  <dcterms:modified xsi:type="dcterms:W3CDTF">2012-02-09T00:02:03Z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7</vt:i4>
  </property>
</Properties>
</file>