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28"/>
  </p:notesMasterIdLst>
  <p:handoutMasterIdLst>
    <p:handoutMasterId r:id="rId29"/>
  </p:handoutMasterIdLst>
  <p:sldIdLst>
    <p:sldId id="259" r:id="rId2"/>
    <p:sldId id="265" r:id="rId3"/>
    <p:sldId id="279" r:id="rId4"/>
    <p:sldId id="280" r:id="rId5"/>
    <p:sldId id="287" r:id="rId6"/>
    <p:sldId id="293" r:id="rId7"/>
    <p:sldId id="294" r:id="rId8"/>
    <p:sldId id="295" r:id="rId9"/>
    <p:sldId id="281" r:id="rId10"/>
    <p:sldId id="283" r:id="rId11"/>
    <p:sldId id="284" r:id="rId12"/>
    <p:sldId id="269" r:id="rId13"/>
    <p:sldId id="268" r:id="rId14"/>
    <p:sldId id="270" r:id="rId15"/>
    <p:sldId id="296" r:id="rId16"/>
    <p:sldId id="271" r:id="rId17"/>
    <p:sldId id="272" r:id="rId18"/>
    <p:sldId id="286" r:id="rId19"/>
    <p:sldId id="298" r:id="rId20"/>
    <p:sldId id="292" r:id="rId21"/>
    <p:sldId id="290" r:id="rId22"/>
    <p:sldId id="291" r:id="rId23"/>
    <p:sldId id="297" r:id="rId24"/>
    <p:sldId id="288" r:id="rId25"/>
    <p:sldId id="289" r:id="rId26"/>
    <p:sldId id="28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E40E62"/>
    <a:srgbClr val="8CBC1C"/>
    <a:srgbClr val="3D3832"/>
    <a:srgbClr val="949CA1"/>
    <a:srgbClr val="E6DE99"/>
    <a:srgbClr val="808C8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100" d="100"/>
          <a:sy n="100" d="100"/>
        </p:scale>
        <p:origin x="-516"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4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82FE427A-DAE4-41A1-8481-C6C6DB71BA06}" type="datetime3">
              <a:rPr lang="en-US"/>
              <a:pPr/>
              <a:t>8 March 2012</a:t>
            </a:fld>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1B6DCC2-553B-4249-9EED-004ADE31FF78}" type="slidenum">
              <a:rPr lang="en-US"/>
              <a:pPr/>
              <a:t>‹#›</a:t>
            </a:fld>
            <a:endParaRPr lang="en-US" dirty="0"/>
          </a:p>
        </p:txBody>
      </p:sp>
    </p:spTree>
    <p:extLst>
      <p:ext uri="{BB962C8B-B14F-4D97-AF65-F5344CB8AC3E}">
        <p14:creationId xmlns:p14="http://schemas.microsoft.com/office/powerpoint/2010/main" val="256792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96191DDC-9CBA-4800-9616-2C8782401884}" type="datetime3">
              <a:rPr lang="en-US"/>
              <a:pPr/>
              <a:t>8 March 2012</a:t>
            </a:fld>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4B724FD-7724-4827-810C-16B4F3A9C694}" type="slidenum">
              <a:rPr lang="en-US"/>
              <a:pPr/>
              <a:t>‹#›</a:t>
            </a:fld>
            <a:endParaRPr lang="en-US" dirty="0"/>
          </a:p>
        </p:txBody>
      </p:sp>
    </p:spTree>
    <p:extLst>
      <p:ext uri="{BB962C8B-B14F-4D97-AF65-F5344CB8AC3E}">
        <p14:creationId xmlns:p14="http://schemas.microsoft.com/office/powerpoint/2010/main" val="108758983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D1F6C26-8F53-4BC9-A8A5-7CCFD85D695D}" type="datetime3">
              <a:rPr lang="en-US"/>
              <a:pPr/>
              <a:t>8 March 2012</a:t>
            </a:fld>
            <a:endParaRPr lang="en-US" dirty="0"/>
          </a:p>
        </p:txBody>
      </p:sp>
      <p:sp>
        <p:nvSpPr>
          <p:cNvPr id="6" name="Rectangle 7"/>
          <p:cNvSpPr>
            <a:spLocks noGrp="1" noChangeArrowheads="1"/>
          </p:cNvSpPr>
          <p:nvPr>
            <p:ph type="sldNum" sz="quarter" idx="5"/>
          </p:nvPr>
        </p:nvSpPr>
        <p:spPr>
          <a:ln/>
        </p:spPr>
        <p:txBody>
          <a:bodyPr/>
          <a:lstStyle/>
          <a:p>
            <a:fld id="{64246067-011A-4EAB-849A-114F3C6F4EBF}" type="slidenum">
              <a:rPr lang="en-US"/>
              <a:pPr/>
              <a:t>1</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D0E0A80-7C11-4F23-85FE-CEFF9D701E96}" type="datetime3">
              <a:rPr lang="en-US"/>
              <a:pPr/>
              <a:t>8 March 2012</a:t>
            </a:fld>
            <a:endParaRPr lang="en-US" dirty="0"/>
          </a:p>
        </p:txBody>
      </p:sp>
      <p:sp>
        <p:nvSpPr>
          <p:cNvPr id="6" name="Rectangle 7"/>
          <p:cNvSpPr>
            <a:spLocks noGrp="1" noChangeArrowheads="1"/>
          </p:cNvSpPr>
          <p:nvPr>
            <p:ph type="sldNum" sz="quarter" idx="5"/>
          </p:nvPr>
        </p:nvSpPr>
        <p:spPr>
          <a:ln/>
        </p:spPr>
        <p:txBody>
          <a:bodyPr/>
          <a:lstStyle/>
          <a:p>
            <a:fld id="{16650B15-FDCB-4306-95E0-D4E269DFCCE5}" type="slidenum">
              <a:rPr lang="en-US"/>
              <a:pPr/>
              <a:t>10</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Need to meet two requirements.  The first prong is what we’re discussing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54320B9-58FA-4C43-872E-12351BAE302E}" type="datetime3">
              <a:rPr lang="en-US"/>
              <a:pPr/>
              <a:t>8 March 2012</a:t>
            </a:fld>
            <a:endParaRPr lang="en-US" dirty="0"/>
          </a:p>
        </p:txBody>
      </p:sp>
      <p:sp>
        <p:nvSpPr>
          <p:cNvPr id="6" name="Rectangle 7"/>
          <p:cNvSpPr>
            <a:spLocks noGrp="1" noChangeArrowheads="1"/>
          </p:cNvSpPr>
          <p:nvPr>
            <p:ph type="sldNum" sz="quarter" idx="5"/>
          </p:nvPr>
        </p:nvSpPr>
        <p:spPr>
          <a:ln/>
        </p:spPr>
        <p:txBody>
          <a:bodyPr/>
          <a:lstStyle/>
          <a:p>
            <a:fld id="{0DB79559-5BEF-4F83-BFE7-9A654E17E3A8}" type="slidenum">
              <a:rPr lang="en-US"/>
              <a:pPr/>
              <a:t>11</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a:t>Difference between invention and discovery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7A6833-8BDA-464B-B5E1-346D3C864960}" type="datetime3">
              <a:rPr lang="en-US"/>
              <a:pPr/>
              <a:t>8 March 2012</a:t>
            </a:fld>
            <a:endParaRPr lang="en-US" dirty="0"/>
          </a:p>
        </p:txBody>
      </p:sp>
      <p:sp>
        <p:nvSpPr>
          <p:cNvPr id="6" name="Rectangle 7"/>
          <p:cNvSpPr>
            <a:spLocks noGrp="1" noChangeArrowheads="1"/>
          </p:cNvSpPr>
          <p:nvPr>
            <p:ph type="sldNum" sz="quarter" idx="5"/>
          </p:nvPr>
        </p:nvSpPr>
        <p:spPr>
          <a:ln/>
        </p:spPr>
        <p:txBody>
          <a:bodyPr/>
          <a:lstStyle/>
          <a:p>
            <a:fld id="{4FA54F6E-0DB9-4205-8A55-1700D7E01FA8}" type="slidenum">
              <a:rPr lang="en-US"/>
              <a:pPr/>
              <a:t>26</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3657600" y="6583363"/>
            <a:ext cx="35814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700" dirty="0">
                <a:solidFill>
                  <a:srgbClr val="414141"/>
                </a:solidFill>
                <a:latin typeface="Arial Narrow" pitchFamily="34" charset="0"/>
              </a:rPr>
              <a:t>© </a:t>
            </a:r>
            <a:r>
              <a:rPr lang="en-US" sz="700" dirty="0" smtClean="0">
                <a:solidFill>
                  <a:srgbClr val="414141"/>
                </a:solidFill>
                <a:latin typeface="Arial Narrow" pitchFamily="34" charset="0"/>
              </a:rPr>
              <a:t>2011 Sterne</a:t>
            </a:r>
            <a:r>
              <a:rPr lang="en-US" sz="700" dirty="0">
                <a:solidFill>
                  <a:srgbClr val="414141"/>
                </a:solidFill>
                <a:latin typeface="Arial Narrow" pitchFamily="34" charset="0"/>
              </a:rPr>
              <a:t>,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endParaRPr lang="en-US" sz="700" dirty="0">
              <a:solidFill>
                <a:srgbClr val="414141"/>
              </a:solidFill>
              <a:latin typeface="TradeGothic CondEighteen" pitchFamily="84" charset="0"/>
            </a:endParaRPr>
          </a:p>
        </p:txBody>
      </p:sp>
      <p:sp>
        <p:nvSpPr>
          <p:cNvPr id="43010" name="Rectangle 2"/>
          <p:cNvSpPr>
            <a:spLocks noGrp="1" noChangeArrowheads="1"/>
          </p:cNvSpPr>
          <p:nvPr>
            <p:ph type="ctrTitle"/>
          </p:nvPr>
        </p:nvSpPr>
        <p:spPr>
          <a:xfrm>
            <a:off x="2360613" y="2286000"/>
            <a:ext cx="5486400" cy="1600200"/>
          </a:xfrm>
          <a:extLst>
            <a:ext uri="{909E8E84-426E-40DD-AFC4-6F175D3DCCD1}">
              <a14:hiddenFill xmlns:a14="http://schemas.microsoft.com/office/drawing/2010/main">
                <a:solidFill>
                  <a:schemeClr val="accent1"/>
                </a:solidFill>
              </a14:hiddenFill>
            </a:ext>
          </a:extLst>
        </p:spPr>
        <p:txBody>
          <a:bodyPr anchor="t"/>
          <a:lstStyle>
            <a:lvl1pPr>
              <a:defRPr sz="5000"/>
            </a:lvl1pPr>
          </a:lstStyle>
          <a:p>
            <a:pPr lvl="0"/>
            <a:r>
              <a:rPr lang="en-US" noProof="0" smtClean="0"/>
              <a:t>Click to edit Master title style</a:t>
            </a:r>
          </a:p>
        </p:txBody>
      </p:sp>
      <p:sp>
        <p:nvSpPr>
          <p:cNvPr id="43011" name="Rectangle 3"/>
          <p:cNvSpPr>
            <a:spLocks noGrp="1" noChangeArrowheads="1"/>
          </p:cNvSpPr>
          <p:nvPr>
            <p:ph type="subTitle" idx="1"/>
          </p:nvPr>
        </p:nvSpPr>
        <p:spPr>
          <a:xfrm>
            <a:off x="2360613" y="4038600"/>
            <a:ext cx="5487987" cy="501650"/>
          </a:xfrm>
        </p:spPr>
        <p:txBody>
          <a:bodyPr/>
          <a:lstStyle>
            <a:lvl1pPr marL="0" indent="0">
              <a:buFontTx/>
              <a:buNone/>
              <a:defRPr sz="1900" b="1">
                <a:solidFill>
                  <a:schemeClr val="folHlink"/>
                </a:solidFill>
              </a:defRPr>
            </a:lvl1pPr>
          </a:lstStyle>
          <a:p>
            <a:pPr lvl="0"/>
            <a:r>
              <a:rPr lang="en-US" noProof="0" smtClean="0"/>
              <a:t>Click to edit Master subtitle style</a:t>
            </a:r>
          </a:p>
        </p:txBody>
      </p:sp>
      <p:sp>
        <p:nvSpPr>
          <p:cNvPr id="43012" name="Rectangle 4"/>
          <p:cNvSpPr>
            <a:spLocks noGrp="1" noChangeArrowheads="1"/>
          </p:cNvSpPr>
          <p:nvPr>
            <p:ph type="dt" sz="half" idx="2"/>
          </p:nvPr>
        </p:nvSpPr>
        <p:spPr bwMode="auto">
          <a:xfrm>
            <a:off x="2360613" y="4800600"/>
            <a:ext cx="1979612"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8CBC1C"/>
                </a:solidFill>
                <a:latin typeface="R Frutiger Roman" pitchFamily="84" charset="0"/>
              </a:defRPr>
            </a:lvl1pPr>
          </a:lstStyle>
          <a:p>
            <a:fld id="{BF33DFBA-1536-4AFB-9D3C-EECFAD29C866}" type="datetime4">
              <a:rPr lang="en-US" smtClean="0"/>
              <a:pPr/>
              <a:t>March 8, 2012</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33F5F8-4544-43A5-B759-431AB0D733C8}" type="slidenum">
              <a:rPr lang="en-US" smtClean="0"/>
              <a:pPr/>
              <a:t>‹#›</a:t>
            </a:fld>
            <a:endParaRPr lang="en-US" dirty="0"/>
          </a:p>
        </p:txBody>
      </p:sp>
    </p:spTree>
    <p:extLst>
      <p:ext uri="{BB962C8B-B14F-4D97-AF65-F5344CB8AC3E}">
        <p14:creationId xmlns:p14="http://schemas.microsoft.com/office/powerpoint/2010/main" val="83199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1E6178-3E5C-42A3-AA3B-0B6B57C4E027}" type="slidenum">
              <a:rPr lang="en-US" smtClean="0"/>
              <a:pPr/>
              <a:t>‹#›</a:t>
            </a:fld>
            <a:endParaRPr lang="en-US" dirty="0"/>
          </a:p>
        </p:txBody>
      </p:sp>
    </p:spTree>
    <p:extLst>
      <p:ext uri="{BB962C8B-B14F-4D97-AF65-F5344CB8AC3E}">
        <p14:creationId xmlns:p14="http://schemas.microsoft.com/office/powerpoint/2010/main" val="304043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4C563E-BF50-4AD5-9630-2B82B9673873}" type="slidenum">
              <a:rPr lang="en-US" smtClean="0"/>
              <a:pPr/>
              <a:t>‹#›</a:t>
            </a:fld>
            <a:endParaRPr lang="en-US" dirty="0"/>
          </a:p>
        </p:txBody>
      </p:sp>
    </p:spTree>
    <p:extLst>
      <p:ext uri="{BB962C8B-B14F-4D97-AF65-F5344CB8AC3E}">
        <p14:creationId xmlns:p14="http://schemas.microsoft.com/office/powerpoint/2010/main" val="3194833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63003DB-F34B-41B5-ACBB-16199B786970}" type="slidenum">
              <a:rPr lang="en-US" smtClean="0"/>
              <a:pPr/>
              <a:t>‹#›</a:t>
            </a:fld>
            <a:endParaRPr lang="en-US" dirty="0"/>
          </a:p>
        </p:txBody>
      </p:sp>
    </p:spTree>
    <p:extLst>
      <p:ext uri="{BB962C8B-B14F-4D97-AF65-F5344CB8AC3E}">
        <p14:creationId xmlns:p14="http://schemas.microsoft.com/office/powerpoint/2010/main" val="215922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3C244F-F3B0-4EB6-BCB7-8D46F2EB6B2C}" type="slidenum">
              <a:rPr lang="en-US" smtClean="0"/>
              <a:pPr/>
              <a:t>‹#›</a:t>
            </a:fld>
            <a:endParaRPr lang="en-US" dirty="0"/>
          </a:p>
        </p:txBody>
      </p:sp>
    </p:spTree>
    <p:extLst>
      <p:ext uri="{BB962C8B-B14F-4D97-AF65-F5344CB8AC3E}">
        <p14:creationId xmlns:p14="http://schemas.microsoft.com/office/powerpoint/2010/main" val="3841012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A487953-20DD-4D7E-BA19-D830FB8EE66D}" type="slidenum">
              <a:rPr lang="en-US" smtClean="0"/>
              <a:pPr/>
              <a:t>‹#›</a:t>
            </a:fld>
            <a:endParaRPr lang="en-US" dirty="0"/>
          </a:p>
        </p:txBody>
      </p:sp>
    </p:spTree>
    <p:extLst>
      <p:ext uri="{BB962C8B-B14F-4D97-AF65-F5344CB8AC3E}">
        <p14:creationId xmlns:p14="http://schemas.microsoft.com/office/powerpoint/2010/main" val="95780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49A9292-FD74-4FBB-AEE3-998AE8E42E3A}" type="slidenum">
              <a:rPr lang="en-US" smtClean="0"/>
              <a:pPr/>
              <a:t>‹#›</a:t>
            </a:fld>
            <a:endParaRPr lang="en-US" dirty="0"/>
          </a:p>
        </p:txBody>
      </p:sp>
    </p:spTree>
    <p:extLst>
      <p:ext uri="{BB962C8B-B14F-4D97-AF65-F5344CB8AC3E}">
        <p14:creationId xmlns:p14="http://schemas.microsoft.com/office/powerpoint/2010/main" val="131973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8DE9E41-CE01-4E6B-BA6B-E4494EC951AF}" type="slidenum">
              <a:rPr lang="en-US" smtClean="0"/>
              <a:pPr/>
              <a:t>‹#›</a:t>
            </a:fld>
            <a:endParaRPr lang="en-US" dirty="0"/>
          </a:p>
        </p:txBody>
      </p:sp>
    </p:spTree>
    <p:extLst>
      <p:ext uri="{BB962C8B-B14F-4D97-AF65-F5344CB8AC3E}">
        <p14:creationId xmlns:p14="http://schemas.microsoft.com/office/powerpoint/2010/main" val="285018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00E6D8-02F1-44F4-BB38-CB6B7C7BD705}" type="slidenum">
              <a:rPr lang="en-US" smtClean="0"/>
              <a:pPr/>
              <a:t>‹#›</a:t>
            </a:fld>
            <a:endParaRPr lang="en-US" dirty="0"/>
          </a:p>
        </p:txBody>
      </p:sp>
    </p:spTree>
    <p:extLst>
      <p:ext uri="{BB962C8B-B14F-4D97-AF65-F5344CB8AC3E}">
        <p14:creationId xmlns:p14="http://schemas.microsoft.com/office/powerpoint/2010/main" val="40795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418E8A6-3E10-4A6C-BD2E-662BB2A989FF}" type="slidenum">
              <a:rPr lang="en-US" smtClean="0"/>
              <a:pPr/>
              <a:t>‹#›</a:t>
            </a:fld>
            <a:endParaRPr lang="en-US" dirty="0"/>
          </a:p>
        </p:txBody>
      </p:sp>
    </p:spTree>
    <p:extLst>
      <p:ext uri="{BB962C8B-B14F-4D97-AF65-F5344CB8AC3E}">
        <p14:creationId xmlns:p14="http://schemas.microsoft.com/office/powerpoint/2010/main" val="27353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609600" y="17526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987" name="Rectangle 3"/>
          <p:cNvSpPr>
            <a:spLocks noGrp="1" noChangeArrowheads="1"/>
          </p:cNvSpPr>
          <p:nvPr>
            <p:ph type="sldNum" sz="quarter" idx="4"/>
          </p:nvPr>
        </p:nvSpPr>
        <p:spPr bwMode="auto">
          <a:xfrm>
            <a:off x="381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rgbClr val="727272"/>
                </a:solidFill>
                <a:latin typeface="TradeGothic CondEighteen" pitchFamily="84" charset="0"/>
              </a:defRPr>
            </a:lvl1pPr>
          </a:lstStyle>
          <a:p>
            <a:fld id="{D62B60CB-0BB9-44DF-A9A6-7379C7D102CA}" type="slidenum">
              <a:rPr lang="en-US" smtClean="0"/>
              <a:pPr/>
              <a:t>‹#›</a:t>
            </a:fld>
            <a:endParaRPr lang="en-US" dirty="0"/>
          </a:p>
        </p:txBody>
      </p:sp>
      <p:sp>
        <p:nvSpPr>
          <p:cNvPr id="41988" name="Rectangle 4"/>
          <p:cNvSpPr>
            <a:spLocks noGrp="1" noChangeArrowheads="1"/>
          </p:cNvSpPr>
          <p:nvPr>
            <p:ph type="title"/>
          </p:nvPr>
        </p:nvSpPr>
        <p:spPr bwMode="auto">
          <a:xfrm>
            <a:off x="2057400" y="533400"/>
            <a:ext cx="6781800" cy="838200"/>
          </a:xfrm>
          <a:prstGeom prst="rect">
            <a:avLst/>
          </a:prstGeom>
          <a:noFill/>
          <a:ln>
            <a:noFill/>
          </a:ln>
          <a:effectLst/>
          <a:extLst>
            <a:ext uri="{909E8E84-426E-40DD-AFC4-6F175D3DCCD1}">
              <a14:hiddenFill xmlns:a14="http://schemas.microsoft.com/office/drawing/2010/main">
                <a:solidFill>
                  <a:srgbClr val="A1004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9" name="Text Box 5"/>
          <p:cNvSpPr txBox="1">
            <a:spLocks noChangeArrowheads="1"/>
          </p:cNvSpPr>
          <p:nvPr/>
        </p:nvSpPr>
        <p:spPr bwMode="auto">
          <a:xfrm>
            <a:off x="6096000" y="6626605"/>
            <a:ext cx="2895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700" dirty="0">
                <a:solidFill>
                  <a:srgbClr val="414141"/>
                </a:solidFill>
                <a:latin typeface="Arial Narrow" pitchFamily="34" charset="0"/>
              </a:rPr>
              <a:t>© </a:t>
            </a:r>
            <a:r>
              <a:rPr lang="en-US" sz="700" dirty="0" smtClean="0">
                <a:solidFill>
                  <a:srgbClr val="414141"/>
                </a:solidFill>
                <a:latin typeface="Arial Narrow" pitchFamily="34" charset="0"/>
              </a:rPr>
              <a:t>2011 Sterne</a:t>
            </a:r>
            <a:r>
              <a:rPr lang="en-US" sz="700" dirty="0">
                <a:solidFill>
                  <a:srgbClr val="414141"/>
                </a:solidFill>
                <a:latin typeface="Arial Narrow" pitchFamily="34" charset="0"/>
              </a:rPr>
              <a:t>,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p>
        </p:txBody>
      </p:sp>
      <p:sp>
        <p:nvSpPr>
          <p:cNvPr id="7" name="Text Box 6"/>
          <p:cNvSpPr txBox="1">
            <a:spLocks noChangeArrowheads="1"/>
          </p:cNvSpPr>
          <p:nvPr/>
        </p:nvSpPr>
        <p:spPr bwMode="auto">
          <a:xfrm>
            <a:off x="6019800" y="6019800"/>
            <a:ext cx="2895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700" dirty="0" smtClean="0">
                <a:solidFill>
                  <a:srgbClr val="414141"/>
                </a:solidFill>
                <a:latin typeface="Arial Narrow" pitchFamily="34" charset="0"/>
              </a:rPr>
              <a:t>.</a:t>
            </a:r>
            <a:endParaRPr lang="en-US" sz="700" dirty="0">
              <a:solidFill>
                <a:srgbClr val="414141"/>
              </a:solidFill>
              <a:latin typeface="Arial Narrow" pitchFamily="34" charset="0"/>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800" b="1">
          <a:solidFill>
            <a:srgbClr val="E40E62"/>
          </a:solidFill>
          <a:latin typeface="+mj-lt"/>
          <a:ea typeface="+mj-ea"/>
          <a:cs typeface="+mj-cs"/>
        </a:defRPr>
      </a:lvl1pPr>
      <a:lvl2pPr algn="l" rtl="0" eaLnBrk="1" fontAlgn="base" hangingPunct="1">
        <a:spcBef>
          <a:spcPct val="0"/>
        </a:spcBef>
        <a:spcAft>
          <a:spcPct val="0"/>
        </a:spcAft>
        <a:defRPr sz="3800" b="1">
          <a:solidFill>
            <a:srgbClr val="E40E62"/>
          </a:solidFill>
          <a:latin typeface="Arial Narrow" pitchFamily="34" charset="0"/>
        </a:defRPr>
      </a:lvl2pPr>
      <a:lvl3pPr algn="l" rtl="0" eaLnBrk="1" fontAlgn="base" hangingPunct="1">
        <a:spcBef>
          <a:spcPct val="0"/>
        </a:spcBef>
        <a:spcAft>
          <a:spcPct val="0"/>
        </a:spcAft>
        <a:defRPr sz="3800" b="1">
          <a:solidFill>
            <a:srgbClr val="E40E62"/>
          </a:solidFill>
          <a:latin typeface="Arial Narrow" pitchFamily="34" charset="0"/>
        </a:defRPr>
      </a:lvl3pPr>
      <a:lvl4pPr algn="l" rtl="0" eaLnBrk="1" fontAlgn="base" hangingPunct="1">
        <a:spcBef>
          <a:spcPct val="0"/>
        </a:spcBef>
        <a:spcAft>
          <a:spcPct val="0"/>
        </a:spcAft>
        <a:defRPr sz="3800" b="1">
          <a:solidFill>
            <a:srgbClr val="E40E62"/>
          </a:solidFill>
          <a:latin typeface="Arial Narrow" pitchFamily="34" charset="0"/>
        </a:defRPr>
      </a:lvl4pPr>
      <a:lvl5pPr algn="l" rtl="0" eaLnBrk="1" fontAlgn="base" hangingPunct="1">
        <a:spcBef>
          <a:spcPct val="0"/>
        </a:spcBef>
        <a:spcAft>
          <a:spcPct val="0"/>
        </a:spcAft>
        <a:defRPr sz="3800" b="1">
          <a:solidFill>
            <a:srgbClr val="E40E62"/>
          </a:solidFill>
          <a:latin typeface="Arial Narrow" pitchFamily="34" charset="0"/>
        </a:defRPr>
      </a:lvl5pPr>
      <a:lvl6pPr marL="457200" algn="l" rtl="0" eaLnBrk="1" fontAlgn="base" hangingPunct="1">
        <a:spcBef>
          <a:spcPct val="0"/>
        </a:spcBef>
        <a:spcAft>
          <a:spcPct val="0"/>
        </a:spcAft>
        <a:defRPr sz="3800" b="1">
          <a:solidFill>
            <a:srgbClr val="E40E62"/>
          </a:solidFill>
          <a:latin typeface="Arial Narrow" pitchFamily="34" charset="0"/>
        </a:defRPr>
      </a:lvl6pPr>
      <a:lvl7pPr marL="914400" algn="l" rtl="0" eaLnBrk="1" fontAlgn="base" hangingPunct="1">
        <a:spcBef>
          <a:spcPct val="0"/>
        </a:spcBef>
        <a:spcAft>
          <a:spcPct val="0"/>
        </a:spcAft>
        <a:defRPr sz="3800" b="1">
          <a:solidFill>
            <a:srgbClr val="E40E62"/>
          </a:solidFill>
          <a:latin typeface="Arial Narrow" pitchFamily="34" charset="0"/>
        </a:defRPr>
      </a:lvl7pPr>
      <a:lvl8pPr marL="1371600" algn="l" rtl="0" eaLnBrk="1" fontAlgn="base" hangingPunct="1">
        <a:spcBef>
          <a:spcPct val="0"/>
        </a:spcBef>
        <a:spcAft>
          <a:spcPct val="0"/>
        </a:spcAft>
        <a:defRPr sz="3800" b="1">
          <a:solidFill>
            <a:srgbClr val="E40E62"/>
          </a:solidFill>
          <a:latin typeface="Arial Narrow" pitchFamily="34" charset="0"/>
        </a:defRPr>
      </a:lvl8pPr>
      <a:lvl9pPr marL="1828800" algn="l" rtl="0" eaLnBrk="1" fontAlgn="base" hangingPunct="1">
        <a:spcBef>
          <a:spcPct val="0"/>
        </a:spcBef>
        <a:spcAft>
          <a:spcPct val="0"/>
        </a:spcAft>
        <a:defRPr sz="3800" b="1">
          <a:solidFill>
            <a:srgbClr val="E40E62"/>
          </a:solidFill>
          <a:latin typeface="Arial Narrow" pitchFamily="34" charset="0"/>
        </a:defRPr>
      </a:lvl9pPr>
    </p:titleStyle>
    <p:bodyStyle>
      <a:lvl1pPr marL="342900" indent="-342900" algn="l" rtl="0" eaLnBrk="1" fontAlgn="base" hangingPunct="1">
        <a:spcBef>
          <a:spcPct val="20000"/>
        </a:spcBef>
        <a:spcAft>
          <a:spcPct val="0"/>
        </a:spcAft>
        <a:buChar char="•"/>
        <a:defRPr sz="3000">
          <a:solidFill>
            <a:srgbClr val="727272"/>
          </a:solidFill>
          <a:latin typeface="+mn-lt"/>
          <a:ea typeface="+mn-ea"/>
          <a:cs typeface="+mn-cs"/>
        </a:defRPr>
      </a:lvl1pPr>
      <a:lvl2pPr marL="742950" indent="-285750" algn="l" rtl="0" eaLnBrk="1" fontAlgn="base" hangingPunct="1">
        <a:spcBef>
          <a:spcPct val="20000"/>
        </a:spcBef>
        <a:spcAft>
          <a:spcPct val="0"/>
        </a:spcAft>
        <a:buChar char="–"/>
        <a:defRPr sz="2600">
          <a:solidFill>
            <a:srgbClr val="727272"/>
          </a:solidFill>
          <a:latin typeface="+mn-lt"/>
        </a:defRPr>
      </a:lvl2pPr>
      <a:lvl3pPr marL="1085850" indent="-228600" algn="l" rtl="0" eaLnBrk="1" fontAlgn="base" hangingPunct="1">
        <a:spcBef>
          <a:spcPct val="20000"/>
        </a:spcBef>
        <a:spcAft>
          <a:spcPct val="0"/>
        </a:spcAft>
        <a:buChar char="•"/>
        <a:defRPr sz="2200">
          <a:solidFill>
            <a:srgbClr val="727272"/>
          </a:solidFill>
          <a:latin typeface="+mn-lt"/>
        </a:defRPr>
      </a:lvl3pPr>
      <a:lvl4pPr marL="1428750" indent="-228600" algn="l" rtl="0" eaLnBrk="1" fontAlgn="base" hangingPunct="1">
        <a:spcBef>
          <a:spcPct val="20000"/>
        </a:spcBef>
        <a:spcAft>
          <a:spcPct val="0"/>
        </a:spcAft>
        <a:buChar char="–"/>
        <a:defRPr sz="2000">
          <a:solidFill>
            <a:srgbClr val="727272"/>
          </a:solidFill>
          <a:latin typeface="+mn-lt"/>
        </a:defRPr>
      </a:lvl4pPr>
      <a:lvl5pPr marL="1771650" indent="-228600" algn="l" rtl="0" eaLnBrk="1" fontAlgn="base" hangingPunct="1">
        <a:spcBef>
          <a:spcPct val="20000"/>
        </a:spcBef>
        <a:spcAft>
          <a:spcPct val="0"/>
        </a:spcAft>
        <a:buChar char="»"/>
        <a:defRPr sz="2000">
          <a:solidFill>
            <a:srgbClr val="727272"/>
          </a:solidFill>
          <a:latin typeface="+mn-lt"/>
        </a:defRPr>
      </a:lvl5pPr>
      <a:lvl6pPr marL="2228850" indent="-228600" algn="l" rtl="0" eaLnBrk="1" fontAlgn="base" hangingPunct="1">
        <a:spcBef>
          <a:spcPct val="20000"/>
        </a:spcBef>
        <a:spcAft>
          <a:spcPct val="0"/>
        </a:spcAft>
        <a:buChar char="»"/>
        <a:defRPr sz="2000">
          <a:solidFill>
            <a:srgbClr val="727272"/>
          </a:solidFill>
          <a:latin typeface="+mn-lt"/>
        </a:defRPr>
      </a:lvl6pPr>
      <a:lvl7pPr marL="2686050" indent="-228600" algn="l" rtl="0" eaLnBrk="1" fontAlgn="base" hangingPunct="1">
        <a:spcBef>
          <a:spcPct val="20000"/>
        </a:spcBef>
        <a:spcAft>
          <a:spcPct val="0"/>
        </a:spcAft>
        <a:buChar char="»"/>
        <a:defRPr sz="2000">
          <a:solidFill>
            <a:srgbClr val="727272"/>
          </a:solidFill>
          <a:latin typeface="+mn-lt"/>
        </a:defRPr>
      </a:lvl7pPr>
      <a:lvl8pPr marL="3143250" indent="-228600" algn="l" rtl="0" eaLnBrk="1" fontAlgn="base" hangingPunct="1">
        <a:spcBef>
          <a:spcPct val="20000"/>
        </a:spcBef>
        <a:spcAft>
          <a:spcPct val="0"/>
        </a:spcAft>
        <a:buChar char="»"/>
        <a:defRPr sz="2000">
          <a:solidFill>
            <a:srgbClr val="727272"/>
          </a:solidFill>
          <a:latin typeface="+mn-lt"/>
        </a:defRPr>
      </a:lvl8pPr>
      <a:lvl9pPr marL="3600450" indent="-228600" algn="l" rtl="0" eaLnBrk="1" fontAlgn="base" hangingPunct="1">
        <a:spcBef>
          <a:spcPct val="20000"/>
        </a:spcBef>
        <a:spcAft>
          <a:spcPct val="0"/>
        </a:spcAft>
        <a:buChar char="»"/>
        <a:defRPr sz="2000">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shull@skgf.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018581" y="1371600"/>
            <a:ext cx="5486400" cy="1981200"/>
          </a:xfrm>
        </p:spPr>
        <p:txBody>
          <a:bodyPr/>
          <a:lstStyle/>
          <a:p>
            <a:pPr algn="ctr"/>
            <a:r>
              <a:rPr lang="en-US" sz="4400" dirty="0" smtClean="0"/>
              <a:t>Patenting Biomarkers and Diagnostic Methods</a:t>
            </a:r>
            <a:endParaRPr lang="en-US" sz="4400" dirty="0"/>
          </a:p>
        </p:txBody>
      </p:sp>
      <p:sp>
        <p:nvSpPr>
          <p:cNvPr id="22531" name="Rectangle 3"/>
          <p:cNvSpPr>
            <a:spLocks noGrp="1" noChangeArrowheads="1"/>
          </p:cNvSpPr>
          <p:nvPr>
            <p:ph type="subTitle" idx="1"/>
          </p:nvPr>
        </p:nvSpPr>
        <p:spPr>
          <a:xfrm>
            <a:off x="1607389" y="3200400"/>
            <a:ext cx="6248400" cy="501650"/>
          </a:xfrm>
        </p:spPr>
        <p:txBody>
          <a:bodyPr/>
          <a:lstStyle/>
          <a:p>
            <a:pPr algn="ctr"/>
            <a:r>
              <a:rPr lang="en-US" dirty="0" smtClean="0"/>
              <a:t>Neil P. Shull, Ph.D., J.D.</a:t>
            </a:r>
          </a:p>
          <a:p>
            <a:pPr algn="ctr"/>
            <a:r>
              <a:rPr lang="en-US" cap="small" dirty="0" smtClean="0"/>
              <a:t>Sterne, Kessler, Goldstein &amp; Fox P.L.L.C.</a:t>
            </a:r>
          </a:p>
          <a:p>
            <a:pPr algn="ctr"/>
            <a:endParaRPr lang="en-US" cap="small" dirty="0"/>
          </a:p>
        </p:txBody>
      </p:sp>
      <p:sp>
        <p:nvSpPr>
          <p:cNvPr id="2" name="Oval 1"/>
          <p:cNvSpPr/>
          <p:nvPr/>
        </p:nvSpPr>
        <p:spPr bwMode="auto">
          <a:xfrm>
            <a:off x="2597989" y="4822825"/>
            <a:ext cx="3962400"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8" name="Rectangle 3"/>
          <p:cNvSpPr txBox="1">
            <a:spLocks noChangeArrowheads="1"/>
          </p:cNvSpPr>
          <p:nvPr/>
        </p:nvSpPr>
        <p:spPr bwMode="auto">
          <a:xfrm>
            <a:off x="1598763" y="4851435"/>
            <a:ext cx="588609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900" b="1">
                <a:solidFill>
                  <a:schemeClr val="folHlink"/>
                </a:solidFill>
                <a:latin typeface="+mn-lt"/>
                <a:ea typeface="+mn-ea"/>
                <a:cs typeface="+mn-cs"/>
              </a:defRPr>
            </a:lvl1pPr>
            <a:lvl2pPr marL="742950" indent="-285750" algn="l" rtl="0" eaLnBrk="1" fontAlgn="base" hangingPunct="1">
              <a:spcBef>
                <a:spcPct val="20000"/>
              </a:spcBef>
              <a:spcAft>
                <a:spcPct val="0"/>
              </a:spcAft>
              <a:buChar char="–"/>
              <a:defRPr sz="2600">
                <a:solidFill>
                  <a:srgbClr val="727272"/>
                </a:solidFill>
                <a:latin typeface="+mn-lt"/>
              </a:defRPr>
            </a:lvl2pPr>
            <a:lvl3pPr marL="1085850" indent="-228600" algn="l" rtl="0" eaLnBrk="1" fontAlgn="base" hangingPunct="1">
              <a:spcBef>
                <a:spcPct val="20000"/>
              </a:spcBef>
              <a:spcAft>
                <a:spcPct val="0"/>
              </a:spcAft>
              <a:buChar char="•"/>
              <a:defRPr sz="2200">
                <a:solidFill>
                  <a:srgbClr val="727272"/>
                </a:solidFill>
                <a:latin typeface="+mn-lt"/>
              </a:defRPr>
            </a:lvl3pPr>
            <a:lvl4pPr marL="1428750" indent="-228600" algn="l" rtl="0" eaLnBrk="1" fontAlgn="base" hangingPunct="1">
              <a:spcBef>
                <a:spcPct val="20000"/>
              </a:spcBef>
              <a:spcAft>
                <a:spcPct val="0"/>
              </a:spcAft>
              <a:buChar char="–"/>
              <a:defRPr sz="2000">
                <a:solidFill>
                  <a:srgbClr val="727272"/>
                </a:solidFill>
                <a:latin typeface="+mn-lt"/>
              </a:defRPr>
            </a:lvl4pPr>
            <a:lvl5pPr marL="1771650" indent="-228600" algn="l" rtl="0" eaLnBrk="1" fontAlgn="base" hangingPunct="1">
              <a:spcBef>
                <a:spcPct val="20000"/>
              </a:spcBef>
              <a:spcAft>
                <a:spcPct val="0"/>
              </a:spcAft>
              <a:buChar char="»"/>
              <a:defRPr sz="2000">
                <a:solidFill>
                  <a:srgbClr val="727272"/>
                </a:solidFill>
                <a:latin typeface="+mn-lt"/>
              </a:defRPr>
            </a:lvl5pPr>
            <a:lvl6pPr marL="2228850" indent="-228600" algn="l" rtl="0" eaLnBrk="1" fontAlgn="base" hangingPunct="1">
              <a:spcBef>
                <a:spcPct val="20000"/>
              </a:spcBef>
              <a:spcAft>
                <a:spcPct val="0"/>
              </a:spcAft>
              <a:buChar char="»"/>
              <a:defRPr sz="2000">
                <a:solidFill>
                  <a:srgbClr val="727272"/>
                </a:solidFill>
                <a:latin typeface="+mn-lt"/>
              </a:defRPr>
            </a:lvl6pPr>
            <a:lvl7pPr marL="2686050" indent="-228600" algn="l" rtl="0" eaLnBrk="1" fontAlgn="base" hangingPunct="1">
              <a:spcBef>
                <a:spcPct val="20000"/>
              </a:spcBef>
              <a:spcAft>
                <a:spcPct val="0"/>
              </a:spcAft>
              <a:buChar char="»"/>
              <a:defRPr sz="2000">
                <a:solidFill>
                  <a:srgbClr val="727272"/>
                </a:solidFill>
                <a:latin typeface="+mn-lt"/>
              </a:defRPr>
            </a:lvl7pPr>
            <a:lvl8pPr marL="3143250" indent="-228600" algn="l" rtl="0" eaLnBrk="1" fontAlgn="base" hangingPunct="1">
              <a:spcBef>
                <a:spcPct val="20000"/>
              </a:spcBef>
              <a:spcAft>
                <a:spcPct val="0"/>
              </a:spcAft>
              <a:buChar char="»"/>
              <a:defRPr sz="2000">
                <a:solidFill>
                  <a:srgbClr val="727272"/>
                </a:solidFill>
                <a:latin typeface="+mn-lt"/>
              </a:defRPr>
            </a:lvl8pPr>
            <a:lvl9pPr marL="3600450" indent="-228600" algn="l" rtl="0" eaLnBrk="1" fontAlgn="base" hangingPunct="1">
              <a:spcBef>
                <a:spcPct val="20000"/>
              </a:spcBef>
              <a:spcAft>
                <a:spcPct val="0"/>
              </a:spcAft>
              <a:buChar char="»"/>
              <a:defRPr sz="2000">
                <a:solidFill>
                  <a:srgbClr val="727272"/>
                </a:solidFill>
                <a:latin typeface="+mn-lt"/>
              </a:defRPr>
            </a:lvl9pPr>
          </a:lstStyle>
          <a:p>
            <a:pPr algn="ctr"/>
            <a:r>
              <a:rPr lang="en-US" dirty="0" smtClean="0"/>
              <a:t>F.I.R.E. Series LXIX</a:t>
            </a:r>
          </a:p>
          <a:p>
            <a:pPr algn="ctr">
              <a:spcBef>
                <a:spcPts val="0"/>
              </a:spcBef>
            </a:pPr>
            <a:r>
              <a:rPr lang="en-US" dirty="0" smtClean="0"/>
              <a:t>March 8, 2012</a:t>
            </a:r>
          </a:p>
          <a:p>
            <a:pPr algn="ctr"/>
            <a:endParaRPr lang="en-US" cap="sm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F0C17BE-C84E-436E-8EC3-3C3C0F8BD810}" type="slidenum">
              <a:rPr lang="en-US"/>
              <a:pPr/>
              <a:t>10</a:t>
            </a:fld>
            <a:endParaRPr lang="en-US" dirty="0"/>
          </a:p>
        </p:txBody>
      </p:sp>
      <p:sp>
        <p:nvSpPr>
          <p:cNvPr id="72706" name="Rectangle 2"/>
          <p:cNvSpPr>
            <a:spLocks noGrp="1" noChangeArrowheads="1"/>
          </p:cNvSpPr>
          <p:nvPr>
            <p:ph type="title"/>
          </p:nvPr>
        </p:nvSpPr>
        <p:spPr/>
        <p:txBody>
          <a:bodyPr/>
          <a:lstStyle/>
          <a:p>
            <a:r>
              <a:rPr lang="en-US" dirty="0"/>
              <a:t>What </a:t>
            </a:r>
            <a:r>
              <a:rPr lang="en-US" dirty="0" smtClean="0"/>
              <a:t>can </a:t>
            </a:r>
            <a:r>
              <a:rPr lang="en-US" dirty="0"/>
              <a:t>be patented?</a:t>
            </a:r>
          </a:p>
        </p:txBody>
      </p:sp>
      <p:sp>
        <p:nvSpPr>
          <p:cNvPr id="72707" name="Rectangle 3"/>
          <p:cNvSpPr>
            <a:spLocks noGrp="1" noChangeArrowheads="1"/>
          </p:cNvSpPr>
          <p:nvPr>
            <p:ph type="body" idx="1"/>
          </p:nvPr>
        </p:nvSpPr>
        <p:spPr/>
        <p:txBody>
          <a:bodyPr/>
          <a:lstStyle/>
          <a:p>
            <a:pPr algn="ctr">
              <a:buFontTx/>
              <a:buNone/>
            </a:pPr>
            <a:r>
              <a:rPr lang="en-US" dirty="0"/>
              <a:t>An invention can be patented if:</a:t>
            </a:r>
          </a:p>
          <a:p>
            <a:pPr algn="ctr">
              <a:buFontTx/>
              <a:buNone/>
            </a:pPr>
            <a:endParaRPr lang="en-US" dirty="0"/>
          </a:p>
          <a:p>
            <a:pPr algn="ctr">
              <a:buFontTx/>
              <a:buNone/>
            </a:pPr>
            <a:r>
              <a:rPr lang="en-US" dirty="0"/>
              <a:t>The invention is eligible for patenting (“statutory subject matter”)</a:t>
            </a:r>
          </a:p>
          <a:p>
            <a:pPr algn="ctr">
              <a:buFontTx/>
              <a:buNone/>
            </a:pPr>
            <a:r>
              <a:rPr lang="en-US" dirty="0"/>
              <a:t>And</a:t>
            </a:r>
          </a:p>
          <a:p>
            <a:pPr algn="ctr">
              <a:buFontTx/>
              <a:buNone/>
            </a:pPr>
            <a:r>
              <a:rPr lang="en-US" dirty="0"/>
              <a:t>The invention is “new” and “unobvious” as measured against the “prior art”</a:t>
            </a:r>
          </a:p>
          <a:p>
            <a:pPr>
              <a:buFontTx/>
              <a:buNone/>
            </a:pPr>
            <a:endParaRPr lang="en-US" dirty="0"/>
          </a:p>
        </p:txBody>
      </p:sp>
      <p:pic>
        <p:nvPicPr>
          <p:cNvPr id="72725" name="Picture 21" descr="scienc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143000" cy="17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7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1671AEF-AED6-4413-8F9B-B0AF4FDB2AF7}" type="slidenum">
              <a:rPr lang="en-US"/>
              <a:pPr/>
              <a:t>11</a:t>
            </a:fld>
            <a:endParaRPr lang="en-US" dirty="0"/>
          </a:p>
        </p:txBody>
      </p:sp>
      <p:sp>
        <p:nvSpPr>
          <p:cNvPr id="73730" name="Rectangle 2"/>
          <p:cNvSpPr>
            <a:spLocks noGrp="1" noChangeArrowheads="1"/>
          </p:cNvSpPr>
          <p:nvPr>
            <p:ph type="title"/>
          </p:nvPr>
        </p:nvSpPr>
        <p:spPr/>
        <p:txBody>
          <a:bodyPr/>
          <a:lstStyle/>
          <a:p>
            <a:r>
              <a:rPr lang="en-US" sz="3400" dirty="0" smtClean="0"/>
              <a:t>What </a:t>
            </a:r>
            <a:r>
              <a:rPr lang="en-US" sz="3400" dirty="0"/>
              <a:t>cannot be patented?</a:t>
            </a:r>
          </a:p>
        </p:txBody>
      </p:sp>
      <p:sp>
        <p:nvSpPr>
          <p:cNvPr id="73731" name="Rectangle 3"/>
          <p:cNvSpPr>
            <a:spLocks noGrp="1" noChangeArrowheads="1"/>
          </p:cNvSpPr>
          <p:nvPr>
            <p:ph type="body" idx="1"/>
          </p:nvPr>
        </p:nvSpPr>
        <p:spPr>
          <a:xfrm>
            <a:off x="609600" y="1447800"/>
            <a:ext cx="7924800" cy="4572000"/>
          </a:xfrm>
        </p:spPr>
        <p:txBody>
          <a:bodyPr/>
          <a:lstStyle/>
          <a:p>
            <a:r>
              <a:rPr lang="en-US" dirty="0"/>
              <a:t>Inventions that </a:t>
            </a:r>
            <a:r>
              <a:rPr lang="en-US" i="1" dirty="0"/>
              <a:t>cannot</a:t>
            </a:r>
            <a:r>
              <a:rPr lang="en-US" dirty="0"/>
              <a:t> be patented</a:t>
            </a:r>
          </a:p>
          <a:p>
            <a:pPr lvl="1"/>
            <a:r>
              <a:rPr lang="en-US" dirty="0"/>
              <a:t>Abstract ideas</a:t>
            </a:r>
          </a:p>
          <a:p>
            <a:pPr lvl="1"/>
            <a:r>
              <a:rPr lang="en-US" dirty="0"/>
              <a:t>Mental processes</a:t>
            </a:r>
          </a:p>
          <a:p>
            <a:pPr lvl="1"/>
            <a:r>
              <a:rPr lang="en-US" dirty="0"/>
              <a:t>Abstract mathematical formulas</a:t>
            </a:r>
          </a:p>
          <a:p>
            <a:pPr lvl="1"/>
            <a:r>
              <a:rPr lang="en-US" dirty="0"/>
              <a:t>Laws of nature</a:t>
            </a:r>
          </a:p>
          <a:p>
            <a:pPr lvl="1"/>
            <a:r>
              <a:rPr lang="en-US" dirty="0"/>
              <a:t>Inventions that clearly do not work (e.g., perpetual motion machines)</a:t>
            </a:r>
          </a:p>
          <a:p>
            <a:pPr lvl="1"/>
            <a:r>
              <a:rPr lang="en-US" dirty="0"/>
              <a:t>Inventions that are illegal</a:t>
            </a:r>
          </a:p>
          <a:p>
            <a:pPr>
              <a:buFontTx/>
              <a:buNone/>
            </a:pPr>
            <a:endParaRPr lang="en-US" dirty="0"/>
          </a:p>
        </p:txBody>
      </p:sp>
      <p:pic>
        <p:nvPicPr>
          <p:cNvPr id="73736" name="Picture 8" descr="atomic_parti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057400"/>
            <a:ext cx="2073275" cy="197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7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781800" cy="838200"/>
          </a:xfrm>
        </p:spPr>
        <p:txBody>
          <a:bodyPr/>
          <a:lstStyle/>
          <a:p>
            <a:r>
              <a:rPr lang="en-US" dirty="0"/>
              <a:t>T</a:t>
            </a:r>
            <a:r>
              <a:rPr lang="en-US" dirty="0" smtClean="0"/>
              <a:t>he Machine-or-Transformation Test</a:t>
            </a:r>
            <a:endParaRPr lang="en-US" dirty="0"/>
          </a:p>
        </p:txBody>
      </p:sp>
      <p:sp>
        <p:nvSpPr>
          <p:cNvPr id="3" name="Content Placeholder 2"/>
          <p:cNvSpPr>
            <a:spLocks noGrp="1"/>
          </p:cNvSpPr>
          <p:nvPr>
            <p:ph idx="1"/>
          </p:nvPr>
        </p:nvSpPr>
        <p:spPr/>
        <p:txBody>
          <a:bodyPr/>
          <a:lstStyle/>
          <a:p>
            <a:r>
              <a:rPr lang="en-US" dirty="0" smtClean="0"/>
              <a:t>In October 2005, the USPTO issued a set of examiner guidelines indicating that a method claim must either </a:t>
            </a:r>
            <a:r>
              <a:rPr lang="en-US" dirty="0"/>
              <a:t>transform physical matter </a:t>
            </a:r>
            <a:r>
              <a:rPr lang="en-US" dirty="0" smtClean="0"/>
              <a:t>or be tied to a specific machine in order to be patent-eligible.</a:t>
            </a:r>
          </a:p>
          <a:p>
            <a:r>
              <a:rPr lang="en-US" dirty="0" smtClean="0"/>
              <a:t>The </a:t>
            </a:r>
            <a:r>
              <a:rPr lang="en-US" dirty="0"/>
              <a:t>Federal Circuit </a:t>
            </a:r>
            <a:r>
              <a:rPr lang="en-US" dirty="0" smtClean="0"/>
              <a:t>repeated this machine-or-transformation test as a mandate in </a:t>
            </a:r>
            <a:r>
              <a:rPr lang="en-US" i="1" dirty="0" smtClean="0"/>
              <a:t>In re Bilski </a:t>
            </a:r>
            <a:r>
              <a:rPr lang="en-US" dirty="0" smtClean="0"/>
              <a:t>(545 F.3d 943 (Fed. Cir. 2008))</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12</a:t>
            </a:fld>
            <a:endParaRPr lang="en-US" dirty="0"/>
          </a:p>
        </p:txBody>
      </p:sp>
    </p:spTree>
    <p:extLst>
      <p:ext uri="{BB962C8B-B14F-4D97-AF65-F5344CB8AC3E}">
        <p14:creationId xmlns:p14="http://schemas.microsoft.com/office/powerpoint/2010/main" val="829358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Bilski</a:t>
            </a:r>
            <a:r>
              <a:rPr lang="en-US" dirty="0" smtClean="0"/>
              <a:t> at the Supreme Court	</a:t>
            </a:r>
            <a:endParaRPr lang="en-US" dirty="0"/>
          </a:p>
        </p:txBody>
      </p:sp>
      <p:sp>
        <p:nvSpPr>
          <p:cNvPr id="3" name="Content Placeholder 2"/>
          <p:cNvSpPr>
            <a:spLocks noGrp="1"/>
          </p:cNvSpPr>
          <p:nvPr>
            <p:ph idx="1"/>
          </p:nvPr>
        </p:nvSpPr>
        <p:spPr/>
        <p:txBody>
          <a:bodyPr/>
          <a:lstStyle/>
          <a:p>
            <a:r>
              <a:rPr lang="en-US" dirty="0" smtClean="0"/>
              <a:t>The U.S. Supreme Court disagreed, saying that the machine-or-transformation test was not the only test for patent eligibility</a:t>
            </a:r>
          </a:p>
          <a:p>
            <a:r>
              <a:rPr lang="en-US" dirty="0" smtClean="0"/>
              <a:t>Abstract ideas are </a:t>
            </a:r>
            <a:r>
              <a:rPr lang="en-US" u="sng" dirty="0" smtClean="0"/>
              <a:t>not</a:t>
            </a:r>
            <a:r>
              <a:rPr lang="en-US" dirty="0" smtClean="0"/>
              <a:t> patent eligible</a:t>
            </a:r>
          </a:p>
          <a:p>
            <a:r>
              <a:rPr lang="en-US" dirty="0" smtClean="0"/>
              <a:t>Although the</a:t>
            </a:r>
            <a:r>
              <a:rPr lang="en-US" i="1" dirty="0" smtClean="0"/>
              <a:t> Bilski </a:t>
            </a:r>
            <a:r>
              <a:rPr lang="en-US" dirty="0" smtClean="0"/>
              <a:t>case involved a business method patent, the case has ramifications for biotechnology</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13</a:t>
            </a:fld>
            <a:endParaRPr lang="en-US" dirty="0"/>
          </a:p>
        </p:txBody>
      </p:sp>
    </p:spTree>
    <p:extLst>
      <p:ext uri="{BB962C8B-B14F-4D97-AF65-F5344CB8AC3E}">
        <p14:creationId xmlns:p14="http://schemas.microsoft.com/office/powerpoint/2010/main" val="50898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Prometheus v. Mayo</a:t>
            </a:r>
            <a:endParaRPr lang="en-US" dirty="0"/>
          </a:p>
        </p:txBody>
      </p:sp>
      <p:sp>
        <p:nvSpPr>
          <p:cNvPr id="3" name="Content Placeholder 2"/>
          <p:cNvSpPr>
            <a:spLocks noGrp="1"/>
          </p:cNvSpPr>
          <p:nvPr>
            <p:ph idx="1"/>
          </p:nvPr>
        </p:nvSpPr>
        <p:spPr>
          <a:xfrm>
            <a:off x="381000" y="1752600"/>
            <a:ext cx="8305800" cy="4572000"/>
          </a:xfrm>
        </p:spPr>
        <p:txBody>
          <a:bodyPr/>
          <a:lstStyle/>
          <a:p>
            <a:r>
              <a:rPr lang="en-US" dirty="0" smtClean="0"/>
              <a:t>Representative Claim</a:t>
            </a:r>
          </a:p>
          <a:p>
            <a:r>
              <a:rPr lang="en-US" sz="1800" dirty="0"/>
              <a:t>1. A method of optimizing therapeutic efficacy for treatment of an immune-mediated gastrointestinal disorder, comprising: </a:t>
            </a:r>
          </a:p>
          <a:p>
            <a:r>
              <a:rPr lang="en-US" sz="1800" dirty="0"/>
              <a:t>(a) administering a drug providing 6-thioguanine to a subject having said immune-mediated gastrointestinal disorder; and </a:t>
            </a:r>
          </a:p>
          <a:p>
            <a:r>
              <a:rPr lang="en-US" sz="1800" dirty="0"/>
              <a:t>(b) determining the level of 6-thioguanine in said subject having said immune-mediated gastrointestinal disorder, </a:t>
            </a:r>
          </a:p>
          <a:p>
            <a:r>
              <a:rPr lang="en-US" sz="1800" dirty="0"/>
              <a:t>wherein the level of 6-thioguanine less than about 230 pmol per </a:t>
            </a:r>
            <a:r>
              <a:rPr lang="en-US" sz="1800" dirty="0" smtClean="0"/>
              <a:t>8X10</a:t>
            </a:r>
            <a:r>
              <a:rPr lang="en-US" sz="1800" baseline="30000" dirty="0" smtClean="0"/>
              <a:t>8</a:t>
            </a:r>
            <a:r>
              <a:rPr lang="en-US" sz="1800" dirty="0" smtClean="0"/>
              <a:t> </a:t>
            </a:r>
            <a:r>
              <a:rPr lang="en-US" sz="1800" dirty="0"/>
              <a:t>red blood cells indicates a need to increase the amount of said drug subsequently administered to said subject and </a:t>
            </a:r>
          </a:p>
          <a:p>
            <a:r>
              <a:rPr lang="en-US" sz="1800" dirty="0"/>
              <a:t>wherein the level of 6-thioguanine greater than about 400 pmol per 8X10</a:t>
            </a:r>
            <a:r>
              <a:rPr lang="en-US" sz="1800" baseline="30000" dirty="0"/>
              <a:t>8</a:t>
            </a:r>
            <a:r>
              <a:rPr lang="en-US" sz="1800" dirty="0" smtClean="0"/>
              <a:t> </a:t>
            </a:r>
            <a:r>
              <a:rPr lang="en-US" sz="1800" dirty="0"/>
              <a:t>red blood cells indicates a need to decrease the amount of said drug subsequently administered to said subject. </a:t>
            </a:r>
          </a:p>
        </p:txBody>
      </p:sp>
      <p:sp>
        <p:nvSpPr>
          <p:cNvPr id="4" name="Slide Number Placeholder 3"/>
          <p:cNvSpPr>
            <a:spLocks noGrp="1"/>
          </p:cNvSpPr>
          <p:nvPr>
            <p:ph type="sldNum" sz="quarter" idx="10"/>
          </p:nvPr>
        </p:nvSpPr>
        <p:spPr/>
        <p:txBody>
          <a:bodyPr/>
          <a:lstStyle/>
          <a:p>
            <a:fld id="{D44C563E-BF50-4AD5-9630-2B82B9673873}" type="slidenum">
              <a:rPr lang="en-US" smtClean="0"/>
              <a:pPr/>
              <a:t>14</a:t>
            </a:fld>
            <a:endParaRPr lang="en-US" dirty="0"/>
          </a:p>
        </p:txBody>
      </p:sp>
    </p:spTree>
    <p:extLst>
      <p:ext uri="{BB962C8B-B14F-4D97-AF65-F5344CB8AC3E}">
        <p14:creationId xmlns:p14="http://schemas.microsoft.com/office/powerpoint/2010/main" val="323751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Prometheus v. Mayo</a:t>
            </a:r>
            <a:endParaRPr lang="en-US" dirty="0"/>
          </a:p>
        </p:txBody>
      </p:sp>
      <p:sp>
        <p:nvSpPr>
          <p:cNvPr id="3" name="Content Placeholder 2"/>
          <p:cNvSpPr>
            <a:spLocks noGrp="1"/>
          </p:cNvSpPr>
          <p:nvPr>
            <p:ph idx="1"/>
          </p:nvPr>
        </p:nvSpPr>
        <p:spPr/>
        <p:txBody>
          <a:bodyPr/>
          <a:lstStyle/>
          <a:p>
            <a:r>
              <a:rPr lang="en-US" dirty="0" smtClean="0"/>
              <a:t>Court said this is patentable subject matter</a:t>
            </a:r>
          </a:p>
          <a:p>
            <a:r>
              <a:rPr lang="en-US" dirty="0"/>
              <a:t>“The Supreme Court’s decision in Bilski did not undermine our preemption analysis </a:t>
            </a:r>
            <a:r>
              <a:rPr lang="en-US" dirty="0" smtClean="0"/>
              <a:t>of </a:t>
            </a:r>
            <a:r>
              <a:rPr lang="en-US" dirty="0"/>
              <a:t>Prometheus’s claims and it rejected the </a:t>
            </a:r>
            <a:r>
              <a:rPr lang="en-US" dirty="0" smtClean="0"/>
              <a:t>machine-or transformation </a:t>
            </a:r>
            <a:r>
              <a:rPr lang="en-US" dirty="0"/>
              <a:t>test only as a definitive test</a:t>
            </a:r>
            <a:r>
              <a:rPr lang="en-US" dirty="0" smtClean="0"/>
              <a:t>.”  Prometheus, slip op. at 14.</a:t>
            </a:r>
          </a:p>
          <a:p>
            <a:r>
              <a:rPr lang="en-US" dirty="0" smtClean="0"/>
              <a:t>The Supreme Court decided to review and a decision is expected soon.</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15</a:t>
            </a:fld>
            <a:endParaRPr lang="en-US" dirty="0"/>
          </a:p>
        </p:txBody>
      </p:sp>
    </p:spTree>
    <p:extLst>
      <p:ext uri="{BB962C8B-B14F-4D97-AF65-F5344CB8AC3E}">
        <p14:creationId xmlns:p14="http://schemas.microsoft.com/office/powerpoint/2010/main" val="159064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a:t>
            </a:r>
            <a:endParaRPr lang="en-US" dirty="0"/>
          </a:p>
        </p:txBody>
      </p:sp>
      <p:sp>
        <p:nvSpPr>
          <p:cNvPr id="3" name="Content Placeholder 2"/>
          <p:cNvSpPr>
            <a:spLocks noGrp="1"/>
          </p:cNvSpPr>
          <p:nvPr>
            <p:ph idx="1"/>
          </p:nvPr>
        </p:nvSpPr>
        <p:spPr/>
        <p:txBody>
          <a:bodyPr/>
          <a:lstStyle/>
          <a:p>
            <a:r>
              <a:rPr lang="en-US" sz="2400" dirty="0" smtClean="0"/>
              <a:t>The claimed invention must have a specific, substantial and credible use</a:t>
            </a:r>
          </a:p>
          <a:p>
            <a:r>
              <a:rPr lang="en-US" sz="2400" dirty="0" smtClean="0"/>
              <a:t>A biomarker must have an associated biological function</a:t>
            </a:r>
          </a:p>
          <a:p>
            <a:pPr lvl="1"/>
            <a:r>
              <a:rPr lang="en-US" dirty="0" smtClean="0"/>
              <a:t>Experimental data</a:t>
            </a:r>
          </a:p>
          <a:p>
            <a:pPr lvl="1"/>
            <a:r>
              <a:rPr lang="en-US" dirty="0" smtClean="0"/>
              <a:t>Association/homology with known biomarker</a:t>
            </a:r>
          </a:p>
          <a:p>
            <a:pPr lvl="1"/>
            <a:r>
              <a:rPr lang="en-US" dirty="0"/>
              <a:t>Animal models for a specific disease are usually enough</a:t>
            </a:r>
          </a:p>
          <a:p>
            <a:pPr lvl="1"/>
            <a:r>
              <a:rPr lang="en-US" dirty="0"/>
              <a:t>Cell culture assays may or may not be enough</a:t>
            </a:r>
          </a:p>
          <a:p>
            <a:pPr lvl="2"/>
            <a:r>
              <a:rPr lang="en-US" dirty="0"/>
              <a:t>Depends on the correlation</a:t>
            </a:r>
          </a:p>
          <a:p>
            <a:endParaRPr lang="en-US" dirty="0" smtClean="0"/>
          </a:p>
        </p:txBody>
      </p:sp>
      <p:sp>
        <p:nvSpPr>
          <p:cNvPr id="4" name="Slide Number Placeholder 3"/>
          <p:cNvSpPr>
            <a:spLocks noGrp="1"/>
          </p:cNvSpPr>
          <p:nvPr>
            <p:ph type="sldNum" sz="quarter" idx="10"/>
          </p:nvPr>
        </p:nvSpPr>
        <p:spPr/>
        <p:txBody>
          <a:bodyPr/>
          <a:lstStyle/>
          <a:p>
            <a:fld id="{D44C563E-BF50-4AD5-9630-2B82B9673873}" type="slidenum">
              <a:rPr lang="en-US" smtClean="0"/>
              <a:pPr/>
              <a:t>16</a:t>
            </a:fld>
            <a:endParaRPr lang="en-US" dirty="0"/>
          </a:p>
        </p:txBody>
      </p:sp>
    </p:spTree>
    <p:extLst>
      <p:ext uri="{BB962C8B-B14F-4D97-AF65-F5344CB8AC3E}">
        <p14:creationId xmlns:p14="http://schemas.microsoft.com/office/powerpoint/2010/main" val="782445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data?</a:t>
            </a:r>
            <a:endParaRPr lang="en-US" dirty="0"/>
          </a:p>
        </p:txBody>
      </p:sp>
      <p:sp>
        <p:nvSpPr>
          <p:cNvPr id="3" name="Content Placeholder 2"/>
          <p:cNvSpPr>
            <a:spLocks noGrp="1"/>
          </p:cNvSpPr>
          <p:nvPr>
            <p:ph idx="1"/>
          </p:nvPr>
        </p:nvSpPr>
        <p:spPr/>
        <p:txBody>
          <a:bodyPr/>
          <a:lstStyle/>
          <a:p>
            <a:r>
              <a:rPr lang="en-US" dirty="0" smtClean="0"/>
              <a:t>Enablement</a:t>
            </a:r>
          </a:p>
          <a:p>
            <a:pPr lvl="1"/>
            <a:r>
              <a:rPr lang="en-US" dirty="0" smtClean="0"/>
              <a:t>A person of skill in the art would have been able to make and use the invention</a:t>
            </a:r>
          </a:p>
          <a:p>
            <a:pPr lvl="1"/>
            <a:r>
              <a:rPr lang="en-US" dirty="0" smtClean="0"/>
              <a:t>Correlation between experiments and claimed invention</a:t>
            </a:r>
          </a:p>
          <a:p>
            <a:pPr lvl="1"/>
            <a:r>
              <a:rPr lang="en-US" dirty="0" smtClean="0"/>
              <a:t>The less predictable – the more you need to show</a:t>
            </a:r>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17</a:t>
            </a:fld>
            <a:endParaRPr lang="en-US" dirty="0"/>
          </a:p>
        </p:txBody>
      </p:sp>
    </p:spTree>
    <p:extLst>
      <p:ext uri="{BB962C8B-B14F-4D97-AF65-F5344CB8AC3E}">
        <p14:creationId xmlns:p14="http://schemas.microsoft.com/office/powerpoint/2010/main" val="2273624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disclosure?</a:t>
            </a:r>
            <a:endParaRPr lang="en-US" dirty="0"/>
          </a:p>
        </p:txBody>
      </p:sp>
      <p:sp>
        <p:nvSpPr>
          <p:cNvPr id="3" name="Content Placeholder 2"/>
          <p:cNvSpPr>
            <a:spLocks noGrp="1"/>
          </p:cNvSpPr>
          <p:nvPr>
            <p:ph idx="1"/>
          </p:nvPr>
        </p:nvSpPr>
        <p:spPr/>
        <p:txBody>
          <a:bodyPr/>
          <a:lstStyle/>
          <a:p>
            <a:r>
              <a:rPr lang="en-US" dirty="0"/>
              <a:t>Written description</a:t>
            </a:r>
          </a:p>
          <a:p>
            <a:pPr lvl="1"/>
            <a:r>
              <a:rPr lang="en-US" dirty="0"/>
              <a:t>Need to show possession of the invention</a:t>
            </a:r>
          </a:p>
          <a:p>
            <a:pPr lvl="1"/>
            <a:r>
              <a:rPr lang="en-US" dirty="0" smtClean="0"/>
              <a:t>If claiming a genus, need to set forth “a representative number of species” of the genus</a:t>
            </a:r>
          </a:p>
          <a:p>
            <a:pPr lvl="1"/>
            <a:r>
              <a:rPr lang="en-US" dirty="0" smtClean="0"/>
              <a:t>For </a:t>
            </a:r>
            <a:r>
              <a:rPr lang="en-US" dirty="0"/>
              <a:t>multiple biomarker panels, try and recite as many combinations as </a:t>
            </a:r>
            <a:r>
              <a:rPr lang="en-US" dirty="0" smtClean="0"/>
              <a:t>possible</a:t>
            </a:r>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18</a:t>
            </a:fld>
            <a:endParaRPr lang="en-US" dirty="0"/>
          </a:p>
        </p:txBody>
      </p:sp>
    </p:spTree>
    <p:extLst>
      <p:ext uri="{BB962C8B-B14F-4D97-AF65-F5344CB8AC3E}">
        <p14:creationId xmlns:p14="http://schemas.microsoft.com/office/powerpoint/2010/main" val="3415378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disclosure</a:t>
            </a:r>
            <a:endParaRPr lang="en-US" dirty="0"/>
          </a:p>
        </p:txBody>
      </p:sp>
      <p:sp>
        <p:nvSpPr>
          <p:cNvPr id="3" name="Content Placeholder 2"/>
          <p:cNvSpPr>
            <a:spLocks noGrp="1"/>
          </p:cNvSpPr>
          <p:nvPr>
            <p:ph idx="1"/>
          </p:nvPr>
        </p:nvSpPr>
        <p:spPr/>
        <p:txBody>
          <a:bodyPr/>
          <a:lstStyle/>
          <a:p>
            <a:r>
              <a:rPr lang="en-US" dirty="0" smtClean="0"/>
              <a:t>Written description</a:t>
            </a:r>
          </a:p>
          <a:p>
            <a:pPr lvl="1"/>
            <a:r>
              <a:rPr lang="en-US" dirty="0" smtClean="0"/>
              <a:t>Need </a:t>
            </a:r>
            <a:r>
              <a:rPr lang="en-US" dirty="0"/>
              <a:t>to provide the “thing” you are claiming (</a:t>
            </a:r>
            <a:r>
              <a:rPr lang="en-US" i="1" dirty="0"/>
              <a:t>i.e.</a:t>
            </a:r>
            <a:r>
              <a:rPr lang="en-US" dirty="0"/>
              <a:t>, mutation, protein sequence) (</a:t>
            </a:r>
            <a:r>
              <a:rPr lang="en-US" dirty="0" err="1"/>
              <a:t>Billups</a:t>
            </a:r>
            <a:r>
              <a:rPr lang="en-US" dirty="0"/>
              <a:t>-Rothenberg, Inc. v. ARUP)</a:t>
            </a:r>
          </a:p>
          <a:p>
            <a:pPr lvl="2"/>
            <a:r>
              <a:rPr lang="en-US" dirty="0" smtClean="0"/>
              <a:t>Claims required “detecting a mutation” in a gene</a:t>
            </a:r>
          </a:p>
          <a:p>
            <a:pPr lvl="2"/>
            <a:r>
              <a:rPr lang="en-US" dirty="0" smtClean="0"/>
              <a:t>Sequence of the gene and mutations were not provided</a:t>
            </a:r>
          </a:p>
          <a:p>
            <a:pPr lvl="2"/>
            <a:r>
              <a:rPr lang="en-US" dirty="0" smtClean="0"/>
              <a:t>Only a method for detecting mutations in the future was disclosed</a:t>
            </a:r>
          </a:p>
          <a:p>
            <a:pPr lvl="2"/>
            <a:r>
              <a:rPr lang="en-US" dirty="0" smtClean="0"/>
              <a:t>Just </a:t>
            </a:r>
            <a:r>
              <a:rPr lang="en-US" dirty="0"/>
              <a:t>providing a research plan to obtain that “thing” is not </a:t>
            </a:r>
            <a:r>
              <a:rPr lang="en-US" dirty="0" smtClean="0"/>
              <a:t>enough</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19</a:t>
            </a:fld>
            <a:endParaRPr lang="en-US" dirty="0"/>
          </a:p>
        </p:txBody>
      </p:sp>
    </p:spTree>
    <p:extLst>
      <p:ext uri="{BB962C8B-B14F-4D97-AF65-F5344CB8AC3E}">
        <p14:creationId xmlns:p14="http://schemas.microsoft.com/office/powerpoint/2010/main" val="2433489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Overview of issues</a:t>
            </a:r>
            <a:r>
              <a:rPr lang="en-US" dirty="0"/>
              <a:t>	</a:t>
            </a:r>
          </a:p>
        </p:txBody>
      </p:sp>
      <p:sp>
        <p:nvSpPr>
          <p:cNvPr id="2" name="Content Placeholder 1"/>
          <p:cNvSpPr>
            <a:spLocks noGrp="1"/>
          </p:cNvSpPr>
          <p:nvPr>
            <p:ph idx="1"/>
          </p:nvPr>
        </p:nvSpPr>
        <p:spPr/>
        <p:txBody>
          <a:bodyPr/>
          <a:lstStyle/>
          <a:p>
            <a:r>
              <a:rPr lang="en-US" dirty="0" smtClean="0">
                <a:solidFill>
                  <a:schemeClr val="bg1">
                    <a:lumMod val="75000"/>
                  </a:schemeClr>
                </a:solidFill>
              </a:rPr>
              <a:t>What can be patented?</a:t>
            </a:r>
          </a:p>
          <a:p>
            <a:r>
              <a:rPr lang="en-US" dirty="0" smtClean="0">
                <a:solidFill>
                  <a:schemeClr val="bg1">
                    <a:lumMod val="75000"/>
                  </a:schemeClr>
                </a:solidFill>
              </a:rPr>
              <a:t>Is it useful?</a:t>
            </a:r>
          </a:p>
          <a:p>
            <a:r>
              <a:rPr lang="en-US" dirty="0" smtClean="0">
                <a:solidFill>
                  <a:schemeClr val="bg1">
                    <a:lumMod val="75000"/>
                  </a:schemeClr>
                </a:solidFill>
              </a:rPr>
              <a:t>How much data is needed?</a:t>
            </a:r>
          </a:p>
          <a:p>
            <a:r>
              <a:rPr lang="en-US" dirty="0" smtClean="0">
                <a:solidFill>
                  <a:schemeClr val="bg1">
                    <a:lumMod val="75000"/>
                  </a:schemeClr>
                </a:solidFill>
              </a:rPr>
              <a:t>Potential prior art issues</a:t>
            </a:r>
          </a:p>
          <a:p>
            <a:r>
              <a:rPr lang="en-US" dirty="0" smtClean="0">
                <a:solidFill>
                  <a:schemeClr val="bg1">
                    <a:lumMod val="75000"/>
                  </a:schemeClr>
                </a:solidFill>
              </a:rPr>
              <a:t>What should be claimed</a:t>
            </a:r>
            <a:r>
              <a:rPr lang="en-US" dirty="0" smtClean="0">
                <a:solidFill>
                  <a:schemeClr val="bg1">
                    <a:lumMod val="75000"/>
                  </a:schemeClr>
                </a:solidFill>
              </a:rPr>
              <a:t>?</a:t>
            </a:r>
          </a:p>
          <a:p>
            <a:r>
              <a:rPr lang="en-US" dirty="0" smtClean="0">
                <a:solidFill>
                  <a:schemeClr val="bg1">
                    <a:lumMod val="75000"/>
                  </a:schemeClr>
                </a:solidFill>
              </a:rPr>
              <a:t>Who would infringe?</a:t>
            </a:r>
            <a:endParaRPr lang="en-US" dirty="0" smtClean="0">
              <a:solidFill>
                <a:schemeClr val="bg1">
                  <a:lumMod val="75000"/>
                </a:schemeClr>
              </a:solidFill>
            </a:endParaRPr>
          </a:p>
          <a:p>
            <a:endParaRPr lang="en-US" dirty="0" smtClean="0"/>
          </a:p>
        </p:txBody>
      </p:sp>
      <p:sp>
        <p:nvSpPr>
          <p:cNvPr id="4" name="Slide Number Placeholder 3"/>
          <p:cNvSpPr>
            <a:spLocks noGrp="1"/>
          </p:cNvSpPr>
          <p:nvPr>
            <p:ph type="sldNum" sz="quarter" idx="10"/>
          </p:nvPr>
        </p:nvSpPr>
        <p:spPr/>
        <p:txBody>
          <a:bodyPr/>
          <a:lstStyle/>
          <a:p>
            <a:fld id="{E7C40CD3-B404-4465-BA66-70612FD043C1}" type="slidenum">
              <a:rPr lang="en-US"/>
              <a:pPr/>
              <a:t>2</a:t>
            </a:fld>
            <a:endParaRPr lang="en-US" dirty="0"/>
          </a:p>
        </p:txBody>
      </p:sp>
      <p:sp>
        <p:nvSpPr>
          <p:cNvPr id="32772" name="Rectangle 4"/>
          <p:cNvSpPr>
            <a:spLocks noChangeArrowheads="1"/>
          </p:cNvSpPr>
          <p:nvPr/>
        </p:nvSpPr>
        <p:spPr bwMode="auto">
          <a:xfrm>
            <a:off x="2057400" y="533400"/>
            <a:ext cx="6781800" cy="838200"/>
          </a:xfrm>
          <a:prstGeom prst="rect">
            <a:avLst/>
          </a:prstGeom>
          <a:noFill/>
          <a:ln>
            <a:noFill/>
          </a:ln>
          <a:effectLst/>
          <a:extLst>
            <a:ext uri="{909E8E84-426E-40DD-AFC4-6F175D3DCCD1}">
              <a14:hiddenFill xmlns:a14="http://schemas.microsoft.com/office/drawing/2010/main">
                <a:solidFill>
                  <a:srgbClr val="A1004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400" b="1" dirty="0">
              <a:solidFill>
                <a:srgbClr val="E40E62"/>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inventions are claimed?</a:t>
            </a:r>
            <a:endParaRPr lang="en-US" dirty="0"/>
          </a:p>
        </p:txBody>
      </p:sp>
      <p:sp>
        <p:nvSpPr>
          <p:cNvPr id="3" name="Content Placeholder 2"/>
          <p:cNvSpPr>
            <a:spLocks noGrp="1"/>
          </p:cNvSpPr>
          <p:nvPr>
            <p:ph idx="1"/>
          </p:nvPr>
        </p:nvSpPr>
        <p:spPr/>
        <p:txBody>
          <a:bodyPr/>
          <a:lstStyle/>
          <a:p>
            <a:pPr marL="342900" lvl="1" indent="-342900">
              <a:buFontTx/>
              <a:buChar char="•"/>
            </a:pPr>
            <a:r>
              <a:rPr lang="en-US" dirty="0"/>
              <a:t>Inventors should try and identify which biomarkers have better predictive value than </a:t>
            </a:r>
            <a:r>
              <a:rPr lang="en-US" dirty="0" smtClean="0"/>
              <a:t>others</a:t>
            </a:r>
          </a:p>
          <a:p>
            <a:pPr marL="342900" lvl="1" indent="-342900">
              <a:buFontTx/>
              <a:buChar char="•"/>
            </a:pPr>
            <a:r>
              <a:rPr lang="en-US" dirty="0" smtClean="0"/>
              <a:t>Claims are supposed to be directed to one invention</a:t>
            </a:r>
          </a:p>
          <a:p>
            <a:pPr marL="685800" lvl="2" indent="-342900"/>
            <a:r>
              <a:rPr lang="en-US" dirty="0" smtClean="0"/>
              <a:t>Example – claimed method of detecting 5 of a list of 50 genes</a:t>
            </a:r>
          </a:p>
          <a:p>
            <a:pPr marL="685800" lvl="2" indent="-342900"/>
            <a:r>
              <a:rPr lang="en-US" dirty="0" smtClean="0"/>
              <a:t>Examiner may require restriction</a:t>
            </a:r>
          </a:p>
          <a:p>
            <a:pPr marL="1028700" lvl="3" indent="-342900"/>
            <a:r>
              <a:rPr lang="en-US" dirty="0" smtClean="0"/>
              <a:t>Required to choose one group of 5 genes</a:t>
            </a:r>
          </a:p>
          <a:p>
            <a:pPr marL="685800" lvl="2" indent="-342900"/>
            <a:r>
              <a:rPr lang="en-US" dirty="0" smtClean="0"/>
              <a:t>Is it possible to narrow down the discovery to the best combination?</a:t>
            </a:r>
          </a:p>
          <a:p>
            <a:pPr marL="685800" lvl="2" indent="-342900"/>
            <a:r>
              <a:rPr lang="en-US" dirty="0" smtClean="0"/>
              <a:t>Can you afford to file divisional applications?</a:t>
            </a:r>
            <a:endParaRPr lang="en-US" dirty="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20</a:t>
            </a:fld>
            <a:endParaRPr lang="en-US" dirty="0"/>
          </a:p>
        </p:txBody>
      </p:sp>
    </p:spTree>
    <p:extLst>
      <p:ext uri="{BB962C8B-B14F-4D97-AF65-F5344CB8AC3E}">
        <p14:creationId xmlns:p14="http://schemas.microsoft.com/office/powerpoint/2010/main" val="3087972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novel?</a:t>
            </a:r>
            <a:endParaRPr lang="en-US" dirty="0"/>
          </a:p>
        </p:txBody>
      </p:sp>
      <p:sp>
        <p:nvSpPr>
          <p:cNvPr id="3" name="Content Placeholder 2"/>
          <p:cNvSpPr>
            <a:spLocks noGrp="1"/>
          </p:cNvSpPr>
          <p:nvPr>
            <p:ph idx="1"/>
          </p:nvPr>
        </p:nvSpPr>
        <p:spPr/>
        <p:txBody>
          <a:bodyPr/>
          <a:lstStyle/>
          <a:p>
            <a:r>
              <a:rPr lang="en-US" dirty="0" smtClean="0"/>
              <a:t>The sequence information now publicly available makes it more difficult to find novel biomarkers</a:t>
            </a:r>
          </a:p>
          <a:p>
            <a:pPr lvl="1"/>
            <a:r>
              <a:rPr lang="en-US" dirty="0" smtClean="0"/>
              <a:t>If the sequence is not publicly available, should consider composition claims</a:t>
            </a:r>
          </a:p>
          <a:p>
            <a:r>
              <a:rPr lang="en-US" dirty="0" smtClean="0"/>
              <a:t>Even if the sequence is publicly available, if this is the first association of the biomarker with a specific diagnosis, it is likely novel</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21</a:t>
            </a:fld>
            <a:endParaRPr lang="en-US" dirty="0"/>
          </a:p>
        </p:txBody>
      </p:sp>
    </p:spTree>
    <p:extLst>
      <p:ext uri="{BB962C8B-B14F-4D97-AF65-F5344CB8AC3E}">
        <p14:creationId xmlns:p14="http://schemas.microsoft.com/office/powerpoint/2010/main" val="1152546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obvious?</a:t>
            </a:r>
            <a:endParaRPr lang="en-US" dirty="0"/>
          </a:p>
        </p:txBody>
      </p:sp>
      <p:sp>
        <p:nvSpPr>
          <p:cNvPr id="3" name="Content Placeholder 2"/>
          <p:cNvSpPr>
            <a:spLocks noGrp="1"/>
          </p:cNvSpPr>
          <p:nvPr>
            <p:ph idx="1"/>
          </p:nvPr>
        </p:nvSpPr>
        <p:spPr/>
        <p:txBody>
          <a:bodyPr/>
          <a:lstStyle/>
          <a:p>
            <a:r>
              <a:rPr lang="en-US" dirty="0" smtClean="0"/>
              <a:t>Have similar biomarkers been used for similar diagnoses?</a:t>
            </a:r>
          </a:p>
          <a:p>
            <a:r>
              <a:rPr lang="en-US" dirty="0" smtClean="0"/>
              <a:t>What makes the claimed biomarkers better than those already public?</a:t>
            </a:r>
          </a:p>
          <a:p>
            <a:pPr lvl="1"/>
            <a:r>
              <a:rPr lang="en-US" dirty="0" smtClean="0"/>
              <a:t>Unexpected results</a:t>
            </a:r>
          </a:p>
          <a:p>
            <a:pPr lvl="1"/>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22</a:t>
            </a:fld>
            <a:endParaRPr lang="en-US" dirty="0"/>
          </a:p>
        </p:txBody>
      </p:sp>
    </p:spTree>
    <p:extLst>
      <p:ext uri="{BB962C8B-B14F-4D97-AF65-F5344CB8AC3E}">
        <p14:creationId xmlns:p14="http://schemas.microsoft.com/office/powerpoint/2010/main" val="4192358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would infringe?</a:t>
            </a:r>
            <a:endParaRPr lang="en-US" dirty="0"/>
          </a:p>
        </p:txBody>
      </p:sp>
      <p:sp>
        <p:nvSpPr>
          <p:cNvPr id="3" name="Content Placeholder 2"/>
          <p:cNvSpPr>
            <a:spLocks noGrp="1"/>
          </p:cNvSpPr>
          <p:nvPr>
            <p:ph idx="1"/>
          </p:nvPr>
        </p:nvSpPr>
        <p:spPr/>
        <p:txBody>
          <a:bodyPr/>
          <a:lstStyle/>
          <a:p>
            <a:r>
              <a:rPr lang="en-US" dirty="0" smtClean="0"/>
              <a:t>To prove infringement of a patented process, the Patentee must show that the Defendant has performed each step of the claimed process (</a:t>
            </a:r>
            <a:r>
              <a:rPr lang="en-US" i="1" dirty="0"/>
              <a:t>BMC Resources v. </a:t>
            </a:r>
            <a:r>
              <a:rPr lang="en-US" i="1" dirty="0" err="1"/>
              <a:t>Paymentech</a:t>
            </a:r>
            <a:r>
              <a:rPr lang="en-US" dirty="0"/>
              <a:t>)</a:t>
            </a:r>
            <a:endParaRPr lang="en-US" dirty="0" smtClean="0"/>
          </a:p>
          <a:p>
            <a:pPr lvl="1"/>
            <a:r>
              <a:rPr lang="en-US" dirty="0" smtClean="0"/>
              <a:t> If a third party collects a sample or does the analysis, it may not be infringement</a:t>
            </a:r>
          </a:p>
          <a:p>
            <a:pPr lvl="1"/>
            <a:r>
              <a:rPr lang="en-US" dirty="0"/>
              <a:t> </a:t>
            </a:r>
            <a:r>
              <a:rPr lang="en-US" dirty="0" smtClean="0"/>
              <a:t>Independent </a:t>
            </a:r>
            <a:r>
              <a:rPr lang="en-US" dirty="0"/>
              <a:t>conduct of multiple actors via “arms-length cooperation” is not infringement</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23</a:t>
            </a:fld>
            <a:endParaRPr lang="en-US" dirty="0"/>
          </a:p>
        </p:txBody>
      </p:sp>
    </p:spTree>
    <p:extLst>
      <p:ext uri="{BB962C8B-B14F-4D97-AF65-F5344CB8AC3E}">
        <p14:creationId xmlns:p14="http://schemas.microsoft.com/office/powerpoint/2010/main" val="5849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Non-legal considerations</a:t>
            </a:r>
            <a:endParaRPr lang="en-US" dirty="0"/>
          </a:p>
        </p:txBody>
      </p:sp>
      <p:sp>
        <p:nvSpPr>
          <p:cNvPr id="3" name="Content Placeholder 2"/>
          <p:cNvSpPr>
            <a:spLocks noGrp="1"/>
          </p:cNvSpPr>
          <p:nvPr>
            <p:ph idx="1"/>
          </p:nvPr>
        </p:nvSpPr>
        <p:spPr/>
        <p:txBody>
          <a:bodyPr/>
          <a:lstStyle/>
          <a:p>
            <a:r>
              <a:rPr lang="en-US" dirty="0" smtClean="0"/>
              <a:t>How crucial are the biomarkers to the assay?</a:t>
            </a:r>
          </a:p>
          <a:p>
            <a:pPr lvl="1"/>
            <a:r>
              <a:rPr lang="en-US" dirty="0" smtClean="0"/>
              <a:t>Is it possible to diagnose without them?</a:t>
            </a:r>
          </a:p>
          <a:p>
            <a:pPr lvl="1"/>
            <a:r>
              <a:rPr lang="en-US" dirty="0" smtClean="0"/>
              <a:t>Are they only part of the panel?</a:t>
            </a:r>
          </a:p>
          <a:p>
            <a:pPr lvl="1"/>
            <a:r>
              <a:rPr lang="en-US" dirty="0" smtClean="0"/>
              <a:t>Will anyone need to license the patent?</a:t>
            </a:r>
          </a:p>
          <a:p>
            <a:pPr lvl="1"/>
            <a:r>
              <a:rPr lang="en-US" dirty="0" smtClean="0"/>
              <a:t>Especially and issue with SNPs</a:t>
            </a:r>
          </a:p>
          <a:p>
            <a:r>
              <a:rPr lang="en-US" dirty="0" smtClean="0"/>
              <a:t>The more important the marker is to the diagnosis, the more valuable it should be</a:t>
            </a:r>
          </a:p>
        </p:txBody>
      </p:sp>
      <p:sp>
        <p:nvSpPr>
          <p:cNvPr id="4" name="Slide Number Placeholder 3"/>
          <p:cNvSpPr>
            <a:spLocks noGrp="1"/>
          </p:cNvSpPr>
          <p:nvPr>
            <p:ph type="sldNum" sz="quarter" idx="10"/>
          </p:nvPr>
        </p:nvSpPr>
        <p:spPr/>
        <p:txBody>
          <a:bodyPr/>
          <a:lstStyle/>
          <a:p>
            <a:fld id="{D44C563E-BF50-4AD5-9630-2B82B9673873}" type="slidenum">
              <a:rPr lang="en-US" smtClean="0"/>
              <a:pPr/>
              <a:t>24</a:t>
            </a:fld>
            <a:endParaRPr lang="en-US" dirty="0"/>
          </a:p>
        </p:txBody>
      </p:sp>
    </p:spTree>
    <p:extLst>
      <p:ext uri="{BB962C8B-B14F-4D97-AF65-F5344CB8AC3E}">
        <p14:creationId xmlns:p14="http://schemas.microsoft.com/office/powerpoint/2010/main" val="327857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Non-legal considerations</a:t>
            </a:r>
            <a:endParaRPr lang="en-US" dirty="0"/>
          </a:p>
        </p:txBody>
      </p:sp>
      <p:sp>
        <p:nvSpPr>
          <p:cNvPr id="3" name="Content Placeholder 2"/>
          <p:cNvSpPr>
            <a:spLocks noGrp="1"/>
          </p:cNvSpPr>
          <p:nvPr>
            <p:ph idx="1"/>
          </p:nvPr>
        </p:nvSpPr>
        <p:spPr>
          <a:xfrm>
            <a:off x="609600" y="1752600"/>
            <a:ext cx="4419600" cy="4419600"/>
          </a:xfrm>
        </p:spPr>
        <p:txBody>
          <a:bodyPr/>
          <a:lstStyle/>
          <a:p>
            <a:r>
              <a:rPr lang="en-US" dirty="0"/>
              <a:t>Will someone need to license multiple patents to perform the assay</a:t>
            </a:r>
            <a:r>
              <a:rPr lang="en-US" dirty="0" smtClean="0"/>
              <a:t>?</a:t>
            </a:r>
          </a:p>
          <a:p>
            <a:r>
              <a:rPr lang="en-US" dirty="0" smtClean="0"/>
              <a:t>Will it be worth it to license multiple patents?</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25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94" y="1905000"/>
            <a:ext cx="3125211" cy="3075254"/>
          </a:xfrm>
          <a:prstGeom prst="rect">
            <a:avLst/>
          </a:prstGeom>
        </p:spPr>
      </p:pic>
    </p:spTree>
    <p:extLst>
      <p:ext uri="{BB962C8B-B14F-4D97-AF65-F5344CB8AC3E}">
        <p14:creationId xmlns:p14="http://schemas.microsoft.com/office/powerpoint/2010/main" val="2190553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C771B36-9EB2-4E1D-AEDD-76F5B65224A8}" type="slidenum">
              <a:rPr lang="en-US"/>
              <a:pPr/>
              <a:t>26</a:t>
            </a:fld>
            <a:endParaRPr lang="en-US" dirty="0"/>
          </a:p>
        </p:txBody>
      </p:sp>
      <p:sp>
        <p:nvSpPr>
          <p:cNvPr id="69634" name="Rectangle 2"/>
          <p:cNvSpPr>
            <a:spLocks noGrp="1" noChangeArrowheads="1"/>
          </p:cNvSpPr>
          <p:nvPr>
            <p:ph type="title"/>
          </p:nvPr>
        </p:nvSpPr>
        <p:spPr/>
        <p:txBody>
          <a:bodyPr/>
          <a:lstStyle/>
          <a:p>
            <a:r>
              <a:rPr lang="en-US" dirty="0"/>
              <a:t>Questions ? Comments?</a:t>
            </a:r>
          </a:p>
        </p:txBody>
      </p:sp>
      <p:sp>
        <p:nvSpPr>
          <p:cNvPr id="69635" name="Rectangle 3"/>
          <p:cNvSpPr>
            <a:spLocks noGrp="1" noChangeArrowheads="1"/>
          </p:cNvSpPr>
          <p:nvPr>
            <p:ph type="body" idx="1"/>
          </p:nvPr>
        </p:nvSpPr>
        <p:spPr/>
        <p:txBody>
          <a:bodyPr/>
          <a:lstStyle/>
          <a:p>
            <a:pPr algn="ctr">
              <a:buFontTx/>
              <a:buNone/>
            </a:pPr>
            <a:endParaRPr lang="en-US" dirty="0"/>
          </a:p>
          <a:p>
            <a:pPr algn="ctr">
              <a:buFontTx/>
              <a:buNone/>
            </a:pPr>
            <a:endParaRPr lang="en-US" dirty="0"/>
          </a:p>
          <a:p>
            <a:pPr algn="ctr">
              <a:buFontTx/>
              <a:buNone/>
            </a:pPr>
            <a:r>
              <a:rPr lang="en-US" dirty="0" smtClean="0">
                <a:hlinkClick r:id="rId3"/>
              </a:rPr>
              <a:t>nshull@skgf.com</a:t>
            </a:r>
            <a:endParaRPr lang="en-US" dirty="0"/>
          </a:p>
          <a:p>
            <a:pPr algn="ctr">
              <a:buFontTx/>
              <a:buNone/>
            </a:pPr>
            <a:endParaRPr lang="en-US" dirty="0"/>
          </a:p>
          <a:p>
            <a:pPr algn="ctr">
              <a:buFontTx/>
              <a:buNone/>
            </a:pPr>
            <a:r>
              <a:rPr lang="en-US" b="1" dirty="0"/>
              <a:t>Thank You</a:t>
            </a:r>
          </a:p>
        </p:txBody>
      </p:sp>
    </p:spTree>
    <p:extLst>
      <p:ext uri="{BB962C8B-B14F-4D97-AF65-F5344CB8AC3E}">
        <p14:creationId xmlns:p14="http://schemas.microsoft.com/office/powerpoint/2010/main" val="256837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US" dirty="0"/>
          </a:p>
        </p:txBody>
      </p:sp>
      <p:sp>
        <p:nvSpPr>
          <p:cNvPr id="3" name="Content Placeholder 2"/>
          <p:cNvSpPr>
            <a:spLocks noGrp="1"/>
          </p:cNvSpPr>
          <p:nvPr>
            <p:ph idx="1"/>
          </p:nvPr>
        </p:nvSpPr>
        <p:spPr/>
        <p:txBody>
          <a:bodyPr/>
          <a:lstStyle/>
          <a:p>
            <a:r>
              <a:rPr lang="en-US" dirty="0" smtClean="0"/>
              <a:t>Proteins and their isoforms</a:t>
            </a:r>
          </a:p>
          <a:p>
            <a:r>
              <a:rPr lang="en-US" dirty="0" smtClean="0"/>
              <a:t>Gene expression products (mRNA)</a:t>
            </a:r>
          </a:p>
          <a:p>
            <a:r>
              <a:rPr lang="en-US" dirty="0" smtClean="0"/>
              <a:t>Genetic abnormalities (mutations, SNP’s, chromosomal anomalies)</a:t>
            </a:r>
          </a:p>
          <a:p>
            <a:r>
              <a:rPr lang="en-US" dirty="0" smtClean="0"/>
              <a:t>Metabolites (drugs, endogenous)</a:t>
            </a:r>
          </a:p>
          <a:p>
            <a:r>
              <a:rPr lang="en-US" dirty="0" smtClean="0"/>
              <a:t>Small RNAs</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3</a:t>
            </a:fld>
            <a:endParaRPr lang="en-US" dirty="0"/>
          </a:p>
        </p:txBody>
      </p:sp>
    </p:spTree>
    <p:extLst>
      <p:ext uri="{BB962C8B-B14F-4D97-AF65-F5344CB8AC3E}">
        <p14:creationId xmlns:p14="http://schemas.microsoft.com/office/powerpoint/2010/main" val="250922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Claims</a:t>
            </a:r>
            <a:endParaRPr lang="en-US" dirty="0"/>
          </a:p>
        </p:txBody>
      </p:sp>
      <p:sp>
        <p:nvSpPr>
          <p:cNvPr id="3" name="Content Placeholder 2"/>
          <p:cNvSpPr>
            <a:spLocks noGrp="1"/>
          </p:cNvSpPr>
          <p:nvPr>
            <p:ph idx="1"/>
          </p:nvPr>
        </p:nvSpPr>
        <p:spPr/>
        <p:txBody>
          <a:bodyPr/>
          <a:lstStyle/>
          <a:p>
            <a:r>
              <a:rPr lang="en-US" dirty="0" smtClean="0"/>
              <a:t>“</a:t>
            </a:r>
            <a:r>
              <a:rPr lang="en-US" dirty="0"/>
              <a:t>The U.S. is strictly an examination country and the main purpose of the examination, to which every application is subjected, is to try to make sure that what each claim defines is patentable. To coin a phrase, </a:t>
            </a:r>
            <a:r>
              <a:rPr lang="en-US" u="sng" dirty="0"/>
              <a:t>the </a:t>
            </a:r>
            <a:r>
              <a:rPr lang="en-US" u="sng" dirty="0" smtClean="0"/>
              <a:t>name </a:t>
            </a:r>
            <a:r>
              <a:rPr lang="en-US" u="sng" dirty="0"/>
              <a:t>of the game is the claim</a:t>
            </a:r>
            <a:r>
              <a:rPr lang="en-US" dirty="0" smtClean="0"/>
              <a:t>.”</a:t>
            </a:r>
          </a:p>
          <a:p>
            <a:r>
              <a:rPr lang="en-US" sz="1800" dirty="0"/>
              <a:t>Giles Sutherland </a:t>
            </a:r>
            <a:r>
              <a:rPr lang="en-US" sz="1800" dirty="0" smtClean="0"/>
              <a:t>Rich*, </a:t>
            </a:r>
            <a:r>
              <a:rPr lang="en-US" sz="1800" dirty="0"/>
              <a:t>Extent of Protection and Interpretation of Claims, American Perspectives, 21 Int’l Rev. Indus. Prop. &amp; Copyright L. 497, 499 (1990</a:t>
            </a:r>
            <a:r>
              <a:rPr lang="en-US" sz="1800" dirty="0" smtClean="0"/>
              <a:t>) (emphasis added).</a:t>
            </a:r>
          </a:p>
          <a:p>
            <a:r>
              <a:rPr lang="en-US" sz="1800" dirty="0" smtClean="0"/>
              <a:t>* </a:t>
            </a:r>
            <a:r>
              <a:rPr lang="en-US" sz="1200" dirty="0" smtClean="0"/>
              <a:t>Born in Rochester</a:t>
            </a:r>
            <a:endParaRPr lang="en-US" sz="1200"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4</a:t>
            </a:fld>
            <a:endParaRPr lang="en-US" dirty="0"/>
          </a:p>
        </p:txBody>
      </p:sp>
    </p:spTree>
    <p:extLst>
      <p:ext uri="{BB962C8B-B14F-4D97-AF65-F5344CB8AC3E}">
        <p14:creationId xmlns:p14="http://schemas.microsoft.com/office/powerpoint/2010/main" val="63679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claim</a:t>
            </a:r>
            <a:endParaRPr lang="en-US" dirty="0"/>
          </a:p>
        </p:txBody>
      </p:sp>
      <p:sp>
        <p:nvSpPr>
          <p:cNvPr id="3" name="Content Placeholder 2"/>
          <p:cNvSpPr>
            <a:spLocks noGrp="1"/>
          </p:cNvSpPr>
          <p:nvPr>
            <p:ph idx="1"/>
          </p:nvPr>
        </p:nvSpPr>
        <p:spPr/>
        <p:txBody>
          <a:bodyPr/>
          <a:lstStyle/>
          <a:p>
            <a:r>
              <a:rPr lang="en-US" dirty="0" smtClean="0"/>
              <a:t>The biomarker itself, in isolated form</a:t>
            </a:r>
          </a:p>
          <a:p>
            <a:pPr lvl="1"/>
            <a:r>
              <a:rPr lang="en-US" dirty="0" smtClean="0"/>
              <a:t>Nucleic acid, peptide, small molecule</a:t>
            </a:r>
          </a:p>
          <a:p>
            <a:r>
              <a:rPr lang="en-US" dirty="0" smtClean="0"/>
              <a:t>Methods of diagnosis</a:t>
            </a:r>
          </a:p>
          <a:p>
            <a:pPr lvl="1"/>
            <a:r>
              <a:rPr lang="en-US" dirty="0" smtClean="0"/>
              <a:t>Correlate the presence/absence of a biomarker with a diagnosis</a:t>
            </a:r>
          </a:p>
          <a:p>
            <a:r>
              <a:rPr lang="en-US" dirty="0" smtClean="0"/>
              <a:t>Apparatus</a:t>
            </a:r>
          </a:p>
          <a:p>
            <a:pPr lvl="1"/>
            <a:r>
              <a:rPr lang="en-US" dirty="0" smtClean="0"/>
              <a:t>Arrays</a:t>
            </a:r>
          </a:p>
          <a:p>
            <a:pPr lvl="1"/>
            <a:r>
              <a:rPr lang="en-US" dirty="0" smtClean="0"/>
              <a:t>Computer readable medium</a:t>
            </a:r>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5</a:t>
            </a:fld>
            <a:endParaRPr lang="en-US" dirty="0"/>
          </a:p>
        </p:txBody>
      </p:sp>
    </p:spTree>
    <p:extLst>
      <p:ext uri="{BB962C8B-B14F-4D97-AF65-F5344CB8AC3E}">
        <p14:creationId xmlns:p14="http://schemas.microsoft.com/office/powerpoint/2010/main" val="191542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sz="1800" dirty="0" smtClean="0"/>
              <a:t>U.S. </a:t>
            </a:r>
            <a:r>
              <a:rPr lang="en-US" sz="1800" dirty="0"/>
              <a:t>Patent </a:t>
            </a:r>
            <a:r>
              <a:rPr lang="en-US" sz="1800" dirty="0" smtClean="0"/>
              <a:t>8,114,590 – Regents of University of California</a:t>
            </a:r>
            <a:endParaRPr lang="en-US" sz="1800" dirty="0"/>
          </a:p>
          <a:p>
            <a:r>
              <a:rPr lang="en-US" sz="1800" dirty="0" smtClean="0"/>
              <a:t>1</a:t>
            </a:r>
            <a:r>
              <a:rPr lang="en-US" sz="1800" dirty="0"/>
              <a:t>. A method for determining a prognosis of a patient with chronic lymphocytic leukemia (CLL) comprising: </a:t>
            </a:r>
            <a:endParaRPr lang="en-US" sz="1800" dirty="0" smtClean="0"/>
          </a:p>
          <a:p>
            <a:r>
              <a:rPr lang="en-US" sz="1800" dirty="0" smtClean="0"/>
              <a:t>(</a:t>
            </a:r>
            <a:r>
              <a:rPr lang="en-US" sz="1800" dirty="0"/>
              <a:t>a) obtaining a biological sample of the patient comprising lymphocytes; </a:t>
            </a:r>
            <a:endParaRPr lang="en-US" sz="1800" dirty="0" smtClean="0"/>
          </a:p>
          <a:p>
            <a:r>
              <a:rPr lang="en-US" sz="1800" dirty="0" smtClean="0"/>
              <a:t>(</a:t>
            </a:r>
            <a:r>
              <a:rPr lang="en-US" sz="1800" dirty="0"/>
              <a:t>b) determining the sample expression level of phosphodiesterase 7B (PDE7B); </a:t>
            </a:r>
            <a:endParaRPr lang="en-US" sz="1800" dirty="0" smtClean="0"/>
          </a:p>
          <a:p>
            <a:r>
              <a:rPr lang="en-US" sz="1800" dirty="0" smtClean="0"/>
              <a:t>(</a:t>
            </a:r>
            <a:r>
              <a:rPr lang="en-US" sz="1800" dirty="0"/>
              <a:t>c) comparing the expression level of PDE7B in the patient sample relative to a baseline expression level of said PDE7B; and </a:t>
            </a:r>
            <a:endParaRPr lang="en-US" sz="1800" dirty="0" smtClean="0"/>
          </a:p>
          <a:p>
            <a:r>
              <a:rPr lang="en-US" sz="1800" dirty="0" smtClean="0"/>
              <a:t>(</a:t>
            </a:r>
            <a:r>
              <a:rPr lang="en-US" sz="1800" dirty="0"/>
              <a:t>d) associating a higher relative patient PDE7B expression level with a higher risk course of CLL, thereby determining the prognosis of the patient with CLL. </a:t>
            </a:r>
          </a:p>
        </p:txBody>
      </p:sp>
      <p:sp>
        <p:nvSpPr>
          <p:cNvPr id="4" name="Slide Number Placeholder 3"/>
          <p:cNvSpPr>
            <a:spLocks noGrp="1"/>
          </p:cNvSpPr>
          <p:nvPr>
            <p:ph type="sldNum" sz="quarter" idx="10"/>
          </p:nvPr>
        </p:nvSpPr>
        <p:spPr/>
        <p:txBody>
          <a:bodyPr/>
          <a:lstStyle/>
          <a:p>
            <a:fld id="{D44C563E-BF50-4AD5-9630-2B82B9673873}" type="slidenum">
              <a:rPr lang="en-US" smtClean="0"/>
              <a:pPr/>
              <a:t>6</a:t>
            </a:fld>
            <a:endParaRPr lang="en-US" dirty="0"/>
          </a:p>
        </p:txBody>
      </p:sp>
    </p:spTree>
    <p:extLst>
      <p:ext uri="{BB962C8B-B14F-4D97-AF65-F5344CB8AC3E}">
        <p14:creationId xmlns:p14="http://schemas.microsoft.com/office/powerpoint/2010/main" val="92901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sz="1800" dirty="0" smtClean="0"/>
              <a:t>U.S. </a:t>
            </a:r>
            <a:r>
              <a:rPr lang="en-US" sz="1800" dirty="0"/>
              <a:t>Patent 8,076,089 - Industrial Technology Research </a:t>
            </a:r>
            <a:r>
              <a:rPr lang="en-US" sz="1800" dirty="0" smtClean="0"/>
              <a:t>Institute (TW)</a:t>
            </a:r>
          </a:p>
          <a:p>
            <a:r>
              <a:rPr lang="en-US" sz="1800" dirty="0" smtClean="0"/>
              <a:t>1</a:t>
            </a:r>
            <a:r>
              <a:rPr lang="en-US" sz="1800" dirty="0"/>
              <a:t>. A method of detecting liver cirrhosis or liver cancer in a subject, comprising the steps of: </a:t>
            </a:r>
            <a:endParaRPr lang="en-US" sz="1800" dirty="0" smtClean="0"/>
          </a:p>
          <a:p>
            <a:r>
              <a:rPr lang="en-US" sz="1800" dirty="0" smtClean="0"/>
              <a:t>(</a:t>
            </a:r>
            <a:r>
              <a:rPr lang="en-US" sz="1800" dirty="0"/>
              <a:t>a) providing a specimen of serum from a subject suspected of having liver cirrhosis or liver cancer; </a:t>
            </a:r>
            <a:endParaRPr lang="en-US" sz="1800" dirty="0" smtClean="0"/>
          </a:p>
          <a:p>
            <a:r>
              <a:rPr lang="en-US" sz="1800" dirty="0" smtClean="0"/>
              <a:t>(</a:t>
            </a:r>
            <a:r>
              <a:rPr lang="en-US" sz="1800" dirty="0"/>
              <a:t>b) using a </a:t>
            </a:r>
            <a:r>
              <a:rPr lang="en-US" sz="1800" dirty="0" smtClean="0"/>
              <a:t>biomarker consisting </a:t>
            </a:r>
            <a:r>
              <a:rPr lang="en-US" sz="1800" dirty="0"/>
              <a:t>of SEQ ID NO:23 to identify and capture autoantibodies in the specimen by contacting the biomarker with the specimen to form a biomarker-autoantibody complex; </a:t>
            </a:r>
            <a:endParaRPr lang="en-US" sz="1800" dirty="0" smtClean="0"/>
          </a:p>
          <a:p>
            <a:r>
              <a:rPr lang="en-US" sz="1800" dirty="0" smtClean="0"/>
              <a:t>(</a:t>
            </a:r>
            <a:r>
              <a:rPr lang="en-US" sz="1800" dirty="0"/>
              <a:t>c) detecting the biomarker-autoantibody complex in step (b): and </a:t>
            </a:r>
            <a:endParaRPr lang="en-US" sz="1800" dirty="0" smtClean="0"/>
          </a:p>
          <a:p>
            <a:r>
              <a:rPr lang="en-US" sz="1800" dirty="0" smtClean="0"/>
              <a:t>(</a:t>
            </a:r>
            <a:r>
              <a:rPr lang="en-US" sz="1800" dirty="0"/>
              <a:t>d) correlating the presence of the biomarker-autoantibody complex with liver cirrhosis or liver cancer, wherein the presence of the biomarker-autoantibody complex indicates that the subject has liver cirrhosis or liver cancer. </a:t>
            </a:r>
          </a:p>
        </p:txBody>
      </p:sp>
      <p:sp>
        <p:nvSpPr>
          <p:cNvPr id="4" name="Slide Number Placeholder 3"/>
          <p:cNvSpPr>
            <a:spLocks noGrp="1"/>
          </p:cNvSpPr>
          <p:nvPr>
            <p:ph type="sldNum" sz="quarter" idx="10"/>
          </p:nvPr>
        </p:nvSpPr>
        <p:spPr/>
        <p:txBody>
          <a:bodyPr/>
          <a:lstStyle/>
          <a:p>
            <a:fld id="{D44C563E-BF50-4AD5-9630-2B82B9673873}" type="slidenum">
              <a:rPr lang="en-US" smtClean="0"/>
              <a:pPr/>
              <a:t>7</a:t>
            </a:fld>
            <a:endParaRPr lang="en-US" dirty="0"/>
          </a:p>
        </p:txBody>
      </p:sp>
    </p:spTree>
    <p:extLst>
      <p:ext uri="{BB962C8B-B14F-4D97-AF65-F5344CB8AC3E}">
        <p14:creationId xmlns:p14="http://schemas.microsoft.com/office/powerpoint/2010/main" val="65731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09600" y="1752600"/>
            <a:ext cx="5105400" cy="4572000"/>
          </a:xfrm>
        </p:spPr>
        <p:txBody>
          <a:bodyPr/>
          <a:lstStyle/>
          <a:p>
            <a:r>
              <a:rPr lang="en-US" sz="1800" dirty="0" smtClean="0"/>
              <a:t>U.S. </a:t>
            </a:r>
            <a:r>
              <a:rPr lang="en-US" sz="1800" dirty="0"/>
              <a:t>Patent </a:t>
            </a:r>
            <a:r>
              <a:rPr lang="en-US" sz="1800" dirty="0" smtClean="0"/>
              <a:t>8,014,952 – Queen Elizabeth Hospital and Vermillion, Inc.</a:t>
            </a:r>
          </a:p>
          <a:p>
            <a:r>
              <a:rPr lang="en-US" sz="1800" dirty="0" smtClean="0"/>
              <a:t>1</a:t>
            </a:r>
            <a:r>
              <a:rPr lang="en-US" sz="1800" dirty="0"/>
              <a:t>. A tangible computer-readable medium having computer-executable instructions for performing a method of qualifying lung carcinoma status in a subject, which method comprises: </a:t>
            </a:r>
            <a:endParaRPr lang="en-US" sz="1800" dirty="0" smtClean="0"/>
          </a:p>
          <a:p>
            <a:r>
              <a:rPr lang="en-US" sz="1800" dirty="0" smtClean="0"/>
              <a:t>(</a:t>
            </a:r>
            <a:r>
              <a:rPr lang="en-US" sz="1800" dirty="0"/>
              <a:t>A) transforming data extracted from a spectrum generated by mass spectroscopic analysis of a biological sample taken from the subject to identify component peaks of the spectrum; and </a:t>
            </a:r>
            <a:r>
              <a:rPr lang="en-US" sz="1800" dirty="0" smtClean="0"/>
              <a:t>then</a:t>
            </a:r>
          </a:p>
          <a:p>
            <a:r>
              <a:rPr lang="en-US" sz="1800" dirty="0" smtClean="0"/>
              <a:t>(B</a:t>
            </a:r>
            <a:r>
              <a:rPr lang="en-US" sz="1800" dirty="0"/>
              <a:t>) matching the peaks to biomarker sets listed in Table </a:t>
            </a:r>
            <a:r>
              <a:rPr lang="en-US" sz="1800" dirty="0" smtClean="0"/>
              <a:t>1 or</a:t>
            </a:r>
            <a:r>
              <a:rPr lang="en-US" sz="1800" dirty="0"/>
              <a:t> </a:t>
            </a:r>
            <a:r>
              <a:rPr lang="en-US" sz="1800" dirty="0" smtClean="0"/>
              <a:t>Table 2, </a:t>
            </a:r>
            <a:r>
              <a:rPr lang="en-US" sz="1800" dirty="0"/>
              <a:t>wherein positive matches to the biomarker sets are useable to qualify lung cancer. </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27875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30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patented?</a:t>
            </a:r>
            <a:endParaRPr lang="en-US" dirty="0"/>
          </a:p>
        </p:txBody>
      </p:sp>
      <p:sp>
        <p:nvSpPr>
          <p:cNvPr id="3" name="Content Placeholder 2"/>
          <p:cNvSpPr>
            <a:spLocks noGrp="1"/>
          </p:cNvSpPr>
          <p:nvPr>
            <p:ph idx="1"/>
          </p:nvPr>
        </p:nvSpPr>
        <p:spPr/>
        <p:txBody>
          <a:bodyPr/>
          <a:lstStyle/>
          <a:p>
            <a:r>
              <a:rPr lang="en-US" dirty="0"/>
              <a:t>Whoever invents or discovers any new and useful</a:t>
            </a:r>
          </a:p>
          <a:p>
            <a:pPr lvl="1"/>
            <a:r>
              <a:rPr lang="en-US" dirty="0"/>
              <a:t>process</a:t>
            </a:r>
          </a:p>
          <a:p>
            <a:pPr lvl="1"/>
            <a:r>
              <a:rPr lang="en-US" dirty="0"/>
              <a:t>machine</a:t>
            </a:r>
          </a:p>
          <a:p>
            <a:pPr lvl="1"/>
            <a:r>
              <a:rPr lang="en-US" dirty="0"/>
              <a:t>manufacture</a:t>
            </a:r>
          </a:p>
          <a:p>
            <a:pPr lvl="1"/>
            <a:r>
              <a:rPr lang="en-US" dirty="0"/>
              <a:t>or composition of matter</a:t>
            </a:r>
          </a:p>
          <a:p>
            <a:pPr lvl="1">
              <a:buFontTx/>
              <a:buNone/>
            </a:pPr>
            <a:r>
              <a:rPr lang="en-US" dirty="0"/>
              <a:t>or any new and useful improvement thereof, may obtain a patent therefor, subject to the conditions and requirements of this title</a:t>
            </a:r>
            <a:r>
              <a:rPr lang="en-US" dirty="0" smtClean="0"/>
              <a:t>.</a:t>
            </a:r>
          </a:p>
          <a:p>
            <a:pPr lvl="1">
              <a:buFontTx/>
              <a:buNone/>
            </a:pPr>
            <a:r>
              <a:rPr lang="en-US" sz="1800" dirty="0" smtClean="0"/>
              <a:t>35 U.S.C. § 101</a:t>
            </a:r>
            <a:endParaRPr lang="en-US" sz="1800" dirty="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9</a:t>
            </a:fld>
            <a:endParaRPr lang="en-US" dirty="0"/>
          </a:p>
        </p:txBody>
      </p:sp>
    </p:spTree>
    <p:extLst>
      <p:ext uri="{BB962C8B-B14F-4D97-AF65-F5344CB8AC3E}">
        <p14:creationId xmlns:p14="http://schemas.microsoft.com/office/powerpoint/2010/main" val="871970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404040"/>
      </a:dk1>
      <a:lt1>
        <a:srgbClr val="FFFFFF"/>
      </a:lt1>
      <a:dk2>
        <a:srgbClr val="808C8C"/>
      </a:dk2>
      <a:lt2>
        <a:srgbClr val="FFFFFF"/>
      </a:lt2>
      <a:accent1>
        <a:srgbClr val="99CC00"/>
      </a:accent1>
      <a:accent2>
        <a:srgbClr val="E00E62"/>
      </a:accent2>
      <a:accent3>
        <a:srgbClr val="C0C5C5"/>
      </a:accent3>
      <a:accent4>
        <a:srgbClr val="DADADA"/>
      </a:accent4>
      <a:accent5>
        <a:srgbClr val="CAE2AA"/>
      </a:accent5>
      <a:accent6>
        <a:srgbClr val="CB0C58"/>
      </a:accent6>
      <a:hlink>
        <a:srgbClr val="99CC00"/>
      </a:hlink>
      <a:folHlink>
        <a:srgbClr val="99CC00"/>
      </a:folHlink>
    </a:clrScheme>
    <a:fontScheme name="skgf_template_new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kgf_template_new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gf_template_new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gf_template_new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gf_template_new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gf_template_new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gf_template_new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gf_template_new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gf_template_new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gf_template_new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gf_template_new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gf_template_new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gf_template_new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816</TotalTime>
  <Words>1445</Words>
  <Application>Microsoft Office PowerPoint</Application>
  <PresentationFormat>On-screen Show (4:3)</PresentationFormat>
  <Paragraphs>186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vt:lpstr>
      <vt:lpstr>Patenting Biomarkers and Diagnostic Methods</vt:lpstr>
      <vt:lpstr>Overview of issues </vt:lpstr>
      <vt:lpstr>Biomarkers</vt:lpstr>
      <vt:lpstr>Focus On Claims</vt:lpstr>
      <vt:lpstr>What to claim</vt:lpstr>
      <vt:lpstr>Examples</vt:lpstr>
      <vt:lpstr>Examples</vt:lpstr>
      <vt:lpstr>Examples</vt:lpstr>
      <vt:lpstr>What can be patented?</vt:lpstr>
      <vt:lpstr>What can be patented?</vt:lpstr>
      <vt:lpstr>What cannot be patented?</vt:lpstr>
      <vt:lpstr>The Machine-or-Transformation Test</vt:lpstr>
      <vt:lpstr>Bilski at the Supreme Court </vt:lpstr>
      <vt:lpstr>Prometheus v. Mayo</vt:lpstr>
      <vt:lpstr>Prometheus v. Mayo</vt:lpstr>
      <vt:lpstr>Utility</vt:lpstr>
      <vt:lpstr>How much data?</vt:lpstr>
      <vt:lpstr>How much disclosure?</vt:lpstr>
      <vt:lpstr>How much disclosure</vt:lpstr>
      <vt:lpstr>How many inventions are claimed?</vt:lpstr>
      <vt:lpstr>Is it novel?</vt:lpstr>
      <vt:lpstr>Is it obvious?</vt:lpstr>
      <vt:lpstr>Who would infringe?</vt:lpstr>
      <vt:lpstr>Non-legal considerations</vt:lpstr>
      <vt:lpstr>Non-legal considerations</vt:lpstr>
      <vt:lpstr>Questions ? Comments?</vt:lpstr>
    </vt:vector>
  </TitlesOfParts>
  <Company>SKGF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Subject Matter at the USPTO</dc:title>
  <dc:creator>Michelle K. Holoubek</dc:creator>
  <cp:lastModifiedBy>Neil</cp:lastModifiedBy>
  <cp:revision>46</cp:revision>
  <cp:lastPrinted>2001-10-26T20:48:16Z</cp:lastPrinted>
  <dcterms:created xsi:type="dcterms:W3CDTF">2011-05-18T00:16:40Z</dcterms:created>
  <dcterms:modified xsi:type="dcterms:W3CDTF">2012-03-08T11:47:46Z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-629802302</vt:i4>
  </property>
  <property fmtid="{D5CDD505-2E9C-101B-9397-08002B2CF9AE}" pid="3" name="_NewReviewCycle">
    <vt:lpwstr/>
  </property>
  <property fmtid="{D5CDD505-2E9C-101B-9397-08002B2CF9AE}" pid="4" name="_EmailSubject">
    <vt:lpwstr>101 presentations</vt:lpwstr>
  </property>
  <property fmtid="{D5CDD505-2E9C-101B-9397-08002B2CF9AE}" pid="5" name="_AuthorEmail">
    <vt:lpwstr>MHOLOUBE@skgf.com</vt:lpwstr>
  </property>
  <property fmtid="{D5CDD505-2E9C-101B-9397-08002B2CF9AE}" pid="6" name="_AuthorEmailDisplayName">
    <vt:lpwstr>Michelle Holoubek</vt:lpwstr>
  </property>
</Properties>
</file>