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51"/>
  </p:notesMasterIdLst>
  <p:handoutMasterIdLst>
    <p:handoutMasterId r:id="rId52"/>
  </p:handoutMasterIdLst>
  <p:sldIdLst>
    <p:sldId id="256" r:id="rId2"/>
    <p:sldId id="298" r:id="rId3"/>
    <p:sldId id="259" r:id="rId4"/>
    <p:sldId id="258" r:id="rId5"/>
    <p:sldId id="262" r:id="rId6"/>
    <p:sldId id="299" r:id="rId7"/>
    <p:sldId id="302" r:id="rId8"/>
    <p:sldId id="265" r:id="rId9"/>
    <p:sldId id="328" r:id="rId10"/>
    <p:sldId id="267" r:id="rId11"/>
    <p:sldId id="266" r:id="rId12"/>
    <p:sldId id="268" r:id="rId13"/>
    <p:sldId id="309" r:id="rId14"/>
    <p:sldId id="303" r:id="rId15"/>
    <p:sldId id="304" r:id="rId16"/>
    <p:sldId id="273" r:id="rId17"/>
    <p:sldId id="274" r:id="rId18"/>
    <p:sldId id="325" r:id="rId19"/>
    <p:sldId id="281" r:id="rId20"/>
    <p:sldId id="308" r:id="rId21"/>
    <p:sldId id="329" r:id="rId22"/>
    <p:sldId id="330" r:id="rId23"/>
    <p:sldId id="331" r:id="rId24"/>
    <p:sldId id="332" r:id="rId25"/>
    <p:sldId id="333" r:id="rId26"/>
    <p:sldId id="334" r:id="rId27"/>
    <p:sldId id="335" r:id="rId28"/>
    <p:sldId id="336" r:id="rId29"/>
    <p:sldId id="337" r:id="rId30"/>
    <p:sldId id="307" r:id="rId31"/>
    <p:sldId id="282" r:id="rId32"/>
    <p:sldId id="311" r:id="rId33"/>
    <p:sldId id="291" r:id="rId34"/>
    <p:sldId id="292" r:id="rId35"/>
    <p:sldId id="293" r:id="rId36"/>
    <p:sldId id="294" r:id="rId37"/>
    <p:sldId id="295"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60389" autoAdjust="0"/>
  </p:normalViewPr>
  <p:slideViewPr>
    <p:cSldViewPr>
      <p:cViewPr varScale="1">
        <p:scale>
          <a:sx n="106" d="100"/>
          <a:sy n="106" d="100"/>
        </p:scale>
        <p:origin x="-5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EB85DF-1DAC-4E1A-B602-04EACA8E1411}" type="datetimeFigureOut">
              <a:rPr lang="en-US" smtClean="0"/>
              <a:pPr/>
              <a:t>9/7/2012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CBF4D9-B638-429A-B781-C755E23D3FB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6EA2FE9-8A35-4DE0-83AE-CB8254E9B2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692CC2F-AEAD-4E1C-9285-AC1FC0B59086}" type="slidenum">
              <a:rPr lang="en-US" smtClean="0"/>
              <a:pPr/>
              <a:t>1</a:t>
            </a:fld>
            <a:endParaRPr lang="en-US" smtClean="0"/>
          </a:p>
        </p:txBody>
      </p:sp>
      <p:sp>
        <p:nvSpPr>
          <p:cNvPr id="16386" name="Rectangle 2"/>
          <p:cNvSpPr>
            <a:spLocks noGrp="1" noRot="1" noChangeAspect="1" noChangeArrowheads="1" noTextEdit="1"/>
          </p:cNvSpPr>
          <p:nvPr>
            <p:ph type="sldImg"/>
          </p:nvPr>
        </p:nvSpPr>
        <p:spPr>
          <a:xfrm>
            <a:off x="1143000" y="685800"/>
            <a:ext cx="4572000" cy="3048000"/>
          </a:xfrm>
          <a:ln/>
        </p:spPr>
      </p:sp>
      <p:sp>
        <p:nvSpPr>
          <p:cNvPr id="16387" name="Rectangle 3"/>
          <p:cNvSpPr>
            <a:spLocks noGrp="1" noChangeArrowheads="1"/>
          </p:cNvSpPr>
          <p:nvPr>
            <p:ph type="body" idx="1"/>
          </p:nvPr>
        </p:nvSpPr>
        <p:spPr>
          <a:xfrm>
            <a:off x="685800" y="3962400"/>
            <a:ext cx="5486400" cy="4495800"/>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9" name="Slide Number Placeholder 3"/>
          <p:cNvSpPr>
            <a:spLocks noGrp="1"/>
          </p:cNvSpPr>
          <p:nvPr>
            <p:ph type="sldNum" sz="quarter" idx="5"/>
          </p:nvPr>
        </p:nvSpPr>
        <p:spPr>
          <a:noFill/>
        </p:spPr>
        <p:txBody>
          <a:bodyPr/>
          <a:lstStyle/>
          <a:p>
            <a:fld id="{EB7A4552-44A7-4F7F-94F8-DEEC15C1B4B7}" type="slidenum">
              <a:rPr lang="en-US" smtClean="0"/>
              <a:pPr/>
              <a:t>10</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11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12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13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143000" y="609600"/>
            <a:ext cx="4572000" cy="3429000"/>
          </a:xfrm>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15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16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18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19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9ACF54B8-2560-48B4-9263-CF1D24BDBAF5}" type="slidenum">
              <a:rPr lang="en-US" smtClean="0"/>
              <a:pPr/>
              <a:t>24</a:t>
            </a:fld>
            <a:endParaRPr lang="en-US" smtClean="0"/>
          </a:p>
        </p:txBody>
      </p:sp>
      <p:sp>
        <p:nvSpPr>
          <p:cNvPr id="47106"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8276FB71-9D89-4CE8-A5E9-CC716C42F408}" type="slidenum">
              <a:rPr lang="en-US" smtClean="0"/>
              <a:pPr/>
              <a:t>26</a:t>
            </a:fld>
            <a:endParaRPr lang="en-US" smtClean="0"/>
          </a:p>
        </p:txBody>
      </p:sp>
      <p:sp>
        <p:nvSpPr>
          <p:cNvPr id="50178"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29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99D8325-AC56-4393-9CB9-EBE86A08D6F2}" type="slidenum">
              <a:rPr lang="en-US" smtClean="0"/>
              <a:pPr/>
              <a:t>3</a:t>
            </a:fld>
            <a:endParaRPr lang="en-US" smtClean="0"/>
          </a:p>
        </p:txBody>
      </p:sp>
      <p:sp>
        <p:nvSpPr>
          <p:cNvPr id="20482" name="Rectangle 2"/>
          <p:cNvSpPr>
            <a:spLocks noGrp="1" noRot="1" noChangeAspect="1" noChangeArrowheads="1" noTextEdit="1"/>
          </p:cNvSpPr>
          <p:nvPr>
            <p:ph type="sldImg"/>
          </p:nvPr>
        </p:nvSpPr>
        <p:spPr>
          <a:xfrm>
            <a:off x="1066800" y="838200"/>
            <a:ext cx="4572000" cy="3429000"/>
          </a:xfrm>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39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5C87BEFF-AAF3-4F4C-9921-49F8264052F3}" type="slidenum">
              <a:rPr lang="en-US" smtClean="0"/>
              <a:pPr/>
              <a:t>4</a:t>
            </a:fld>
            <a:endParaRPr lang="en-US" smtClean="0"/>
          </a:p>
        </p:txBody>
      </p:sp>
      <p:sp>
        <p:nvSpPr>
          <p:cNvPr id="22530" name="Rectangle 2"/>
          <p:cNvSpPr>
            <a:spLocks noGrp="1" noRot="1" noChangeAspect="1" noChangeArrowheads="1" noTextEdit="1"/>
          </p:cNvSpPr>
          <p:nvPr>
            <p:ph type="sldImg"/>
          </p:nvPr>
        </p:nvSpPr>
        <p:spPr>
          <a:xfrm>
            <a:off x="1143000" y="762000"/>
            <a:ext cx="4572000" cy="3429000"/>
          </a:xfrm>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49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6CBF9096-8642-4E32-8F93-E968E9065C8C}" type="slidenum">
              <a:rPr lang="en-US" smtClean="0"/>
              <a:pPr/>
              <a:t>5</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dirty="0" smtClean="0"/>
              <a:t> </a:t>
            </a:r>
            <a:r>
              <a:rPr lang="en-US" baseline="0" dirty="0" smtClean="0"/>
              <a:t> </a:t>
            </a:r>
            <a:r>
              <a:rPr lang="en-US"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6EA2FE9-8A35-4DE0-83AE-CB8254E9B2D3}" type="slidenum">
              <a:rPr lang="en-US" smtClean="0"/>
              <a:pPr>
                <a:defRPr/>
              </a:pPr>
              <a:t>9</a:t>
            </a:fld>
            <a:endParaRPr lang="en-US"/>
          </a:p>
        </p:txBody>
      </p:sp>
      <p:sp>
        <p:nvSpPr>
          <p:cNvPr id="5" name="Slide Image Placeholder 1"/>
          <p:cNvSpPr txBox="1">
            <a:spLocks noRot="1" noChangeAspect="1"/>
          </p:cNvSpPr>
          <p:nvPr/>
        </p:nvSpPr>
        <p:spPr bwMode="auto">
          <a:xfrm>
            <a:off x="1295400" y="838200"/>
            <a:ext cx="4572000" cy="3429000"/>
          </a:xfrm>
          <a:prstGeom prst="rect">
            <a:avLst/>
          </a:prstGeom>
          <a:noFill/>
          <a:ln w="9525">
            <a:solidFill>
              <a:srgbClr val="000000"/>
            </a:solidFill>
            <a:miter lim="800000"/>
            <a:headEnd/>
            <a:tailEnd/>
          </a:ln>
        </p:spPr>
      </p:sp>
      <p:sp>
        <p:nvSpPr>
          <p:cNvPr id="6" name="Notes Placeholder 5"/>
          <p:cNvSpPr>
            <a:spLocks noGrp="1"/>
          </p:cNvSpPr>
          <p:nvPr>
            <p:ph type="body" sz="quarter" idx="1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r>
              <a:rPr lang="en-US"/>
              <a:t>University of Rochester Material Transfer Office </a:t>
            </a:r>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82860C90-E972-43C3-A893-DE0A5CBF94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University of Rochester Material Transfer Office </a:t>
            </a:r>
          </a:p>
        </p:txBody>
      </p:sp>
      <p:sp>
        <p:nvSpPr>
          <p:cNvPr id="6" name="Slide Number Placeholder 22"/>
          <p:cNvSpPr>
            <a:spLocks noGrp="1"/>
          </p:cNvSpPr>
          <p:nvPr>
            <p:ph type="sldNum" sz="quarter" idx="12"/>
          </p:nvPr>
        </p:nvSpPr>
        <p:spPr/>
        <p:txBody>
          <a:bodyPr/>
          <a:lstStyle>
            <a:lvl1pPr>
              <a:defRPr/>
            </a:lvl1pPr>
          </a:lstStyle>
          <a:p>
            <a:pPr>
              <a:defRPr/>
            </a:pPr>
            <a:fld id="{D44E68B3-0B2E-45B0-87BB-0775813C0F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University of Rochester Material Transfer Office </a:t>
            </a:r>
          </a:p>
        </p:txBody>
      </p:sp>
      <p:sp>
        <p:nvSpPr>
          <p:cNvPr id="6" name="Slide Number Placeholder 22"/>
          <p:cNvSpPr>
            <a:spLocks noGrp="1"/>
          </p:cNvSpPr>
          <p:nvPr>
            <p:ph type="sldNum" sz="quarter" idx="12"/>
          </p:nvPr>
        </p:nvSpPr>
        <p:spPr/>
        <p:txBody>
          <a:bodyPr/>
          <a:lstStyle>
            <a:lvl1pPr>
              <a:defRPr/>
            </a:lvl1pPr>
          </a:lstStyle>
          <a:p>
            <a:pPr>
              <a:defRPr/>
            </a:pPr>
            <a:fld id="{4E52EA7D-1725-4562-8888-639C191A27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en-US"/>
              <a:t>Click to edit Master title style</a:t>
            </a:r>
          </a:p>
        </p:txBody>
      </p:sp>
      <p:sp>
        <p:nvSpPr>
          <p:cNvPr id="3" name="Content Placeholder 2"/>
          <p:cNvSpPr>
            <a:spLocks noGrp="1"/>
          </p:cNvSpPr>
          <p:nvPr>
            <p:ph idx="1"/>
          </p:nvPr>
        </p:nvSpPr>
        <p:spPr>
          <a:xfrm>
            <a:off x="457200" y="1882775"/>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University of Rochester Material Transfer Office </a:t>
            </a:r>
          </a:p>
        </p:txBody>
      </p:sp>
      <p:sp>
        <p:nvSpPr>
          <p:cNvPr id="6" name="Slide Number Placeholder 22"/>
          <p:cNvSpPr>
            <a:spLocks noGrp="1"/>
          </p:cNvSpPr>
          <p:nvPr>
            <p:ph type="sldNum" sz="quarter" idx="12"/>
          </p:nvPr>
        </p:nvSpPr>
        <p:spPr/>
        <p:txBody>
          <a:bodyPr/>
          <a:lstStyle>
            <a:lvl1pPr>
              <a:defRPr/>
            </a:lvl1pPr>
          </a:lstStyle>
          <a:p>
            <a:pPr>
              <a:defRPr/>
            </a:pPr>
            <a:fld id="{C1AEB131-DF5A-45CA-9ECF-9C860EFCAA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r>
              <a:rPr lang="en-US"/>
              <a:t>University of Rochester Material Transfer Office </a:t>
            </a:r>
          </a:p>
        </p:txBody>
      </p:sp>
      <p:sp>
        <p:nvSpPr>
          <p:cNvPr id="6" name="Slide Number Placeholder 5"/>
          <p:cNvSpPr>
            <a:spLocks noGrp="1"/>
          </p:cNvSpPr>
          <p:nvPr>
            <p:ph type="sldNum" sz="quarter" idx="12"/>
          </p:nvPr>
        </p:nvSpPr>
        <p:spPr/>
        <p:txBody>
          <a:bodyPr/>
          <a:lstStyle>
            <a:lvl1pPr>
              <a:defRPr/>
            </a:lvl1pPr>
          </a:lstStyle>
          <a:p>
            <a:pPr>
              <a:defRPr/>
            </a:pPr>
            <a:fld id="{CE829632-FAE2-41BE-9F17-E8EC5BD0F4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r>
              <a:rPr lang="en-US"/>
              <a:t>University of Rochester Material Transfer Office </a:t>
            </a:r>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E6808B86-A7DC-4633-A1FF-F9947A881A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University of Rochester Material Transfer Office </a:t>
            </a:r>
          </a:p>
        </p:txBody>
      </p:sp>
      <p:sp>
        <p:nvSpPr>
          <p:cNvPr id="7" name="Slide Number Placeholder 22"/>
          <p:cNvSpPr>
            <a:spLocks noGrp="1"/>
          </p:cNvSpPr>
          <p:nvPr>
            <p:ph type="sldNum" sz="quarter" idx="12"/>
          </p:nvPr>
        </p:nvSpPr>
        <p:spPr/>
        <p:txBody>
          <a:bodyPr/>
          <a:lstStyle>
            <a:lvl1pPr>
              <a:defRPr/>
            </a:lvl1pPr>
          </a:lstStyle>
          <a:p>
            <a:pPr>
              <a:defRPr/>
            </a:pPr>
            <a:fld id="{848E2100-4ECE-4D48-AC11-E495BE3AA9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r>
              <a:rPr lang="en-US"/>
              <a:t>University of Rochester Material Transfer Office </a:t>
            </a:r>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852A70D2-6AB9-4A6F-B143-EFE8E499670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University of Rochester Material Transfer Office </a:t>
            </a:r>
          </a:p>
        </p:txBody>
      </p:sp>
      <p:sp>
        <p:nvSpPr>
          <p:cNvPr id="5" name="Slide Number Placeholder 22"/>
          <p:cNvSpPr>
            <a:spLocks noGrp="1"/>
          </p:cNvSpPr>
          <p:nvPr>
            <p:ph type="sldNum" sz="quarter" idx="12"/>
          </p:nvPr>
        </p:nvSpPr>
        <p:spPr/>
        <p:txBody>
          <a:bodyPr/>
          <a:lstStyle>
            <a:lvl1pPr>
              <a:defRPr/>
            </a:lvl1pPr>
          </a:lstStyle>
          <a:p>
            <a:pPr>
              <a:defRPr/>
            </a:pPr>
            <a:fld id="{12AC5D27-53E1-433B-946B-E88AC595C8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University of Rochester Material Transfer Office </a:t>
            </a:r>
          </a:p>
        </p:txBody>
      </p:sp>
      <p:sp>
        <p:nvSpPr>
          <p:cNvPr id="4" name="Slide Number Placeholder 22"/>
          <p:cNvSpPr>
            <a:spLocks noGrp="1"/>
          </p:cNvSpPr>
          <p:nvPr>
            <p:ph type="sldNum" sz="quarter" idx="12"/>
          </p:nvPr>
        </p:nvSpPr>
        <p:spPr/>
        <p:txBody>
          <a:bodyPr/>
          <a:lstStyle>
            <a:lvl1pPr>
              <a:defRPr/>
            </a:lvl1pPr>
          </a:lstStyle>
          <a:p>
            <a:pPr>
              <a:defRPr/>
            </a:pPr>
            <a:fld id="{C82F62A9-17A3-42AF-B9D5-115584BD7F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r>
              <a:rPr lang="en-US"/>
              <a:t>University of Rochester Material Transfer Office </a:t>
            </a:r>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1AEE8DCA-0FFD-4AAE-A3C9-FCA8C3DF20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r>
              <a:rPr lang="en-US"/>
              <a:t>University of Rochester Material Transfer Office </a:t>
            </a:r>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0586EF2B-2322-4640-A0E6-2BB041B0D14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latin typeface="Arial" charset="0"/>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latin typeface="Arial" charset="0"/>
              </a:defRPr>
            </a:lvl1pPr>
          </a:lstStyle>
          <a:p>
            <a:pPr>
              <a:defRPr/>
            </a:pPr>
            <a:r>
              <a:rPr lang="en-US"/>
              <a:t>University of Rochester Material Transfer Office </a:t>
            </a:r>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latin typeface="Arial" charset="0"/>
              </a:defRPr>
            </a:lvl1pPr>
          </a:lstStyle>
          <a:p>
            <a:pPr>
              <a:defRPr/>
            </a:pPr>
            <a:fld id="{0EA02D7B-2634-4C13-B02F-D28BD215121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87" r:id="rId4"/>
    <p:sldLayoutId id="2147483696" r:id="rId5"/>
    <p:sldLayoutId id="2147483688" r:id="rId6"/>
    <p:sldLayoutId id="2147483689" r:id="rId7"/>
    <p:sldLayoutId id="2147483697" r:id="rId8"/>
    <p:sldLayoutId id="2147483698" r:id="rId9"/>
    <p:sldLayoutId id="2147483690" r:id="rId10"/>
    <p:sldLayoutId id="2147483691" r:id="rId11"/>
    <p:sldLayoutId id="2147483692" r:id="rId12"/>
  </p:sldLayoutIdLst>
  <p:hf hdr="0" ftr="0" dt="0"/>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749CD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749CDC"/>
          </a:solidFill>
          <a:latin typeface="Bookman Old Style" pitchFamily="18" charset="0"/>
        </a:defRPr>
      </a:lvl2pPr>
      <a:lvl3pPr marL="484188" algn="l" rtl="0" eaLnBrk="0" fontAlgn="base" hangingPunct="0">
        <a:spcBef>
          <a:spcPct val="0"/>
        </a:spcBef>
        <a:spcAft>
          <a:spcPct val="0"/>
        </a:spcAft>
        <a:defRPr sz="4200">
          <a:solidFill>
            <a:srgbClr val="749CDC"/>
          </a:solidFill>
          <a:latin typeface="Bookman Old Style" pitchFamily="18" charset="0"/>
        </a:defRPr>
      </a:lvl3pPr>
      <a:lvl4pPr marL="484188" algn="l" rtl="0" eaLnBrk="0" fontAlgn="base" hangingPunct="0">
        <a:spcBef>
          <a:spcPct val="0"/>
        </a:spcBef>
        <a:spcAft>
          <a:spcPct val="0"/>
        </a:spcAft>
        <a:defRPr sz="4200">
          <a:solidFill>
            <a:srgbClr val="749CDC"/>
          </a:solidFill>
          <a:latin typeface="Bookman Old Style" pitchFamily="18" charset="0"/>
        </a:defRPr>
      </a:lvl4pPr>
      <a:lvl5pPr marL="484188" algn="l" rtl="0" eaLnBrk="0" fontAlgn="base" hangingPunct="0">
        <a:spcBef>
          <a:spcPct val="0"/>
        </a:spcBef>
        <a:spcAft>
          <a:spcPct val="0"/>
        </a:spcAft>
        <a:defRPr sz="4200">
          <a:solidFill>
            <a:srgbClr val="749CDC"/>
          </a:solidFill>
          <a:latin typeface="Bookman Old Style" pitchFamily="18" charset="0"/>
        </a:defRPr>
      </a:lvl5pPr>
      <a:lvl6pPr marL="941388" algn="l" rtl="0" fontAlgn="base">
        <a:spcBef>
          <a:spcPct val="0"/>
        </a:spcBef>
        <a:spcAft>
          <a:spcPct val="0"/>
        </a:spcAft>
        <a:defRPr sz="4200">
          <a:solidFill>
            <a:srgbClr val="749CDC"/>
          </a:solidFill>
          <a:latin typeface="Bookman Old Style" pitchFamily="18" charset="0"/>
        </a:defRPr>
      </a:lvl6pPr>
      <a:lvl7pPr marL="1398588" algn="l" rtl="0" fontAlgn="base">
        <a:spcBef>
          <a:spcPct val="0"/>
        </a:spcBef>
        <a:spcAft>
          <a:spcPct val="0"/>
        </a:spcAft>
        <a:defRPr sz="4200">
          <a:solidFill>
            <a:srgbClr val="749CDC"/>
          </a:solidFill>
          <a:latin typeface="Bookman Old Style" pitchFamily="18" charset="0"/>
        </a:defRPr>
      </a:lvl7pPr>
      <a:lvl8pPr marL="1855788" algn="l" rtl="0" fontAlgn="base">
        <a:spcBef>
          <a:spcPct val="0"/>
        </a:spcBef>
        <a:spcAft>
          <a:spcPct val="0"/>
        </a:spcAft>
        <a:defRPr sz="4200">
          <a:solidFill>
            <a:srgbClr val="749CDC"/>
          </a:solidFill>
          <a:latin typeface="Bookman Old Style" pitchFamily="18" charset="0"/>
        </a:defRPr>
      </a:lvl8pPr>
      <a:lvl9pPr marL="2312988" algn="l" rtl="0" fontAlgn="base">
        <a:spcBef>
          <a:spcPct val="0"/>
        </a:spcBef>
        <a:spcAft>
          <a:spcPct val="0"/>
        </a:spcAft>
        <a:defRPr sz="4200">
          <a:solidFill>
            <a:srgbClr val="749CDC"/>
          </a:solidFill>
          <a:latin typeface="Bookman Old Style" pitchFamily="18"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7ACD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UR%20MTA%20CHECKLIST_Receiving%20Materials.do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UR%20MTA%20CHECKLIST_Sending%20Materials.do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CDA-NDA%20CHECKLIST.do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0375" y="768350"/>
            <a:ext cx="7772400" cy="3194050"/>
          </a:xfrm>
        </p:spPr>
        <p:txBody>
          <a:bodyPr>
            <a:normAutofit fontScale="90000"/>
          </a:bodyPr>
          <a:lstStyle/>
          <a:p>
            <a:pPr marL="484632" algn="ctr" eaLnBrk="1" fontAlgn="auto" hangingPunct="1">
              <a:spcAft>
                <a:spcPts val="0"/>
              </a:spcAft>
              <a:defRPr/>
            </a:pPr>
            <a:r>
              <a:rPr lang="en-US" sz="4000" b="1" dirty="0">
                <a:solidFill>
                  <a:schemeClr val="tx1"/>
                </a:solidFill>
              </a:rPr>
              <a:t>The Importance of Material </a:t>
            </a:r>
            <a:r>
              <a:rPr lang="en-US" sz="4000" b="1" dirty="0" smtClean="0">
                <a:solidFill>
                  <a:schemeClr val="tx1"/>
                </a:solidFill>
              </a:rPr>
              <a:t>Transfer and Confidential Disclosure Agreements in </a:t>
            </a:r>
            <a:r>
              <a:rPr lang="en-US" sz="4000" b="1" dirty="0">
                <a:solidFill>
                  <a:schemeClr val="tx1"/>
                </a:solidFill>
              </a:rPr>
              <a:t>Shared Research</a:t>
            </a:r>
            <a:r>
              <a:rPr lang="en-US" sz="4000" dirty="0">
                <a:solidFill>
                  <a:schemeClr val="accent1">
                    <a:tint val="83000"/>
                    <a:satMod val="150000"/>
                  </a:schemeClr>
                </a:solidFill>
              </a:rPr>
              <a:t/>
            </a:r>
            <a:br>
              <a:rPr lang="en-US" sz="4000" dirty="0">
                <a:solidFill>
                  <a:schemeClr val="accent1">
                    <a:tint val="83000"/>
                    <a:satMod val="150000"/>
                  </a:schemeClr>
                </a:solidFill>
              </a:rPr>
            </a:br>
            <a:endParaRPr lang="en-US" sz="4000" dirty="0">
              <a:solidFill>
                <a:schemeClr val="accent1">
                  <a:tint val="83000"/>
                  <a:satMod val="150000"/>
                </a:schemeClr>
              </a:solidFill>
            </a:endParaRPr>
          </a:p>
        </p:txBody>
      </p:sp>
      <p:sp>
        <p:nvSpPr>
          <p:cNvPr id="2051" name="Rectangle 3"/>
          <p:cNvSpPr>
            <a:spLocks noGrp="1" noChangeArrowheads="1"/>
          </p:cNvSpPr>
          <p:nvPr>
            <p:ph type="subTitle" idx="1"/>
          </p:nvPr>
        </p:nvSpPr>
        <p:spPr>
          <a:xfrm>
            <a:off x="533400" y="3429000"/>
            <a:ext cx="8062912" cy="1752600"/>
          </a:xfrm>
        </p:spPr>
        <p:txBody>
          <a:bodyPr>
            <a:normAutofit/>
          </a:bodyPr>
          <a:lstStyle/>
          <a:p>
            <a:pPr algn="l" eaLnBrk="1" fontAlgn="auto" hangingPunct="1">
              <a:lnSpc>
                <a:spcPct val="80000"/>
              </a:lnSpc>
              <a:spcAft>
                <a:spcPts val="0"/>
              </a:spcAft>
              <a:buFont typeface="Wingdings 2"/>
              <a:buNone/>
              <a:defRPr/>
            </a:pPr>
            <a:r>
              <a:rPr lang="en-US" sz="2000" b="1" dirty="0">
                <a:solidFill>
                  <a:schemeClr val="tx1"/>
                </a:solidFill>
                <a:latin typeface="Verdana" pitchFamily="34" charset="0"/>
                <a:ea typeface="Verdana" pitchFamily="34" charset="0"/>
                <a:cs typeface="Verdana" pitchFamily="34" charset="0"/>
              </a:rPr>
              <a:t>Presented by:</a:t>
            </a:r>
          </a:p>
          <a:p>
            <a:pPr algn="l" eaLnBrk="1" fontAlgn="auto" hangingPunct="1">
              <a:lnSpc>
                <a:spcPct val="80000"/>
              </a:lnSpc>
              <a:spcAft>
                <a:spcPts val="0"/>
              </a:spcAft>
              <a:buFont typeface="Wingdings 2"/>
              <a:buNone/>
              <a:defRPr/>
            </a:pPr>
            <a:r>
              <a:rPr lang="en-US" sz="2000" b="1" dirty="0">
                <a:solidFill>
                  <a:schemeClr val="tx1"/>
                </a:solidFill>
                <a:latin typeface="Verdana" pitchFamily="34" charset="0"/>
                <a:ea typeface="Verdana" pitchFamily="34" charset="0"/>
                <a:cs typeface="Verdana" pitchFamily="34" charset="0"/>
              </a:rPr>
              <a:t>Aeisha Salem</a:t>
            </a:r>
          </a:p>
          <a:p>
            <a:pPr algn="l" eaLnBrk="1" fontAlgn="auto" hangingPunct="1">
              <a:lnSpc>
                <a:spcPct val="80000"/>
              </a:lnSpc>
              <a:spcAft>
                <a:spcPts val="0"/>
              </a:spcAft>
              <a:buFont typeface="Wingdings 2"/>
              <a:buNone/>
              <a:defRPr/>
            </a:pPr>
            <a:r>
              <a:rPr lang="en-US" sz="2000" b="1" dirty="0">
                <a:solidFill>
                  <a:schemeClr val="tx1"/>
                </a:solidFill>
                <a:latin typeface="Verdana" pitchFamily="34" charset="0"/>
                <a:ea typeface="Verdana" pitchFamily="34" charset="0"/>
                <a:cs typeface="Verdana" pitchFamily="34" charset="0"/>
              </a:rPr>
              <a:t>Gila Balman</a:t>
            </a:r>
          </a:p>
          <a:p>
            <a:pPr algn="l" eaLnBrk="1" fontAlgn="auto" hangingPunct="1">
              <a:lnSpc>
                <a:spcPct val="80000"/>
              </a:lnSpc>
              <a:spcAft>
                <a:spcPts val="0"/>
              </a:spcAft>
              <a:buFont typeface="Wingdings 2"/>
              <a:buNone/>
              <a:defRPr/>
            </a:pPr>
            <a:r>
              <a:rPr lang="en-US" sz="2000" b="1" dirty="0">
                <a:solidFill>
                  <a:schemeClr val="tx1"/>
                </a:solidFill>
                <a:latin typeface="Verdana" pitchFamily="34" charset="0"/>
                <a:ea typeface="Verdana" pitchFamily="34" charset="0"/>
                <a:cs typeface="Verdana" pitchFamily="34" charset="0"/>
              </a:rPr>
              <a:t>Material Transfer Administrators for </a:t>
            </a:r>
          </a:p>
          <a:p>
            <a:pPr algn="l" eaLnBrk="1" fontAlgn="auto" hangingPunct="1">
              <a:lnSpc>
                <a:spcPct val="80000"/>
              </a:lnSpc>
              <a:spcAft>
                <a:spcPts val="0"/>
              </a:spcAft>
              <a:buFont typeface="Wingdings 2"/>
              <a:buNone/>
              <a:defRPr/>
            </a:pPr>
            <a:r>
              <a:rPr lang="en-US" sz="2000" b="1" dirty="0">
                <a:solidFill>
                  <a:schemeClr val="tx1"/>
                </a:solidFill>
                <a:latin typeface="Verdana" pitchFamily="34" charset="0"/>
                <a:ea typeface="Verdana" pitchFamily="34" charset="0"/>
                <a:cs typeface="Verdana" pitchFamily="34" charset="0"/>
              </a:rPr>
              <a:t>the University of </a:t>
            </a:r>
            <a:r>
              <a:rPr lang="en-US" sz="2000" b="1" dirty="0" smtClean="0">
                <a:solidFill>
                  <a:schemeClr val="tx1"/>
                </a:solidFill>
                <a:latin typeface="Verdana" pitchFamily="34" charset="0"/>
                <a:ea typeface="Verdana" pitchFamily="34" charset="0"/>
                <a:cs typeface="Verdana" pitchFamily="34" charset="0"/>
              </a:rPr>
              <a:t>Rochester</a:t>
            </a:r>
            <a:endParaRPr lang="en-US" sz="2000" b="1"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484632" eaLnBrk="1" fontAlgn="auto" hangingPunct="1">
              <a:spcAft>
                <a:spcPts val="0"/>
              </a:spcAft>
              <a:defRPr/>
            </a:pPr>
            <a:r>
              <a:rPr lang="en-US" sz="4000" dirty="0">
                <a:solidFill>
                  <a:schemeClr val="accent1">
                    <a:tint val="83000"/>
                    <a:satMod val="150000"/>
                  </a:schemeClr>
                </a:solidFill>
              </a:rPr>
              <a:t>What is a Material Transfer Agreement (MTA)?</a:t>
            </a:r>
          </a:p>
        </p:txBody>
      </p:sp>
      <p:sp>
        <p:nvSpPr>
          <p:cNvPr id="28674" name="Rectangle 3"/>
          <p:cNvSpPr>
            <a:spLocks noGrp="1" noChangeArrowheads="1"/>
          </p:cNvSpPr>
          <p:nvPr>
            <p:ph idx="1"/>
          </p:nvPr>
        </p:nvSpPr>
        <p:spPr>
          <a:xfrm>
            <a:off x="457200" y="1882775"/>
            <a:ext cx="8229600" cy="4572000"/>
          </a:xfrm>
        </p:spPr>
        <p:txBody>
          <a:bodyPr/>
          <a:lstStyle/>
          <a:p>
            <a:pPr eaLnBrk="1" hangingPunct="1"/>
            <a:r>
              <a:rPr lang="en-US" dirty="0" smtClean="0"/>
              <a:t>An MTA is the contractual instrument used to define the terms and conditions for the exchange of research materials.</a:t>
            </a:r>
          </a:p>
          <a:p>
            <a:pPr eaLnBrk="1" hangingPunct="1">
              <a:buFont typeface="Wingdings 2" pitchFamily="18" charset="2"/>
              <a:buNone/>
            </a:pPr>
            <a:endParaRPr lang="en-US" dirty="0" smtClean="0"/>
          </a:p>
          <a:p>
            <a:pPr eaLnBrk="1" hangingPunct="1"/>
            <a:r>
              <a:rPr lang="en-US" dirty="0" smtClean="0"/>
              <a:t>The MTA typically sets forth rights to use the materials and allocates the rights that result from their use.  </a:t>
            </a:r>
          </a:p>
        </p:txBody>
      </p:sp>
      <p:sp>
        <p:nvSpPr>
          <p:cNvPr id="286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763A1E6-4D6B-4736-86D7-B1A64C583155}"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484632" eaLnBrk="1" fontAlgn="auto" hangingPunct="1">
              <a:spcAft>
                <a:spcPts val="0"/>
              </a:spcAft>
              <a:defRPr/>
            </a:pPr>
            <a:r>
              <a:rPr lang="en-US" dirty="0">
                <a:solidFill>
                  <a:schemeClr val="accent1">
                    <a:tint val="83000"/>
                    <a:satMod val="150000"/>
                  </a:schemeClr>
                </a:solidFill>
              </a:rPr>
              <a:t>Reason for an MTA:</a:t>
            </a:r>
          </a:p>
        </p:txBody>
      </p:sp>
      <p:sp>
        <p:nvSpPr>
          <p:cNvPr id="30722" name="Rectangle 3"/>
          <p:cNvSpPr>
            <a:spLocks noGrp="1" noChangeArrowheads="1"/>
          </p:cNvSpPr>
          <p:nvPr>
            <p:ph idx="1"/>
          </p:nvPr>
        </p:nvSpPr>
        <p:spPr>
          <a:xfrm>
            <a:off x="457200" y="1524000"/>
            <a:ext cx="8229600" cy="4572000"/>
          </a:xfrm>
        </p:spPr>
        <p:txBody>
          <a:bodyPr/>
          <a:lstStyle/>
          <a:p>
            <a:pPr eaLnBrk="1" hangingPunct="1">
              <a:lnSpc>
                <a:spcPct val="60000"/>
              </a:lnSpc>
              <a:buFontTx/>
              <a:buNone/>
            </a:pPr>
            <a:endParaRPr lang="en-US" sz="1900" dirty="0" smtClean="0"/>
          </a:p>
          <a:p>
            <a:pPr eaLnBrk="1" hangingPunct="1">
              <a:lnSpc>
                <a:spcPct val="60000"/>
              </a:lnSpc>
              <a:buFontTx/>
              <a:buNone/>
            </a:pPr>
            <a:endParaRPr lang="en-US" sz="1900" dirty="0" smtClean="0"/>
          </a:p>
          <a:p>
            <a:pPr eaLnBrk="1" hangingPunct="1">
              <a:lnSpc>
                <a:spcPct val="60000"/>
              </a:lnSpc>
            </a:pPr>
            <a:r>
              <a:rPr lang="en-US" sz="2200" dirty="0" smtClean="0"/>
              <a:t>The material and/or information is proprietary or confidential.</a:t>
            </a:r>
          </a:p>
          <a:p>
            <a:pPr eaLnBrk="1" hangingPunct="1">
              <a:lnSpc>
                <a:spcPct val="60000"/>
              </a:lnSpc>
              <a:buFont typeface="Wingdings 2" pitchFamily="18" charset="2"/>
              <a:buNone/>
            </a:pPr>
            <a:endParaRPr lang="en-US" sz="2200" dirty="0" smtClean="0"/>
          </a:p>
          <a:p>
            <a:pPr eaLnBrk="1" hangingPunct="1">
              <a:lnSpc>
                <a:spcPct val="60000"/>
              </a:lnSpc>
            </a:pPr>
            <a:r>
              <a:rPr lang="en-US" sz="2200" dirty="0" smtClean="0"/>
              <a:t>The provider wants to restrict how the material is to be used.      </a:t>
            </a:r>
          </a:p>
          <a:p>
            <a:pPr eaLnBrk="1" hangingPunct="1">
              <a:lnSpc>
                <a:spcPct val="60000"/>
              </a:lnSpc>
              <a:buFont typeface="Wingdings 2" pitchFamily="18" charset="2"/>
              <a:buNone/>
            </a:pPr>
            <a:r>
              <a:rPr lang="en-US" sz="2200" dirty="0" smtClean="0"/>
              <a:t>                                                                                                                     </a:t>
            </a:r>
          </a:p>
          <a:p>
            <a:pPr eaLnBrk="1" hangingPunct="1">
              <a:lnSpc>
                <a:spcPct val="60000"/>
              </a:lnSpc>
            </a:pPr>
            <a:r>
              <a:rPr lang="en-US" sz="2200" dirty="0" smtClean="0"/>
              <a:t>The material is infectious, hazardous or subject to special regulations.</a:t>
            </a:r>
          </a:p>
          <a:p>
            <a:pPr eaLnBrk="1" hangingPunct="1">
              <a:lnSpc>
                <a:spcPct val="60000"/>
              </a:lnSpc>
            </a:pPr>
            <a:endParaRPr lang="en-US" sz="2200" dirty="0" smtClean="0"/>
          </a:p>
          <a:p>
            <a:pPr eaLnBrk="1" hangingPunct="1">
              <a:lnSpc>
                <a:spcPct val="60000"/>
              </a:lnSpc>
            </a:pPr>
            <a:r>
              <a:rPr lang="en-US" sz="2200" dirty="0" smtClean="0"/>
              <a:t>The provider wishes to protect against any potential liability.</a:t>
            </a:r>
          </a:p>
          <a:p>
            <a:pPr eaLnBrk="1" hangingPunct="1">
              <a:lnSpc>
                <a:spcPct val="60000"/>
              </a:lnSpc>
            </a:pPr>
            <a:endParaRPr lang="en-US" sz="2200" dirty="0" smtClean="0"/>
          </a:p>
          <a:p>
            <a:pPr eaLnBrk="1" hangingPunct="1">
              <a:lnSpc>
                <a:spcPct val="60000"/>
              </a:lnSpc>
            </a:pPr>
            <a:r>
              <a:rPr lang="en-US" sz="2200" dirty="0" smtClean="0"/>
              <a:t>The provider wishes to obtain rights to the results of the research for which the material or information is to be used.</a:t>
            </a:r>
          </a:p>
          <a:p>
            <a:pPr eaLnBrk="1" hangingPunct="1">
              <a:lnSpc>
                <a:spcPct val="60000"/>
              </a:lnSpc>
              <a:buFont typeface="Wingdings 2" pitchFamily="18" charset="2"/>
              <a:buNone/>
            </a:pPr>
            <a:endParaRPr lang="en-US" sz="2200" dirty="0" smtClean="0"/>
          </a:p>
          <a:p>
            <a:pPr eaLnBrk="1" hangingPunct="1">
              <a:lnSpc>
                <a:spcPct val="60000"/>
              </a:lnSpc>
            </a:pPr>
            <a:r>
              <a:rPr lang="en-US" sz="2200" dirty="0" smtClean="0"/>
              <a:t>The provider wishes to ensure that correct and appropriate acknowledgement is included in any publication regarding the use of the material.</a:t>
            </a:r>
          </a:p>
        </p:txBody>
      </p:sp>
      <p:sp>
        <p:nvSpPr>
          <p:cNvPr id="3072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FAC52DA-51DB-4A57-9997-703D0C0B9FC8}" type="slidenum">
              <a:rPr lang="en-US" smtClean="0"/>
              <a:pPr/>
              <a:t>11</a:t>
            </a:fld>
            <a:endParaRPr lang="en-US" smtClean="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484632" eaLnBrk="1" fontAlgn="auto" hangingPunct="1">
              <a:spcAft>
                <a:spcPts val="0"/>
              </a:spcAft>
              <a:defRPr/>
            </a:pPr>
            <a:r>
              <a:rPr lang="en-US" sz="4000" dirty="0">
                <a:solidFill>
                  <a:schemeClr val="accent1">
                    <a:tint val="83000"/>
                    <a:satMod val="150000"/>
                  </a:schemeClr>
                </a:solidFill>
              </a:rPr>
              <a:t>MTAs may involve the following Parties:</a:t>
            </a:r>
          </a:p>
        </p:txBody>
      </p:sp>
      <p:sp>
        <p:nvSpPr>
          <p:cNvPr id="31746" name="Rectangle 3"/>
          <p:cNvSpPr>
            <a:spLocks noGrp="1" noChangeArrowheads="1"/>
          </p:cNvSpPr>
          <p:nvPr>
            <p:ph idx="1"/>
          </p:nvPr>
        </p:nvSpPr>
        <p:spPr>
          <a:xfrm>
            <a:off x="457200" y="1882775"/>
            <a:ext cx="8229600" cy="4572000"/>
          </a:xfrm>
        </p:spPr>
        <p:txBody>
          <a:bodyPr/>
          <a:lstStyle/>
          <a:p>
            <a:pPr eaLnBrk="1" hangingPunct="1"/>
            <a:r>
              <a:rPr lang="en-US" u="sng" dirty="0" smtClean="0"/>
              <a:t>Industry</a:t>
            </a:r>
            <a:r>
              <a:rPr lang="en-US" dirty="0" smtClean="0"/>
              <a:t> to Academic</a:t>
            </a:r>
          </a:p>
          <a:p>
            <a:pPr lvl="1" eaLnBrk="1" hangingPunct="1">
              <a:buFont typeface="Arial" charset="0"/>
              <a:buChar char="•"/>
            </a:pPr>
            <a:r>
              <a:rPr lang="en-US" dirty="0" smtClean="0"/>
              <a:t>Pfizer,  Merck</a:t>
            </a:r>
          </a:p>
          <a:p>
            <a:pPr eaLnBrk="1" hangingPunct="1"/>
            <a:r>
              <a:rPr lang="en-US" u="sng" dirty="0" smtClean="0"/>
              <a:t>Academic</a:t>
            </a:r>
            <a:r>
              <a:rPr lang="en-US" dirty="0" smtClean="0"/>
              <a:t> to Academic</a:t>
            </a:r>
          </a:p>
          <a:p>
            <a:pPr lvl="1" eaLnBrk="1" hangingPunct="1">
              <a:buFont typeface="Arial" charset="0"/>
              <a:buChar char="•"/>
            </a:pPr>
            <a:r>
              <a:rPr lang="en-US" dirty="0" smtClean="0"/>
              <a:t>Harvard,  New York University</a:t>
            </a:r>
          </a:p>
          <a:p>
            <a:pPr eaLnBrk="1" hangingPunct="1"/>
            <a:r>
              <a:rPr lang="en-US" u="sng" dirty="0" smtClean="0"/>
              <a:t>Non-Profit</a:t>
            </a:r>
            <a:r>
              <a:rPr lang="en-US" dirty="0" smtClean="0"/>
              <a:t> to Academic </a:t>
            </a:r>
          </a:p>
          <a:p>
            <a:pPr eaLnBrk="1" hangingPunct="1">
              <a:buFont typeface="Arial" charset="0"/>
              <a:buChar char="•"/>
            </a:pPr>
            <a:r>
              <a:rPr lang="en-US" dirty="0" smtClean="0"/>
              <a:t>  </a:t>
            </a:r>
            <a:r>
              <a:rPr lang="en-US" sz="2600" dirty="0" smtClean="0"/>
              <a:t>NIH</a:t>
            </a:r>
          </a:p>
          <a:p>
            <a:pPr eaLnBrk="1" hangingPunct="1"/>
            <a:r>
              <a:rPr lang="en-US" u="sng" dirty="0" smtClean="0"/>
              <a:t>International</a:t>
            </a:r>
            <a:endParaRPr lang="en-US" dirty="0" smtClean="0"/>
          </a:p>
          <a:p>
            <a:pPr eaLnBrk="1" hangingPunct="1">
              <a:buFont typeface="Arial" charset="0"/>
              <a:buChar char="•"/>
            </a:pPr>
            <a:r>
              <a:rPr lang="en-US" sz="2800" dirty="0" smtClean="0"/>
              <a:t>  </a:t>
            </a:r>
            <a:r>
              <a:rPr lang="en-US" sz="2400" dirty="0" smtClean="0"/>
              <a:t>INSERM, University of Bonn (Germany)</a:t>
            </a:r>
          </a:p>
          <a:p>
            <a:pPr eaLnBrk="1" hangingPunct="1">
              <a:buFont typeface="Arial" charset="0"/>
              <a:buChar char="•"/>
            </a:pPr>
            <a:endParaRPr lang="en-US" sz="2600" dirty="0" smtClean="0"/>
          </a:p>
          <a:p>
            <a:pPr eaLnBrk="1" hangingPunct="1">
              <a:buFont typeface="Wingdings 2" pitchFamily="18" charset="2"/>
              <a:buNone/>
            </a:pPr>
            <a:endParaRPr lang="en-US" dirty="0" smtClean="0"/>
          </a:p>
        </p:txBody>
      </p:sp>
      <p:sp>
        <p:nvSpPr>
          <p:cNvPr id="3174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7DD8AB2-51F2-4633-A73C-AF83C0047C38}"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bwMode="auto">
          <a:xfrm>
            <a:off x="381000" y="228600"/>
            <a:ext cx="8229600" cy="1398588"/>
          </a:xfrm>
          <a:noFill/>
        </p:spPr>
        <p:txBody>
          <a:bodyPr wrap="square" lIns="91440" tIns="45720" rIns="91440" bIns="45720" numCol="1" anchorCtr="0" compatLnSpc="1">
            <a:prstTxWarp prst="textNoShape">
              <a:avLst/>
            </a:prstTxWarp>
          </a:bodyPr>
          <a:lstStyle/>
          <a:p>
            <a:pPr eaLnBrk="1" hangingPunct="1"/>
            <a:r>
              <a:rPr lang="en-US" dirty="0" smtClean="0">
                <a:ln>
                  <a:noFill/>
                </a:ln>
                <a:effectLst/>
              </a:rPr>
              <a:t>Some of the Companies we deal with frequently are:	</a:t>
            </a:r>
          </a:p>
        </p:txBody>
      </p:sp>
      <p:sp>
        <p:nvSpPr>
          <p:cNvPr id="32770" name="Rectangle 3"/>
          <p:cNvSpPr>
            <a:spLocks noGrp="1"/>
          </p:cNvSpPr>
          <p:nvPr>
            <p:ph type="body" idx="4294967295"/>
          </p:nvPr>
        </p:nvSpPr>
        <p:spPr/>
        <p:txBody>
          <a:bodyPr/>
          <a:lstStyle/>
          <a:p>
            <a:pPr eaLnBrk="1" hangingPunct="1">
              <a:buFont typeface="Wingdings 2" pitchFamily="18" charset="2"/>
              <a:buNone/>
            </a:pPr>
            <a:endParaRPr lang="en-US" dirty="0" smtClean="0"/>
          </a:p>
          <a:p>
            <a:pPr eaLnBrk="1" hangingPunct="1"/>
            <a:r>
              <a:rPr lang="en-US" dirty="0" smtClean="0"/>
              <a:t>Genentech</a:t>
            </a:r>
          </a:p>
          <a:p>
            <a:pPr eaLnBrk="1" hangingPunct="1"/>
            <a:r>
              <a:rPr lang="en-US" dirty="0" smtClean="0"/>
              <a:t>Eli Lilly and Company</a:t>
            </a:r>
          </a:p>
          <a:p>
            <a:pPr eaLnBrk="1" hangingPunct="1"/>
            <a:r>
              <a:rPr lang="en-US" dirty="0" smtClean="0"/>
              <a:t>AstraZeneca Pharmaceuticals</a:t>
            </a:r>
          </a:p>
          <a:p>
            <a:pPr eaLnBrk="1" hangingPunct="1"/>
            <a:r>
              <a:rPr lang="en-US" dirty="0" smtClean="0"/>
              <a:t>Bristol-Myers Squibb Company</a:t>
            </a:r>
          </a:p>
          <a:p>
            <a:pPr eaLnBrk="1" hangingPunct="1"/>
            <a:r>
              <a:rPr lang="en-US" dirty="0" err="1" smtClean="0"/>
              <a:t>Addgene</a:t>
            </a:r>
            <a:r>
              <a:rPr lang="en-US" dirty="0" smtClean="0"/>
              <a:t>  and MMRRC (repositories for materials)</a:t>
            </a:r>
          </a:p>
          <a:p>
            <a:pPr eaLnBrk="1" hangingPunct="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mtClean="0">
                <a:ln>
                  <a:noFill/>
                </a:ln>
                <a:effectLst/>
              </a:rPr>
              <a:t>Different Names of MTAs:</a:t>
            </a:r>
          </a:p>
        </p:txBody>
      </p:sp>
      <p:sp>
        <p:nvSpPr>
          <p:cNvPr id="33794" name="Rectangle 3"/>
          <p:cNvSpPr>
            <a:spLocks noGrp="1"/>
          </p:cNvSpPr>
          <p:nvPr>
            <p:ph type="body" idx="4294967295"/>
          </p:nvPr>
        </p:nvSpPr>
        <p:spPr/>
        <p:txBody>
          <a:bodyPr/>
          <a:lstStyle/>
          <a:p>
            <a:pPr eaLnBrk="1" hangingPunct="1">
              <a:lnSpc>
                <a:spcPct val="90000"/>
              </a:lnSpc>
            </a:pPr>
            <a:r>
              <a:rPr lang="en-US" dirty="0" smtClean="0"/>
              <a:t>Electronic Material Transfer Agreement</a:t>
            </a:r>
          </a:p>
          <a:p>
            <a:pPr eaLnBrk="1" hangingPunct="1">
              <a:lnSpc>
                <a:spcPct val="90000"/>
              </a:lnSpc>
            </a:pPr>
            <a:endParaRPr lang="en-US" dirty="0" smtClean="0"/>
          </a:p>
          <a:p>
            <a:pPr eaLnBrk="1" hangingPunct="1">
              <a:lnSpc>
                <a:spcPct val="90000"/>
              </a:lnSpc>
            </a:pPr>
            <a:r>
              <a:rPr lang="en-US" dirty="0" smtClean="0"/>
              <a:t>Simple Letter Agreement (SLA)</a:t>
            </a:r>
          </a:p>
          <a:p>
            <a:pPr eaLnBrk="1" hangingPunct="1">
              <a:lnSpc>
                <a:spcPct val="90000"/>
              </a:lnSpc>
            </a:pPr>
            <a:endParaRPr lang="en-US" dirty="0" smtClean="0"/>
          </a:p>
          <a:p>
            <a:pPr eaLnBrk="1" hangingPunct="1">
              <a:lnSpc>
                <a:spcPct val="90000"/>
              </a:lnSpc>
            </a:pPr>
            <a:r>
              <a:rPr lang="en-US" dirty="0" smtClean="0"/>
              <a:t>Uniform Biological Material Transfer Agreement (UBMTA)</a:t>
            </a:r>
          </a:p>
          <a:p>
            <a:pPr eaLnBrk="1" hangingPunct="1">
              <a:lnSpc>
                <a:spcPct val="90000"/>
              </a:lnSpc>
            </a:pPr>
            <a:endParaRPr lang="en-US" dirty="0" smtClean="0"/>
          </a:p>
          <a:p>
            <a:pPr eaLnBrk="1" hangingPunct="1">
              <a:lnSpc>
                <a:spcPct val="90000"/>
              </a:lnSpc>
            </a:pPr>
            <a:r>
              <a:rPr lang="en-US" dirty="0" smtClean="0"/>
              <a:t>Institutional based MTA (drafted by the providing institution)</a:t>
            </a:r>
          </a:p>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mtClean="0">
                <a:ln>
                  <a:noFill/>
                </a:ln>
                <a:effectLst/>
              </a:rPr>
              <a:t>MTAs that usually have a “quick turnaround” time:</a:t>
            </a:r>
          </a:p>
        </p:txBody>
      </p:sp>
      <p:sp>
        <p:nvSpPr>
          <p:cNvPr id="35842" name="Rectangle 3"/>
          <p:cNvSpPr>
            <a:spLocks noGrp="1"/>
          </p:cNvSpPr>
          <p:nvPr>
            <p:ph type="body" idx="4294967295"/>
          </p:nvPr>
        </p:nvSpPr>
        <p:spPr>
          <a:xfrm>
            <a:off x="762000" y="1905000"/>
            <a:ext cx="8229600" cy="4572000"/>
          </a:xfrm>
        </p:spPr>
        <p:txBody>
          <a:bodyPr/>
          <a:lstStyle/>
          <a:p>
            <a:pPr eaLnBrk="1" hangingPunct="1">
              <a:lnSpc>
                <a:spcPct val="90000"/>
              </a:lnSpc>
            </a:pPr>
            <a:r>
              <a:rPr lang="en-US" sz="2100" dirty="0" smtClean="0"/>
              <a:t>Electronic MTAs – “Click and Submit”:  Mutant Mouse regional Resource Center (MMRRC) and </a:t>
            </a:r>
            <a:r>
              <a:rPr lang="en-US" sz="2100" dirty="0" err="1" smtClean="0"/>
              <a:t>Addgene</a:t>
            </a:r>
            <a:r>
              <a:rPr lang="en-US" sz="2100" dirty="0" smtClean="0"/>
              <a:t> Plasmid Repository for Life Sciences.</a:t>
            </a:r>
          </a:p>
          <a:p>
            <a:pPr eaLnBrk="1" hangingPunct="1">
              <a:lnSpc>
                <a:spcPct val="90000"/>
              </a:lnSpc>
            </a:pPr>
            <a:endParaRPr lang="en-US" sz="2100" dirty="0" smtClean="0"/>
          </a:p>
          <a:p>
            <a:pPr eaLnBrk="1" hangingPunct="1">
              <a:lnSpc>
                <a:spcPct val="90000"/>
              </a:lnSpc>
            </a:pPr>
            <a:r>
              <a:rPr lang="en-US" sz="2100" dirty="0" smtClean="0"/>
              <a:t>Uniform Biological Material Transfer Agreement (UBMTA) – Developed by NIH and Association of University Technology Managers for the purpose of transferring materials among NIH funded research and academic institutions.  Over 3400 signatories to the UBMTA. </a:t>
            </a:r>
          </a:p>
          <a:p>
            <a:pPr eaLnBrk="1" hangingPunct="1">
              <a:lnSpc>
                <a:spcPct val="90000"/>
              </a:lnSpc>
            </a:pPr>
            <a:endParaRPr lang="en-US" sz="2100" dirty="0" smtClean="0"/>
          </a:p>
          <a:p>
            <a:pPr eaLnBrk="1" hangingPunct="1">
              <a:lnSpc>
                <a:spcPct val="90000"/>
              </a:lnSpc>
            </a:pPr>
            <a:r>
              <a:rPr lang="en-US" sz="2100" dirty="0" smtClean="0"/>
              <a:t>Simple Letter Agreement (SLA) – Transfer research materials that do not have special restrictions of use or intellectual property terms involved.</a:t>
            </a:r>
          </a:p>
          <a:p>
            <a:pPr algn="ctr" eaLnBrk="1" hangingPunct="1">
              <a:lnSpc>
                <a:spcPct val="90000"/>
              </a:lnSpc>
              <a:buFont typeface="Wingdings 2" pitchFamily="18" charset="2"/>
              <a:buNone/>
            </a:pPr>
            <a:r>
              <a:rPr lang="en-US" sz="2100" u="sng" dirty="0" smtClean="0"/>
              <a:t>Use of the UBMTA and SLA is highly recommended</a:t>
            </a:r>
            <a:r>
              <a:rPr lang="en-US" sz="2100"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marL="484632" eaLnBrk="1" fontAlgn="auto" hangingPunct="1">
              <a:spcAft>
                <a:spcPts val="0"/>
              </a:spcAft>
              <a:defRPr/>
            </a:pPr>
            <a:r>
              <a:rPr lang="en-US" sz="4000" dirty="0">
                <a:solidFill>
                  <a:schemeClr val="accent1">
                    <a:tint val="83000"/>
                    <a:satMod val="150000"/>
                  </a:schemeClr>
                </a:solidFill>
              </a:rPr>
              <a:t>Institutional based MTA (drafted by the providing institution):</a:t>
            </a:r>
          </a:p>
        </p:txBody>
      </p:sp>
      <p:sp>
        <p:nvSpPr>
          <p:cNvPr id="25603" name="Rectangle 3"/>
          <p:cNvSpPr>
            <a:spLocks noGrp="1" noChangeArrowheads="1"/>
          </p:cNvSpPr>
          <p:nvPr>
            <p:ph idx="1"/>
          </p:nvPr>
        </p:nvSpPr>
        <p:spPr>
          <a:xfrm>
            <a:off x="457200" y="1882775"/>
            <a:ext cx="8229600" cy="4572000"/>
          </a:xfrm>
        </p:spPr>
        <p:txBody>
          <a:bodyPr>
            <a:normAutofit fontScale="92500" lnSpcReduction="10000"/>
          </a:bodyPr>
          <a:lstStyle/>
          <a:p>
            <a:pPr marL="448056" indent="-384048" eaLnBrk="1" fontAlgn="auto" hangingPunct="1">
              <a:lnSpc>
                <a:spcPct val="90000"/>
              </a:lnSpc>
              <a:spcAft>
                <a:spcPts val="0"/>
              </a:spcAft>
              <a:buFont typeface="Wingdings 2"/>
              <a:buChar char=""/>
              <a:defRPr/>
            </a:pPr>
            <a:r>
              <a:rPr lang="en-US" dirty="0"/>
              <a:t>Used when the material is of a unique or proprietary nature and the Provider wishes to preserve control of how the material is used and limit further distribution</a:t>
            </a:r>
            <a:r>
              <a:rPr lang="en-US" dirty="0" smtClean="0"/>
              <a:t>.</a:t>
            </a:r>
          </a:p>
          <a:p>
            <a:pPr marL="448056" indent="-384048" eaLnBrk="1" fontAlgn="auto" hangingPunct="1">
              <a:lnSpc>
                <a:spcPct val="90000"/>
              </a:lnSpc>
              <a:spcAft>
                <a:spcPts val="0"/>
              </a:spcAft>
              <a:buFont typeface="Wingdings 2"/>
              <a:buNone/>
              <a:defRPr/>
            </a:pPr>
            <a:endParaRPr lang="en-US" dirty="0"/>
          </a:p>
          <a:p>
            <a:pPr marL="448056" indent="-384048" eaLnBrk="1" fontAlgn="auto" hangingPunct="1">
              <a:lnSpc>
                <a:spcPct val="90000"/>
              </a:lnSpc>
              <a:spcAft>
                <a:spcPts val="0"/>
              </a:spcAft>
              <a:buFont typeface="Wingdings 2"/>
              <a:buChar char=""/>
              <a:defRPr/>
            </a:pPr>
            <a:r>
              <a:rPr lang="en-US" dirty="0" smtClean="0"/>
              <a:t>Often </a:t>
            </a:r>
            <a:r>
              <a:rPr lang="en-US" dirty="0"/>
              <a:t>the most difficult to review and negotiate</a:t>
            </a:r>
            <a:r>
              <a:rPr lang="en-US" dirty="0" smtClean="0"/>
              <a:t>.</a:t>
            </a:r>
          </a:p>
          <a:p>
            <a:pPr marL="448056" indent="-384048" eaLnBrk="1" fontAlgn="auto" hangingPunct="1">
              <a:lnSpc>
                <a:spcPct val="90000"/>
              </a:lnSpc>
              <a:spcAft>
                <a:spcPts val="0"/>
              </a:spcAft>
              <a:buFont typeface="Wingdings 2"/>
              <a:buNone/>
              <a:defRPr/>
            </a:pPr>
            <a:endParaRPr lang="en-US" dirty="0"/>
          </a:p>
          <a:p>
            <a:pPr marL="448056" indent="-384048" eaLnBrk="1" fontAlgn="auto" hangingPunct="1">
              <a:lnSpc>
                <a:spcPct val="90000"/>
              </a:lnSpc>
              <a:spcAft>
                <a:spcPts val="0"/>
              </a:spcAft>
              <a:buFont typeface="Wingdings 2"/>
              <a:buChar char=""/>
              <a:defRPr/>
            </a:pPr>
            <a:r>
              <a:rPr lang="en-US" dirty="0"/>
              <a:t>Agreement contains more restrictive terms and conditions</a:t>
            </a:r>
            <a:r>
              <a:rPr lang="en-US" dirty="0" smtClean="0"/>
              <a:t>.</a:t>
            </a:r>
          </a:p>
          <a:p>
            <a:pPr marL="448056" indent="-384048" eaLnBrk="1" fontAlgn="auto" hangingPunct="1">
              <a:lnSpc>
                <a:spcPct val="90000"/>
              </a:lnSpc>
              <a:spcAft>
                <a:spcPts val="0"/>
              </a:spcAft>
              <a:buFont typeface="Wingdings 2"/>
              <a:buNone/>
              <a:defRPr/>
            </a:pPr>
            <a:endParaRPr lang="en-US" dirty="0"/>
          </a:p>
          <a:p>
            <a:pPr marL="448056" indent="-384048" eaLnBrk="1" fontAlgn="auto" hangingPunct="1">
              <a:lnSpc>
                <a:spcPct val="90000"/>
              </a:lnSpc>
              <a:spcAft>
                <a:spcPts val="0"/>
              </a:spcAft>
              <a:buFont typeface="Wingdings 2"/>
              <a:buChar char=""/>
              <a:defRPr/>
            </a:pPr>
            <a:r>
              <a:rPr lang="en-US" dirty="0"/>
              <a:t>More commonly used by Industry.</a:t>
            </a:r>
          </a:p>
          <a:p>
            <a:pPr marL="448056" indent="-384048" eaLnBrk="1" fontAlgn="auto" hangingPunct="1">
              <a:lnSpc>
                <a:spcPct val="90000"/>
              </a:lnSpc>
              <a:spcAft>
                <a:spcPts val="0"/>
              </a:spcAft>
              <a:buFont typeface="Wingdings 2"/>
              <a:buChar char=""/>
              <a:defRPr/>
            </a:pPr>
            <a:endParaRPr lang="en-US" dirty="0"/>
          </a:p>
        </p:txBody>
      </p:sp>
      <p:sp>
        <p:nvSpPr>
          <p:cNvPr id="3686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28A964-C520-47BF-B6B2-8651A7173AD8}"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marL="484632" eaLnBrk="1" fontAlgn="auto" hangingPunct="1">
              <a:spcAft>
                <a:spcPts val="0"/>
              </a:spcAft>
              <a:defRPr/>
            </a:pPr>
            <a:r>
              <a:rPr lang="en-US" sz="4000" dirty="0">
                <a:solidFill>
                  <a:schemeClr val="accent1">
                    <a:tint val="83000"/>
                    <a:satMod val="150000"/>
                  </a:schemeClr>
                </a:solidFill>
              </a:rPr>
              <a:t>Where does ORPA’s MTA Office </a:t>
            </a:r>
            <a:br>
              <a:rPr lang="en-US" sz="4000" dirty="0">
                <a:solidFill>
                  <a:schemeClr val="accent1">
                    <a:tint val="83000"/>
                    <a:satMod val="150000"/>
                  </a:schemeClr>
                </a:solidFill>
              </a:rPr>
            </a:br>
            <a:r>
              <a:rPr lang="en-US" sz="4000" dirty="0">
                <a:solidFill>
                  <a:schemeClr val="accent1">
                    <a:tint val="83000"/>
                    <a:satMod val="150000"/>
                  </a:schemeClr>
                </a:solidFill>
              </a:rPr>
              <a:t>fit into the equation?</a:t>
            </a:r>
          </a:p>
        </p:txBody>
      </p:sp>
      <p:sp>
        <p:nvSpPr>
          <p:cNvPr id="3789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0022E8A-CA1C-4216-8185-85A090B5F96E}" type="slidenum">
              <a:rPr lang="en-US" smtClean="0"/>
              <a:pPr/>
              <a:t>17</a:t>
            </a:fld>
            <a:endParaRPr lang="en-US" smtClean="0"/>
          </a:p>
        </p:txBody>
      </p:sp>
      <p:sp>
        <p:nvSpPr>
          <p:cNvPr id="26627" name="Rectangle 3"/>
          <p:cNvSpPr>
            <a:spLocks noGrp="1" noChangeArrowheads="1"/>
          </p:cNvSpPr>
          <p:nvPr>
            <p:ph idx="1"/>
          </p:nvPr>
        </p:nvSpPr>
        <p:spPr>
          <a:xfrm>
            <a:off x="457200" y="1882775"/>
            <a:ext cx="8229600" cy="4572000"/>
          </a:xfrm>
        </p:spPr>
        <p:txBody>
          <a:bodyPr>
            <a:normAutofit fontScale="92500" lnSpcReduction="20000"/>
          </a:bodyPr>
          <a:lstStyle/>
          <a:p>
            <a:pPr marL="448056" indent="-384048" eaLnBrk="1" fontAlgn="auto" hangingPunct="1">
              <a:lnSpc>
                <a:spcPct val="90000"/>
              </a:lnSpc>
              <a:spcAft>
                <a:spcPts val="0"/>
              </a:spcAft>
              <a:buFontTx/>
              <a:buNone/>
              <a:defRPr/>
            </a:pPr>
            <a:r>
              <a:rPr lang="en-US" dirty="0" smtClean="0"/>
              <a:t>How to get started:</a:t>
            </a:r>
          </a:p>
          <a:p>
            <a:pPr marL="448056" indent="-384048" eaLnBrk="1" fontAlgn="auto" hangingPunct="1">
              <a:lnSpc>
                <a:spcPct val="90000"/>
              </a:lnSpc>
              <a:spcAft>
                <a:spcPts val="0"/>
              </a:spcAft>
              <a:buFont typeface="Wingdings 2"/>
              <a:buChar char=""/>
              <a:defRPr/>
            </a:pPr>
            <a:r>
              <a:rPr lang="en-US" dirty="0" smtClean="0"/>
              <a:t>A request must be submitted by the Principal Investigator (PI) using one of the following checklists:</a:t>
            </a:r>
            <a:endParaRPr lang="en-US" sz="2400" dirty="0" smtClean="0">
              <a:solidFill>
                <a:schemeClr val="tx2">
                  <a:lumMod val="10000"/>
                </a:schemeClr>
              </a:solidFill>
            </a:endParaRPr>
          </a:p>
          <a:p>
            <a:pPr marL="448056" indent="-384048" eaLnBrk="1" fontAlgn="auto" hangingPunct="1">
              <a:lnSpc>
                <a:spcPct val="90000"/>
              </a:lnSpc>
              <a:spcAft>
                <a:spcPts val="0"/>
              </a:spcAft>
              <a:buFont typeface="Wingdings 2"/>
              <a:buNone/>
              <a:defRPr/>
            </a:pPr>
            <a:r>
              <a:rPr lang="en-US" sz="2400" dirty="0" smtClean="0">
                <a:solidFill>
                  <a:schemeClr val="bg1"/>
                </a:solidFill>
              </a:rPr>
              <a:t>			</a:t>
            </a:r>
          </a:p>
          <a:p>
            <a:pPr marL="448056" indent="-384048" eaLnBrk="1" fontAlgn="auto" hangingPunct="1">
              <a:lnSpc>
                <a:spcPct val="90000"/>
              </a:lnSpc>
              <a:spcAft>
                <a:spcPts val="0"/>
              </a:spcAft>
              <a:buFont typeface="Wingdings 2"/>
              <a:buNone/>
              <a:defRPr/>
            </a:pPr>
            <a:r>
              <a:rPr lang="en-US" sz="2400" dirty="0" smtClean="0">
                <a:solidFill>
                  <a:schemeClr val="bg1"/>
                </a:solidFill>
              </a:rPr>
              <a:t>	</a:t>
            </a:r>
            <a:r>
              <a:rPr lang="en-US" sz="2400" dirty="0" smtClean="0"/>
              <a:t>Checklist </a:t>
            </a:r>
            <a:r>
              <a:rPr lang="en-US" sz="2400" dirty="0"/>
              <a:t>for Sending </a:t>
            </a:r>
            <a:r>
              <a:rPr lang="en-US" sz="2400" dirty="0" smtClean="0"/>
              <a:t>Materials</a:t>
            </a:r>
          </a:p>
          <a:p>
            <a:pPr marL="448056" indent="-384048" eaLnBrk="1" fontAlgn="auto" hangingPunct="1">
              <a:lnSpc>
                <a:spcPct val="90000"/>
              </a:lnSpc>
              <a:spcAft>
                <a:spcPts val="0"/>
              </a:spcAft>
              <a:buFont typeface="Wingdings 2"/>
              <a:buNone/>
              <a:defRPr/>
            </a:pPr>
            <a:r>
              <a:rPr lang="en-US" sz="2400" dirty="0" smtClean="0"/>
              <a:t>	Checklist </a:t>
            </a:r>
            <a:r>
              <a:rPr lang="en-US" sz="2400" dirty="0"/>
              <a:t>for Receiving </a:t>
            </a:r>
            <a:r>
              <a:rPr lang="en-US" sz="2400" dirty="0" smtClean="0"/>
              <a:t>Materials</a:t>
            </a:r>
          </a:p>
          <a:p>
            <a:pPr marL="448056" indent="-384048" eaLnBrk="1" fontAlgn="auto" hangingPunct="1">
              <a:lnSpc>
                <a:spcPct val="90000"/>
              </a:lnSpc>
              <a:spcAft>
                <a:spcPts val="0"/>
              </a:spcAft>
              <a:buFont typeface="Wingdings 2"/>
              <a:buNone/>
              <a:defRPr/>
            </a:pPr>
            <a:endParaRPr lang="en-US" sz="2400" dirty="0" smtClean="0"/>
          </a:p>
          <a:p>
            <a:pPr marL="448056" indent="-384048" eaLnBrk="1" fontAlgn="auto" hangingPunct="1">
              <a:lnSpc>
                <a:spcPct val="90000"/>
              </a:lnSpc>
              <a:spcAft>
                <a:spcPts val="0"/>
              </a:spcAft>
              <a:buFont typeface="Wingdings 2"/>
              <a:buChar char=""/>
              <a:defRPr/>
            </a:pPr>
            <a:r>
              <a:rPr lang="en-US" u="sng" dirty="0" smtClean="0"/>
              <a:t>The </a:t>
            </a:r>
            <a:r>
              <a:rPr lang="en-US" u="sng" dirty="0"/>
              <a:t>Checklist </a:t>
            </a:r>
            <a:r>
              <a:rPr lang="en-US" u="sng" dirty="0" smtClean="0"/>
              <a:t>is a requirement for the </a:t>
            </a:r>
            <a:r>
              <a:rPr lang="en-US" u="sng" dirty="0"/>
              <a:t>MTA Office to process a </a:t>
            </a:r>
            <a:r>
              <a:rPr lang="en-US" u="sng" dirty="0" smtClean="0"/>
              <a:t>request</a:t>
            </a:r>
            <a:r>
              <a:rPr lang="en-US" dirty="0" smtClean="0"/>
              <a:t>.</a:t>
            </a:r>
          </a:p>
          <a:p>
            <a:pPr marL="448056" indent="-384048" eaLnBrk="1" fontAlgn="auto" hangingPunct="1">
              <a:lnSpc>
                <a:spcPct val="90000"/>
              </a:lnSpc>
              <a:spcAft>
                <a:spcPts val="0"/>
              </a:spcAft>
              <a:buFont typeface="Wingdings 2"/>
              <a:buChar char=""/>
              <a:defRPr/>
            </a:pPr>
            <a:endParaRPr lang="en-US" dirty="0" smtClean="0"/>
          </a:p>
          <a:p>
            <a:pPr marL="448056" indent="-384048" eaLnBrk="1" fontAlgn="auto" hangingPunct="1">
              <a:lnSpc>
                <a:spcPct val="90000"/>
              </a:lnSpc>
              <a:spcAft>
                <a:spcPts val="0"/>
              </a:spcAft>
              <a:buFont typeface="Wingdings 2"/>
              <a:buChar char=""/>
              <a:defRPr/>
            </a:pPr>
            <a:r>
              <a:rPr lang="en-US" dirty="0" smtClean="0"/>
              <a:t>A checklist may be accessed at the ORPA website:  	</a:t>
            </a:r>
            <a:r>
              <a:rPr lang="en-US" sz="2400" dirty="0" smtClean="0"/>
              <a:t>http://www.rochester.edu/ORPA/MatTransfer/index.htm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dirty="0" smtClean="0">
                <a:ln>
                  <a:noFill/>
                </a:ln>
                <a:effectLst/>
              </a:rPr>
              <a:t>Review the Checklist</a:t>
            </a:r>
          </a:p>
        </p:txBody>
      </p:sp>
      <p:sp>
        <p:nvSpPr>
          <p:cNvPr id="4" name="Rectangle 3"/>
          <p:cNvSpPr/>
          <p:nvPr/>
        </p:nvSpPr>
        <p:spPr>
          <a:xfrm>
            <a:off x="1524000" y="3048000"/>
            <a:ext cx="6216766" cy="1015663"/>
          </a:xfrm>
          <a:prstGeom prst="rect">
            <a:avLst/>
          </a:prstGeom>
        </p:spPr>
        <p:txBody>
          <a:bodyPr wrap="none">
            <a:spAutoFit/>
          </a:bodyPr>
          <a:lstStyle/>
          <a:p>
            <a:pPr algn="ctr">
              <a:buNone/>
            </a:pPr>
            <a:r>
              <a:rPr lang="en-US" sz="6000" dirty="0" smtClean="0">
                <a:hlinkClick r:id="rId3" action="ppaction://hlinkfile"/>
              </a:rPr>
              <a:t>Receiving Checklist</a:t>
            </a:r>
            <a:endParaRPr lang="en-US" sz="6000" dirty="0" smtClean="0"/>
          </a:p>
        </p:txBody>
      </p:sp>
      <p:sp>
        <p:nvSpPr>
          <p:cNvPr id="6" name="TextBox 5"/>
          <p:cNvSpPr txBox="1"/>
          <p:nvPr/>
        </p:nvSpPr>
        <p:spPr>
          <a:xfrm>
            <a:off x="1752600" y="4419600"/>
            <a:ext cx="5943600" cy="1015663"/>
          </a:xfrm>
          <a:prstGeom prst="rect">
            <a:avLst/>
          </a:prstGeom>
          <a:noFill/>
        </p:spPr>
        <p:txBody>
          <a:bodyPr wrap="square" rtlCol="0">
            <a:spAutoFit/>
          </a:bodyPr>
          <a:lstStyle/>
          <a:p>
            <a:r>
              <a:rPr lang="en-US" sz="6000" dirty="0" smtClean="0">
                <a:hlinkClick r:id="rId4" action="ppaction://hlinkfile"/>
              </a:rPr>
              <a:t>Sending Checklist</a:t>
            </a:r>
            <a:endParaRPr lang="en-US" sz="6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274638"/>
            <a:ext cx="8229600" cy="1143000"/>
          </a:xfrm>
        </p:spPr>
        <p:txBody>
          <a:bodyPr>
            <a:normAutofit fontScale="90000"/>
          </a:bodyPr>
          <a:lstStyle/>
          <a:p>
            <a:pPr marL="484632" eaLnBrk="1" fontAlgn="auto" hangingPunct="1">
              <a:spcAft>
                <a:spcPts val="0"/>
              </a:spcAft>
              <a:defRPr/>
            </a:pPr>
            <a:r>
              <a:rPr lang="en-US" sz="4000">
                <a:solidFill>
                  <a:schemeClr val="accent1">
                    <a:tint val="83000"/>
                    <a:satMod val="150000"/>
                  </a:schemeClr>
                </a:solidFill>
              </a:rPr>
              <a:t>Process for obtaining a fully executed MTA:</a:t>
            </a:r>
          </a:p>
        </p:txBody>
      </p:sp>
      <p:sp>
        <p:nvSpPr>
          <p:cNvPr id="40962" name="TextBox 2"/>
          <p:cNvSpPr txBox="1">
            <a:spLocks noChangeArrowheads="1"/>
          </p:cNvSpPr>
          <p:nvPr/>
        </p:nvSpPr>
        <p:spPr bwMode="auto">
          <a:xfrm>
            <a:off x="533400" y="1600200"/>
            <a:ext cx="1033463" cy="369888"/>
          </a:xfrm>
          <a:prstGeom prst="rect">
            <a:avLst/>
          </a:prstGeom>
          <a:noFill/>
          <a:ln w="9525">
            <a:noFill/>
            <a:miter lim="800000"/>
            <a:headEnd/>
            <a:tailEnd/>
          </a:ln>
        </p:spPr>
        <p:txBody>
          <a:bodyPr wrap="none">
            <a:spAutoFit/>
          </a:bodyPr>
          <a:lstStyle/>
          <a:p>
            <a:r>
              <a:rPr lang="en-US" b="1">
                <a:latin typeface="Calibri" pitchFamily="34" charset="0"/>
              </a:rPr>
              <a:t>Checklist</a:t>
            </a:r>
          </a:p>
        </p:txBody>
      </p:sp>
      <p:pic>
        <p:nvPicPr>
          <p:cNvPr id="40963" name="Picture 3" descr="C:\Users\Aeisha\AppData\Local\Microsoft\Windows\Temporary Internet Files\Content.IE5\FCFQI6CT\MC900250922[1].wmf"/>
          <p:cNvPicPr>
            <a:picLocks noChangeAspect="1" noChangeArrowheads="1"/>
          </p:cNvPicPr>
          <p:nvPr/>
        </p:nvPicPr>
        <p:blipFill>
          <a:blip r:embed="rId3" cstate="print"/>
          <a:srcRect/>
          <a:stretch>
            <a:fillRect/>
          </a:stretch>
        </p:blipFill>
        <p:spPr bwMode="auto">
          <a:xfrm>
            <a:off x="304800" y="1905000"/>
            <a:ext cx="1295400" cy="1306513"/>
          </a:xfrm>
          <a:prstGeom prst="rect">
            <a:avLst/>
          </a:prstGeom>
          <a:noFill/>
          <a:ln w="9525">
            <a:noFill/>
            <a:miter lim="800000"/>
            <a:headEnd/>
            <a:tailEnd/>
          </a:ln>
        </p:spPr>
      </p:pic>
      <p:pic>
        <p:nvPicPr>
          <p:cNvPr id="40964" name="Picture 5" descr="C:\Users\Aeisha\AppData\Local\Microsoft\Windows\Temporary Internet Files\Content.IE5\FCFQI6CT\MC900233416[1].wmf"/>
          <p:cNvPicPr>
            <a:picLocks noChangeAspect="1" noChangeArrowheads="1"/>
          </p:cNvPicPr>
          <p:nvPr/>
        </p:nvPicPr>
        <p:blipFill>
          <a:blip r:embed="rId4" cstate="print"/>
          <a:srcRect/>
          <a:stretch>
            <a:fillRect/>
          </a:stretch>
        </p:blipFill>
        <p:spPr bwMode="auto">
          <a:xfrm>
            <a:off x="3200400" y="1981200"/>
            <a:ext cx="1279525" cy="1695450"/>
          </a:xfrm>
          <a:prstGeom prst="rect">
            <a:avLst/>
          </a:prstGeom>
          <a:noFill/>
          <a:ln w="9525">
            <a:noFill/>
            <a:miter lim="800000"/>
            <a:headEnd/>
            <a:tailEnd/>
          </a:ln>
        </p:spPr>
      </p:pic>
      <p:sp>
        <p:nvSpPr>
          <p:cNvPr id="8" name="Striped Right Arrow 7"/>
          <p:cNvSpPr/>
          <p:nvPr/>
        </p:nvSpPr>
        <p:spPr>
          <a:xfrm>
            <a:off x="1752600" y="2362200"/>
            <a:ext cx="977900" cy="484188"/>
          </a:xfrm>
          <a:prstGeom prst="striped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0968" name="TextBox 8"/>
          <p:cNvSpPr txBox="1">
            <a:spLocks noChangeArrowheads="1"/>
          </p:cNvSpPr>
          <p:nvPr/>
        </p:nvSpPr>
        <p:spPr bwMode="auto">
          <a:xfrm>
            <a:off x="3200400" y="1600200"/>
            <a:ext cx="1304925" cy="369888"/>
          </a:xfrm>
          <a:prstGeom prst="rect">
            <a:avLst/>
          </a:prstGeom>
          <a:noFill/>
          <a:ln w="9525">
            <a:noFill/>
            <a:miter lim="800000"/>
            <a:headEnd/>
            <a:tailEnd/>
          </a:ln>
        </p:spPr>
        <p:txBody>
          <a:bodyPr wrap="none">
            <a:spAutoFit/>
          </a:bodyPr>
          <a:lstStyle/>
          <a:p>
            <a:r>
              <a:rPr lang="en-US" b="1">
                <a:latin typeface="Calibri" pitchFamily="34" charset="0"/>
              </a:rPr>
              <a:t>MTA Admin</a:t>
            </a:r>
          </a:p>
        </p:txBody>
      </p:sp>
      <p:pic>
        <p:nvPicPr>
          <p:cNvPr id="40969" name="Picture 6" descr="C:\Users\Aeisha\AppData\Local\Microsoft\Windows\Temporary Internet Files\Content.IE5\Z8GRACTD\MC900014781[1].wmf"/>
          <p:cNvPicPr>
            <a:picLocks noChangeAspect="1" noChangeArrowheads="1"/>
          </p:cNvPicPr>
          <p:nvPr/>
        </p:nvPicPr>
        <p:blipFill>
          <a:blip r:embed="rId5" cstate="print"/>
          <a:srcRect/>
          <a:stretch>
            <a:fillRect/>
          </a:stretch>
        </p:blipFill>
        <p:spPr bwMode="auto">
          <a:xfrm>
            <a:off x="5943600" y="2057400"/>
            <a:ext cx="1746250" cy="1447800"/>
          </a:xfrm>
          <a:prstGeom prst="rect">
            <a:avLst/>
          </a:prstGeom>
          <a:noFill/>
          <a:ln w="9525">
            <a:noFill/>
            <a:miter lim="800000"/>
            <a:headEnd/>
            <a:tailEnd/>
          </a:ln>
        </p:spPr>
      </p:pic>
      <p:sp>
        <p:nvSpPr>
          <p:cNvPr id="11" name="Striped Right Arrow 10"/>
          <p:cNvSpPr/>
          <p:nvPr/>
        </p:nvSpPr>
        <p:spPr>
          <a:xfrm>
            <a:off x="4724400" y="2514600"/>
            <a:ext cx="977900" cy="484188"/>
          </a:xfrm>
          <a:prstGeom prst="striped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0973" name="TextBox 15"/>
          <p:cNvSpPr txBox="1">
            <a:spLocks noChangeArrowheads="1"/>
          </p:cNvSpPr>
          <p:nvPr/>
        </p:nvSpPr>
        <p:spPr bwMode="auto">
          <a:xfrm>
            <a:off x="6324600" y="1600200"/>
            <a:ext cx="2128838" cy="366713"/>
          </a:xfrm>
          <a:prstGeom prst="rect">
            <a:avLst/>
          </a:prstGeom>
          <a:noFill/>
          <a:ln w="9525">
            <a:noFill/>
            <a:miter lim="800000"/>
            <a:headEnd/>
            <a:tailEnd/>
          </a:ln>
        </p:spPr>
        <p:txBody>
          <a:bodyPr wrap="none">
            <a:spAutoFit/>
          </a:bodyPr>
          <a:lstStyle/>
          <a:p>
            <a:r>
              <a:rPr lang="en-US" b="1">
                <a:latin typeface="Calibri" pitchFamily="34" charset="0"/>
              </a:rPr>
              <a:t>Draft and/or Review</a:t>
            </a:r>
          </a:p>
        </p:txBody>
      </p:sp>
      <p:sp>
        <p:nvSpPr>
          <p:cNvPr id="17" name="Down Arrow 16"/>
          <p:cNvSpPr/>
          <p:nvPr/>
        </p:nvSpPr>
        <p:spPr>
          <a:xfrm>
            <a:off x="6781800" y="3657600"/>
            <a:ext cx="457200" cy="8382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0977" name="TextBox 17"/>
          <p:cNvSpPr txBox="1">
            <a:spLocks noChangeArrowheads="1"/>
          </p:cNvSpPr>
          <p:nvPr/>
        </p:nvSpPr>
        <p:spPr bwMode="auto">
          <a:xfrm>
            <a:off x="4876800" y="4419600"/>
            <a:ext cx="1436688" cy="915988"/>
          </a:xfrm>
          <a:prstGeom prst="rect">
            <a:avLst/>
          </a:prstGeom>
          <a:noFill/>
          <a:ln w="9525">
            <a:noFill/>
            <a:miter lim="800000"/>
            <a:headEnd/>
            <a:tailEnd/>
          </a:ln>
        </p:spPr>
        <p:txBody>
          <a:bodyPr wrap="none">
            <a:spAutoFit/>
          </a:bodyPr>
          <a:lstStyle/>
          <a:p>
            <a:r>
              <a:rPr lang="en-US" b="1">
                <a:latin typeface="Calibri" pitchFamily="34" charset="0"/>
              </a:rPr>
              <a:t>Negotiate</a:t>
            </a:r>
          </a:p>
          <a:p>
            <a:r>
              <a:rPr lang="en-US" b="1">
                <a:latin typeface="Calibri" pitchFamily="34" charset="0"/>
              </a:rPr>
              <a:t>the Terms of </a:t>
            </a:r>
          </a:p>
          <a:p>
            <a:r>
              <a:rPr lang="en-US" b="1">
                <a:latin typeface="Calibri" pitchFamily="34" charset="0"/>
              </a:rPr>
              <a:t>Agreement</a:t>
            </a:r>
          </a:p>
        </p:txBody>
      </p:sp>
      <p:sp>
        <p:nvSpPr>
          <p:cNvPr id="21" name="Left Arrow 20"/>
          <p:cNvSpPr/>
          <p:nvPr/>
        </p:nvSpPr>
        <p:spPr>
          <a:xfrm>
            <a:off x="3352800" y="5029200"/>
            <a:ext cx="1143000" cy="457200"/>
          </a:xfrm>
          <a:prstGeom prst="lef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0981" name="TextBox 22"/>
          <p:cNvSpPr txBox="1">
            <a:spLocks noChangeArrowheads="1"/>
          </p:cNvSpPr>
          <p:nvPr/>
        </p:nvSpPr>
        <p:spPr bwMode="auto">
          <a:xfrm flipH="1">
            <a:off x="1371600" y="3886200"/>
            <a:ext cx="2101850" cy="641350"/>
          </a:xfrm>
          <a:prstGeom prst="rect">
            <a:avLst/>
          </a:prstGeom>
          <a:noFill/>
          <a:ln w="9525">
            <a:noFill/>
            <a:miter lim="800000"/>
            <a:headEnd/>
            <a:tailEnd/>
          </a:ln>
        </p:spPr>
        <p:txBody>
          <a:bodyPr>
            <a:spAutoFit/>
          </a:bodyPr>
          <a:lstStyle/>
          <a:p>
            <a:r>
              <a:rPr lang="en-US" b="1">
                <a:latin typeface="Calibri" pitchFamily="34" charset="0"/>
              </a:rPr>
              <a:t>Fully executed Agreement</a:t>
            </a:r>
          </a:p>
        </p:txBody>
      </p:sp>
      <p:pic>
        <p:nvPicPr>
          <p:cNvPr id="40982" name="Picture 15" descr="C:\Users\Aeisha\AppData\Local\Microsoft\Windows\Temporary Internet Files\Content.IE5\Y3D80MG3\MC900018714[1].wmf"/>
          <p:cNvPicPr>
            <a:picLocks noChangeAspect="1" noChangeArrowheads="1"/>
          </p:cNvPicPr>
          <p:nvPr/>
        </p:nvPicPr>
        <p:blipFill>
          <a:blip r:embed="rId6" cstate="print"/>
          <a:srcRect/>
          <a:stretch>
            <a:fillRect/>
          </a:stretch>
        </p:blipFill>
        <p:spPr bwMode="auto">
          <a:xfrm>
            <a:off x="990600" y="4648200"/>
            <a:ext cx="1941513" cy="1577975"/>
          </a:xfrm>
          <a:prstGeom prst="rect">
            <a:avLst/>
          </a:prstGeom>
          <a:noFill/>
          <a:ln w="9525">
            <a:noFill/>
            <a:miter lim="800000"/>
            <a:headEnd/>
            <a:tailEnd/>
          </a:ln>
        </p:spPr>
      </p:pic>
      <p:pic>
        <p:nvPicPr>
          <p:cNvPr id="40983" name="Picture 14" descr="C:\Users\Aeisha\AppData\Local\Microsoft\Windows\Temporary Internet Files\Content.IE5\FCFQI6CT\MC900332614[1].wmf"/>
          <p:cNvPicPr>
            <a:picLocks noChangeAspect="1" noChangeArrowheads="1"/>
          </p:cNvPicPr>
          <p:nvPr/>
        </p:nvPicPr>
        <p:blipFill>
          <a:blip r:embed="rId7" cstate="print"/>
          <a:srcRect/>
          <a:stretch>
            <a:fillRect/>
          </a:stretch>
        </p:blipFill>
        <p:spPr bwMode="auto">
          <a:xfrm>
            <a:off x="5715000" y="4648200"/>
            <a:ext cx="1874838" cy="1860550"/>
          </a:xfrm>
          <a:prstGeom prst="rect">
            <a:avLst/>
          </a:prstGeom>
          <a:noFill/>
          <a:ln w="9525">
            <a:noFill/>
            <a:miter lim="800000"/>
            <a:headEnd/>
            <a:tailEnd/>
          </a:ln>
        </p:spPr>
      </p:pic>
      <p:sp>
        <p:nvSpPr>
          <p:cNvPr id="40984" name="Slide Number Placeholder 1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501A0C2-BA3B-4854-AD3F-DADB719377B7}"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457200" y="267494"/>
            <a:ext cx="8229600" cy="1399032"/>
          </a:xfrm>
        </p:spPr>
        <p:txBody>
          <a:bodyPr/>
          <a:lstStyle/>
          <a:p>
            <a:pPr eaLnBrk="1" fontAlgn="auto" hangingPunct="1">
              <a:spcAft>
                <a:spcPts val="0"/>
              </a:spcAft>
              <a:defRPr/>
            </a:pPr>
            <a:r>
              <a:rPr lang="en-US" dirty="0">
                <a:solidFill>
                  <a:schemeClr val="accent1">
                    <a:tint val="83000"/>
                    <a:satMod val="150000"/>
                  </a:schemeClr>
                </a:solidFill>
              </a:rPr>
              <a:t>Our Background:</a:t>
            </a:r>
          </a:p>
        </p:txBody>
      </p:sp>
      <p:sp>
        <p:nvSpPr>
          <p:cNvPr id="67589" name="Rectangle 5"/>
          <p:cNvSpPr>
            <a:spLocks noGrp="1" noChangeArrowheads="1"/>
          </p:cNvSpPr>
          <p:nvPr>
            <p:ph sz="half" idx="1"/>
          </p:nvPr>
        </p:nvSpPr>
        <p:spPr>
          <a:xfrm>
            <a:off x="457200" y="1722438"/>
            <a:ext cx="3810000" cy="4525962"/>
          </a:xfrm>
        </p:spPr>
        <p:txBody>
          <a:bodyPr>
            <a:normAutofit/>
          </a:bodyPr>
          <a:lstStyle/>
          <a:p>
            <a:pPr marL="448056" indent="-384048" algn="ctr" eaLnBrk="1" fontAlgn="auto" hangingPunct="1">
              <a:spcAft>
                <a:spcPts val="0"/>
              </a:spcAft>
              <a:buFontTx/>
              <a:buNone/>
              <a:defRPr/>
            </a:pPr>
            <a:r>
              <a:rPr lang="en-US" sz="2400" u="sng" dirty="0"/>
              <a:t>Gila Balman</a:t>
            </a:r>
            <a:r>
              <a:rPr lang="en-US" sz="2400" dirty="0"/>
              <a:t> </a:t>
            </a:r>
          </a:p>
          <a:p>
            <a:pPr marL="61913" indent="3175" algn="just" eaLnBrk="1" fontAlgn="auto" hangingPunct="1">
              <a:spcBef>
                <a:spcPts val="0"/>
              </a:spcBef>
              <a:spcAft>
                <a:spcPts val="0"/>
              </a:spcAft>
              <a:buFontTx/>
              <a:buNone/>
              <a:defRPr/>
            </a:pPr>
            <a:r>
              <a:rPr lang="en-US" sz="2400" dirty="0"/>
              <a:t>Industrial background with over 33 </a:t>
            </a:r>
            <a:r>
              <a:rPr lang="en-US" sz="2400" dirty="0" smtClean="0"/>
              <a:t>years at </a:t>
            </a:r>
            <a:r>
              <a:rPr lang="en-US" sz="2400" dirty="0"/>
              <a:t>Eastman Kodak Company in Patent Legal</a:t>
            </a:r>
          </a:p>
          <a:p>
            <a:pPr marL="448056" indent="-384048" eaLnBrk="1" fontAlgn="auto" hangingPunct="1">
              <a:spcAft>
                <a:spcPts val="0"/>
              </a:spcAft>
              <a:buFontTx/>
              <a:buNone/>
              <a:defRPr/>
            </a:pPr>
            <a:r>
              <a:rPr lang="en-US" sz="2400" dirty="0" smtClean="0"/>
              <a:t>Tele</a:t>
            </a:r>
            <a:r>
              <a:rPr lang="en-US" sz="2400" dirty="0"/>
              <a:t>: </a:t>
            </a:r>
            <a:r>
              <a:rPr lang="en-US" sz="2400" dirty="0" smtClean="0"/>
              <a:t>585.273.4512</a:t>
            </a:r>
            <a:endParaRPr lang="en-US" sz="2400" dirty="0"/>
          </a:p>
          <a:p>
            <a:pPr marL="448056" indent="-384048" eaLnBrk="1" fontAlgn="auto" hangingPunct="1">
              <a:spcAft>
                <a:spcPts val="0"/>
              </a:spcAft>
              <a:buFontTx/>
              <a:buNone/>
              <a:defRPr/>
            </a:pPr>
            <a:r>
              <a:rPr lang="en-US" sz="2400" dirty="0"/>
              <a:t>gila.balman@rochester.edu</a:t>
            </a:r>
          </a:p>
        </p:txBody>
      </p:sp>
      <p:sp>
        <p:nvSpPr>
          <p:cNvPr id="67590" name="Rectangle 6"/>
          <p:cNvSpPr>
            <a:spLocks noGrp="1" noChangeArrowheads="1"/>
          </p:cNvSpPr>
          <p:nvPr>
            <p:ph sz="half" idx="2"/>
          </p:nvPr>
        </p:nvSpPr>
        <p:spPr>
          <a:xfrm>
            <a:off x="4419600" y="1676400"/>
            <a:ext cx="4267200" cy="4525963"/>
          </a:xfrm>
        </p:spPr>
        <p:txBody>
          <a:bodyPr>
            <a:normAutofit/>
          </a:bodyPr>
          <a:lstStyle/>
          <a:p>
            <a:pPr marL="448056" indent="-384048" algn="ctr" eaLnBrk="1" fontAlgn="auto" hangingPunct="1">
              <a:spcAft>
                <a:spcPts val="0"/>
              </a:spcAft>
              <a:buFontTx/>
              <a:buNone/>
              <a:defRPr/>
            </a:pPr>
            <a:r>
              <a:rPr lang="en-US" sz="2400" u="sng" dirty="0"/>
              <a:t>Aeisha Salem</a:t>
            </a:r>
          </a:p>
          <a:p>
            <a:pPr marL="61913" indent="3175" eaLnBrk="1" fontAlgn="auto" hangingPunct="1">
              <a:spcAft>
                <a:spcPts val="0"/>
              </a:spcAft>
              <a:buFontTx/>
              <a:buNone/>
              <a:defRPr/>
            </a:pPr>
            <a:r>
              <a:rPr lang="en-US" sz="2400" dirty="0"/>
              <a:t>Technical background, BS in Biomedical Engineering; current MBA program at Simon School of Business</a:t>
            </a:r>
          </a:p>
          <a:p>
            <a:pPr marL="448056" indent="-384048" eaLnBrk="1" fontAlgn="auto" hangingPunct="1">
              <a:spcAft>
                <a:spcPts val="0"/>
              </a:spcAft>
              <a:buFontTx/>
              <a:buNone/>
              <a:defRPr/>
            </a:pPr>
            <a:r>
              <a:rPr lang="en-US" sz="2400" dirty="0"/>
              <a:t>Tele: </a:t>
            </a:r>
            <a:r>
              <a:rPr lang="en-US" sz="2400" dirty="0" smtClean="0"/>
              <a:t>585.275.5115</a:t>
            </a:r>
            <a:endParaRPr lang="en-US" sz="2400" dirty="0"/>
          </a:p>
          <a:p>
            <a:pPr marL="448056" indent="-384048" eaLnBrk="1" fontAlgn="auto" hangingPunct="1">
              <a:spcAft>
                <a:spcPts val="0"/>
              </a:spcAft>
              <a:buFontTx/>
              <a:buNone/>
              <a:defRPr/>
            </a:pPr>
            <a:r>
              <a:rPr lang="en-US" sz="2300" dirty="0"/>
              <a:t>aeisha.salem@orpa.rochester.edu</a:t>
            </a:r>
          </a:p>
          <a:p>
            <a:pPr marL="448056" indent="-384048" eaLnBrk="1" fontAlgn="auto" hangingPunct="1">
              <a:spcAft>
                <a:spcPts val="0"/>
              </a:spcAft>
              <a:buFont typeface="Wingdings 2"/>
              <a:buChar char=""/>
              <a:defRPr/>
            </a:pPr>
            <a:endParaRPr lang="en-US" dirty="0"/>
          </a:p>
        </p:txBody>
      </p:sp>
      <p:sp>
        <p:nvSpPr>
          <p:cNvPr id="17412"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1DECD82-CB33-442C-A2D5-9767867C14A9}"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mtClean="0">
                <a:ln>
                  <a:noFill/>
                </a:ln>
                <a:effectLst/>
              </a:rPr>
              <a:t>MTA Office Statistics:</a:t>
            </a:r>
          </a:p>
        </p:txBody>
      </p:sp>
      <p:sp>
        <p:nvSpPr>
          <p:cNvPr id="41986" name="Rectangle 3"/>
          <p:cNvSpPr>
            <a:spLocks noGrp="1"/>
          </p:cNvSpPr>
          <p:nvPr>
            <p:ph type="body" idx="4294967295"/>
          </p:nvPr>
        </p:nvSpPr>
        <p:spPr/>
        <p:txBody>
          <a:bodyPr/>
          <a:lstStyle/>
          <a:p>
            <a:pPr eaLnBrk="1" hangingPunct="1"/>
            <a:r>
              <a:rPr lang="en-US" dirty="0" smtClean="0"/>
              <a:t>369 MTAs processed in 2009</a:t>
            </a:r>
          </a:p>
          <a:p>
            <a:pPr eaLnBrk="1" hangingPunct="1"/>
            <a:endParaRPr lang="en-US" dirty="0" smtClean="0"/>
          </a:p>
          <a:p>
            <a:pPr eaLnBrk="1" hangingPunct="1"/>
            <a:r>
              <a:rPr lang="en-US" dirty="0" smtClean="0"/>
              <a:t>457 MTAs processed in 2010   (24% increase)</a:t>
            </a:r>
          </a:p>
          <a:p>
            <a:pPr eaLnBrk="1" hangingPunct="1"/>
            <a:endParaRPr lang="en-US" dirty="0" smtClean="0"/>
          </a:p>
          <a:p>
            <a:pPr eaLnBrk="1" hangingPunct="1"/>
            <a:r>
              <a:rPr lang="en-US" dirty="0" smtClean="0"/>
              <a:t>435 MTAs processed in 2011   (5% decrease)</a:t>
            </a:r>
          </a:p>
          <a:p>
            <a:pPr eaLnBrk="1" hangingPunct="1"/>
            <a:endParaRPr lang="en-US" dirty="0" smtClean="0"/>
          </a:p>
          <a:p>
            <a:pPr eaLnBrk="1" hangingPunct="1"/>
            <a:r>
              <a:rPr lang="en-US" dirty="0" smtClean="0"/>
              <a:t>494 MTAs processed in 2012 (14% increase)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mtClean="0">
                <a:ln>
                  <a:noFill/>
                </a:ln>
                <a:effectLst/>
              </a:rPr>
              <a:t>Part 1 of the MTA:</a:t>
            </a:r>
          </a:p>
        </p:txBody>
      </p:sp>
      <p:sp>
        <p:nvSpPr>
          <p:cNvPr id="43010" name="Rectangle 3"/>
          <p:cNvSpPr>
            <a:spLocks noGrp="1"/>
          </p:cNvSpPr>
          <p:nvPr>
            <p:ph type="body" idx="1"/>
          </p:nvPr>
        </p:nvSpPr>
        <p:spPr/>
        <p:txBody>
          <a:bodyPr/>
          <a:lstStyle/>
          <a:p>
            <a:pPr eaLnBrk="1" hangingPunct="1">
              <a:buFont typeface="Wingdings" pitchFamily="2" charset="2"/>
              <a:buChar char="q"/>
            </a:pPr>
            <a:r>
              <a:rPr lang="en-US" dirty="0" smtClean="0"/>
              <a:t>Parties</a:t>
            </a:r>
          </a:p>
          <a:p>
            <a:pPr eaLnBrk="1" hangingPunct="1">
              <a:buFont typeface="Wingdings" pitchFamily="2" charset="2"/>
              <a:buChar char="q"/>
            </a:pPr>
            <a:r>
              <a:rPr lang="en-US" dirty="0" smtClean="0"/>
              <a:t>Materials</a:t>
            </a:r>
          </a:p>
          <a:p>
            <a:pPr eaLnBrk="1" hangingPunct="1">
              <a:buFont typeface="Wingdings" pitchFamily="2" charset="2"/>
              <a:buChar char="q"/>
            </a:pPr>
            <a:r>
              <a:rPr lang="en-US" dirty="0" smtClean="0"/>
              <a:t>Definitions</a:t>
            </a:r>
          </a:p>
          <a:p>
            <a:pPr eaLnBrk="1" hangingPunct="1">
              <a:buFont typeface="Wingdings" pitchFamily="2" charset="2"/>
              <a:buChar char="q"/>
            </a:pPr>
            <a:r>
              <a:rPr lang="en-US" dirty="0" smtClean="0"/>
              <a:t>Effective Date</a:t>
            </a:r>
          </a:p>
          <a:p>
            <a:pPr eaLnBrk="1" hangingPunct="1">
              <a:buFont typeface="Wingdings" pitchFamily="2" charset="2"/>
              <a:buChar char="q"/>
            </a:pPr>
            <a:r>
              <a:rPr lang="en-US" dirty="0" smtClean="0"/>
              <a:t>Research Plan</a:t>
            </a:r>
          </a:p>
          <a:p>
            <a:pPr eaLnBrk="1" hangingPunct="1">
              <a:buFont typeface="Wingdings" pitchFamily="2" charset="2"/>
              <a:buNone/>
            </a:pPr>
            <a:endParaRPr lang="en-US" dirty="0" smtClean="0"/>
          </a:p>
          <a:p>
            <a:pPr eaLnBrk="1" hangingPunct="1">
              <a:buFont typeface="Wingdings" pitchFamily="2" charset="2"/>
              <a:buChar char="q"/>
            </a:pPr>
            <a:endParaRPr lang="en-US" dirty="0" smtClean="0"/>
          </a:p>
          <a:p>
            <a:pPr eaLnBrk="1" hangingPunct="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484632" eaLnBrk="1" fontAlgn="auto" hangingPunct="1">
              <a:spcAft>
                <a:spcPts val="0"/>
              </a:spcAft>
              <a:defRPr/>
            </a:pPr>
            <a:r>
              <a:rPr lang="en-US" sz="4000" dirty="0">
                <a:solidFill>
                  <a:schemeClr val="accent1">
                    <a:tint val="83000"/>
                    <a:satMod val="150000"/>
                  </a:schemeClr>
                </a:solidFill>
              </a:rPr>
              <a:t/>
            </a:r>
            <a:br>
              <a:rPr lang="en-US" sz="4000" dirty="0">
                <a:solidFill>
                  <a:schemeClr val="accent1">
                    <a:tint val="83000"/>
                    <a:satMod val="150000"/>
                  </a:schemeClr>
                </a:solidFill>
              </a:rPr>
            </a:br>
            <a:endParaRPr lang="en-US" sz="4000" dirty="0">
              <a:solidFill>
                <a:schemeClr val="accent1">
                  <a:tint val="83000"/>
                  <a:satMod val="150000"/>
                </a:schemeClr>
              </a:solidFill>
            </a:endParaRPr>
          </a:p>
        </p:txBody>
      </p:sp>
      <p:sp>
        <p:nvSpPr>
          <p:cNvPr id="44034" name="Rectangle 3"/>
          <p:cNvSpPr>
            <a:spLocks noGrp="1" noChangeArrowheads="1"/>
          </p:cNvSpPr>
          <p:nvPr>
            <p:ph idx="1"/>
          </p:nvPr>
        </p:nvSpPr>
        <p:spPr>
          <a:xfrm>
            <a:off x="457200" y="838200"/>
            <a:ext cx="8229600" cy="5616575"/>
          </a:xfrm>
        </p:spPr>
        <p:txBody>
          <a:bodyPr/>
          <a:lstStyle/>
          <a:p>
            <a:pPr marL="457200" indent="-392113" eaLnBrk="1" hangingPunct="1">
              <a:lnSpc>
                <a:spcPct val="90000"/>
              </a:lnSpc>
              <a:buFontTx/>
              <a:buNone/>
            </a:pPr>
            <a:r>
              <a:rPr lang="en-US" sz="2400" b="1" dirty="0" smtClean="0"/>
              <a:t>Parties</a:t>
            </a:r>
            <a:r>
              <a:rPr lang="en-US" sz="2400" dirty="0" smtClean="0"/>
              <a:t> - 	Identifies the institution/company involved in the 		Agreement.</a:t>
            </a:r>
          </a:p>
          <a:p>
            <a:pPr marL="457200" indent="-392113" eaLnBrk="1" hangingPunct="1">
              <a:lnSpc>
                <a:spcPct val="90000"/>
              </a:lnSpc>
              <a:buFontTx/>
              <a:buNone/>
            </a:pPr>
            <a:endParaRPr lang="en-US" sz="2400" dirty="0" smtClean="0"/>
          </a:p>
          <a:p>
            <a:pPr marL="457200" indent="-392113" eaLnBrk="1" hangingPunct="1">
              <a:lnSpc>
                <a:spcPct val="90000"/>
              </a:lnSpc>
              <a:buFontTx/>
              <a:buNone/>
            </a:pPr>
            <a:r>
              <a:rPr lang="en-US" sz="2400" b="1" dirty="0" smtClean="0"/>
              <a:t>Materials</a:t>
            </a:r>
            <a:r>
              <a:rPr lang="en-US" sz="2400" dirty="0" smtClean="0"/>
              <a:t> - 	Identifies the research materials and amounts 		being provided for the designated research.</a:t>
            </a:r>
          </a:p>
          <a:p>
            <a:pPr marL="457200" indent="-392113" eaLnBrk="1" hangingPunct="1">
              <a:lnSpc>
                <a:spcPct val="90000"/>
              </a:lnSpc>
              <a:buFontTx/>
              <a:buNone/>
            </a:pPr>
            <a:endParaRPr lang="en-US" sz="2400" dirty="0" smtClean="0"/>
          </a:p>
          <a:p>
            <a:pPr marL="457200" indent="-392113" eaLnBrk="1" hangingPunct="1">
              <a:lnSpc>
                <a:spcPct val="90000"/>
              </a:lnSpc>
              <a:buFontTx/>
              <a:buNone/>
            </a:pPr>
            <a:r>
              <a:rPr lang="en-US" sz="2400" b="1" dirty="0" smtClean="0"/>
              <a:t>Definitions</a:t>
            </a:r>
            <a:r>
              <a:rPr lang="en-US" sz="2400" dirty="0" smtClean="0"/>
              <a:t> - Uniquely defined terms used in the Agreement.</a:t>
            </a:r>
          </a:p>
          <a:p>
            <a:pPr marL="457200" indent="-392113" eaLnBrk="1" hangingPunct="1">
              <a:lnSpc>
                <a:spcPct val="90000"/>
              </a:lnSpc>
              <a:buFontTx/>
              <a:buNone/>
            </a:pPr>
            <a:endParaRPr lang="en-US" sz="2400" dirty="0" smtClean="0"/>
          </a:p>
          <a:p>
            <a:pPr marL="457200" indent="-392113" eaLnBrk="1" hangingPunct="1">
              <a:lnSpc>
                <a:spcPct val="90000"/>
              </a:lnSpc>
              <a:buFontTx/>
              <a:buNone/>
            </a:pPr>
            <a:r>
              <a:rPr lang="en-US" sz="2400" b="1" dirty="0" smtClean="0"/>
              <a:t>Effective -	</a:t>
            </a:r>
            <a:r>
              <a:rPr lang="en-US" sz="2400" dirty="0" smtClean="0"/>
              <a:t>Date on which the terms of the Agreement take </a:t>
            </a:r>
            <a:r>
              <a:rPr lang="en-US" sz="2400" b="1" dirty="0" smtClean="0"/>
              <a:t>Date</a:t>
            </a:r>
            <a:r>
              <a:rPr lang="en-US" sz="2400" dirty="0" smtClean="0"/>
              <a:t>	effect.</a:t>
            </a:r>
          </a:p>
          <a:p>
            <a:pPr marL="457200" indent="-392113" eaLnBrk="1" hangingPunct="1">
              <a:lnSpc>
                <a:spcPct val="90000"/>
              </a:lnSpc>
              <a:buFontTx/>
              <a:buNone/>
            </a:pPr>
            <a:endParaRPr lang="en-US" sz="2400" b="1" dirty="0" smtClean="0"/>
          </a:p>
          <a:p>
            <a:pPr marL="457200" indent="-392113" eaLnBrk="1" hangingPunct="1">
              <a:lnSpc>
                <a:spcPct val="90000"/>
              </a:lnSpc>
              <a:buFontTx/>
              <a:buNone/>
            </a:pPr>
            <a:r>
              <a:rPr lang="en-US" sz="2400" b="1" dirty="0" smtClean="0"/>
              <a:t>Research - 	</a:t>
            </a:r>
            <a:r>
              <a:rPr lang="en-US" sz="2400" dirty="0" smtClean="0"/>
              <a:t> Specific work scope to be followed in using the </a:t>
            </a:r>
            <a:r>
              <a:rPr lang="en-US" sz="2400" b="1" dirty="0" smtClean="0"/>
              <a:t>Plan</a:t>
            </a:r>
            <a:r>
              <a:rPr lang="en-US" sz="2400" dirty="0" smtClean="0"/>
              <a:t>	 Materials.</a:t>
            </a:r>
            <a:endParaRPr lang="en-US" sz="2400" b="1" dirty="0" smtClean="0"/>
          </a:p>
          <a:p>
            <a:pPr marL="457200" indent="-392113" eaLnBrk="1" hangingPunct="1">
              <a:lnSpc>
                <a:spcPct val="90000"/>
              </a:lnSpc>
              <a:buFontTx/>
              <a:buNone/>
            </a:pPr>
            <a:r>
              <a:rPr lang="en-US" sz="2400" dirty="0" smtClean="0"/>
              <a:t> 	</a:t>
            </a:r>
          </a:p>
          <a:p>
            <a:pPr marL="457200" indent="-392113" eaLnBrk="1" hangingPunct="1">
              <a:lnSpc>
                <a:spcPct val="90000"/>
              </a:lnSpc>
              <a:buFontTx/>
              <a:buNone/>
            </a:pPr>
            <a:endParaRPr lang="en-US" sz="2400" dirty="0" smtClean="0"/>
          </a:p>
          <a:p>
            <a:pPr marL="457200" indent="-392113" eaLnBrk="1" hangingPunct="1">
              <a:lnSpc>
                <a:spcPct val="90000"/>
              </a:lnSpc>
            </a:pPr>
            <a:endParaRPr lang="en-US" sz="2400" dirty="0" smtClean="0"/>
          </a:p>
        </p:txBody>
      </p:sp>
      <p:sp>
        <p:nvSpPr>
          <p:cNvPr id="4403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869C38-0BD7-4817-8BEC-C0A82D9C264C}"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mtClean="0">
                <a:ln>
                  <a:noFill/>
                </a:ln>
                <a:effectLst/>
              </a:rPr>
              <a:t>Part 2 of the MTA:  </a:t>
            </a:r>
          </a:p>
        </p:txBody>
      </p:sp>
      <p:sp>
        <p:nvSpPr>
          <p:cNvPr id="45058" name="Rectangle 3"/>
          <p:cNvSpPr>
            <a:spLocks noGrp="1"/>
          </p:cNvSpPr>
          <p:nvPr>
            <p:ph type="body" idx="4294967295"/>
          </p:nvPr>
        </p:nvSpPr>
        <p:spPr/>
        <p:txBody>
          <a:bodyPr/>
          <a:lstStyle/>
          <a:p>
            <a:pPr eaLnBrk="1" hangingPunct="1">
              <a:buFont typeface="Wingdings" pitchFamily="2" charset="2"/>
              <a:buChar char="q"/>
            </a:pPr>
            <a:r>
              <a:rPr lang="en-US" smtClean="0"/>
              <a:t>Data</a:t>
            </a:r>
          </a:p>
          <a:p>
            <a:pPr eaLnBrk="1" hangingPunct="1">
              <a:buFont typeface="Wingdings" pitchFamily="2" charset="2"/>
              <a:buChar char="q"/>
            </a:pPr>
            <a:r>
              <a:rPr lang="en-US" smtClean="0"/>
              <a:t>Publication</a:t>
            </a:r>
          </a:p>
          <a:p>
            <a:pPr eaLnBrk="1" hangingPunct="1">
              <a:buFont typeface="Wingdings" pitchFamily="2" charset="2"/>
              <a:buChar char="q"/>
            </a:pPr>
            <a:r>
              <a:rPr lang="en-US" smtClean="0"/>
              <a:t>Intellectual Property</a:t>
            </a:r>
          </a:p>
          <a:p>
            <a:pPr eaLnBrk="1" hangingPunct="1">
              <a:buFont typeface="Wingdings" pitchFamily="2" charset="2"/>
              <a:buChar char="q"/>
            </a:pPr>
            <a:r>
              <a:rPr lang="en-US" smtClean="0"/>
              <a:t>Confidential Information</a:t>
            </a:r>
          </a:p>
          <a:p>
            <a:pPr eaLnBrk="1" hangingPunct="1">
              <a:buFont typeface="Wingdings" pitchFamily="2" charset="2"/>
              <a:buChar char="q"/>
            </a:pPr>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3115" y="368922"/>
            <a:ext cx="7616183" cy="1294692"/>
          </a:xfrm>
        </p:spPr>
        <p:txBody>
          <a:bodyPr>
            <a:normAutofit fontScale="90000"/>
          </a:bodyPr>
          <a:lstStyle/>
          <a:p>
            <a:pPr marL="484632" eaLnBrk="1" fontAlgn="auto" hangingPunct="1">
              <a:spcAft>
                <a:spcPts val="0"/>
              </a:spcAft>
              <a:defRPr/>
            </a:pPr>
            <a:r>
              <a:rPr lang="en-US" sz="4000" dirty="0">
                <a:solidFill>
                  <a:schemeClr val="accent1">
                    <a:tint val="83000"/>
                    <a:satMod val="150000"/>
                  </a:schemeClr>
                </a:solidFill>
              </a:rPr>
              <a:t>Data</a:t>
            </a:r>
            <a:br>
              <a:rPr lang="en-US" sz="4000" dirty="0">
                <a:solidFill>
                  <a:schemeClr val="accent1">
                    <a:tint val="83000"/>
                    <a:satMod val="150000"/>
                  </a:schemeClr>
                </a:solidFill>
              </a:rPr>
            </a:br>
            <a:endParaRPr lang="en-US" sz="4000" dirty="0">
              <a:solidFill>
                <a:schemeClr val="accent1">
                  <a:tint val="83000"/>
                  <a:satMod val="150000"/>
                </a:schemeClr>
              </a:solidFill>
            </a:endParaRPr>
          </a:p>
        </p:txBody>
      </p:sp>
      <p:sp>
        <p:nvSpPr>
          <p:cNvPr id="46082" name="Rectangle 3"/>
          <p:cNvSpPr>
            <a:spLocks noGrp="1" noChangeArrowheads="1"/>
          </p:cNvSpPr>
          <p:nvPr>
            <p:ph type="body" idx="1"/>
          </p:nvPr>
        </p:nvSpPr>
        <p:spPr>
          <a:xfrm>
            <a:off x="457200" y="1219200"/>
            <a:ext cx="8229600" cy="5235575"/>
          </a:xfrm>
        </p:spPr>
        <p:txBody>
          <a:bodyPr/>
          <a:lstStyle/>
          <a:p>
            <a:pPr eaLnBrk="1" hangingPunct="1"/>
            <a:r>
              <a:rPr lang="en-US" sz="2400" dirty="0" smtClean="0"/>
              <a:t>The University of Rochester’s policy is to provide only a </a:t>
            </a:r>
            <a:r>
              <a:rPr lang="en-US" sz="2400" b="1" u="sng" dirty="0" smtClean="0"/>
              <a:t>summary of the data</a:t>
            </a:r>
            <a:r>
              <a:rPr lang="en-US" sz="2400" dirty="0" smtClean="0"/>
              <a:t> obtained from the research conducted using the Materials to the Provider.</a:t>
            </a:r>
          </a:p>
          <a:p>
            <a:pPr eaLnBrk="1" hangingPunct="1">
              <a:buFont typeface="Wingdings 2" pitchFamily="18" charset="2"/>
              <a:buNone/>
            </a:pPr>
            <a:endParaRPr lang="en-US" sz="2400" dirty="0" smtClean="0"/>
          </a:p>
          <a:p>
            <a:pPr eaLnBrk="1" hangingPunct="1"/>
            <a:r>
              <a:rPr lang="en-US" sz="2400" dirty="0" smtClean="0"/>
              <a:t>Data should not be defined as a modification to the Materials or a part of any invention resulting from the use of the Materials, as this could be claimed by the Provider.</a:t>
            </a:r>
          </a:p>
          <a:p>
            <a:pPr eaLnBrk="1" hangingPunct="1"/>
            <a:endParaRPr lang="en-US" sz="2400" dirty="0" smtClean="0"/>
          </a:p>
          <a:p>
            <a:pPr eaLnBrk="1" hangingPunct="1"/>
            <a:r>
              <a:rPr lang="en-US" sz="2400" dirty="0" smtClean="0"/>
              <a:t>University of Rochester researchers should benefit from results of the data obtained through their research, so as not to prevent the results from being used in future research. </a:t>
            </a:r>
          </a:p>
        </p:txBody>
      </p:sp>
      <p:sp>
        <p:nvSpPr>
          <p:cNvPr id="4608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2A0E44-8998-4036-AAC1-530796BBCC83}"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484632" eaLnBrk="1" fontAlgn="auto" hangingPunct="1">
              <a:spcAft>
                <a:spcPts val="0"/>
              </a:spcAft>
              <a:defRPr/>
            </a:pPr>
            <a:r>
              <a:rPr lang="en-US" sz="4000">
                <a:solidFill>
                  <a:schemeClr val="accent1">
                    <a:tint val="83000"/>
                    <a:satMod val="150000"/>
                  </a:schemeClr>
                </a:solidFill>
              </a:rPr>
              <a:t>Publication</a:t>
            </a:r>
            <a:br>
              <a:rPr lang="en-US" sz="4000">
                <a:solidFill>
                  <a:schemeClr val="accent1">
                    <a:tint val="83000"/>
                    <a:satMod val="150000"/>
                  </a:schemeClr>
                </a:solidFill>
              </a:rPr>
            </a:br>
            <a:endParaRPr lang="en-US" sz="4000">
              <a:solidFill>
                <a:schemeClr val="accent1">
                  <a:tint val="83000"/>
                  <a:satMod val="150000"/>
                </a:schemeClr>
              </a:solidFill>
            </a:endParaRPr>
          </a:p>
        </p:txBody>
      </p:sp>
      <p:sp>
        <p:nvSpPr>
          <p:cNvPr id="48130" name="Rectangle 3"/>
          <p:cNvSpPr>
            <a:spLocks noGrp="1" noChangeArrowheads="1"/>
          </p:cNvSpPr>
          <p:nvPr>
            <p:ph idx="1"/>
          </p:nvPr>
        </p:nvSpPr>
        <p:spPr>
          <a:xfrm>
            <a:off x="457200" y="1882775"/>
            <a:ext cx="8229600" cy="4572000"/>
          </a:xfrm>
        </p:spPr>
        <p:txBody>
          <a:bodyPr/>
          <a:lstStyle/>
          <a:p>
            <a:pPr eaLnBrk="1" hangingPunct="1">
              <a:lnSpc>
                <a:spcPct val="80000"/>
              </a:lnSpc>
            </a:pPr>
            <a:r>
              <a:rPr lang="en-US" sz="2400" dirty="0" smtClean="0"/>
              <a:t>MTA should enable the Recipient of the Materials to publish or present results of the Recipient’s research using the Materials </a:t>
            </a:r>
            <a:r>
              <a:rPr lang="en-US" sz="2400" b="1" u="sng" dirty="0" smtClean="0"/>
              <a:t>without the approval of the Provider</a:t>
            </a:r>
            <a:r>
              <a:rPr lang="en-US" sz="2400" u="sng" dirty="0" smtClean="0"/>
              <a:t>. </a:t>
            </a:r>
            <a:r>
              <a:rPr lang="en-US" sz="2400" b="1" u="sng" dirty="0" smtClean="0"/>
              <a:t>The University of Rochester requires that there should be no restriction for publications involving Federally funded research</a:t>
            </a:r>
            <a:r>
              <a:rPr lang="en-US" sz="2400" b="1" dirty="0" smtClean="0"/>
              <a:t>.</a:t>
            </a:r>
          </a:p>
          <a:p>
            <a:pPr eaLnBrk="1" hangingPunct="1">
              <a:lnSpc>
                <a:spcPct val="80000"/>
              </a:lnSpc>
            </a:pPr>
            <a:endParaRPr lang="en-US" sz="2400" b="1" dirty="0" smtClean="0"/>
          </a:p>
          <a:p>
            <a:pPr eaLnBrk="1" hangingPunct="1">
              <a:lnSpc>
                <a:spcPct val="80000"/>
              </a:lnSpc>
            </a:pPr>
            <a:r>
              <a:rPr lang="en-US" sz="2400" dirty="0" smtClean="0"/>
              <a:t>Recipient may send Provider a copy of any proposed publication for their review of confidential information and/or for filing of a patent application based on intellectual property of the Provider.</a:t>
            </a:r>
          </a:p>
          <a:p>
            <a:pPr eaLnBrk="1" hangingPunct="1">
              <a:lnSpc>
                <a:spcPct val="80000"/>
              </a:lnSpc>
              <a:buFont typeface="Wingdings 2" pitchFamily="18" charset="2"/>
              <a:buNone/>
            </a:pPr>
            <a:endParaRPr lang="en-US" sz="2400" dirty="0" smtClean="0"/>
          </a:p>
          <a:p>
            <a:pPr eaLnBrk="1" hangingPunct="1">
              <a:lnSpc>
                <a:spcPct val="80000"/>
              </a:lnSpc>
            </a:pPr>
            <a:r>
              <a:rPr lang="en-US" sz="2400" dirty="0" smtClean="0"/>
              <a:t>Recipient may be required to acknowledge the Provider in  publications as scientifically and academically appropriate, based on their contribution.</a:t>
            </a:r>
          </a:p>
          <a:p>
            <a:pPr eaLnBrk="1" hangingPunct="1">
              <a:lnSpc>
                <a:spcPct val="80000"/>
              </a:lnSpc>
              <a:buFontTx/>
              <a:buNone/>
            </a:pPr>
            <a:endParaRPr lang="en-US" sz="2400" dirty="0" smtClean="0"/>
          </a:p>
        </p:txBody>
      </p:sp>
      <p:sp>
        <p:nvSpPr>
          <p:cNvPr id="4813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7FE34E2-5033-4536-A7E7-C518EA81B657}"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marL="484632" eaLnBrk="1" fontAlgn="auto" hangingPunct="1">
              <a:spcAft>
                <a:spcPts val="0"/>
              </a:spcAft>
              <a:defRPr/>
            </a:pPr>
            <a:r>
              <a:rPr lang="en-US" dirty="0">
                <a:solidFill>
                  <a:schemeClr val="accent1">
                    <a:tint val="83000"/>
                    <a:satMod val="150000"/>
                  </a:schemeClr>
                </a:solidFill>
              </a:rPr>
              <a:t>Intellectual Property</a:t>
            </a:r>
          </a:p>
        </p:txBody>
      </p:sp>
      <p:sp>
        <p:nvSpPr>
          <p:cNvPr id="49154" name="Rectangle 3"/>
          <p:cNvSpPr>
            <a:spLocks noGrp="1" noChangeArrowheads="1"/>
          </p:cNvSpPr>
          <p:nvPr>
            <p:ph idx="1"/>
          </p:nvPr>
        </p:nvSpPr>
        <p:spPr>
          <a:xfrm>
            <a:off x="457200" y="1524000"/>
            <a:ext cx="8229600" cy="4930775"/>
          </a:xfrm>
        </p:spPr>
        <p:txBody>
          <a:bodyPr/>
          <a:lstStyle/>
          <a:p>
            <a:pPr eaLnBrk="1" hangingPunct="1"/>
            <a:r>
              <a:rPr lang="en-US" sz="2800" dirty="0" smtClean="0"/>
              <a:t>IP is probably the most challenging to negotiate.</a:t>
            </a:r>
          </a:p>
          <a:p>
            <a:pPr eaLnBrk="1" hangingPunct="1">
              <a:buFont typeface="Wingdings 2" pitchFamily="18" charset="2"/>
              <a:buNone/>
            </a:pPr>
            <a:endParaRPr lang="en-US" sz="2800" dirty="0" smtClean="0"/>
          </a:p>
          <a:p>
            <a:pPr eaLnBrk="1" hangingPunct="1"/>
            <a:r>
              <a:rPr lang="en-US" sz="2800" dirty="0" smtClean="0"/>
              <a:t>MTA may contain overreaching IP language which can claim a researcher’s past and future inventions.  </a:t>
            </a:r>
            <a:r>
              <a:rPr lang="en-US" sz="2800" b="1" u="sng" dirty="0" smtClean="0"/>
              <a:t>This could impact researcher’s ability to continue doing related research.</a:t>
            </a:r>
          </a:p>
          <a:p>
            <a:pPr eaLnBrk="1" hangingPunct="1">
              <a:buFont typeface="Wingdings 2" pitchFamily="18" charset="2"/>
              <a:buNone/>
            </a:pPr>
            <a:endParaRPr lang="en-US" sz="2800" b="1" u="sng" dirty="0" smtClean="0"/>
          </a:p>
          <a:p>
            <a:pPr eaLnBrk="1" hangingPunct="1"/>
            <a:r>
              <a:rPr lang="en-US" sz="2800" dirty="0" smtClean="0"/>
              <a:t>For any intellectual property or patent issues that are beyond standard MTA IP language, we contact Office of Technology Transfer and Senior Counsel for their assistance.</a:t>
            </a:r>
          </a:p>
          <a:p>
            <a:pPr eaLnBrk="1" hangingPunct="1"/>
            <a:endParaRPr lang="en-US" dirty="0" smtClean="0"/>
          </a:p>
        </p:txBody>
      </p:sp>
      <p:sp>
        <p:nvSpPr>
          <p:cNvPr id="4915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DDA2793-A761-457F-A008-C1B638A98452}"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 cont.</a:t>
            </a:r>
            <a:endParaRPr lang="en-US" dirty="0"/>
          </a:p>
        </p:txBody>
      </p:sp>
      <p:sp>
        <p:nvSpPr>
          <p:cNvPr id="3" name="Content Placeholder 2"/>
          <p:cNvSpPr>
            <a:spLocks noGrp="1"/>
          </p:cNvSpPr>
          <p:nvPr>
            <p:ph idx="1"/>
          </p:nvPr>
        </p:nvSpPr>
        <p:spPr>
          <a:xfrm>
            <a:off x="457200" y="1371600"/>
            <a:ext cx="8229600" cy="5083208"/>
          </a:xfrm>
        </p:spPr>
        <p:txBody>
          <a:bodyPr/>
          <a:lstStyle/>
          <a:p>
            <a:pPr>
              <a:buNone/>
            </a:pPr>
            <a:r>
              <a:rPr lang="en-US" sz="2300" u="sng" dirty="0" smtClean="0"/>
              <a:t>Types of Licenses:</a:t>
            </a:r>
          </a:p>
          <a:p>
            <a:pPr>
              <a:buNone/>
            </a:pPr>
            <a:endParaRPr lang="en-US" sz="2300" u="sng" dirty="0" smtClean="0"/>
          </a:p>
          <a:p>
            <a:r>
              <a:rPr lang="en-US" sz="2400" u="sng" dirty="0" smtClean="0"/>
              <a:t>Non-Exclusive Royalty Free License (NERF) </a:t>
            </a:r>
            <a:r>
              <a:rPr lang="en-US" sz="2400" dirty="0" smtClean="0"/>
              <a:t>– Rochester may grant to the provider a non-exclusive license  to  the intellectual property owned by  Rochester for internal research and regulatory purposes only.  This license cannot be used for any commercial purposes by the provider of the material.</a:t>
            </a:r>
          </a:p>
          <a:p>
            <a:endParaRPr lang="en-US" sz="2400" dirty="0" smtClean="0"/>
          </a:p>
          <a:p>
            <a:r>
              <a:rPr lang="en-US" sz="2400" u="sng" dirty="0" smtClean="0"/>
              <a:t>Exclusive License</a:t>
            </a:r>
            <a:r>
              <a:rPr lang="en-US" sz="2400" dirty="0" smtClean="0"/>
              <a:t> – Rochester may also grant an option to the provider to negotiate an exclusive license  to the intellectual property for any purpose , usually after negotiating favorable terms between the parties.</a:t>
            </a:r>
          </a:p>
          <a:p>
            <a:endParaRPr lang="en-US" sz="2000" dirty="0" smtClean="0"/>
          </a:p>
          <a:p>
            <a:pPr>
              <a:buNone/>
            </a:pPr>
            <a:endParaRPr lang="en-US" sz="2000" u="sng" dirty="0" smtClean="0"/>
          </a:p>
          <a:p>
            <a:pPr>
              <a:buNone/>
            </a:pPr>
            <a:endParaRPr lang="en-US" sz="2300" dirty="0" smtClean="0"/>
          </a:p>
          <a:p>
            <a:endParaRPr lang="en-US" sz="2300" dirty="0" smtClean="0"/>
          </a:p>
        </p:txBody>
      </p:sp>
      <p:sp>
        <p:nvSpPr>
          <p:cNvPr id="4" name="Slide Number Placeholder 3"/>
          <p:cNvSpPr>
            <a:spLocks noGrp="1"/>
          </p:cNvSpPr>
          <p:nvPr>
            <p:ph type="sldNum" sz="quarter" idx="12"/>
          </p:nvPr>
        </p:nvSpPr>
        <p:spPr/>
        <p:txBody>
          <a:bodyPr/>
          <a:lstStyle/>
          <a:p>
            <a:pPr>
              <a:defRPr/>
            </a:pPr>
            <a:fld id="{CE829632-FAE2-41BE-9F17-E8EC5BD0F47E}"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pPr algn="ctr"/>
            <a:r>
              <a:rPr lang="en-US" dirty="0" smtClean="0"/>
              <a:t>A little IP Humor</a:t>
            </a:r>
            <a:endParaRPr lang="en-US" dirty="0"/>
          </a:p>
        </p:txBody>
      </p:sp>
      <p:pic>
        <p:nvPicPr>
          <p:cNvPr id="5" name="Content Placeholder 4" descr="club wheel.jpg"/>
          <p:cNvPicPr>
            <a:picLocks noGrp="1" noChangeAspect="1"/>
          </p:cNvPicPr>
          <p:nvPr>
            <p:ph idx="1"/>
          </p:nvPr>
        </p:nvPicPr>
        <p:blipFill>
          <a:blip r:embed="rId3" cstate="print"/>
          <a:srcRect l="12783" t="8819" r="3560" b="16181"/>
          <a:stretch>
            <a:fillRect/>
          </a:stretch>
        </p:blipFill>
        <p:spPr>
          <a:xfrm>
            <a:off x="2133600" y="1235413"/>
            <a:ext cx="5334000" cy="5107021"/>
          </a:xfrm>
        </p:spPr>
      </p:pic>
      <p:sp>
        <p:nvSpPr>
          <p:cNvPr id="4" name="Slide Number Placeholder 3"/>
          <p:cNvSpPr>
            <a:spLocks noGrp="1"/>
          </p:cNvSpPr>
          <p:nvPr>
            <p:ph type="sldNum" sz="quarter" idx="12"/>
          </p:nvPr>
        </p:nvSpPr>
        <p:spPr/>
        <p:txBody>
          <a:bodyPr/>
          <a:lstStyle/>
          <a:p>
            <a:pPr>
              <a:defRPr/>
            </a:pPr>
            <a:fld id="{CE829632-FAE2-41BE-9F17-E8EC5BD0F47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marL="484632" eaLnBrk="1" fontAlgn="auto" hangingPunct="1">
              <a:spcAft>
                <a:spcPts val="0"/>
              </a:spcAft>
              <a:defRPr/>
            </a:pPr>
            <a:r>
              <a:rPr lang="en-US" sz="4000">
                <a:solidFill>
                  <a:schemeClr val="accent1">
                    <a:tint val="83000"/>
                    <a:satMod val="150000"/>
                  </a:schemeClr>
                </a:solidFill>
              </a:rPr>
              <a:t>Confidential Information:</a:t>
            </a:r>
          </a:p>
        </p:txBody>
      </p:sp>
      <p:sp>
        <p:nvSpPr>
          <p:cNvPr id="51202" name="Rectangle 3"/>
          <p:cNvSpPr>
            <a:spLocks noGrp="1" noChangeArrowheads="1"/>
          </p:cNvSpPr>
          <p:nvPr>
            <p:ph idx="1"/>
          </p:nvPr>
        </p:nvSpPr>
        <p:spPr>
          <a:xfrm>
            <a:off x="457200" y="1882775"/>
            <a:ext cx="8229600" cy="4572000"/>
          </a:xfrm>
        </p:spPr>
        <p:txBody>
          <a:bodyPr/>
          <a:lstStyle/>
          <a:p>
            <a:pPr eaLnBrk="1" hangingPunct="1">
              <a:lnSpc>
                <a:spcPct val="70000"/>
              </a:lnSpc>
            </a:pPr>
            <a:r>
              <a:rPr lang="en-US" sz="2600" dirty="0" smtClean="0"/>
              <a:t>The use of proprietary or confidential information may be included in an MTA.</a:t>
            </a:r>
          </a:p>
          <a:p>
            <a:pPr eaLnBrk="1" hangingPunct="1">
              <a:lnSpc>
                <a:spcPct val="70000"/>
              </a:lnSpc>
              <a:buFont typeface="Wingdings 2" pitchFamily="18" charset="2"/>
              <a:buNone/>
            </a:pPr>
            <a:endParaRPr lang="en-US" sz="2600" dirty="0" smtClean="0"/>
          </a:p>
          <a:p>
            <a:pPr eaLnBrk="1" hangingPunct="1">
              <a:lnSpc>
                <a:spcPct val="70000"/>
              </a:lnSpc>
            </a:pPr>
            <a:r>
              <a:rPr lang="en-US" sz="2600" dirty="0" smtClean="0"/>
              <a:t>MTA may contain a provision to protect Provider’s confidential information.</a:t>
            </a:r>
          </a:p>
          <a:p>
            <a:pPr eaLnBrk="1" hangingPunct="1">
              <a:lnSpc>
                <a:spcPct val="70000"/>
              </a:lnSpc>
              <a:buFont typeface="Wingdings 2" pitchFamily="18" charset="2"/>
              <a:buNone/>
            </a:pPr>
            <a:endParaRPr lang="en-US" sz="2600" dirty="0" smtClean="0"/>
          </a:p>
          <a:p>
            <a:pPr eaLnBrk="1" hangingPunct="1">
              <a:lnSpc>
                <a:spcPct val="70000"/>
              </a:lnSpc>
            </a:pPr>
            <a:r>
              <a:rPr lang="en-US" sz="2600" dirty="0" smtClean="0"/>
              <a:t>Confidential Information can be defined as information, data or Material in written or other tangible form, related to the Material that is identified as “Confidential” at time of disclosure.</a:t>
            </a:r>
          </a:p>
          <a:p>
            <a:pPr eaLnBrk="1" hangingPunct="1">
              <a:lnSpc>
                <a:spcPct val="70000"/>
              </a:lnSpc>
              <a:buFont typeface="Wingdings 2" pitchFamily="18" charset="2"/>
              <a:buNone/>
            </a:pPr>
            <a:endParaRPr lang="en-US" sz="2600" dirty="0" smtClean="0"/>
          </a:p>
          <a:p>
            <a:pPr eaLnBrk="1" hangingPunct="1">
              <a:lnSpc>
                <a:spcPct val="70000"/>
              </a:lnSpc>
            </a:pPr>
            <a:r>
              <a:rPr lang="en-US" sz="2600" dirty="0" smtClean="0"/>
              <a:t>MTA may also specify that Recipient of confidential information treat it as confidential and maintain in confidence for a certain period of time.</a:t>
            </a:r>
          </a:p>
          <a:p>
            <a:pPr eaLnBrk="1" hangingPunct="1">
              <a:lnSpc>
                <a:spcPct val="70000"/>
              </a:lnSpc>
              <a:buFontTx/>
              <a:buNone/>
            </a:pPr>
            <a:endParaRPr lang="en-US" sz="2600" dirty="0" smtClean="0"/>
          </a:p>
        </p:txBody>
      </p:sp>
      <p:sp>
        <p:nvSpPr>
          <p:cNvPr id="5120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F5B8B9B-33E9-4D35-BDAF-DD8FB77B8C5B}"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67494"/>
            <a:ext cx="8229600" cy="1561306"/>
          </a:xfrm>
        </p:spPr>
        <p:txBody>
          <a:bodyPr>
            <a:normAutofit fontScale="90000"/>
          </a:bodyPr>
          <a:lstStyle/>
          <a:p>
            <a:pPr marL="484632" eaLnBrk="1" fontAlgn="auto" hangingPunct="1">
              <a:spcAft>
                <a:spcPts val="0"/>
              </a:spcAft>
              <a:defRPr/>
            </a:pPr>
            <a:r>
              <a:rPr lang="en-US" dirty="0" smtClean="0">
                <a:solidFill>
                  <a:schemeClr val="accent1">
                    <a:tint val="83000"/>
                    <a:satMod val="150000"/>
                  </a:schemeClr>
                </a:solidFill>
              </a:rPr>
              <a:t>The Parties involved when the University of Rochester receives Materials:</a:t>
            </a:r>
            <a:endParaRPr lang="en-US" dirty="0">
              <a:solidFill>
                <a:schemeClr val="accent1">
                  <a:tint val="83000"/>
                  <a:satMod val="150000"/>
                </a:schemeClr>
              </a:solidFill>
            </a:endParaRPr>
          </a:p>
        </p:txBody>
      </p:sp>
      <p:sp>
        <p:nvSpPr>
          <p:cNvPr id="19458" name="Rectangle 5"/>
          <p:cNvSpPr>
            <a:spLocks noGrp="1" noChangeArrowheads="1"/>
          </p:cNvSpPr>
          <p:nvPr>
            <p:ph idx="1"/>
          </p:nvPr>
        </p:nvSpPr>
        <p:spPr>
          <a:xfrm>
            <a:off x="457200" y="1882775"/>
            <a:ext cx="8229600" cy="4572000"/>
          </a:xfrm>
        </p:spPr>
        <p:txBody>
          <a:bodyPr/>
          <a:lstStyle/>
          <a:p>
            <a:pPr eaLnBrk="1" hangingPunct="1"/>
            <a:r>
              <a:rPr lang="en-US" dirty="0" smtClean="0"/>
              <a:t>Principal Investigator:</a:t>
            </a:r>
          </a:p>
        </p:txBody>
      </p:sp>
      <p:pic>
        <p:nvPicPr>
          <p:cNvPr id="19459" name="Picture 6" descr="Doogie_Howser_MD_290x400"/>
          <p:cNvPicPr>
            <a:picLocks noChangeAspect="1" noChangeArrowheads="1"/>
          </p:cNvPicPr>
          <p:nvPr/>
        </p:nvPicPr>
        <p:blipFill>
          <a:blip r:embed="rId3" cstate="print"/>
          <a:srcRect/>
          <a:stretch>
            <a:fillRect/>
          </a:stretch>
        </p:blipFill>
        <p:spPr bwMode="auto">
          <a:xfrm>
            <a:off x="609600" y="2743200"/>
            <a:ext cx="2763838" cy="3806825"/>
          </a:xfrm>
          <a:prstGeom prst="rect">
            <a:avLst/>
          </a:prstGeom>
          <a:noFill/>
          <a:ln w="9525">
            <a:noFill/>
            <a:miter lim="800000"/>
            <a:headEnd/>
            <a:tailEnd/>
          </a:ln>
        </p:spPr>
      </p:pic>
      <p:sp>
        <p:nvSpPr>
          <p:cNvPr id="19460" name="Text Box 8"/>
          <p:cNvSpPr txBox="1">
            <a:spLocks noChangeArrowheads="1"/>
          </p:cNvSpPr>
          <p:nvPr/>
        </p:nvSpPr>
        <p:spPr bwMode="auto">
          <a:xfrm>
            <a:off x="3733800" y="2895600"/>
            <a:ext cx="5181600" cy="3471720"/>
          </a:xfrm>
          <a:prstGeom prst="rect">
            <a:avLst/>
          </a:prstGeom>
          <a:noFill/>
          <a:ln w="9525">
            <a:noFill/>
            <a:miter lim="800000"/>
            <a:headEnd/>
            <a:tailEnd/>
          </a:ln>
        </p:spPr>
        <p:txBody>
          <a:bodyPr>
            <a:spAutoFit/>
          </a:bodyPr>
          <a:lstStyle/>
          <a:p>
            <a:pPr>
              <a:spcBef>
                <a:spcPct val="30000"/>
              </a:spcBef>
            </a:pPr>
            <a:r>
              <a:rPr lang="en-US" sz="2400" dirty="0">
                <a:latin typeface="Arial" charset="0"/>
              </a:rPr>
              <a:t>Very busy, exceptionally brilliant Principal Investigator who is overcommitted, overworked and totally focused on </a:t>
            </a:r>
            <a:r>
              <a:rPr lang="en-US" sz="2400" dirty="0" smtClean="0">
                <a:latin typeface="Arial" charset="0"/>
              </a:rPr>
              <a:t>his (or her) research </a:t>
            </a:r>
            <a:r>
              <a:rPr lang="en-US" sz="2400" dirty="0">
                <a:latin typeface="Arial" charset="0"/>
              </a:rPr>
              <a:t>objectives, having no time to deal with the paperwork and processing involved with receiving and providing research materials.  </a:t>
            </a:r>
          </a:p>
          <a:p>
            <a:pPr>
              <a:spcBef>
                <a:spcPct val="30000"/>
              </a:spcBef>
            </a:pPr>
            <a:endParaRPr lang="en-US" sz="1200" dirty="0">
              <a:latin typeface="Arial" charset="0"/>
            </a:endParaRPr>
          </a:p>
          <a:p>
            <a:endParaRPr lang="en-US" sz="1200" dirty="0">
              <a:latin typeface="Arial" charset="0"/>
            </a:endParaRPr>
          </a:p>
        </p:txBody>
      </p:sp>
      <p:sp>
        <p:nvSpPr>
          <p:cNvPr id="1946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B3950AF-720C-439C-A1EC-94DB43BCDD26}"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mtClean="0">
                <a:ln>
                  <a:noFill/>
                </a:ln>
                <a:effectLst/>
              </a:rPr>
              <a:t>Part 3 of MTA:</a:t>
            </a:r>
          </a:p>
        </p:txBody>
      </p:sp>
      <p:sp>
        <p:nvSpPr>
          <p:cNvPr id="52226" name="Rectangle 3"/>
          <p:cNvSpPr>
            <a:spLocks noGrp="1"/>
          </p:cNvSpPr>
          <p:nvPr>
            <p:ph type="body" idx="4294967295"/>
          </p:nvPr>
        </p:nvSpPr>
        <p:spPr/>
        <p:txBody>
          <a:bodyPr/>
          <a:lstStyle/>
          <a:p>
            <a:pPr eaLnBrk="1" hangingPunct="1">
              <a:buFont typeface="Wingdings" pitchFamily="2" charset="2"/>
              <a:buChar char="q"/>
            </a:pPr>
            <a:r>
              <a:rPr lang="en-US" dirty="0" smtClean="0"/>
              <a:t>Indemnification</a:t>
            </a:r>
          </a:p>
          <a:p>
            <a:pPr eaLnBrk="1" hangingPunct="1">
              <a:buFont typeface="Wingdings" pitchFamily="2" charset="2"/>
              <a:buChar char="q"/>
            </a:pPr>
            <a:r>
              <a:rPr lang="en-US" dirty="0" smtClean="0"/>
              <a:t>Export Control Regulations</a:t>
            </a:r>
          </a:p>
          <a:p>
            <a:pPr eaLnBrk="1" hangingPunct="1">
              <a:buFont typeface="Wingdings" pitchFamily="2" charset="2"/>
              <a:buChar char="q"/>
            </a:pPr>
            <a:r>
              <a:rPr lang="en-US" dirty="0" smtClean="0"/>
              <a:t>Governing Law</a:t>
            </a:r>
          </a:p>
          <a:p>
            <a:pPr eaLnBrk="1" hangingPunct="1">
              <a:buFont typeface="Wingdings" pitchFamily="2" charset="2"/>
              <a:buChar char="q"/>
            </a:pPr>
            <a:r>
              <a:rPr lang="en-US" dirty="0" smtClean="0"/>
              <a:t>Termination</a:t>
            </a:r>
          </a:p>
          <a:p>
            <a:pPr eaLnBrk="1" hangingPunct="1">
              <a:buFont typeface="Wingdings" pitchFamily="2" charset="2"/>
              <a:buChar char="q"/>
            </a:pPr>
            <a:r>
              <a:rPr lang="en-US" dirty="0" smtClean="0"/>
              <a:t>Shipping and Handling Costs</a:t>
            </a:r>
          </a:p>
          <a:p>
            <a:pPr eaLnBrk="1" hangingPunct="1">
              <a:buFont typeface="Wingdings" pitchFamily="2" charset="2"/>
              <a:buChar char="q"/>
            </a:pPr>
            <a:r>
              <a:rPr lang="en-US" dirty="0" smtClean="0"/>
              <a:t>Signature of Authorized Representatives</a:t>
            </a:r>
          </a:p>
          <a:p>
            <a:pPr eaLnBrk="1" hangingPunct="1">
              <a:buFont typeface="Wingdings" pitchFamily="2" charset="2"/>
              <a:buChar char="q"/>
            </a:pPr>
            <a:r>
              <a:rPr lang="en-US" dirty="0" smtClean="0"/>
              <a:t>PI – Read and Acknowledged</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484632" eaLnBrk="1" fontAlgn="auto" hangingPunct="1">
              <a:spcAft>
                <a:spcPts val="0"/>
              </a:spcAft>
              <a:defRPr/>
            </a:pPr>
            <a:r>
              <a:rPr lang="en-US" sz="4000">
                <a:solidFill>
                  <a:schemeClr val="accent1">
                    <a:tint val="83000"/>
                    <a:satMod val="150000"/>
                  </a:schemeClr>
                </a:solidFill>
              </a:rPr>
              <a:t>Indemnification:</a:t>
            </a:r>
            <a:br>
              <a:rPr lang="en-US" sz="4000">
                <a:solidFill>
                  <a:schemeClr val="accent1">
                    <a:tint val="83000"/>
                    <a:satMod val="150000"/>
                  </a:schemeClr>
                </a:solidFill>
              </a:rPr>
            </a:br>
            <a:endParaRPr lang="en-US" sz="4000">
              <a:solidFill>
                <a:schemeClr val="accent1">
                  <a:tint val="83000"/>
                  <a:satMod val="150000"/>
                </a:schemeClr>
              </a:solidFill>
            </a:endParaRPr>
          </a:p>
        </p:txBody>
      </p:sp>
      <p:sp>
        <p:nvSpPr>
          <p:cNvPr id="54274" name="Rectangle 3"/>
          <p:cNvSpPr>
            <a:spLocks noGrp="1" noChangeArrowheads="1"/>
          </p:cNvSpPr>
          <p:nvPr>
            <p:ph idx="1"/>
          </p:nvPr>
        </p:nvSpPr>
        <p:spPr>
          <a:xfrm>
            <a:off x="381000" y="1905000"/>
            <a:ext cx="8229600" cy="2667000"/>
          </a:xfrm>
        </p:spPr>
        <p:txBody>
          <a:bodyPr/>
          <a:lstStyle/>
          <a:p>
            <a:pPr eaLnBrk="1" hangingPunct="1">
              <a:lnSpc>
                <a:spcPct val="80000"/>
              </a:lnSpc>
            </a:pPr>
            <a:r>
              <a:rPr lang="en-US" dirty="0" smtClean="0"/>
              <a:t>Indemnification means the action of compensating for loss or damage sustained.</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An MTA usually stipulates that Recipient of the Materials assumes all liability for damages that may arise from Recipient’s use, storage or disposal of Materials or modification.</a:t>
            </a:r>
          </a:p>
          <a:p>
            <a:pPr eaLnBrk="1" hangingPunct="1">
              <a:lnSpc>
                <a:spcPct val="80000"/>
              </a:lnSpc>
              <a:buFont typeface="Wingdings 2" pitchFamily="18" charset="2"/>
              <a:buNone/>
            </a:pPr>
            <a:endParaRPr lang="en-US" dirty="0" smtClean="0"/>
          </a:p>
        </p:txBody>
      </p:sp>
      <p:sp>
        <p:nvSpPr>
          <p:cNvPr id="542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DC3EEA-4A03-4E5C-B67E-10A0F97E8E4A}"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ln>
                  <a:noFill/>
                </a:ln>
                <a:effectLst/>
              </a:rPr>
              <a:t>Export Control Regulations</a:t>
            </a:r>
          </a:p>
        </p:txBody>
      </p:sp>
      <p:sp>
        <p:nvSpPr>
          <p:cNvPr id="55298" name="Rectangle 3"/>
          <p:cNvSpPr>
            <a:spLocks noGrp="1"/>
          </p:cNvSpPr>
          <p:nvPr>
            <p:ph type="body" idx="4294967295"/>
          </p:nvPr>
        </p:nvSpPr>
        <p:spPr/>
        <p:txBody>
          <a:bodyPr/>
          <a:lstStyle/>
          <a:p>
            <a:pPr>
              <a:lnSpc>
                <a:spcPct val="90000"/>
              </a:lnSpc>
            </a:pPr>
            <a:r>
              <a:rPr lang="en-US" dirty="0" smtClean="0"/>
              <a:t>Do I need to be concerned if I am shipping technology or materials overseas?</a:t>
            </a:r>
          </a:p>
          <a:p>
            <a:pPr>
              <a:lnSpc>
                <a:spcPct val="90000"/>
              </a:lnSpc>
              <a:buNone/>
            </a:pPr>
            <a:r>
              <a:rPr lang="en-US" dirty="0" smtClean="0"/>
              <a:t>     </a:t>
            </a:r>
          </a:p>
          <a:p>
            <a:pPr>
              <a:lnSpc>
                <a:spcPct val="90000"/>
              </a:lnSpc>
              <a:buNone/>
            </a:pPr>
            <a:r>
              <a:rPr lang="en-US" dirty="0" smtClean="0"/>
              <a:t>     Yes.</a:t>
            </a:r>
          </a:p>
          <a:p>
            <a:pPr>
              <a:lnSpc>
                <a:spcPct val="90000"/>
              </a:lnSpc>
              <a:buNone/>
            </a:pPr>
            <a:endParaRPr lang="en-US" dirty="0" smtClean="0"/>
          </a:p>
          <a:p>
            <a:pPr algn="ctr">
              <a:lnSpc>
                <a:spcPct val="90000"/>
              </a:lnSpc>
              <a:buNone/>
            </a:pPr>
            <a:r>
              <a:rPr lang="en-US" sz="2800" dirty="0" smtClean="0"/>
              <a:t>www.rochester.edu/ORPA/policies/ExportAppRef.pdf</a:t>
            </a:r>
          </a:p>
          <a:p>
            <a:pPr>
              <a:lnSpc>
                <a:spcPct val="90000"/>
              </a:lnSpc>
              <a:buNone/>
            </a:pPr>
            <a:endParaRPr lang="en-US" dirty="0" smtClean="0"/>
          </a:p>
          <a:p>
            <a:pPr>
              <a:lnSpc>
                <a:spcPct val="90000"/>
              </a:lnSpc>
              <a:buNone/>
            </a:pPr>
            <a:r>
              <a:rPr lang="en-US" dirty="0" smtClean="0"/>
              <a:t>    </a:t>
            </a:r>
          </a:p>
          <a:p>
            <a:pPr>
              <a:lnSpc>
                <a:spcPct val="90000"/>
              </a:lnSpc>
              <a:buFont typeface="Wingdings 2" pitchFamily="18" charset="2"/>
              <a:buNone/>
            </a:pPr>
            <a:endParaRPr lang="en-US" sz="2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marL="484632" eaLnBrk="1" fontAlgn="auto" hangingPunct="1">
              <a:spcAft>
                <a:spcPts val="0"/>
              </a:spcAft>
              <a:defRPr/>
            </a:pPr>
            <a:r>
              <a:rPr lang="en-US" dirty="0">
                <a:solidFill>
                  <a:schemeClr val="accent1">
                    <a:tint val="83000"/>
                    <a:satMod val="150000"/>
                  </a:schemeClr>
                </a:solidFill>
              </a:rPr>
              <a:t>Governing Law:</a:t>
            </a:r>
          </a:p>
        </p:txBody>
      </p:sp>
      <p:sp>
        <p:nvSpPr>
          <p:cNvPr id="56322" name="Rectangle 3"/>
          <p:cNvSpPr>
            <a:spLocks noGrp="1" noChangeArrowheads="1"/>
          </p:cNvSpPr>
          <p:nvPr>
            <p:ph idx="1"/>
          </p:nvPr>
        </p:nvSpPr>
        <p:spPr>
          <a:xfrm>
            <a:off x="457200" y="1882775"/>
            <a:ext cx="8229600" cy="4572000"/>
          </a:xfrm>
        </p:spPr>
        <p:txBody>
          <a:bodyPr/>
          <a:lstStyle/>
          <a:p>
            <a:pPr eaLnBrk="1" hangingPunct="1"/>
            <a:r>
              <a:rPr lang="en-US" dirty="0" smtClean="0"/>
              <a:t>MTA may specify that it is governed by the laws of a particular jurisdiction, state or country.</a:t>
            </a:r>
          </a:p>
          <a:p>
            <a:pPr eaLnBrk="1" hangingPunct="1"/>
            <a:endParaRPr lang="en-US" dirty="0" smtClean="0"/>
          </a:p>
          <a:p>
            <a:pPr eaLnBrk="1" hangingPunct="1"/>
            <a:r>
              <a:rPr lang="en-US" dirty="0" smtClean="0"/>
              <a:t>Rochester’s preference is New York State Law or neutral venue.</a:t>
            </a:r>
          </a:p>
          <a:p>
            <a:pPr eaLnBrk="1" hangingPunct="1"/>
            <a:endParaRPr lang="en-US" dirty="0" smtClean="0"/>
          </a:p>
          <a:p>
            <a:pPr eaLnBrk="1" hangingPunct="1"/>
            <a:r>
              <a:rPr lang="en-US" dirty="0" smtClean="0"/>
              <a:t>Rochester can agree to remain silent on legal venue, if unable to come to an agreement on neutral venue.</a:t>
            </a:r>
          </a:p>
        </p:txBody>
      </p:sp>
      <p:sp>
        <p:nvSpPr>
          <p:cNvPr id="5632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C7B4FD7-6031-4AB8-B5E4-415A45564E61}"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484632" eaLnBrk="1" fontAlgn="auto" hangingPunct="1">
              <a:spcAft>
                <a:spcPts val="0"/>
              </a:spcAft>
              <a:defRPr/>
            </a:pPr>
            <a:r>
              <a:rPr lang="en-US">
                <a:solidFill>
                  <a:schemeClr val="accent1">
                    <a:tint val="83000"/>
                    <a:satMod val="150000"/>
                  </a:schemeClr>
                </a:solidFill>
              </a:rPr>
              <a:t>Termination:</a:t>
            </a:r>
          </a:p>
        </p:txBody>
      </p:sp>
      <p:sp>
        <p:nvSpPr>
          <p:cNvPr id="57346" name="Rectangle 3"/>
          <p:cNvSpPr>
            <a:spLocks noGrp="1" noChangeArrowheads="1"/>
          </p:cNvSpPr>
          <p:nvPr>
            <p:ph idx="1"/>
          </p:nvPr>
        </p:nvSpPr>
        <p:spPr>
          <a:xfrm>
            <a:off x="457200" y="2743200"/>
            <a:ext cx="8229600" cy="3711575"/>
          </a:xfrm>
        </p:spPr>
        <p:txBody>
          <a:bodyPr/>
          <a:lstStyle/>
          <a:p>
            <a:pPr eaLnBrk="1" hangingPunct="1">
              <a:lnSpc>
                <a:spcPct val="70000"/>
              </a:lnSpc>
            </a:pPr>
            <a:r>
              <a:rPr lang="en-US" dirty="0" smtClean="0"/>
              <a:t>When possible/appropriate, an MTA should specify a termination date for the Agreement.</a:t>
            </a:r>
          </a:p>
          <a:p>
            <a:pPr eaLnBrk="1" hangingPunct="1">
              <a:lnSpc>
                <a:spcPct val="70000"/>
              </a:lnSpc>
            </a:pPr>
            <a:endParaRPr lang="en-US" dirty="0" smtClean="0"/>
          </a:p>
          <a:p>
            <a:pPr eaLnBrk="1" hangingPunct="1">
              <a:lnSpc>
                <a:spcPct val="70000"/>
              </a:lnSpc>
              <a:buFont typeface="Wingdings 2" pitchFamily="18" charset="2"/>
              <a:buNone/>
            </a:pPr>
            <a:endParaRPr lang="en-US" sz="2600" dirty="0" smtClean="0"/>
          </a:p>
          <a:p>
            <a:pPr eaLnBrk="1" hangingPunct="1">
              <a:lnSpc>
                <a:spcPct val="70000"/>
              </a:lnSpc>
            </a:pPr>
            <a:endParaRPr lang="en-US" sz="2600" dirty="0" smtClean="0"/>
          </a:p>
        </p:txBody>
      </p:sp>
      <p:sp>
        <p:nvSpPr>
          <p:cNvPr id="5734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EE13C41-D7FD-4F50-BFC4-0D60AD4E5DFB}"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484632" eaLnBrk="1" fontAlgn="auto" hangingPunct="1">
              <a:spcAft>
                <a:spcPts val="0"/>
              </a:spcAft>
              <a:defRPr/>
            </a:pPr>
            <a:r>
              <a:rPr lang="en-US">
                <a:solidFill>
                  <a:schemeClr val="accent1">
                    <a:tint val="83000"/>
                    <a:satMod val="150000"/>
                  </a:schemeClr>
                </a:solidFill>
              </a:rPr>
              <a:t>Shipping and Handling Costs:</a:t>
            </a:r>
          </a:p>
        </p:txBody>
      </p:sp>
      <p:sp>
        <p:nvSpPr>
          <p:cNvPr id="58370" name="Rectangle 3"/>
          <p:cNvSpPr>
            <a:spLocks noGrp="1" noChangeArrowheads="1"/>
          </p:cNvSpPr>
          <p:nvPr>
            <p:ph idx="1"/>
          </p:nvPr>
        </p:nvSpPr>
        <p:spPr>
          <a:xfrm>
            <a:off x="457200" y="1882775"/>
            <a:ext cx="8229600" cy="4572000"/>
          </a:xfrm>
        </p:spPr>
        <p:txBody>
          <a:bodyPr/>
          <a:lstStyle/>
          <a:p>
            <a:pPr eaLnBrk="1" hangingPunct="1"/>
            <a:r>
              <a:rPr lang="en-US" dirty="0" smtClean="0"/>
              <a:t>Rochester will not normally charge for Materials.  There would be a tax implication if we did.</a:t>
            </a:r>
          </a:p>
          <a:p>
            <a:pPr eaLnBrk="1" hangingPunct="1">
              <a:buFont typeface="Wingdings 2" pitchFamily="18" charset="2"/>
              <a:buNone/>
            </a:pPr>
            <a:endParaRPr lang="en-US" dirty="0" smtClean="0"/>
          </a:p>
          <a:p>
            <a:pPr eaLnBrk="1" hangingPunct="1"/>
            <a:r>
              <a:rPr lang="en-US" dirty="0" smtClean="0"/>
              <a:t>Rochester may only be reimbursed for the cost of:</a:t>
            </a:r>
          </a:p>
          <a:p>
            <a:pPr eaLnBrk="1" hangingPunct="1">
              <a:buFontTx/>
              <a:buNone/>
            </a:pPr>
            <a:r>
              <a:rPr lang="en-US" dirty="0" smtClean="0"/>
              <a:t>			Preparation of the Material</a:t>
            </a:r>
          </a:p>
          <a:p>
            <a:pPr eaLnBrk="1" hangingPunct="1">
              <a:buFontTx/>
              <a:buNone/>
            </a:pPr>
            <a:r>
              <a:rPr lang="en-US" dirty="0" smtClean="0"/>
              <a:t>			Shipping and Handling</a:t>
            </a:r>
          </a:p>
          <a:p>
            <a:pPr eaLnBrk="1" hangingPunct="1">
              <a:buFontTx/>
              <a:buNone/>
            </a:pPr>
            <a:endParaRPr lang="en-US" dirty="0" smtClean="0"/>
          </a:p>
        </p:txBody>
      </p:sp>
      <p:sp>
        <p:nvSpPr>
          <p:cNvPr id="5837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F6D6AED-C4BB-4E77-8C43-23682993865F}"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marL="484632" eaLnBrk="1" fontAlgn="auto" hangingPunct="1">
              <a:spcAft>
                <a:spcPts val="0"/>
              </a:spcAft>
              <a:defRPr/>
            </a:pPr>
            <a:r>
              <a:rPr lang="en-US" sz="4000">
                <a:solidFill>
                  <a:schemeClr val="accent1">
                    <a:tint val="83000"/>
                    <a:satMod val="150000"/>
                  </a:schemeClr>
                </a:solidFill>
              </a:rPr>
              <a:t>Signature of Authorized Representatives:</a:t>
            </a:r>
            <a:br>
              <a:rPr lang="en-US" sz="4000">
                <a:solidFill>
                  <a:schemeClr val="accent1">
                    <a:tint val="83000"/>
                    <a:satMod val="150000"/>
                  </a:schemeClr>
                </a:solidFill>
              </a:rPr>
            </a:br>
            <a:endParaRPr lang="en-US" sz="4000">
              <a:solidFill>
                <a:schemeClr val="accent1">
                  <a:tint val="83000"/>
                  <a:satMod val="150000"/>
                </a:schemeClr>
              </a:solidFill>
            </a:endParaRPr>
          </a:p>
        </p:txBody>
      </p:sp>
      <p:sp>
        <p:nvSpPr>
          <p:cNvPr id="60418" name="Rectangle 3"/>
          <p:cNvSpPr>
            <a:spLocks noGrp="1" noChangeArrowheads="1"/>
          </p:cNvSpPr>
          <p:nvPr>
            <p:ph idx="1"/>
          </p:nvPr>
        </p:nvSpPr>
        <p:spPr>
          <a:xfrm>
            <a:off x="457200" y="1882775"/>
            <a:ext cx="8229600" cy="4572000"/>
          </a:xfrm>
        </p:spPr>
        <p:txBody>
          <a:bodyPr/>
          <a:lstStyle/>
          <a:p>
            <a:pPr eaLnBrk="1" hangingPunct="1"/>
            <a:r>
              <a:rPr lang="en-US" dirty="0" smtClean="0"/>
              <a:t>Signatory is required to be recognized as an “authorized representative” of the University of Rochester (not a PI).</a:t>
            </a:r>
          </a:p>
          <a:p>
            <a:pPr eaLnBrk="1" hangingPunct="1"/>
            <a:r>
              <a:rPr lang="en-US" dirty="0" smtClean="0"/>
              <a:t>May be executed by the Material Transfer Administrators if:</a:t>
            </a:r>
          </a:p>
          <a:p>
            <a:pPr lvl="1" eaLnBrk="1" hangingPunct="1">
              <a:buFont typeface="Arial" charset="0"/>
              <a:buChar char="•"/>
            </a:pPr>
            <a:r>
              <a:rPr lang="en-US" dirty="0" smtClean="0"/>
              <a:t>Outgoing MTA to a non-profit institution, 	including institutions of higher learning.</a:t>
            </a:r>
          </a:p>
          <a:p>
            <a:pPr lvl="1" eaLnBrk="1" hangingPunct="1">
              <a:buFont typeface="Arial" charset="0"/>
              <a:buChar char="•"/>
            </a:pPr>
            <a:r>
              <a:rPr lang="en-US" dirty="0" smtClean="0"/>
              <a:t> Incoming and outgoing UBMTAs with signatories and SLAs with institutions of higher learning.</a:t>
            </a:r>
          </a:p>
          <a:p>
            <a:pPr eaLnBrk="1" hangingPunct="1"/>
            <a:endParaRPr lang="en-US" dirty="0" smtClean="0"/>
          </a:p>
        </p:txBody>
      </p:sp>
      <p:sp>
        <p:nvSpPr>
          <p:cNvPr id="6041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FA6948-2549-4ADC-836D-5AAD71672FC0}"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marL="484632" eaLnBrk="1" fontAlgn="auto" hangingPunct="1">
              <a:spcAft>
                <a:spcPts val="0"/>
              </a:spcAft>
              <a:defRPr/>
            </a:pPr>
            <a:r>
              <a:rPr lang="en-US" dirty="0">
                <a:solidFill>
                  <a:schemeClr val="accent1">
                    <a:tint val="83000"/>
                    <a:satMod val="150000"/>
                  </a:schemeClr>
                </a:solidFill>
              </a:rPr>
              <a:t>PI – Read </a:t>
            </a:r>
            <a:r>
              <a:rPr lang="en-US" dirty="0" smtClean="0">
                <a:solidFill>
                  <a:schemeClr val="accent1">
                    <a:tint val="83000"/>
                    <a:satMod val="150000"/>
                  </a:schemeClr>
                </a:solidFill>
              </a:rPr>
              <a:t>and Acknowledged</a:t>
            </a:r>
            <a:r>
              <a:rPr lang="en-US" dirty="0">
                <a:solidFill>
                  <a:schemeClr val="accent1">
                    <a:tint val="83000"/>
                    <a:satMod val="150000"/>
                  </a:schemeClr>
                </a:solidFill>
              </a:rPr>
              <a:t>:</a:t>
            </a:r>
          </a:p>
        </p:txBody>
      </p:sp>
      <p:sp>
        <p:nvSpPr>
          <p:cNvPr id="61442" name="Rectangle 3"/>
          <p:cNvSpPr>
            <a:spLocks noGrp="1" noChangeArrowheads="1"/>
          </p:cNvSpPr>
          <p:nvPr>
            <p:ph idx="1"/>
          </p:nvPr>
        </p:nvSpPr>
        <p:spPr>
          <a:xfrm>
            <a:off x="457200" y="1882775"/>
            <a:ext cx="8229600" cy="4572000"/>
          </a:xfrm>
        </p:spPr>
        <p:txBody>
          <a:bodyPr/>
          <a:lstStyle/>
          <a:p>
            <a:pPr eaLnBrk="1" hangingPunct="1">
              <a:lnSpc>
                <a:spcPct val="90000"/>
              </a:lnSpc>
            </a:pPr>
            <a:r>
              <a:rPr lang="en-US" sz="2800" dirty="0" smtClean="0"/>
              <a:t>Principal Investigator (PI) is not an “authorized representative” or party to an MTA.</a:t>
            </a:r>
          </a:p>
          <a:p>
            <a:pPr eaLnBrk="1" hangingPunct="1">
              <a:lnSpc>
                <a:spcPct val="90000"/>
              </a:lnSpc>
            </a:pPr>
            <a:endParaRPr lang="en-US" sz="2800" dirty="0" smtClean="0"/>
          </a:p>
          <a:p>
            <a:pPr eaLnBrk="1" hangingPunct="1">
              <a:lnSpc>
                <a:spcPct val="90000"/>
              </a:lnSpc>
            </a:pPr>
            <a:r>
              <a:rPr lang="en-US" sz="2800" dirty="0" smtClean="0"/>
              <a:t>PI may only sign as having “read and acknowledged” the terms of the MTA.</a:t>
            </a:r>
          </a:p>
          <a:p>
            <a:pPr eaLnBrk="1" hangingPunct="1">
              <a:lnSpc>
                <a:spcPct val="90000"/>
              </a:lnSpc>
              <a:buFont typeface="Wingdings 2" pitchFamily="18" charset="2"/>
              <a:buNone/>
            </a:pPr>
            <a:endParaRPr lang="en-US" sz="2800" dirty="0" smtClean="0"/>
          </a:p>
          <a:p>
            <a:pPr eaLnBrk="1" hangingPunct="1">
              <a:lnSpc>
                <a:spcPct val="90000"/>
              </a:lnSpc>
            </a:pPr>
            <a:r>
              <a:rPr lang="en-US" sz="2800" dirty="0" smtClean="0"/>
              <a:t>Reason: if a PI signed as an authorized representative and there was a breach of the Agreement, it could place the PI at risk of being personally liable and sued in a court of law.</a:t>
            </a:r>
          </a:p>
        </p:txBody>
      </p:sp>
      <p:sp>
        <p:nvSpPr>
          <p:cNvPr id="6144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DC5D1C-BE0D-4B9A-8BA2-359B9BAC9DDF}" type="slidenum">
              <a:rPr lang="en-US" smtClean="0"/>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z="3800" smtClean="0">
                <a:ln>
                  <a:noFill/>
                </a:ln>
                <a:effectLst/>
              </a:rPr>
              <a:t>What is a Confidential Disclosure Agreement (CDA)?</a:t>
            </a:r>
          </a:p>
        </p:txBody>
      </p:sp>
      <p:sp>
        <p:nvSpPr>
          <p:cNvPr id="62466" name="Rectangle 3"/>
          <p:cNvSpPr>
            <a:spLocks noGrp="1"/>
          </p:cNvSpPr>
          <p:nvPr>
            <p:ph type="body" idx="4294967295"/>
          </p:nvPr>
        </p:nvSpPr>
        <p:spPr/>
        <p:txBody>
          <a:bodyPr/>
          <a:lstStyle/>
          <a:p>
            <a:r>
              <a:rPr lang="en-US" dirty="0" smtClean="0"/>
              <a:t>A Confidential Disclosure Agreement (or a Nondisclosure Agreement) is an agreement under which one or both parties agree to maintain confidentiality regarding proprietary information (“Confidential Information”) that one party receives from the other party (“Information Owner”).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ln>
                  <a:noFill/>
                </a:ln>
                <a:effectLst/>
              </a:rPr>
              <a:t>Reasons for a CDA:</a:t>
            </a:r>
          </a:p>
        </p:txBody>
      </p:sp>
      <p:sp>
        <p:nvSpPr>
          <p:cNvPr id="63490" name="Rectangle 3"/>
          <p:cNvSpPr>
            <a:spLocks noGrp="1"/>
          </p:cNvSpPr>
          <p:nvPr>
            <p:ph type="body" idx="4294967295"/>
          </p:nvPr>
        </p:nvSpPr>
        <p:spPr>
          <a:xfrm>
            <a:off x="457200" y="1447800"/>
            <a:ext cx="8229600" cy="5006975"/>
          </a:xfrm>
        </p:spPr>
        <p:txBody>
          <a:bodyPr/>
          <a:lstStyle/>
          <a:p>
            <a:pPr marL="636588" indent="-571500">
              <a:lnSpc>
                <a:spcPct val="90000"/>
              </a:lnSpc>
            </a:pPr>
            <a:r>
              <a:rPr lang="en-US" sz="2400" dirty="0" smtClean="0"/>
              <a:t>A company may wish to share information for the purpose of determining whether an academic institution might be interested in establishing a clinical trial to test the company’s drug(s), </a:t>
            </a:r>
          </a:p>
          <a:p>
            <a:pPr marL="636588" indent="-571500">
              <a:lnSpc>
                <a:spcPct val="90000"/>
              </a:lnSpc>
            </a:pPr>
            <a:r>
              <a:rPr lang="en-US" sz="2400" dirty="0" smtClean="0"/>
              <a:t>A company or academic institution may wish to discuss a possible collaboration in research which would require a Collaborative Agreement, Material Transfer Agreement, Testing Agreement, etc.</a:t>
            </a:r>
          </a:p>
          <a:p>
            <a:pPr marL="636588" indent="-571500">
              <a:lnSpc>
                <a:spcPct val="90000"/>
              </a:lnSpc>
            </a:pPr>
            <a:r>
              <a:rPr lang="en-US" sz="2400" dirty="0" smtClean="0"/>
              <a:t>A company or academic institution desiring to share their product information/research plans with another party would want to protect their confidential information from disclosure by the receiving party to a third party.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idx="1"/>
          </p:nvPr>
        </p:nvSpPr>
        <p:spPr>
          <a:xfrm>
            <a:off x="533400" y="762000"/>
            <a:ext cx="8229600" cy="6096000"/>
          </a:xfrm>
        </p:spPr>
        <p:txBody>
          <a:bodyPr/>
          <a:lstStyle/>
          <a:p>
            <a:pPr eaLnBrk="1" hangingPunct="1"/>
            <a:r>
              <a:rPr lang="en-US" smtClean="0"/>
              <a:t>MTA Administrator:</a:t>
            </a:r>
          </a:p>
          <a:p>
            <a:pPr eaLnBrk="1" hangingPunct="1"/>
            <a:endParaRPr lang="en-US" smtClean="0"/>
          </a:p>
        </p:txBody>
      </p:sp>
      <p:pic>
        <p:nvPicPr>
          <p:cNvPr id="21506" name="Picture 4" descr="churchlady"/>
          <p:cNvPicPr>
            <a:picLocks noChangeAspect="1" noChangeArrowheads="1"/>
          </p:cNvPicPr>
          <p:nvPr/>
        </p:nvPicPr>
        <p:blipFill>
          <a:blip r:embed="rId3" cstate="print"/>
          <a:srcRect/>
          <a:stretch>
            <a:fillRect/>
          </a:stretch>
        </p:blipFill>
        <p:spPr bwMode="auto">
          <a:xfrm>
            <a:off x="1219200" y="1828800"/>
            <a:ext cx="2381250" cy="3614738"/>
          </a:xfrm>
          <a:prstGeom prst="rect">
            <a:avLst/>
          </a:prstGeom>
          <a:noFill/>
          <a:ln w="9525">
            <a:noFill/>
            <a:miter lim="800000"/>
            <a:headEnd/>
            <a:tailEnd/>
          </a:ln>
        </p:spPr>
      </p:pic>
      <p:sp>
        <p:nvSpPr>
          <p:cNvPr id="21507" name="Text Box 6"/>
          <p:cNvSpPr txBox="1">
            <a:spLocks noChangeArrowheads="1"/>
          </p:cNvSpPr>
          <p:nvPr/>
        </p:nvSpPr>
        <p:spPr bwMode="auto">
          <a:xfrm>
            <a:off x="5486400" y="3581400"/>
            <a:ext cx="184150" cy="366713"/>
          </a:xfrm>
          <a:prstGeom prst="rect">
            <a:avLst/>
          </a:prstGeom>
          <a:noFill/>
          <a:ln w="9525">
            <a:noFill/>
            <a:miter lim="800000"/>
            <a:headEnd/>
            <a:tailEnd/>
          </a:ln>
        </p:spPr>
        <p:txBody>
          <a:bodyPr wrap="none">
            <a:spAutoFit/>
          </a:bodyPr>
          <a:lstStyle/>
          <a:p>
            <a:endParaRPr lang="en-US">
              <a:latin typeface="Arial" charset="0"/>
            </a:endParaRPr>
          </a:p>
        </p:txBody>
      </p:sp>
      <p:sp>
        <p:nvSpPr>
          <p:cNvPr id="21508" name="Text Box 8"/>
          <p:cNvSpPr txBox="1">
            <a:spLocks noChangeArrowheads="1"/>
          </p:cNvSpPr>
          <p:nvPr/>
        </p:nvSpPr>
        <p:spPr bwMode="auto">
          <a:xfrm>
            <a:off x="3505200" y="2514600"/>
            <a:ext cx="5257800" cy="366713"/>
          </a:xfrm>
          <a:prstGeom prst="rect">
            <a:avLst/>
          </a:prstGeom>
          <a:noFill/>
          <a:ln w="9525">
            <a:noFill/>
            <a:miter lim="800000"/>
            <a:headEnd/>
            <a:tailEnd/>
          </a:ln>
        </p:spPr>
        <p:txBody>
          <a:bodyPr>
            <a:spAutoFit/>
          </a:bodyPr>
          <a:lstStyle/>
          <a:p>
            <a:endParaRPr lang="en-US">
              <a:latin typeface="Arial" charset="0"/>
            </a:endParaRPr>
          </a:p>
        </p:txBody>
      </p:sp>
      <p:sp>
        <p:nvSpPr>
          <p:cNvPr id="21509" name="Text Box 11"/>
          <p:cNvSpPr txBox="1">
            <a:spLocks noChangeArrowheads="1"/>
          </p:cNvSpPr>
          <p:nvPr/>
        </p:nvSpPr>
        <p:spPr bwMode="auto">
          <a:xfrm>
            <a:off x="3733800" y="2743200"/>
            <a:ext cx="5181600" cy="2492990"/>
          </a:xfrm>
          <a:prstGeom prst="rect">
            <a:avLst/>
          </a:prstGeom>
          <a:noFill/>
          <a:ln w="9525">
            <a:noFill/>
            <a:miter lim="800000"/>
            <a:headEnd/>
            <a:tailEnd/>
          </a:ln>
        </p:spPr>
        <p:txBody>
          <a:bodyPr>
            <a:spAutoFit/>
          </a:bodyPr>
          <a:lstStyle/>
          <a:p>
            <a:r>
              <a:rPr lang="en-US" sz="2400" dirty="0">
                <a:latin typeface="Arial" charset="0"/>
              </a:rPr>
              <a:t>Material Transfer Administrator whose main </a:t>
            </a:r>
            <a:r>
              <a:rPr lang="en-US" sz="2400" dirty="0" smtClean="0">
                <a:latin typeface="Arial" charset="0"/>
              </a:rPr>
              <a:t>goal </a:t>
            </a:r>
            <a:r>
              <a:rPr lang="en-US" sz="2400" dirty="0">
                <a:latin typeface="Arial" charset="0"/>
              </a:rPr>
              <a:t>is to monitor all activities relating to incoming and outgoing research materials to assure all shared research materials are handled by the letter of the law.  </a:t>
            </a:r>
          </a:p>
          <a:p>
            <a:endParaRPr lang="en-US" sz="1200" b="1" dirty="0">
              <a:latin typeface="Arial" charset="0"/>
            </a:endParaRPr>
          </a:p>
        </p:txBody>
      </p:sp>
      <p:sp>
        <p:nvSpPr>
          <p:cNvPr id="2151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389ABE-A426-4051-950A-F0F1A8D3B442}"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8587"/>
          </a:xfrm>
        </p:spPr>
        <p:txBody>
          <a:bodyPr/>
          <a:lstStyle/>
          <a:p>
            <a:r>
              <a:rPr lang="en-US" dirty="0" smtClean="0"/>
              <a:t>Types of CDAs:</a:t>
            </a:r>
            <a:endParaRPr lang="en-US" dirty="0"/>
          </a:p>
        </p:txBody>
      </p:sp>
      <p:sp>
        <p:nvSpPr>
          <p:cNvPr id="3" name="Slide Number Placeholder 2"/>
          <p:cNvSpPr>
            <a:spLocks noGrp="1"/>
          </p:cNvSpPr>
          <p:nvPr>
            <p:ph type="sldNum" sz="quarter" idx="12"/>
          </p:nvPr>
        </p:nvSpPr>
        <p:spPr/>
        <p:txBody>
          <a:bodyPr/>
          <a:lstStyle/>
          <a:p>
            <a:pPr>
              <a:defRPr/>
            </a:pPr>
            <a:fld id="{12AC5D27-53E1-433B-946B-E88AC595C8DF}" type="slidenum">
              <a:rPr lang="en-US" smtClean="0"/>
              <a:pPr>
                <a:defRPr/>
              </a:pPr>
              <a:t>40</a:t>
            </a:fld>
            <a:endParaRPr lang="en-US"/>
          </a:p>
        </p:txBody>
      </p:sp>
      <p:sp>
        <p:nvSpPr>
          <p:cNvPr id="4" name="Rectangle 3"/>
          <p:cNvSpPr txBox="1">
            <a:spLocks/>
          </p:cNvSpPr>
          <p:nvPr/>
        </p:nvSpPr>
        <p:spPr bwMode="auto">
          <a:xfrm>
            <a:off x="457200" y="1600200"/>
            <a:ext cx="8229600" cy="4854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382588" algn="l"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47675" marR="0" lvl="0" indent="-382588" algn="l" defTabSz="914400" rtl="0" eaLnBrk="0" fontAlgn="base" latinLnBrk="0" hangingPunct="0">
              <a:lnSpc>
                <a:spcPct val="100000"/>
              </a:lnSpc>
              <a:spcBef>
                <a:spcPct val="20000"/>
              </a:spcBef>
              <a:spcAft>
                <a:spcPct val="0"/>
              </a:spcAft>
              <a:buClr>
                <a:schemeClr val="accent1"/>
              </a:buClr>
              <a:buSzPct val="8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One-way CDA:  </a:t>
            </a:r>
          </a:p>
          <a:p>
            <a:pPr marL="447675" marR="0" lvl="0" indent="-382588" algn="l"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Only the Receiving Party is bound by </a:t>
            </a:r>
          </a:p>
          <a:p>
            <a:pPr marL="447675" marR="0" lvl="0" indent="-382588" algn="l"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obligations of confidentiality.</a:t>
            </a:r>
          </a:p>
          <a:p>
            <a:pPr marL="447675" marR="0" lvl="0" indent="-382588" algn="l"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47675" marR="0" lvl="0" indent="-382588" algn="l" defTabSz="914400" rtl="0" eaLnBrk="0" fontAlgn="base" latinLnBrk="0" hangingPunct="0">
              <a:lnSpc>
                <a:spcPct val="100000"/>
              </a:lnSpc>
              <a:spcBef>
                <a:spcPct val="20000"/>
              </a:spcBef>
              <a:spcAft>
                <a:spcPct val="0"/>
              </a:spcAft>
              <a:buClr>
                <a:schemeClr val="accent1"/>
              </a:buClr>
              <a:buSzPct val="8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Two-way (Mutual):</a:t>
            </a:r>
          </a:p>
          <a:p>
            <a:pPr marL="447675" marR="0" lvl="0" indent="-382588" algn="l"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Both Parties are bound by obligations of confidentiality to confidential information received from the other Party.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r>
              <a:rPr lang="en-US" dirty="0" smtClean="0">
                <a:ln>
                  <a:noFill/>
                </a:ln>
                <a:effectLst/>
              </a:rPr>
              <a:t>Where does ORPA’s MTA Office fit into the equation (Part II):</a:t>
            </a:r>
          </a:p>
        </p:txBody>
      </p:sp>
      <p:sp>
        <p:nvSpPr>
          <p:cNvPr id="64514" name="Rectangle 3"/>
          <p:cNvSpPr>
            <a:spLocks noGrp="1"/>
          </p:cNvSpPr>
          <p:nvPr>
            <p:ph type="body" idx="4294967295"/>
          </p:nvPr>
        </p:nvSpPr>
        <p:spPr>
          <a:xfrm>
            <a:off x="457200" y="2133601"/>
            <a:ext cx="8229600" cy="2133600"/>
          </a:xfrm>
        </p:spPr>
        <p:txBody>
          <a:bodyPr/>
          <a:lstStyle/>
          <a:p>
            <a:pPr>
              <a:buNone/>
            </a:pPr>
            <a:r>
              <a:rPr lang="en-US" dirty="0" smtClean="0"/>
              <a:t>How to get started:</a:t>
            </a:r>
          </a:p>
          <a:p>
            <a:r>
              <a:rPr lang="en-US" dirty="0" smtClean="0"/>
              <a:t>A CDA Checklist should be completed and sent to the MTA.</a:t>
            </a:r>
          </a:p>
          <a:p>
            <a:endParaRPr lang="en-US" dirty="0" smtClean="0"/>
          </a:p>
          <a:p>
            <a:pPr algn="ctr">
              <a:buNone/>
            </a:pPr>
            <a:r>
              <a:rPr lang="en-US" sz="5400" dirty="0" smtClean="0">
                <a:solidFill>
                  <a:srgbClr val="FFFFFF"/>
                </a:solidFill>
                <a:hlinkClick r:id="rId3" action="ppaction://hlinkfile"/>
              </a:rPr>
              <a:t>CDA CHECKLIST</a:t>
            </a:r>
            <a:endParaRPr lang="en-US" sz="5400" dirty="0" smtClean="0">
              <a:solidFill>
                <a:srgbClr val="FFFFFF"/>
              </a:solidFill>
            </a:endParaRPr>
          </a:p>
          <a:p>
            <a:pPr>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dirty="0" smtClean="0">
                <a:ln>
                  <a:noFill/>
                </a:ln>
                <a:effectLst/>
              </a:rPr>
              <a:t>Areas of Concern in a CDA:</a:t>
            </a:r>
          </a:p>
        </p:txBody>
      </p:sp>
      <p:sp>
        <p:nvSpPr>
          <p:cNvPr id="65538" name="Rectangle 3"/>
          <p:cNvSpPr>
            <a:spLocks noGrp="1"/>
          </p:cNvSpPr>
          <p:nvPr>
            <p:ph type="body" idx="4294967295"/>
          </p:nvPr>
        </p:nvSpPr>
        <p:spPr/>
        <p:txBody>
          <a:bodyPr/>
          <a:lstStyle/>
          <a:p>
            <a:pPr>
              <a:lnSpc>
                <a:spcPct val="90000"/>
              </a:lnSpc>
            </a:pPr>
            <a:r>
              <a:rPr lang="en-US" sz="2600" dirty="0" smtClean="0"/>
              <a:t>CDAs regarding clinical trials should only be for the purpose of “discussions” between the parties in order to determine whether or not the University wishes to participate in a clinical trial.</a:t>
            </a:r>
          </a:p>
          <a:p>
            <a:pPr>
              <a:lnSpc>
                <a:spcPct val="90000"/>
              </a:lnSpc>
            </a:pPr>
            <a:r>
              <a:rPr lang="en-US" sz="2600" dirty="0" smtClean="0"/>
              <a:t>CDAs should NOT include terms involving any generated intellectual property by the receiving party.</a:t>
            </a:r>
          </a:p>
          <a:p>
            <a:pPr>
              <a:lnSpc>
                <a:spcPct val="90000"/>
              </a:lnSpc>
            </a:pPr>
            <a:r>
              <a:rPr lang="en-US" sz="2600" dirty="0" smtClean="0"/>
              <a:t>The CDA should be executed by the  institution’s authorized representative.  To avoid any possible liability, the principal investigator (PI), should not be a party to the Agreement, but may sign as having “Read and  Understood” the Agreement.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dirty="0" smtClean="0">
                <a:ln>
                  <a:noFill/>
                </a:ln>
                <a:effectLst/>
              </a:rPr>
              <a:t>Areas of Concern, Cont.</a:t>
            </a:r>
          </a:p>
        </p:txBody>
      </p:sp>
      <p:sp>
        <p:nvSpPr>
          <p:cNvPr id="66562" name="Rectangle 3"/>
          <p:cNvSpPr>
            <a:spLocks noGrp="1"/>
          </p:cNvSpPr>
          <p:nvPr>
            <p:ph type="body" idx="4294967295"/>
          </p:nvPr>
        </p:nvSpPr>
        <p:spPr/>
        <p:txBody>
          <a:bodyPr/>
          <a:lstStyle/>
          <a:p>
            <a:pPr>
              <a:lnSpc>
                <a:spcPct val="90000"/>
              </a:lnSpc>
            </a:pPr>
            <a:r>
              <a:rPr lang="en-US" sz="2600" dirty="0" smtClean="0"/>
              <a:t>Some CDAs require that the receiving party adhere to export regulations.  However, the University of Rochester reserves the right to refuse receipt of any “export controlled” information. </a:t>
            </a:r>
          </a:p>
          <a:p>
            <a:pPr>
              <a:lnSpc>
                <a:spcPct val="90000"/>
              </a:lnSpc>
              <a:buNone/>
            </a:pPr>
            <a:r>
              <a:rPr lang="en-US" sz="2600" dirty="0" smtClean="0"/>
              <a:t> </a:t>
            </a:r>
          </a:p>
          <a:p>
            <a:pPr>
              <a:lnSpc>
                <a:spcPct val="90000"/>
              </a:lnSpc>
            </a:pPr>
            <a:r>
              <a:rPr lang="en-US" sz="2600" dirty="0" smtClean="0"/>
              <a:t>A Confidentiality Agreement should consist of terms that are amicable to both parties.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dirty="0" smtClean="0">
                <a:ln>
                  <a:noFill/>
                </a:ln>
                <a:effectLst/>
              </a:rPr>
              <a:t>Areas of Concern, Cont.</a:t>
            </a:r>
          </a:p>
        </p:txBody>
      </p:sp>
      <p:sp>
        <p:nvSpPr>
          <p:cNvPr id="67586" name="Rectangle 3"/>
          <p:cNvSpPr>
            <a:spLocks noGrp="1"/>
          </p:cNvSpPr>
          <p:nvPr>
            <p:ph type="body" idx="4294967295"/>
          </p:nvPr>
        </p:nvSpPr>
        <p:spPr/>
        <p:txBody>
          <a:bodyPr/>
          <a:lstStyle/>
          <a:p>
            <a:r>
              <a:rPr lang="en-US" dirty="0" smtClean="0"/>
              <a:t>The term preferred in most instances for CDAs is one (1) year from the Effective Date for discussions.</a:t>
            </a:r>
          </a:p>
          <a:p>
            <a:r>
              <a:rPr lang="en-US" dirty="0" smtClean="0"/>
              <a:t>The term for obligations of confidentiality involving confidential information is preferred to be five (5) years from the Effective Date and not to exceed seven (7) without obtaining authorization from senior counsel for the University of Rochester.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ln>
                  <a:noFill/>
                </a:ln>
                <a:effectLst/>
              </a:rPr>
              <a:t>When a PI Leaves the University of Rochester:</a:t>
            </a:r>
          </a:p>
        </p:txBody>
      </p:sp>
      <p:sp>
        <p:nvSpPr>
          <p:cNvPr id="68610" name="Rectangle 3"/>
          <p:cNvSpPr>
            <a:spLocks noGrp="1"/>
          </p:cNvSpPr>
          <p:nvPr>
            <p:ph type="body" idx="4294967295"/>
          </p:nvPr>
        </p:nvSpPr>
        <p:spPr/>
        <p:txBody>
          <a:bodyPr/>
          <a:lstStyle/>
          <a:p>
            <a:pPr>
              <a:lnSpc>
                <a:spcPct val="80000"/>
              </a:lnSpc>
            </a:pPr>
            <a:r>
              <a:rPr lang="en-US" sz="2600" dirty="0" smtClean="0"/>
              <a:t>When a principal investigator leaves the University of Rochester, it is highly suggested that the Administrator or PI contact our office to see whether or not there are any active MTAs/CDAs  involving the PI.</a:t>
            </a:r>
          </a:p>
          <a:p>
            <a:pPr>
              <a:lnSpc>
                <a:spcPct val="80000"/>
              </a:lnSpc>
            </a:pPr>
            <a:r>
              <a:rPr lang="en-US" sz="2600" dirty="0" smtClean="0"/>
              <a:t>The PI should notify us whether or not they plan to:</a:t>
            </a:r>
          </a:p>
          <a:p>
            <a:pPr>
              <a:lnSpc>
                <a:spcPct val="80000"/>
              </a:lnSpc>
              <a:buFont typeface="Wingdings 2" pitchFamily="18" charset="2"/>
              <a:buNone/>
            </a:pPr>
            <a:r>
              <a:rPr lang="en-US" sz="2600" dirty="0" smtClean="0"/>
              <a:t>	1)	continue using materials they received from another institution at their new place of employment;   </a:t>
            </a:r>
          </a:p>
          <a:p>
            <a:pPr>
              <a:lnSpc>
                <a:spcPct val="80000"/>
              </a:lnSpc>
              <a:buFont typeface="Wingdings 2" pitchFamily="18" charset="2"/>
              <a:buNone/>
            </a:pPr>
            <a:r>
              <a:rPr lang="en-US" sz="2600" dirty="0" smtClean="0"/>
              <a:t>	2) transfer material made while at the University of Rochester to their new place of employment; </a:t>
            </a:r>
          </a:p>
          <a:p>
            <a:pPr>
              <a:lnSpc>
                <a:spcPct val="80000"/>
              </a:lnSpc>
              <a:buFont typeface="Wingdings 2" pitchFamily="18" charset="2"/>
              <a:buNone/>
            </a:pPr>
            <a:r>
              <a:rPr lang="en-US" sz="2600" dirty="0" smtClean="0"/>
              <a:t>	3) transfer materials and research to another PI within the University of Rochester; or</a:t>
            </a:r>
          </a:p>
          <a:p>
            <a:pPr>
              <a:lnSpc>
                <a:spcPct val="80000"/>
              </a:lnSpc>
              <a:buFont typeface="Wingdings 2" pitchFamily="18" charset="2"/>
              <a:buNone/>
            </a:pPr>
            <a:r>
              <a:rPr lang="en-US" sz="2600" dirty="0" smtClean="0"/>
              <a:t>	4) no </a:t>
            </a:r>
            <a:r>
              <a:rPr lang="en-US" sz="2600" smtClean="0"/>
              <a:t>longer use </a:t>
            </a:r>
            <a:r>
              <a:rPr lang="en-US" sz="2600" dirty="0" smtClean="0"/>
              <a:t>materials in an existing Agreement(s).</a:t>
            </a:r>
          </a:p>
          <a:p>
            <a:pPr>
              <a:lnSpc>
                <a:spcPct val="80000"/>
              </a:lnSpc>
              <a:buFont typeface="Wingdings 2" pitchFamily="18" charset="2"/>
              <a:buNone/>
            </a:pPr>
            <a:endParaRPr lang="en-US" sz="26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ln>
                  <a:noFill/>
                </a:ln>
                <a:effectLst/>
              </a:rPr>
              <a:t>Helpful Reminder:</a:t>
            </a:r>
          </a:p>
        </p:txBody>
      </p:sp>
      <p:sp>
        <p:nvSpPr>
          <p:cNvPr id="69634" name="Rectangle 3"/>
          <p:cNvSpPr>
            <a:spLocks noGrp="1"/>
          </p:cNvSpPr>
          <p:nvPr>
            <p:ph type="body" idx="4294967295"/>
          </p:nvPr>
        </p:nvSpPr>
        <p:spPr/>
        <p:txBody>
          <a:bodyPr/>
          <a:lstStyle/>
          <a:p>
            <a:pPr>
              <a:lnSpc>
                <a:spcPct val="90000"/>
              </a:lnSpc>
            </a:pPr>
            <a:r>
              <a:rPr lang="en-US" sz="2400" smtClean="0"/>
              <a:t>We receive a weekly listing of faculty roster changes.  This listing identifies new employees as well as those who have chosen to leave employment at the University of Rochester.   Unfortunately, we receive this information “after” the fact.</a:t>
            </a:r>
          </a:p>
          <a:p>
            <a:pPr>
              <a:lnSpc>
                <a:spcPct val="90000"/>
              </a:lnSpc>
            </a:pPr>
            <a:endParaRPr lang="en-US" sz="2400" smtClean="0"/>
          </a:p>
          <a:p>
            <a:pPr>
              <a:lnSpc>
                <a:spcPct val="90000"/>
              </a:lnSpc>
            </a:pPr>
            <a:r>
              <a:rPr lang="en-US" sz="2400" smtClean="0"/>
              <a:t>If it is known that a person is planning to leave the University of Rochester that has Material Transfer Agreements or Confidentiality Agreements, please notify our Office .  We would then be able to provide a list of the Agreements involving that individual’s research, to assist in determining the outcome of the materials and whether or not new Agreements would be required by us or their new place of employment.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p:cNvSpPr>
          <p:nvPr>
            <p:ph type="body" idx="4294967295"/>
          </p:nvPr>
        </p:nvSpPr>
        <p:spPr/>
        <p:txBody>
          <a:bodyPr/>
          <a:lstStyle/>
          <a:p>
            <a:pPr eaLnBrk="1" hangingPunct="1"/>
            <a:endParaRPr lang="en-US" smtClean="0"/>
          </a:p>
          <a:p>
            <a:pPr eaLnBrk="1" hangingPunct="1"/>
            <a:r>
              <a:rPr lang="en-US" smtClean="0"/>
              <a:t>We know how to negotiate Agreements and know what is commonly acceptable as well as the problem areas that could potentially be harmful.  Understand that we are experts in negotiating Agreements in order to successfully establish terms that are of mutual interest to the parties involved and support advancement in research. </a:t>
            </a:r>
          </a:p>
          <a:p>
            <a:pPr eaLnBrk="1" hangingPunct="1">
              <a:buFont typeface="Wingdings 2" pitchFamily="18" charset="2"/>
              <a:buNone/>
            </a:pPr>
            <a:endParaRPr lang="en-US" smtClean="0"/>
          </a:p>
        </p:txBody>
      </p:sp>
      <p:pic>
        <p:nvPicPr>
          <p:cNvPr id="70658" name="Picture 7" descr="churchlady"/>
          <p:cNvPicPr>
            <a:picLocks noGrp="1" noChangeAspect="1" noChangeArrowheads="1"/>
          </p:cNvPicPr>
          <p:nvPr>
            <p:ph type="title" idx="4294967295"/>
          </p:nvPr>
        </p:nvPicPr>
        <p:blipFill>
          <a:blip r:embed="rId3" cstate="print"/>
          <a:srcRect/>
          <a:stretch>
            <a:fillRect/>
          </a:stretch>
        </p:blipFill>
        <p:spPr bwMode="auto">
          <a:xfrm>
            <a:off x="3505200" y="152400"/>
            <a:ext cx="1503363" cy="2286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idx="1"/>
          </p:nvPr>
        </p:nvSpPr>
        <p:spPr>
          <a:xfrm>
            <a:off x="457200" y="1882775"/>
            <a:ext cx="8229600" cy="4572000"/>
          </a:xfrm>
        </p:spPr>
        <p:txBody>
          <a:bodyPr/>
          <a:lstStyle/>
          <a:p>
            <a:pPr algn="ctr" eaLnBrk="1" hangingPunct="1">
              <a:buFontTx/>
              <a:buNone/>
            </a:pPr>
            <a:endParaRPr lang="en-US" dirty="0" smtClean="0"/>
          </a:p>
          <a:p>
            <a:pPr algn="ctr" eaLnBrk="1" hangingPunct="1">
              <a:buFontTx/>
              <a:buNone/>
            </a:pPr>
            <a:endParaRPr lang="en-US" dirty="0" smtClean="0"/>
          </a:p>
          <a:p>
            <a:pPr algn="ctr" eaLnBrk="1" hangingPunct="1">
              <a:buFontTx/>
              <a:buNone/>
            </a:pPr>
            <a:endParaRPr lang="en-US" dirty="0" smtClean="0"/>
          </a:p>
          <a:p>
            <a:pPr algn="ctr" eaLnBrk="1" hangingPunct="1">
              <a:buFontTx/>
              <a:buNone/>
            </a:pPr>
            <a:r>
              <a:rPr lang="en-US" dirty="0" smtClean="0"/>
              <a:t>Thank you for attending our presentation.</a:t>
            </a:r>
          </a:p>
          <a:p>
            <a:pPr algn="ctr" eaLnBrk="1" hangingPunct="1">
              <a:buFontTx/>
              <a:buNone/>
            </a:pPr>
            <a:r>
              <a:rPr lang="en-US" dirty="0" smtClean="0"/>
              <a:t>Please submit any questions you might have to:</a:t>
            </a:r>
          </a:p>
          <a:p>
            <a:pPr algn="ctr" eaLnBrk="1" hangingPunct="1">
              <a:buFontTx/>
              <a:buNone/>
            </a:pPr>
            <a:endParaRPr lang="en-US" dirty="0" smtClean="0"/>
          </a:p>
          <a:p>
            <a:pPr algn="ctr" eaLnBrk="1" hangingPunct="1">
              <a:buFontTx/>
              <a:buNone/>
            </a:pPr>
            <a:r>
              <a:rPr lang="en-US" dirty="0" smtClean="0"/>
              <a:t>ORPA-MTA@ur.rochester.edu</a:t>
            </a:r>
          </a:p>
          <a:p>
            <a:pPr algn="ctr" eaLnBrk="1" hangingPunct="1">
              <a:buFontTx/>
              <a:buNone/>
            </a:pPr>
            <a:endParaRPr lang="en-US" dirty="0" smtClean="0"/>
          </a:p>
          <a:p>
            <a:pPr algn="ctr" eaLnBrk="1" hangingPunct="1">
              <a:buFontTx/>
              <a:buNone/>
            </a:pPr>
            <a:endParaRPr lang="en-US" dirty="0" smtClean="0"/>
          </a:p>
        </p:txBody>
      </p:sp>
      <p:sp>
        <p:nvSpPr>
          <p:cNvPr id="7168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5543B9B-7CDA-4C40-BD33-120920EECF23}" type="slidenum">
              <a:rPr lang="en-US" smtClean="0"/>
              <a:pPr/>
              <a:t>48</a:t>
            </a:fld>
            <a:endParaRPr lang="en-US" smtClean="0"/>
          </a:p>
        </p:txBody>
      </p:sp>
      <p:pic>
        <p:nvPicPr>
          <p:cNvPr id="71683" name="Picture 2" descr="http://www.kfcplainfield.com/tv/doogie4.jpg"/>
          <p:cNvPicPr>
            <a:picLocks noChangeAspect="1" noChangeArrowheads="1"/>
          </p:cNvPicPr>
          <p:nvPr/>
        </p:nvPicPr>
        <p:blipFill>
          <a:blip r:embed="rId3" cstate="print"/>
          <a:srcRect/>
          <a:stretch>
            <a:fillRect/>
          </a:stretch>
        </p:blipFill>
        <p:spPr bwMode="auto">
          <a:xfrm>
            <a:off x="381000" y="152400"/>
            <a:ext cx="2298700" cy="3200400"/>
          </a:xfrm>
          <a:prstGeom prst="rect">
            <a:avLst/>
          </a:prstGeom>
          <a:noFill/>
          <a:ln w="9525">
            <a:noFill/>
            <a:miter lim="800000"/>
            <a:headEnd/>
            <a:tailEnd/>
          </a:ln>
        </p:spPr>
      </p:pic>
      <p:pic>
        <p:nvPicPr>
          <p:cNvPr id="71684" name="Picture 6" descr="http://www.remotepatrolled.com/wp-content/uploads/2011/02/Saturday-Night-Live-The-Return-Of-The-Church-Lady-150x150.png"/>
          <p:cNvPicPr>
            <a:picLocks noChangeAspect="1" noChangeArrowheads="1"/>
          </p:cNvPicPr>
          <p:nvPr/>
        </p:nvPicPr>
        <p:blipFill>
          <a:blip r:embed="rId4" cstate="print"/>
          <a:srcRect/>
          <a:stretch>
            <a:fillRect/>
          </a:stretch>
        </p:blipFill>
        <p:spPr bwMode="auto">
          <a:xfrm>
            <a:off x="5486400" y="228600"/>
            <a:ext cx="3200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CKEY.jpg"/>
          <p:cNvPicPr>
            <a:picLocks noGrp="1" noChangeAspect="1"/>
          </p:cNvPicPr>
          <p:nvPr>
            <p:ph idx="1"/>
          </p:nvPr>
        </p:nvPicPr>
        <p:blipFill>
          <a:blip r:embed="rId3" cstate="print"/>
          <a:srcRect t="6211" b="6997"/>
          <a:stretch>
            <a:fillRect/>
          </a:stretch>
        </p:blipFill>
        <p:spPr>
          <a:xfrm>
            <a:off x="2438400" y="1219199"/>
            <a:ext cx="4495800" cy="3902015"/>
          </a:xfrm>
        </p:spPr>
      </p:pic>
      <p:sp>
        <p:nvSpPr>
          <p:cNvPr id="4" name="Slide Number Placeholder 3"/>
          <p:cNvSpPr>
            <a:spLocks noGrp="1"/>
          </p:cNvSpPr>
          <p:nvPr>
            <p:ph type="sldNum" sz="quarter" idx="12"/>
          </p:nvPr>
        </p:nvSpPr>
        <p:spPr/>
        <p:txBody>
          <a:bodyPr/>
          <a:lstStyle/>
          <a:p>
            <a:pPr>
              <a:defRPr/>
            </a:pPr>
            <a:fld id="{CE829632-FAE2-41BE-9F17-E8EC5BD0F47E}"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a:xfrm>
            <a:off x="533400" y="609600"/>
            <a:ext cx="8229600" cy="4953000"/>
          </a:xfrm>
        </p:spPr>
        <p:txBody>
          <a:bodyPr/>
          <a:lstStyle/>
          <a:p>
            <a:pPr eaLnBrk="1" hangingPunct="1"/>
            <a:r>
              <a:rPr lang="en-US" dirty="0" smtClean="0"/>
              <a:t>Provider of Materials:</a:t>
            </a:r>
          </a:p>
          <a:p>
            <a:pPr eaLnBrk="1" hangingPunct="1"/>
            <a:endParaRPr lang="en-US" dirty="0" smtClean="0"/>
          </a:p>
        </p:txBody>
      </p:sp>
      <p:pic>
        <p:nvPicPr>
          <p:cNvPr id="23554" name="Picture 4" descr="image007"/>
          <p:cNvPicPr>
            <a:picLocks noChangeAspect="1" noChangeArrowheads="1"/>
          </p:cNvPicPr>
          <p:nvPr/>
        </p:nvPicPr>
        <p:blipFill>
          <a:blip r:embed="rId3" cstate="print"/>
          <a:srcRect/>
          <a:stretch>
            <a:fillRect/>
          </a:stretch>
        </p:blipFill>
        <p:spPr bwMode="auto">
          <a:xfrm>
            <a:off x="533400" y="1676400"/>
            <a:ext cx="3581400" cy="3509963"/>
          </a:xfrm>
          <a:prstGeom prst="rect">
            <a:avLst/>
          </a:prstGeom>
          <a:noFill/>
          <a:ln w="9525">
            <a:noFill/>
            <a:miter lim="800000"/>
            <a:headEnd/>
            <a:tailEnd/>
          </a:ln>
        </p:spPr>
      </p:pic>
      <p:sp>
        <p:nvSpPr>
          <p:cNvPr id="23555" name="Text Box 5"/>
          <p:cNvSpPr txBox="1">
            <a:spLocks noChangeArrowheads="1"/>
          </p:cNvSpPr>
          <p:nvPr/>
        </p:nvSpPr>
        <p:spPr bwMode="auto">
          <a:xfrm>
            <a:off x="6384925" y="3313113"/>
            <a:ext cx="184150" cy="366712"/>
          </a:xfrm>
          <a:prstGeom prst="rect">
            <a:avLst/>
          </a:prstGeom>
          <a:noFill/>
          <a:ln w="9525">
            <a:noFill/>
            <a:miter lim="800000"/>
            <a:headEnd/>
            <a:tailEnd/>
          </a:ln>
        </p:spPr>
        <p:txBody>
          <a:bodyPr wrap="none">
            <a:spAutoFit/>
          </a:bodyPr>
          <a:lstStyle/>
          <a:p>
            <a:endParaRPr lang="en-US">
              <a:latin typeface="Arial" charset="0"/>
            </a:endParaRPr>
          </a:p>
        </p:txBody>
      </p:sp>
      <p:sp>
        <p:nvSpPr>
          <p:cNvPr id="23556" name="Text Box 7"/>
          <p:cNvSpPr txBox="1">
            <a:spLocks noChangeArrowheads="1"/>
          </p:cNvSpPr>
          <p:nvPr/>
        </p:nvSpPr>
        <p:spPr bwMode="auto">
          <a:xfrm>
            <a:off x="4343400" y="1905000"/>
            <a:ext cx="4572000" cy="1569660"/>
          </a:xfrm>
          <a:prstGeom prst="rect">
            <a:avLst/>
          </a:prstGeom>
          <a:noFill/>
          <a:ln w="9525">
            <a:noFill/>
            <a:miter lim="800000"/>
            <a:headEnd/>
            <a:tailEnd/>
          </a:ln>
        </p:spPr>
        <p:txBody>
          <a:bodyPr>
            <a:spAutoFit/>
          </a:bodyPr>
          <a:lstStyle/>
          <a:p>
            <a:r>
              <a:rPr lang="en-US" sz="2400" b="1" dirty="0" smtClean="0">
                <a:latin typeface="Arial" charset="0"/>
              </a:rPr>
              <a:t>Rats Unlimited, overseen by CEO, Dr. </a:t>
            </a:r>
            <a:r>
              <a:rPr lang="en-US" sz="2400" b="1" dirty="0" err="1" smtClean="0">
                <a:latin typeface="Arial" pitchFamily="34" charset="0"/>
                <a:cs typeface="Arial" pitchFamily="34" charset="0"/>
              </a:rPr>
              <a:t>Rodenté</a:t>
            </a:r>
            <a:r>
              <a:rPr lang="en-US" sz="2400" b="1" dirty="0" smtClean="0">
                <a:latin typeface="Arial" pitchFamily="34" charset="0"/>
                <a:cs typeface="Arial" pitchFamily="34" charset="0"/>
              </a:rPr>
              <a:t> </a:t>
            </a:r>
            <a:r>
              <a:rPr lang="en-US" sz="2400" b="1" dirty="0" smtClean="0">
                <a:latin typeface="Arial" charset="0"/>
              </a:rPr>
              <a:t>who is responsible </a:t>
            </a:r>
            <a:r>
              <a:rPr lang="en-US" sz="2400" b="1" dirty="0">
                <a:latin typeface="Arial" charset="0"/>
              </a:rPr>
              <a:t>for the excellent reputation </a:t>
            </a:r>
            <a:r>
              <a:rPr lang="en-US" sz="2400" b="1" dirty="0" smtClean="0">
                <a:latin typeface="Arial" charset="0"/>
              </a:rPr>
              <a:t>of his Company.</a:t>
            </a:r>
            <a:r>
              <a:rPr lang="en-US" sz="2400" dirty="0" smtClean="0">
                <a:latin typeface="Arial" charset="0"/>
              </a:rPr>
              <a:t> </a:t>
            </a:r>
            <a:endParaRPr lang="en-US" sz="2400" dirty="0">
              <a:latin typeface="Arial" charset="0"/>
            </a:endParaRPr>
          </a:p>
        </p:txBody>
      </p:sp>
      <p:sp>
        <p:nvSpPr>
          <p:cNvPr id="2355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EEC9EBD-B209-4346-8C69-A722A65EF78C}"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28600" y="0"/>
            <a:ext cx="8229600" cy="1399032"/>
          </a:xfrm>
        </p:spPr>
        <p:txBody>
          <a:bodyPr/>
          <a:lstStyle/>
          <a:p>
            <a:pPr eaLnBrk="1" fontAlgn="auto" hangingPunct="1">
              <a:spcAft>
                <a:spcPts val="0"/>
              </a:spcAft>
              <a:defRPr/>
            </a:pPr>
            <a:r>
              <a:rPr lang="en-US" dirty="0" smtClean="0">
                <a:solidFill>
                  <a:schemeClr val="accent1">
                    <a:tint val="83000"/>
                    <a:satMod val="150000"/>
                  </a:schemeClr>
                </a:solidFill>
              </a:rPr>
              <a:t>MTA Scenario</a:t>
            </a:r>
            <a:r>
              <a:rPr lang="en-US" dirty="0">
                <a:solidFill>
                  <a:schemeClr val="accent1">
                    <a:tint val="83000"/>
                    <a:satMod val="150000"/>
                  </a:schemeClr>
                </a:solidFill>
              </a:rPr>
              <a:t>:</a:t>
            </a:r>
          </a:p>
        </p:txBody>
      </p:sp>
      <p:pic>
        <p:nvPicPr>
          <p:cNvPr id="25602" name="Picture 6" descr="Doogie_Howser_MD_290x400"/>
          <p:cNvPicPr>
            <a:picLocks noGrp="1" noChangeAspect="1" noChangeArrowheads="1"/>
          </p:cNvPicPr>
          <p:nvPr>
            <p:ph sz="half" idx="1"/>
          </p:nvPr>
        </p:nvPicPr>
        <p:blipFill>
          <a:blip r:embed="rId3" cstate="print"/>
          <a:srcRect/>
          <a:stretch>
            <a:fillRect/>
          </a:stretch>
        </p:blipFill>
        <p:spPr>
          <a:xfrm>
            <a:off x="304800" y="2743200"/>
            <a:ext cx="1749425" cy="2414588"/>
          </a:xfrm>
        </p:spPr>
      </p:pic>
      <p:sp>
        <p:nvSpPr>
          <p:cNvPr id="9" name="Oval Callout 8"/>
          <p:cNvSpPr/>
          <p:nvPr/>
        </p:nvSpPr>
        <p:spPr>
          <a:xfrm>
            <a:off x="1981200" y="1066800"/>
            <a:ext cx="6781800" cy="4114800"/>
          </a:xfrm>
          <a:prstGeom prst="wedgeEllipseCallout">
            <a:avLst>
              <a:gd name="adj1" fmla="val -57965"/>
              <a:gd name="adj2" fmla="val 18843"/>
            </a:avLst>
          </a:prstGeom>
        </p:spPr>
        <p:style>
          <a:lnRef idx="0">
            <a:schemeClr val="accent2"/>
          </a:lnRef>
          <a:fillRef idx="3">
            <a:schemeClr val="accent2"/>
          </a:fillRef>
          <a:effectRef idx="3">
            <a:schemeClr val="accent2"/>
          </a:effectRef>
          <a:fontRef idx="minor">
            <a:schemeClr val="lt1"/>
          </a:fontRef>
        </p:style>
        <p:txBody>
          <a:bodyPr anchor="ctr"/>
          <a:lstStyle/>
          <a:p>
            <a:pPr>
              <a:lnSpc>
                <a:spcPct val="80000"/>
              </a:lnSpc>
              <a:spcBef>
                <a:spcPct val="20000"/>
              </a:spcBef>
              <a:defRPr/>
            </a:pPr>
            <a:r>
              <a:rPr lang="en-US" sz="2400" b="1">
                <a:solidFill>
                  <a:srgbClr val="FFFFFF"/>
                </a:solidFill>
              </a:rPr>
              <a:t>Hi, I was told your office could help me.  I wish to receive a pair of mice from Rats Unlimited.  They sent me a Material Transfer Agreement.  I’ve already signed and need to have it executed by our authorized representative ASAP.  How long will this take?</a:t>
            </a:r>
          </a:p>
        </p:txBody>
      </p:sp>
      <p:sp>
        <p:nvSpPr>
          <p:cNvPr id="25606"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7F137CF-1743-4A98-A5F1-331188FF804B}"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churchlady"/>
          <p:cNvPicPr>
            <a:picLocks noChangeAspect="1" noChangeArrowheads="1"/>
          </p:cNvPicPr>
          <p:nvPr/>
        </p:nvPicPr>
        <p:blipFill>
          <a:blip r:embed="rId3" cstate="print"/>
          <a:srcRect/>
          <a:stretch>
            <a:fillRect/>
          </a:stretch>
        </p:blipFill>
        <p:spPr bwMode="auto">
          <a:xfrm>
            <a:off x="7010400" y="3429000"/>
            <a:ext cx="1779588" cy="2705100"/>
          </a:xfrm>
          <a:prstGeom prst="rect">
            <a:avLst/>
          </a:prstGeom>
          <a:noFill/>
          <a:ln w="9525">
            <a:noFill/>
            <a:miter lim="800000"/>
            <a:headEnd/>
            <a:tailEnd/>
          </a:ln>
        </p:spPr>
      </p:pic>
      <p:sp>
        <p:nvSpPr>
          <p:cNvPr id="3" name="Oval Callout 2"/>
          <p:cNvSpPr/>
          <p:nvPr/>
        </p:nvSpPr>
        <p:spPr>
          <a:xfrm>
            <a:off x="381000" y="457200"/>
            <a:ext cx="6934200" cy="4876800"/>
          </a:xfrm>
          <a:prstGeom prst="wedgeEllipseCallout">
            <a:avLst>
              <a:gd name="adj1" fmla="val 53122"/>
              <a:gd name="adj2" fmla="val 30771"/>
            </a:avLst>
          </a:prstGeom>
        </p:spPr>
        <p:style>
          <a:lnRef idx="0">
            <a:schemeClr val="accent4"/>
          </a:lnRef>
          <a:fillRef idx="3">
            <a:schemeClr val="accent4"/>
          </a:fillRef>
          <a:effectRef idx="3">
            <a:schemeClr val="accent4"/>
          </a:effectRef>
          <a:fontRef idx="minor">
            <a:schemeClr val="lt1"/>
          </a:fontRef>
        </p:style>
        <p:txBody>
          <a:bodyPr anchor="ctr"/>
          <a:lstStyle/>
          <a:p>
            <a:pPr>
              <a:defRPr/>
            </a:pPr>
            <a:r>
              <a:rPr lang="en-US" sz="2400" b="1" dirty="0"/>
              <a:t>So you want these mice?  Well, you’ve come to the right place, but you won’t get them unless you follow the University of Rochester’s rules and regulations for receiving materials and do what is required!  It’s sinful how some people treat rules and regulations!</a:t>
            </a:r>
          </a:p>
        </p:txBody>
      </p:sp>
      <p:sp>
        <p:nvSpPr>
          <p:cNvPr id="2662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A6358EB-5AE8-41EA-8EE8-1D40D6045210}"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Doogie_Howser_MD_290x400"/>
          <p:cNvPicPr>
            <a:picLocks noGrp="1" noChangeAspect="1" noChangeArrowheads="1"/>
          </p:cNvPicPr>
          <p:nvPr>
            <p:ph idx="1"/>
          </p:nvPr>
        </p:nvPicPr>
        <p:blipFill>
          <a:blip r:embed="rId3" cstate="print"/>
          <a:srcRect/>
          <a:stretch>
            <a:fillRect/>
          </a:stretch>
        </p:blipFill>
        <p:spPr>
          <a:xfrm>
            <a:off x="609600" y="1905000"/>
            <a:ext cx="2651125" cy="3657600"/>
          </a:xfrm>
        </p:spPr>
      </p:pic>
      <p:sp>
        <p:nvSpPr>
          <p:cNvPr id="17414" name="AutoShape 6"/>
          <p:cNvSpPr>
            <a:spLocks noChangeArrowheads="1"/>
          </p:cNvSpPr>
          <p:nvPr/>
        </p:nvSpPr>
        <p:spPr bwMode="auto">
          <a:xfrm>
            <a:off x="4038600" y="2133600"/>
            <a:ext cx="4800600" cy="1447800"/>
          </a:xfrm>
          <a:prstGeom prst="wedgeRoundRectCallout">
            <a:avLst>
              <a:gd name="adj1" fmla="val -84981"/>
              <a:gd name="adj2" fmla="val 46551"/>
              <a:gd name="adj3" fmla="val 16667"/>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r>
              <a:rPr lang="en-US" sz="2400" b="1" dirty="0"/>
              <a:t>What is a Material Transfer Agreement (MTA) and why the heck do I need one?</a:t>
            </a:r>
          </a:p>
        </p:txBody>
      </p:sp>
      <p:sp>
        <p:nvSpPr>
          <p:cNvPr id="2765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26D6F13-C2AE-4446-8C2F-72440094199D}"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F62A9-17A3-42AF-B9D5-115584BD7FB0}" type="slidenum">
              <a:rPr lang="en-US" smtClean="0"/>
              <a:pPr>
                <a:defRPr/>
              </a:pPr>
              <a:t>9</a:t>
            </a:fld>
            <a:endParaRPr lang="en-US"/>
          </a:p>
        </p:txBody>
      </p:sp>
      <p:pic>
        <p:nvPicPr>
          <p:cNvPr id="1026" name="Picture 2" descr="http://www.sapiengames.com/wp-content/uploads/2010/04/lab-rat_evolution.jpg"/>
          <p:cNvPicPr>
            <a:picLocks noChangeAspect="1" noChangeArrowheads="1"/>
          </p:cNvPicPr>
          <p:nvPr/>
        </p:nvPicPr>
        <p:blipFill>
          <a:blip r:embed="rId3" cstate="print"/>
          <a:srcRect/>
          <a:stretch>
            <a:fillRect/>
          </a:stretch>
        </p:blipFill>
        <p:spPr bwMode="auto">
          <a:xfrm>
            <a:off x="1905000" y="304800"/>
            <a:ext cx="5143500" cy="3619500"/>
          </a:xfrm>
          <a:prstGeom prst="rect">
            <a:avLst/>
          </a:prstGeom>
          <a:noFill/>
        </p:spPr>
      </p:pic>
      <p:sp>
        <p:nvSpPr>
          <p:cNvPr id="4" name="TextBox 3"/>
          <p:cNvSpPr txBox="1"/>
          <p:nvPr/>
        </p:nvSpPr>
        <p:spPr>
          <a:xfrm>
            <a:off x="1371600" y="4495800"/>
            <a:ext cx="6080614" cy="584775"/>
          </a:xfrm>
          <a:prstGeom prst="rect">
            <a:avLst/>
          </a:prstGeom>
          <a:noFill/>
        </p:spPr>
        <p:txBody>
          <a:bodyPr wrap="square" rtlCol="0">
            <a:spAutoFit/>
          </a:bodyPr>
          <a:lstStyle/>
          <a:p>
            <a:r>
              <a:rPr lang="en-US" sz="3200" dirty="0" smtClean="0"/>
              <a:t>Hang in there and you’ll find out!</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3671</TotalTime>
  <Words>2339</Words>
  <Application>Microsoft Office PowerPoint</Application>
  <PresentationFormat>On-screen Show (4:3)</PresentationFormat>
  <Paragraphs>343</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Verve</vt:lpstr>
      <vt:lpstr>The Importance of Material Transfer and Confidential Disclosure Agreements in Shared Research </vt:lpstr>
      <vt:lpstr>Our Background:</vt:lpstr>
      <vt:lpstr>The Parties involved when the University of Rochester receives Materials:</vt:lpstr>
      <vt:lpstr>Slide 4</vt:lpstr>
      <vt:lpstr>Slide 5</vt:lpstr>
      <vt:lpstr>MTA Scenario:</vt:lpstr>
      <vt:lpstr>Slide 7</vt:lpstr>
      <vt:lpstr>Slide 8</vt:lpstr>
      <vt:lpstr>Slide 9</vt:lpstr>
      <vt:lpstr>What is a Material Transfer Agreement (MTA)?</vt:lpstr>
      <vt:lpstr>Reason for an MTA:</vt:lpstr>
      <vt:lpstr>MTAs may involve the following Parties:</vt:lpstr>
      <vt:lpstr>Some of the Companies we deal with frequently are: </vt:lpstr>
      <vt:lpstr>Different Names of MTAs:</vt:lpstr>
      <vt:lpstr>MTAs that usually have a “quick turnaround” time:</vt:lpstr>
      <vt:lpstr>Institutional based MTA (drafted by the providing institution):</vt:lpstr>
      <vt:lpstr>Where does ORPA’s MTA Office  fit into the equation?</vt:lpstr>
      <vt:lpstr>Review the Checklist</vt:lpstr>
      <vt:lpstr>Process for obtaining a fully executed MTA:</vt:lpstr>
      <vt:lpstr>MTA Office Statistics:</vt:lpstr>
      <vt:lpstr>Part 1 of the MTA:</vt:lpstr>
      <vt:lpstr> </vt:lpstr>
      <vt:lpstr>Part 2 of the MTA:  </vt:lpstr>
      <vt:lpstr>Data </vt:lpstr>
      <vt:lpstr>Publication </vt:lpstr>
      <vt:lpstr>Intellectual Property</vt:lpstr>
      <vt:lpstr>Intellectual Property, cont.</vt:lpstr>
      <vt:lpstr>A little IP Humor</vt:lpstr>
      <vt:lpstr>Confidential Information:</vt:lpstr>
      <vt:lpstr>Part 3 of MTA:</vt:lpstr>
      <vt:lpstr>Indemnification: </vt:lpstr>
      <vt:lpstr>Export Control Regulations</vt:lpstr>
      <vt:lpstr>Governing Law:</vt:lpstr>
      <vt:lpstr>Termination:</vt:lpstr>
      <vt:lpstr>Shipping and Handling Costs:</vt:lpstr>
      <vt:lpstr>Signature of Authorized Representatives: </vt:lpstr>
      <vt:lpstr>PI – Read and Acknowledged:</vt:lpstr>
      <vt:lpstr>What is a Confidential Disclosure Agreement (CDA)?</vt:lpstr>
      <vt:lpstr>Reasons for a CDA:</vt:lpstr>
      <vt:lpstr>Types of CDAs:</vt:lpstr>
      <vt:lpstr>Where does ORPA’s MTA Office fit into the equation (Part II):</vt:lpstr>
      <vt:lpstr>Areas of Concern in a CDA:</vt:lpstr>
      <vt:lpstr>Areas of Concern, Cont.</vt:lpstr>
      <vt:lpstr>Areas of Concern, Cont.</vt:lpstr>
      <vt:lpstr>When a PI Leaves the University of Rochester:</vt:lpstr>
      <vt:lpstr>Helpful Reminder:</vt:lpstr>
      <vt:lpstr>Slide 47</vt:lpstr>
      <vt:lpstr>Slide 48</vt:lpstr>
      <vt:lpstr>Slide 49</vt:lpstr>
    </vt:vector>
  </TitlesOfParts>
  <Company>University of Rochester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Important of Material Transfer Agreements in Shared Research</dc:title>
  <dc:creator>Gila Balman</dc:creator>
  <cp:lastModifiedBy>denglert</cp:lastModifiedBy>
  <cp:revision>296</cp:revision>
  <dcterms:created xsi:type="dcterms:W3CDTF">2011-06-08T14:32:04Z</dcterms:created>
  <dcterms:modified xsi:type="dcterms:W3CDTF">2012-09-07T14:14:57Z</dcterms:modified>
</cp:coreProperties>
</file>