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9" r:id="rId1"/>
  </p:sldMasterIdLst>
  <p:notesMasterIdLst>
    <p:notesMasterId r:id="rId47"/>
  </p:notesMasterIdLst>
  <p:sldIdLst>
    <p:sldId id="385" r:id="rId2"/>
    <p:sldId id="401" r:id="rId3"/>
    <p:sldId id="402" r:id="rId4"/>
    <p:sldId id="393" r:id="rId5"/>
    <p:sldId id="388" r:id="rId6"/>
    <p:sldId id="455" r:id="rId7"/>
    <p:sldId id="417" r:id="rId8"/>
    <p:sldId id="454" r:id="rId9"/>
    <p:sldId id="461" r:id="rId10"/>
    <p:sldId id="394" r:id="rId11"/>
    <p:sldId id="418" r:id="rId12"/>
    <p:sldId id="435" r:id="rId13"/>
    <p:sldId id="396" r:id="rId14"/>
    <p:sldId id="432" r:id="rId15"/>
    <p:sldId id="437" r:id="rId16"/>
    <p:sldId id="438" r:id="rId17"/>
    <p:sldId id="462" r:id="rId18"/>
    <p:sldId id="456" r:id="rId19"/>
    <p:sldId id="458" r:id="rId20"/>
    <p:sldId id="419" r:id="rId21"/>
    <p:sldId id="397" r:id="rId22"/>
    <p:sldId id="406" r:id="rId23"/>
    <p:sldId id="459" r:id="rId24"/>
    <p:sldId id="457" r:id="rId25"/>
    <p:sldId id="460" r:id="rId26"/>
    <p:sldId id="398" r:id="rId27"/>
    <p:sldId id="444" r:id="rId28"/>
    <p:sldId id="400" r:id="rId29"/>
    <p:sldId id="413" r:id="rId30"/>
    <p:sldId id="414" r:id="rId31"/>
    <p:sldId id="448" r:id="rId32"/>
    <p:sldId id="447" r:id="rId33"/>
    <p:sldId id="449" r:id="rId34"/>
    <p:sldId id="420" r:id="rId35"/>
    <p:sldId id="434" r:id="rId36"/>
    <p:sldId id="451" r:id="rId37"/>
    <p:sldId id="450" r:id="rId38"/>
    <p:sldId id="404" r:id="rId39"/>
    <p:sldId id="421" r:id="rId40"/>
    <p:sldId id="452" r:id="rId41"/>
    <p:sldId id="453" r:id="rId42"/>
    <p:sldId id="410" r:id="rId43"/>
    <p:sldId id="411" r:id="rId44"/>
    <p:sldId id="412" r:id="rId45"/>
    <p:sldId id="431" r:id="rId46"/>
  </p:sldIdLst>
  <p:sldSz cx="9144000" cy="6858000" type="screen4x3"/>
  <p:notesSz cx="7010400" cy="9223375"/>
  <p:defaultTextStyle>
    <a:defPPr>
      <a:defRPr lang="en-US"/>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99"/>
    <a:srgbClr val="002A7E"/>
    <a:srgbClr val="E4F5F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3" d="100"/>
          <a:sy n="63" d="100"/>
        </p:scale>
        <p:origin x="-1782" y="-9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1" y="0"/>
            <a:ext cx="3038475" cy="4613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10" charset="0"/>
                <a:ea typeface="+mn-ea"/>
                <a:cs typeface="+mn-cs"/>
              </a:defRPr>
            </a:lvl1pPr>
          </a:lstStyle>
          <a:p>
            <a:pPr>
              <a:defRPr/>
            </a:pPr>
            <a:endParaRPr lang="en-US"/>
          </a:p>
        </p:txBody>
      </p:sp>
      <p:sp>
        <p:nvSpPr>
          <p:cNvPr id="35843" name="Rectangle 3"/>
          <p:cNvSpPr>
            <a:spLocks noGrp="1" noChangeArrowheads="1"/>
          </p:cNvSpPr>
          <p:nvPr>
            <p:ph type="dt" idx="1"/>
          </p:nvPr>
        </p:nvSpPr>
        <p:spPr bwMode="auto">
          <a:xfrm>
            <a:off x="3970339" y="0"/>
            <a:ext cx="3038475" cy="4613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10" charset="0"/>
                <a:ea typeface="+mn-ea"/>
                <a:cs typeface="+mn-cs"/>
              </a:defRPr>
            </a:lvl1pPr>
          </a:lstStyle>
          <a:p>
            <a:pPr>
              <a:defRPr/>
            </a:pPr>
            <a:endParaRPr lang="en-US"/>
          </a:p>
        </p:txBody>
      </p:sp>
      <p:sp>
        <p:nvSpPr>
          <p:cNvPr id="53252" name="Rectangle 4"/>
          <p:cNvSpPr>
            <a:spLocks noGrp="1" noRot="1" noChangeAspect="1" noChangeArrowheads="1" noTextEdit="1"/>
          </p:cNvSpPr>
          <p:nvPr>
            <p:ph type="sldImg" idx="2"/>
          </p:nvPr>
        </p:nvSpPr>
        <p:spPr bwMode="auto">
          <a:xfrm>
            <a:off x="1198563" y="690563"/>
            <a:ext cx="4613275" cy="3459162"/>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5" name="Rectangle 5"/>
          <p:cNvSpPr>
            <a:spLocks noGrp="1" noChangeArrowheads="1"/>
          </p:cNvSpPr>
          <p:nvPr>
            <p:ph type="body" sz="quarter" idx="3"/>
          </p:nvPr>
        </p:nvSpPr>
        <p:spPr bwMode="auto">
          <a:xfrm>
            <a:off x="701675" y="4381817"/>
            <a:ext cx="5607050" cy="415036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1" y="8760463"/>
            <a:ext cx="3038475" cy="46132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10" charset="0"/>
                <a:ea typeface="+mn-ea"/>
                <a:cs typeface="+mn-cs"/>
              </a:defRPr>
            </a:lvl1pPr>
          </a:lstStyle>
          <a:p>
            <a:pPr>
              <a:defRPr/>
            </a:pPr>
            <a:endParaRPr lang="en-US"/>
          </a:p>
        </p:txBody>
      </p:sp>
      <p:sp>
        <p:nvSpPr>
          <p:cNvPr id="35847" name="Rectangle 7"/>
          <p:cNvSpPr>
            <a:spLocks noGrp="1" noChangeArrowheads="1"/>
          </p:cNvSpPr>
          <p:nvPr>
            <p:ph type="sldNum" sz="quarter" idx="5"/>
          </p:nvPr>
        </p:nvSpPr>
        <p:spPr bwMode="auto">
          <a:xfrm>
            <a:off x="3970339" y="8760463"/>
            <a:ext cx="3038475" cy="46132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60EE8CD-F1F1-40F8-BB1C-4CE86B27EBED}" type="slidenum">
              <a:rPr lang="en-US"/>
              <a:pPr>
                <a:defRPr/>
              </a:pPr>
              <a:t>‹#›</a:t>
            </a:fld>
            <a:endParaRPr lang="en-US"/>
          </a:p>
        </p:txBody>
      </p:sp>
    </p:spTree>
    <p:extLst>
      <p:ext uri="{BB962C8B-B14F-4D97-AF65-F5344CB8AC3E}">
        <p14:creationId xmlns:p14="http://schemas.microsoft.com/office/powerpoint/2010/main" xmlns="" val="3994633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Arial"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4788A5DF-6C13-4675-8C63-ECFEFB347F30}" type="datetime1">
              <a:rPr lang="en-US"/>
              <a:pPr>
                <a:defRPr/>
              </a:pPr>
              <a:t>2/15/2013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F2E4123F-BB29-4760-97BA-B115862238BF}" type="slidenum">
              <a:rPr lang="en-US"/>
              <a:pPr>
                <a:defRPr/>
              </a:pPr>
              <a:t>‹#›</a:t>
            </a:fld>
            <a:endParaRPr lang="en-US"/>
          </a:p>
        </p:txBody>
      </p:sp>
    </p:spTree>
    <p:extLst>
      <p:ext uri="{BB962C8B-B14F-4D97-AF65-F5344CB8AC3E}">
        <p14:creationId xmlns:p14="http://schemas.microsoft.com/office/powerpoint/2010/main" xmlns="" val="943829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012E697F-BD85-45EF-B684-48CF9A8EEB16}" type="datetime1">
              <a:rPr lang="en-US"/>
              <a:pPr>
                <a:defRPr/>
              </a:pPr>
              <a:t>2/15/2013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940F4754-158C-42C1-93EE-F4C95A138BCE}" type="slidenum">
              <a:rPr lang="en-US"/>
              <a:pPr>
                <a:defRPr/>
              </a:pPr>
              <a:t>‹#›</a:t>
            </a:fld>
            <a:endParaRPr lang="en-US"/>
          </a:p>
        </p:txBody>
      </p:sp>
    </p:spTree>
    <p:extLst>
      <p:ext uri="{BB962C8B-B14F-4D97-AF65-F5344CB8AC3E}">
        <p14:creationId xmlns:p14="http://schemas.microsoft.com/office/powerpoint/2010/main" xmlns="" val="2408241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0"/>
            <a:ext cx="2038350" cy="4267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24000"/>
            <a:ext cx="5962650" cy="4267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C465A48C-3588-491A-933D-4D99825914F3}" type="datetime1">
              <a:rPr lang="en-US"/>
              <a:pPr>
                <a:defRPr/>
              </a:pPr>
              <a:t>2/15/2013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0DFA4B7A-6ABD-4B24-8A24-E3232168333E}" type="slidenum">
              <a:rPr lang="en-US"/>
              <a:pPr>
                <a:defRPr/>
              </a:pPr>
              <a:t>‹#›</a:t>
            </a:fld>
            <a:endParaRPr lang="en-US"/>
          </a:p>
        </p:txBody>
      </p:sp>
    </p:spTree>
    <p:extLst>
      <p:ext uri="{BB962C8B-B14F-4D97-AF65-F5344CB8AC3E}">
        <p14:creationId xmlns:p14="http://schemas.microsoft.com/office/powerpoint/2010/main" xmlns="" val="292505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5BA95953-60CD-4EFA-956E-E06ED6E8D256}" type="datetime1">
              <a:rPr lang="en-US"/>
              <a:pPr>
                <a:defRPr/>
              </a:pPr>
              <a:t>2/15/2013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A6039918-8061-4F01-A735-2A4E329FB628}" type="slidenum">
              <a:rPr lang="en-US"/>
              <a:pPr>
                <a:defRPr/>
              </a:pPr>
              <a:t>‹#›</a:t>
            </a:fld>
            <a:endParaRPr lang="en-US"/>
          </a:p>
        </p:txBody>
      </p:sp>
    </p:spTree>
    <p:extLst>
      <p:ext uri="{BB962C8B-B14F-4D97-AF65-F5344CB8AC3E}">
        <p14:creationId xmlns:p14="http://schemas.microsoft.com/office/powerpoint/2010/main" xmlns="" val="1562059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6371C60B-3712-4542-84A5-F86ED265C889}" type="datetime1">
              <a:rPr lang="en-US"/>
              <a:pPr>
                <a:defRPr/>
              </a:pPr>
              <a:t>2/15/2013</a:t>
            </a:fld>
            <a:endParaRPr lang="en-US"/>
          </a:p>
        </p:txBody>
      </p:sp>
      <p:sp>
        <p:nvSpPr>
          <p:cNvPr id="5"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56A80474-C317-4823-A652-FAB8DEFD1BA2}" type="slidenum">
              <a:rPr lang="en-US"/>
              <a:pPr>
                <a:defRPr/>
              </a:pPr>
              <a:t>‹#›</a:t>
            </a:fld>
            <a:endParaRPr lang="en-US"/>
          </a:p>
        </p:txBody>
      </p:sp>
    </p:spTree>
    <p:extLst>
      <p:ext uri="{BB962C8B-B14F-4D97-AF65-F5344CB8AC3E}">
        <p14:creationId xmlns:p14="http://schemas.microsoft.com/office/powerpoint/2010/main" xmlns="" val="1364584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667000"/>
            <a:ext cx="3848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57700" y="2667000"/>
            <a:ext cx="3848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3C374DD2-2B6F-42BB-AD61-2B44140B51FB}" type="datetime1">
              <a:rPr lang="en-US"/>
              <a:pPr>
                <a:defRPr/>
              </a:pPr>
              <a:t>2/15/2013</a:t>
            </a:fld>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D426F8A7-658D-4F6F-9EE6-E7999E8B68D4}" type="slidenum">
              <a:rPr lang="en-US"/>
              <a:pPr>
                <a:defRPr/>
              </a:pPr>
              <a:t>‹#›</a:t>
            </a:fld>
            <a:endParaRPr lang="en-US"/>
          </a:p>
        </p:txBody>
      </p:sp>
    </p:spTree>
    <p:extLst>
      <p:ext uri="{BB962C8B-B14F-4D97-AF65-F5344CB8AC3E}">
        <p14:creationId xmlns:p14="http://schemas.microsoft.com/office/powerpoint/2010/main" xmlns="" val="1011808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46BAE156-F085-4B89-AD24-19B95EF80216}" type="datetime1">
              <a:rPr lang="en-US"/>
              <a:pPr>
                <a:defRPr/>
              </a:pPr>
              <a:t>2/15/2013</a:t>
            </a:fld>
            <a:endParaRPr lang="en-US"/>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9A1A52F2-6888-4D56-8466-69AB2A31022C}" type="slidenum">
              <a:rPr lang="en-US"/>
              <a:pPr>
                <a:defRPr/>
              </a:pPr>
              <a:t>‹#›</a:t>
            </a:fld>
            <a:endParaRPr lang="en-US"/>
          </a:p>
        </p:txBody>
      </p:sp>
    </p:spTree>
    <p:extLst>
      <p:ext uri="{BB962C8B-B14F-4D97-AF65-F5344CB8AC3E}">
        <p14:creationId xmlns:p14="http://schemas.microsoft.com/office/powerpoint/2010/main" xmlns="" val="365182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AC7C6EC-8519-479B-A48B-C6DBD737C94D}" type="datetime1">
              <a:rPr lang="en-US"/>
              <a:pPr>
                <a:defRPr/>
              </a:pPr>
              <a:t>2/15/2013</a:t>
            </a:fld>
            <a:endParaRPr lang="en-US"/>
          </a:p>
        </p:txBody>
      </p:sp>
      <p:sp>
        <p:nvSpPr>
          <p:cNvPr id="4"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5"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6A33BD7B-81C8-4642-AADC-B01D7EB7CBB4}" type="slidenum">
              <a:rPr lang="en-US"/>
              <a:pPr>
                <a:defRPr/>
              </a:pPr>
              <a:t>‹#›</a:t>
            </a:fld>
            <a:endParaRPr lang="en-US"/>
          </a:p>
        </p:txBody>
      </p:sp>
    </p:spTree>
    <p:extLst>
      <p:ext uri="{BB962C8B-B14F-4D97-AF65-F5344CB8AC3E}">
        <p14:creationId xmlns:p14="http://schemas.microsoft.com/office/powerpoint/2010/main" xmlns="" val="942457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2F2FA586-6262-4702-A0E2-ED86364A3C09}" type="datetime1">
              <a:rPr lang="en-US"/>
              <a:pPr>
                <a:defRPr/>
              </a:pPr>
              <a:t>2/15/2013</a:t>
            </a:fld>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785BB132-4645-4F89-B772-55C9A4A784CA}" type="slidenum">
              <a:rPr lang="en-US"/>
              <a:pPr>
                <a:defRPr/>
              </a:pPr>
              <a:t>‹#›</a:t>
            </a:fld>
            <a:endParaRPr lang="en-US"/>
          </a:p>
        </p:txBody>
      </p:sp>
    </p:spTree>
    <p:extLst>
      <p:ext uri="{BB962C8B-B14F-4D97-AF65-F5344CB8AC3E}">
        <p14:creationId xmlns:p14="http://schemas.microsoft.com/office/powerpoint/2010/main" xmlns="" val="2052252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F166A341-20A1-455A-8D70-97803CA351DA}" type="datetime1">
              <a:rPr lang="en-US"/>
              <a:pPr>
                <a:defRPr/>
              </a:pPr>
              <a:t>2/15/2013</a:t>
            </a:fld>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72B01183-E014-483C-83AB-A537B268D414}" type="slidenum">
              <a:rPr lang="en-US"/>
              <a:pPr>
                <a:defRPr/>
              </a:pPr>
              <a:t>‹#›</a:t>
            </a:fld>
            <a:endParaRPr lang="en-US"/>
          </a:p>
        </p:txBody>
      </p:sp>
    </p:spTree>
    <p:extLst>
      <p:ext uri="{BB962C8B-B14F-4D97-AF65-F5344CB8AC3E}">
        <p14:creationId xmlns:p14="http://schemas.microsoft.com/office/powerpoint/2010/main" xmlns="" val="289035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latin typeface="Arial" pitchFamily="34" charset="0"/>
              </a:defRPr>
            </a:lvl1pPr>
          </a:lstStyle>
          <a:p>
            <a:pPr>
              <a:defRPr/>
            </a:pPr>
            <a:fld id="{7E20D908-E2B2-4077-B2CF-686711BC3DBB}" type="datetime1">
              <a:rPr lang="en-US"/>
              <a:pPr>
                <a:defRPr/>
              </a:pPr>
              <a:t>2/15/2013</a:t>
            </a:fld>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latin typeface="Arial" pitchFamily="34" charset="0"/>
              </a:defRPr>
            </a:lvl1pPr>
          </a:lstStyle>
          <a:p>
            <a:pPr>
              <a:defRPr/>
            </a:pPr>
            <a:endParaRPr lang="en-US"/>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F50C7ACA-7F20-490F-BC10-0B116050A1DC}" type="slidenum">
              <a:rPr lang="en-US"/>
              <a:pPr>
                <a:defRPr/>
              </a:pPr>
              <a:t>‹#›</a:t>
            </a:fld>
            <a:endParaRPr lang="en-US"/>
          </a:p>
        </p:txBody>
      </p:sp>
    </p:spTree>
    <p:extLst>
      <p:ext uri="{BB962C8B-B14F-4D97-AF65-F5344CB8AC3E}">
        <p14:creationId xmlns:p14="http://schemas.microsoft.com/office/powerpoint/2010/main" xmlns="" val="189919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524000"/>
            <a:ext cx="81534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667000"/>
            <a:ext cx="7848600"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Riverside_Law_mark_500x100"/>
          <p:cNvPicPr>
            <a:picLocks noChangeAspect="1" noChangeArrowheads="1"/>
          </p:cNvPicPr>
          <p:nvPr/>
        </p:nvPicPr>
        <p:blipFill>
          <a:blip r:embed="rId13">
            <a:extLst>
              <a:ext uri="{28A0092B-C50C-407E-A947-70E740481C1C}">
                <a14:useLocalDpi xmlns:a14="http://schemas.microsoft.com/office/drawing/2010/main" xmlns="" val="0"/>
              </a:ext>
            </a:extLst>
          </a:blip>
          <a:srcRect/>
          <a:stretch>
            <a:fillRect/>
          </a:stretch>
        </p:blipFill>
        <p:spPr bwMode="auto">
          <a:xfrm>
            <a:off x="0" y="0"/>
            <a:ext cx="9144000" cy="952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9" name="Picture 9"/>
          <p:cNvPicPr>
            <a:picLocks noChangeAspect="1" noChangeArrowheads="1"/>
          </p:cNvPicPr>
          <p:nvPr/>
        </p:nvPicPr>
        <p:blipFill>
          <a:blip r:embed="rId14">
            <a:extLst>
              <a:ext uri="{28A0092B-C50C-407E-A947-70E740481C1C}">
                <a14:useLocalDpi xmlns:a14="http://schemas.microsoft.com/office/drawing/2010/main" xmlns="" val="0"/>
              </a:ext>
            </a:extLst>
          </a:blip>
          <a:srcRect/>
          <a:stretch>
            <a:fillRect/>
          </a:stretch>
        </p:blipFill>
        <p:spPr bwMode="auto">
          <a:xfrm>
            <a:off x="6858000" y="6618288"/>
            <a:ext cx="2173288" cy="1349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rgbClr val="002A7E"/>
          </a:solidFill>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5pPr>
      <a:lvl6pPr marL="457200" algn="ctr" rtl="0" eaLnBrk="1" fontAlgn="base" hangingPunct="1">
        <a:spcBef>
          <a:spcPct val="0"/>
        </a:spcBef>
        <a:spcAft>
          <a:spcPct val="0"/>
        </a:spcAft>
        <a:defRPr sz="4400">
          <a:solidFill>
            <a:srgbClr val="002A7E"/>
          </a:solidFill>
          <a:latin typeface="Arial" pitchFamily="-110" charset="0"/>
        </a:defRPr>
      </a:lvl6pPr>
      <a:lvl7pPr marL="914400" algn="ctr" rtl="0" eaLnBrk="1" fontAlgn="base" hangingPunct="1">
        <a:spcBef>
          <a:spcPct val="0"/>
        </a:spcBef>
        <a:spcAft>
          <a:spcPct val="0"/>
        </a:spcAft>
        <a:defRPr sz="4400">
          <a:solidFill>
            <a:srgbClr val="002A7E"/>
          </a:solidFill>
          <a:latin typeface="Arial" pitchFamily="-110" charset="0"/>
        </a:defRPr>
      </a:lvl7pPr>
      <a:lvl8pPr marL="1371600" algn="ctr" rtl="0" eaLnBrk="1" fontAlgn="base" hangingPunct="1">
        <a:spcBef>
          <a:spcPct val="0"/>
        </a:spcBef>
        <a:spcAft>
          <a:spcPct val="0"/>
        </a:spcAft>
        <a:defRPr sz="4400">
          <a:solidFill>
            <a:srgbClr val="002A7E"/>
          </a:solidFill>
          <a:latin typeface="Arial" pitchFamily="-110" charset="0"/>
        </a:defRPr>
      </a:lvl8pPr>
      <a:lvl9pPr marL="1828800" algn="ctr" rtl="0" eaLnBrk="1" fontAlgn="base" hangingPunct="1">
        <a:spcBef>
          <a:spcPct val="0"/>
        </a:spcBef>
        <a:spcAft>
          <a:spcPct val="0"/>
        </a:spcAft>
        <a:defRPr sz="4400">
          <a:solidFill>
            <a:srgbClr val="002A7E"/>
          </a:solidFill>
          <a:latin typeface="Arial" pitchFamily="-110" charset="0"/>
        </a:defRPr>
      </a:lvl9pPr>
    </p:titleStyle>
    <p:body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www.riverside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85800" y="914400"/>
            <a:ext cx="7772400" cy="2209801"/>
          </a:xfrm>
        </p:spPr>
        <p:txBody>
          <a:bodyPr/>
          <a:lstStyle/>
          <a:p>
            <a:pPr eaLnBrk="1" hangingPunct="1"/>
            <a:r>
              <a:rPr lang="en-US" b="1" dirty="0" smtClean="0">
                <a:ea typeface="ＭＳ Ｐゴシック" pitchFamily="34" charset="-128"/>
              </a:rPr>
              <a:t>PATENT REFORM</a:t>
            </a:r>
            <a:br>
              <a:rPr lang="en-US" b="1" dirty="0" smtClean="0">
                <a:ea typeface="ＭＳ Ｐゴシック" pitchFamily="34" charset="-128"/>
              </a:rPr>
            </a:br>
            <a:r>
              <a:rPr lang="en-US" b="1" dirty="0" smtClean="0">
                <a:ea typeface="ＭＳ Ｐゴシック" pitchFamily="34" charset="-128"/>
              </a:rPr>
              <a:t/>
            </a:r>
            <a:br>
              <a:rPr lang="en-US" b="1" dirty="0" smtClean="0">
                <a:ea typeface="ＭＳ Ｐゴシック" pitchFamily="34" charset="-128"/>
              </a:rPr>
            </a:br>
            <a:r>
              <a:rPr lang="en-US" b="1" dirty="0" smtClean="0">
                <a:ea typeface="ＭＳ Ｐゴシック" pitchFamily="34" charset="-128"/>
              </a:rPr>
              <a:t>University of Rochester</a:t>
            </a:r>
            <a:endParaRPr lang="en-US" sz="3200" dirty="0" smtClean="0">
              <a:ea typeface="ＭＳ Ｐゴシック" pitchFamily="34" charset="-128"/>
            </a:endParaRPr>
          </a:p>
        </p:txBody>
      </p:sp>
      <p:sp>
        <p:nvSpPr>
          <p:cNvPr id="13315" name="Subtitle 2"/>
          <p:cNvSpPr>
            <a:spLocks noGrp="1"/>
          </p:cNvSpPr>
          <p:nvPr>
            <p:ph type="subTitle" idx="1"/>
          </p:nvPr>
        </p:nvSpPr>
        <p:spPr>
          <a:xfrm>
            <a:off x="1371600" y="3505200"/>
            <a:ext cx="6400800" cy="1295400"/>
          </a:xfrm>
        </p:spPr>
        <p:txBody>
          <a:bodyPr/>
          <a:lstStyle/>
          <a:p>
            <a:pPr algn="l" eaLnBrk="1" hangingPunct="1"/>
            <a:endParaRPr lang="en-US" b="1" dirty="0" smtClean="0">
              <a:ea typeface="ＭＳ Ｐゴシック" pitchFamily="34" charset="-128"/>
            </a:endParaRPr>
          </a:p>
          <a:p>
            <a:pPr algn="l" eaLnBrk="1" hangingPunct="1"/>
            <a:r>
              <a:rPr lang="en-US" b="1" dirty="0" smtClean="0">
                <a:ea typeface="ＭＳ Ｐゴシック" pitchFamily="34" charset="-128"/>
              </a:rPr>
              <a:t>KATHRYN DOYLE, Ph.D., J.D.</a:t>
            </a:r>
          </a:p>
          <a:p>
            <a:pPr eaLnBrk="1" hangingPunct="1"/>
            <a:r>
              <a:rPr lang="en-US" b="1" dirty="0" smtClean="0">
                <a:ea typeface="ＭＳ Ｐゴシック" pitchFamily="34" charset="-128"/>
              </a:rPr>
              <a:t>RIVERSIDE LAW, LLP</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95300" y="381000"/>
            <a:ext cx="8153400" cy="762000"/>
          </a:xfrm>
        </p:spPr>
        <p:txBody>
          <a:bodyPr/>
          <a:lstStyle/>
          <a:p>
            <a:pPr eaLnBrk="1" hangingPunct="1"/>
            <a:r>
              <a:rPr lang="en-US" sz="2800" b="1" dirty="0" smtClean="0">
                <a:ea typeface="ＭＳ Ｐゴシック" pitchFamily="34" charset="-128"/>
              </a:rPr>
              <a:t>NOVELTY - EXCEPTIONS</a:t>
            </a:r>
          </a:p>
        </p:txBody>
      </p:sp>
      <p:sp>
        <p:nvSpPr>
          <p:cNvPr id="23555" name="Content Placeholder 2"/>
          <p:cNvSpPr>
            <a:spLocks noGrp="1"/>
          </p:cNvSpPr>
          <p:nvPr>
            <p:ph idx="1"/>
          </p:nvPr>
        </p:nvSpPr>
        <p:spPr>
          <a:xfrm>
            <a:off x="752475" y="1066800"/>
            <a:ext cx="7639050" cy="5334000"/>
          </a:xfrm>
        </p:spPr>
        <p:txBody>
          <a:bodyPr/>
          <a:lstStyle/>
          <a:p>
            <a:pPr marL="0" indent="0" eaLnBrk="1" hangingPunct="1">
              <a:buFontTx/>
              <a:buNone/>
            </a:pPr>
            <a:r>
              <a:rPr lang="en-US" sz="2400" dirty="0" smtClean="0">
                <a:ea typeface="ＭＳ Ｐゴシック" pitchFamily="34" charset="-128"/>
              </a:rPr>
              <a:t>A disclosure was made one year or less before the effective filing date, and</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-the disclosure was made by the inventor, joint inventor, or by someone who </a:t>
            </a:r>
            <a:r>
              <a:rPr lang="en-US" sz="2400" u="sng" dirty="0" smtClean="0">
                <a:ea typeface="ＭＳ Ｐゴシック" pitchFamily="34" charset="-128"/>
              </a:rPr>
              <a:t>obtained</a:t>
            </a:r>
            <a:r>
              <a:rPr lang="en-US" sz="2400" dirty="0" smtClean="0">
                <a:ea typeface="ＭＳ Ｐゴシック" pitchFamily="34" charset="-128"/>
              </a:rPr>
              <a:t> the invention directly or indirectly from the inventor or joint inventor</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-or-</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-the subject matter was disclosed by the inventor or joint inventor or by someone who obtained the invention directly or indirectly from the inventor or joint inventor prior to the disclosure.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800100" y="1143000"/>
            <a:ext cx="7543800" cy="48768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400" dirty="0" smtClean="0">
                <a:ea typeface="ＭＳ Ｐゴシック" pitchFamily="34" charset="-128"/>
              </a:rPr>
              <a:t>Patents and patent applications are not prior art if: </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The subject matter disclosed in them was obtained from the inventor,</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The inventor had disclosed the invention prior to the Effective </a:t>
            </a:r>
            <a:r>
              <a:rPr lang="en-US" sz="2400" dirty="0">
                <a:ea typeface="ＭＳ Ｐゴシック" pitchFamily="34" charset="-128"/>
              </a:rPr>
              <a:t>F</a:t>
            </a:r>
            <a:r>
              <a:rPr lang="en-US" sz="2400" dirty="0" smtClean="0">
                <a:ea typeface="ＭＳ Ｐゴシック" pitchFamily="34" charset="-128"/>
              </a:rPr>
              <a:t>iling </a:t>
            </a:r>
            <a:r>
              <a:rPr lang="en-US" sz="2400" dirty="0">
                <a:ea typeface="ＭＳ Ｐゴシック" pitchFamily="34" charset="-128"/>
              </a:rPr>
              <a:t>D</a:t>
            </a:r>
            <a:r>
              <a:rPr lang="en-US" sz="2400" dirty="0" smtClean="0">
                <a:ea typeface="ＭＳ Ｐゴシック" pitchFamily="34" charset="-128"/>
              </a:rPr>
              <a:t>ate of the prior art patent or patent application,</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The two are commonly owned, or were under an obligation to be assigned to a common owner, not later than the effective filing date.</a:t>
            </a:r>
          </a:p>
          <a:p>
            <a:pPr marL="0" indent="0" eaLnBrk="1" hangingPunct="1">
              <a:buFontTx/>
              <a:buNone/>
            </a:pPr>
            <a:endParaRPr lang="en-US" sz="2000" dirty="0" smtClean="0">
              <a:ea typeface="ＭＳ Ｐゴシック" pitchFamily="34" charset="-128"/>
            </a:endParaRPr>
          </a:p>
        </p:txBody>
      </p:sp>
      <p:sp>
        <p:nvSpPr>
          <p:cNvPr id="25603" name="Title 1"/>
          <p:cNvSpPr txBox="1">
            <a:spLocks/>
          </p:cNvSpPr>
          <p:nvPr/>
        </p:nvSpPr>
        <p:spPr bwMode="auto">
          <a:xfrm>
            <a:off x="495300" y="381000"/>
            <a:ext cx="81534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a:solidFill>
                  <a:srgbClr val="002A7E"/>
                </a:solidFill>
              </a:rPr>
              <a:t>NOVELTY - EXCEPTIONS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1123950" y="1143000"/>
            <a:ext cx="6896100" cy="5257800"/>
          </a:xfrm>
        </p:spPr>
        <p:txBody>
          <a:bodyPr/>
          <a:lstStyle/>
          <a:p>
            <a:pPr marL="0" indent="0" eaLnBrk="1" hangingPunct="1">
              <a:buFontTx/>
              <a:buNone/>
            </a:pPr>
            <a:r>
              <a:rPr lang="en-US" sz="2000" dirty="0" smtClean="0">
                <a:ea typeface="ＭＳ Ｐゴシック" pitchFamily="34" charset="-128"/>
              </a:rPr>
              <a:t>The </a:t>
            </a:r>
            <a:r>
              <a:rPr lang="en-US" sz="2000" dirty="0">
                <a:ea typeface="ＭＳ Ｐゴシック" pitchFamily="34" charset="-128"/>
              </a:rPr>
              <a:t>public disclosure of an invention by the inventor essentially saves that inventor</a:t>
            </a:r>
            <a:r>
              <a:rPr lang="en-US" altLang="en-US" sz="2000" dirty="0">
                <a:ea typeface="ＭＳ Ｐゴシック" pitchFamily="34" charset="-128"/>
              </a:rPr>
              <a:t>’</a:t>
            </a:r>
            <a:r>
              <a:rPr lang="en-US" sz="2000" dirty="0">
                <a:ea typeface="ＭＳ Ｐゴシック" pitchFamily="34" charset="-128"/>
              </a:rPr>
              <a:t>s place in line for the subject matter disclosed, provided the inventor files his application within one year of the </a:t>
            </a:r>
            <a:r>
              <a:rPr lang="en-US" sz="2000" dirty="0" smtClean="0">
                <a:ea typeface="ＭＳ Ｐゴシック" pitchFamily="34" charset="-128"/>
              </a:rPr>
              <a:t>disclosure and provided he files what he disclosed.  </a:t>
            </a:r>
            <a:r>
              <a:rPr lang="en-US" sz="2000" u="sng" dirty="0" smtClean="0">
                <a:ea typeface="ＭＳ Ｐゴシック" pitchFamily="34" charset="-128"/>
              </a:rPr>
              <a:t>If he files more than what he disclosed, he may lose the grace period</a:t>
            </a:r>
            <a:endParaRPr lang="en-US" sz="2000" u="sng" dirty="0">
              <a:ea typeface="ＭＳ Ｐゴシック" pitchFamily="34" charset="-128"/>
            </a:endParaRPr>
          </a:p>
          <a:p>
            <a:pPr marL="0" indent="0" eaLnBrk="1" hangingPunct="1">
              <a:buFontTx/>
              <a:buNone/>
            </a:pPr>
            <a:endParaRPr lang="en-US" sz="2000" dirty="0">
              <a:ea typeface="ＭＳ Ｐゴシック" pitchFamily="34" charset="-128"/>
            </a:endParaRPr>
          </a:p>
          <a:p>
            <a:pPr marL="0" indent="0" eaLnBrk="1" hangingPunct="1">
              <a:buFontTx/>
              <a:buNone/>
            </a:pPr>
            <a:r>
              <a:rPr lang="en-US" sz="2000" dirty="0">
                <a:ea typeface="ＭＳ Ｐゴシック" pitchFamily="34" charset="-128"/>
              </a:rPr>
              <a:t>If another person files an application after the disclosure above, and the inventor of the disclosure files his application within one year, the inventor is given first to file </a:t>
            </a:r>
            <a:r>
              <a:rPr lang="en-US" sz="2000" dirty="0" smtClean="0">
                <a:ea typeface="ＭＳ Ｐゴシック" pitchFamily="34" charset="-128"/>
              </a:rPr>
              <a:t>status, but within the above limits. </a:t>
            </a:r>
            <a:endParaRPr lang="en-US" sz="2000" dirty="0">
              <a:ea typeface="ＭＳ Ｐゴシック" pitchFamily="34" charset="-128"/>
            </a:endParaRPr>
          </a:p>
          <a:p>
            <a:pPr marL="0" indent="0" eaLnBrk="1" hangingPunct="1">
              <a:buFontTx/>
              <a:buNone/>
            </a:pPr>
            <a:endParaRPr lang="en-US" sz="2000" dirty="0">
              <a:ea typeface="ＭＳ Ｐゴシック" pitchFamily="34" charset="-128"/>
            </a:endParaRPr>
          </a:p>
          <a:p>
            <a:pPr marL="0" indent="0" eaLnBrk="1" hangingPunct="1">
              <a:buFontTx/>
              <a:buNone/>
            </a:pPr>
            <a:r>
              <a:rPr lang="en-US" sz="2000" dirty="0">
                <a:ea typeface="ＭＳ Ｐゴシック" pitchFamily="34" charset="-128"/>
              </a:rPr>
              <a:t>Put another way, prior publication by an inventor </a:t>
            </a:r>
            <a:r>
              <a:rPr lang="en-US" sz="2000" dirty="0" smtClean="0">
                <a:ea typeface="ＭＳ Ｐゴシック" pitchFamily="34" charset="-128"/>
              </a:rPr>
              <a:t>may, BUT ONLY UNDER LIMITED CIRCUMSTANCES, </a:t>
            </a:r>
            <a:r>
              <a:rPr lang="en-US" sz="2000" dirty="0">
                <a:ea typeface="ＭＳ Ｐゴシック" pitchFamily="34" charset="-128"/>
              </a:rPr>
              <a:t>preserve for one year that inventor's priority for filing a patent application</a:t>
            </a:r>
            <a:r>
              <a:rPr lang="en-US" sz="2000" dirty="0" smtClean="0">
                <a:ea typeface="ＭＳ Ｐゴシック" pitchFamily="34" charset="-128"/>
              </a:rPr>
              <a:t>.</a:t>
            </a: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
        <p:nvSpPr>
          <p:cNvPr id="26627"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a:solidFill>
                  <a:srgbClr val="002A7E"/>
                </a:solidFill>
              </a:rPr>
              <a:t>NOVELTY - EXCEPTIONS</a:t>
            </a:r>
          </a:p>
        </p:txBody>
      </p:sp>
    </p:spTree>
    <p:extLst>
      <p:ext uri="{BB962C8B-B14F-4D97-AF65-F5344CB8AC3E}">
        <p14:creationId xmlns:p14="http://schemas.microsoft.com/office/powerpoint/2010/main" xmlns="" val="1732482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495300" y="1295400"/>
            <a:ext cx="8153400" cy="4876800"/>
          </a:xfrm>
        </p:spPr>
        <p:txBody>
          <a:bodyPr/>
          <a:lstStyle/>
          <a:p>
            <a:pPr marL="0" indent="0" eaLnBrk="1" hangingPunct="1">
              <a:buFontTx/>
              <a:buNone/>
            </a:pPr>
            <a:r>
              <a:rPr lang="en-US" sz="1900" dirty="0" smtClean="0">
                <a:ea typeface="ＭＳ Ｐゴシック" pitchFamily="34" charset="-128"/>
              </a:rPr>
              <a:t>“(c) AGREEMENTS.—Subject matter disclosed and a claimed invention shall be deemed to have been owned by the same person or subject to an obligation of assignment to the same person in applying the provisions of subsection (b)(2)(C) if—</a:t>
            </a:r>
          </a:p>
          <a:p>
            <a:pPr marL="0" indent="0" eaLnBrk="1" hangingPunct="1">
              <a:buFontTx/>
              <a:buNone/>
            </a:pPr>
            <a:endParaRPr lang="en-US" altLang="en-US" sz="1900" dirty="0" smtClean="0">
              <a:ea typeface="ＭＳ Ｐゴシック" pitchFamily="34" charset="-128"/>
            </a:endParaRPr>
          </a:p>
          <a:p>
            <a:pPr marL="0" indent="0" eaLnBrk="1" hangingPunct="1">
              <a:buFontTx/>
              <a:buNone/>
            </a:pPr>
            <a:r>
              <a:rPr lang="en-US" sz="1900" dirty="0" smtClean="0">
                <a:ea typeface="ＭＳ Ｐゴシック" pitchFamily="34" charset="-128"/>
              </a:rPr>
              <a:t>“(1) the subject matter disclosed was developed and the claimed invention was made by, or on behalf of, 1 or more parties to a joint research agreement that </a:t>
            </a:r>
            <a:r>
              <a:rPr lang="en-US" sz="1900" u="sng" dirty="0" smtClean="0">
                <a:ea typeface="ＭＳ Ｐゴシック" pitchFamily="34" charset="-128"/>
              </a:rPr>
              <a:t>was in effect on or before the effective filing date </a:t>
            </a:r>
            <a:r>
              <a:rPr lang="en-US" sz="1900" dirty="0" smtClean="0">
                <a:ea typeface="ＭＳ Ｐゴシック" pitchFamily="34" charset="-128"/>
              </a:rPr>
              <a:t>of the claimed invention;</a:t>
            </a:r>
          </a:p>
          <a:p>
            <a:pPr marL="0" indent="0" eaLnBrk="1" hangingPunct="1">
              <a:buFontTx/>
              <a:buNone/>
            </a:pPr>
            <a:endParaRPr lang="en-US" altLang="en-US" sz="1900" dirty="0" smtClean="0">
              <a:ea typeface="ＭＳ Ｐゴシック" pitchFamily="34" charset="-128"/>
            </a:endParaRPr>
          </a:p>
          <a:p>
            <a:pPr marL="0" indent="0" eaLnBrk="1" hangingPunct="1">
              <a:buFontTx/>
              <a:buNone/>
            </a:pPr>
            <a:r>
              <a:rPr lang="en-US" sz="1900" dirty="0" smtClean="0">
                <a:ea typeface="ＭＳ Ｐゴシック" pitchFamily="34" charset="-128"/>
              </a:rPr>
              <a:t>“(2) the claimed invention was made as a result of activities undertaken within the scope of the joint research agreement; and </a:t>
            </a:r>
          </a:p>
          <a:p>
            <a:pPr marL="0" indent="0" eaLnBrk="1" hangingPunct="1">
              <a:buFontTx/>
              <a:buNone/>
            </a:pPr>
            <a:endParaRPr lang="en-US" altLang="en-US" sz="1900" dirty="0">
              <a:ea typeface="ＭＳ Ｐゴシック" pitchFamily="34" charset="-128"/>
            </a:endParaRPr>
          </a:p>
          <a:p>
            <a:pPr marL="0" indent="0" eaLnBrk="1" hangingPunct="1">
              <a:buFontTx/>
              <a:buNone/>
            </a:pPr>
            <a:r>
              <a:rPr lang="en-US" altLang="ja-JP" sz="1900" dirty="0" smtClean="0">
                <a:ea typeface="ＭＳ Ｐゴシック" pitchFamily="34" charset="-128"/>
              </a:rPr>
              <a:t>“(3) the application for patent for the claimed invention discloses or is amended to disclose the names of the parties to the joint research agreement.</a:t>
            </a:r>
          </a:p>
          <a:p>
            <a:pPr marL="0" indent="0" eaLnBrk="1" hangingPunct="1">
              <a:buFontTx/>
              <a:buNone/>
            </a:pPr>
            <a:endParaRPr lang="en-US" sz="2000" dirty="0" smtClean="0">
              <a:ea typeface="ＭＳ Ｐゴシック" pitchFamily="34" charset="-128"/>
            </a:endParaRPr>
          </a:p>
        </p:txBody>
      </p:sp>
      <p:sp>
        <p:nvSpPr>
          <p:cNvPr id="29699"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a:solidFill>
                  <a:srgbClr val="002A7E"/>
                </a:solidFill>
              </a:rPr>
              <a:t>NOVELTY - EXCEPTIONS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JOINT RESEARCH AGREEMENT</a:t>
            </a:r>
            <a:endParaRPr lang="en-US" sz="2800" b="1" dirty="0"/>
          </a:p>
        </p:txBody>
      </p:sp>
      <p:sp>
        <p:nvSpPr>
          <p:cNvPr id="3" name="Content Placeholder 2"/>
          <p:cNvSpPr>
            <a:spLocks noGrp="1"/>
          </p:cNvSpPr>
          <p:nvPr>
            <p:ph idx="1"/>
          </p:nvPr>
        </p:nvSpPr>
        <p:spPr/>
        <p:txBody>
          <a:bodyPr/>
          <a:lstStyle/>
          <a:p>
            <a:pPr marL="0" indent="0" eaLnBrk="1" hangingPunct="1">
              <a:buFontTx/>
              <a:buNone/>
            </a:pPr>
            <a:r>
              <a:rPr lang="en-US" sz="2000" dirty="0">
                <a:ea typeface="ＭＳ Ｐゴシック" pitchFamily="34" charset="-128"/>
              </a:rPr>
              <a:t>35 U.S.C. §100(h) </a:t>
            </a:r>
          </a:p>
          <a:p>
            <a:pPr marL="0" indent="0" eaLnBrk="1" hangingPunct="1">
              <a:buFontTx/>
              <a:buNone/>
            </a:pPr>
            <a:r>
              <a:rPr lang="en-US" sz="2000" dirty="0">
                <a:ea typeface="ＭＳ Ｐゴシック" pitchFamily="34" charset="-128"/>
              </a:rPr>
              <a:t>The term </a:t>
            </a:r>
            <a:r>
              <a:rPr lang="en-US" altLang="en-US" sz="2000" dirty="0">
                <a:ea typeface="ＭＳ Ｐゴシック" pitchFamily="34" charset="-128"/>
              </a:rPr>
              <a:t>‘</a:t>
            </a:r>
            <a:r>
              <a:rPr lang="en-US" sz="2000" dirty="0">
                <a:ea typeface="ＭＳ Ｐゴシック" pitchFamily="34" charset="-128"/>
              </a:rPr>
              <a:t>joint research agreement</a:t>
            </a:r>
            <a:r>
              <a:rPr lang="en-US" altLang="en-US" sz="2000" dirty="0">
                <a:ea typeface="ＭＳ Ｐゴシック" pitchFamily="34" charset="-128"/>
              </a:rPr>
              <a:t>’</a:t>
            </a:r>
            <a:r>
              <a:rPr lang="en-US" sz="2000" dirty="0">
                <a:ea typeface="ＭＳ Ｐゴシック" pitchFamily="34" charset="-128"/>
              </a:rPr>
              <a:t> means a written contract, grant, or cooperative agreement entered into by 2 or more persons or entities for the performance of experimental, developmental, or research work in the field of the claimed invention.</a:t>
            </a:r>
          </a:p>
          <a:p>
            <a:pPr marL="0" indent="0">
              <a:buNone/>
            </a:pPr>
            <a:endParaRPr lang="en-US" sz="2000" dirty="0"/>
          </a:p>
        </p:txBody>
      </p:sp>
    </p:spTree>
    <p:extLst>
      <p:ext uri="{BB962C8B-B14F-4D97-AF65-F5344CB8AC3E}">
        <p14:creationId xmlns:p14="http://schemas.microsoft.com/office/powerpoint/2010/main" xmlns="" val="2205556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smtClean="0">
                <a:solidFill>
                  <a:srgbClr val="002A7E"/>
                </a:solidFill>
              </a:rPr>
              <a:t>NOVELTY</a:t>
            </a:r>
            <a:endParaRPr lang="en-US" sz="2800" b="1" dirty="0">
              <a:solidFill>
                <a:srgbClr val="002A7E"/>
              </a:solidFill>
            </a:endParaRPr>
          </a:p>
        </p:txBody>
      </p:sp>
      <p:sp>
        <p:nvSpPr>
          <p:cNvPr id="2" name="Right Arrow 1"/>
          <p:cNvSpPr/>
          <p:nvPr/>
        </p:nvSpPr>
        <p:spPr>
          <a:xfrm>
            <a:off x="990600" y="4273924"/>
            <a:ext cx="7086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17391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2255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
          </p:nvPr>
        </p:nvSpPr>
        <p:spPr>
          <a:xfrm>
            <a:off x="838200" y="1447800"/>
            <a:ext cx="1828800" cy="1882589"/>
          </a:xfrm>
        </p:spPr>
        <p:txBody>
          <a:bodyPr/>
          <a:lstStyle/>
          <a:p>
            <a:pPr marL="0" indent="0" algn="ctr" eaLnBrk="1" hangingPunct="1">
              <a:buNone/>
            </a:pPr>
            <a:r>
              <a:rPr lang="en-US" sz="1900" dirty="0" smtClean="0">
                <a:ea typeface="ＭＳ Ｐゴシック" pitchFamily="34" charset="-128"/>
              </a:rPr>
              <a:t>Inventor publicly discloses </a:t>
            </a:r>
            <a:r>
              <a:rPr lang="en-US" sz="1900" b="1" dirty="0" smtClean="0">
                <a:solidFill>
                  <a:srgbClr val="FF0000"/>
                </a:solidFill>
                <a:ea typeface="ＭＳ Ｐゴシック" pitchFamily="34" charset="-128"/>
              </a:rPr>
              <a:t>March 15 2012</a:t>
            </a:r>
            <a:endParaRPr lang="en-US" sz="1900" dirty="0" smtClean="0">
              <a:ea typeface="ＭＳ Ｐゴシック" pitchFamily="34" charset="-128"/>
            </a:endParaRPr>
          </a:p>
          <a:p>
            <a:pPr marL="0" indent="0" algn="ctr" eaLnBrk="1" hangingPunct="1">
              <a:buNone/>
            </a:pPr>
            <a:r>
              <a:rPr lang="en-US" sz="1900" b="1" dirty="0">
                <a:solidFill>
                  <a:schemeClr val="tx1"/>
                </a:solidFill>
                <a:ea typeface="ＭＳ Ｐゴシック" pitchFamily="34" charset="-128"/>
              </a:rPr>
              <a:t>X</a:t>
            </a:r>
            <a:endParaRPr lang="en-US" sz="1900" b="1" dirty="0" smtClean="0">
              <a:solidFill>
                <a:schemeClr val="tx1"/>
              </a:solidFill>
              <a:ea typeface="ＭＳ Ｐゴシック" pitchFamily="34" charset="-128"/>
            </a:endParaRPr>
          </a:p>
        </p:txBody>
      </p:sp>
      <p:sp>
        <p:nvSpPr>
          <p:cNvPr id="11" name="Content Placeholder 2"/>
          <p:cNvSpPr txBox="1">
            <a:spLocks/>
          </p:cNvSpPr>
          <p:nvPr/>
        </p:nvSpPr>
        <p:spPr bwMode="auto">
          <a:xfrm>
            <a:off x="6248400" y="1653989"/>
            <a:ext cx="1981200" cy="167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Inventor files application </a:t>
            </a:r>
            <a:r>
              <a:rPr lang="en-US" sz="1900" b="1" dirty="0" smtClean="0">
                <a:solidFill>
                  <a:srgbClr val="FF0000"/>
                </a:solidFill>
                <a:ea typeface="ＭＳ Ｐゴシック" pitchFamily="34" charset="-128"/>
              </a:rPr>
              <a:t>March 15, 2013</a:t>
            </a:r>
            <a:endParaRPr lang="en-US" sz="1900" dirty="0" smtClean="0">
              <a:ea typeface="ＭＳ Ｐゴシック" pitchFamily="34" charset="-128"/>
            </a:endParaRPr>
          </a:p>
          <a:p>
            <a:pPr marL="0" indent="0" algn="ctr" eaLnBrk="1" hangingPunct="1">
              <a:buFontTx/>
              <a:buNone/>
            </a:pPr>
            <a:r>
              <a:rPr lang="en-US" sz="1900" dirty="0" smtClean="0">
                <a:ea typeface="ＭＳ Ｐゴシック" pitchFamily="34" charset="-128"/>
              </a:rPr>
              <a:t>claiming</a:t>
            </a:r>
          </a:p>
          <a:p>
            <a:pPr marL="0" indent="0" algn="ctr" eaLnBrk="1" hangingPunct="1">
              <a:buFontTx/>
              <a:buNone/>
            </a:pPr>
            <a:r>
              <a:rPr lang="en-US" sz="1900" b="1" dirty="0">
                <a:solidFill>
                  <a:schemeClr val="tx1"/>
                </a:solidFill>
                <a:ea typeface="ＭＳ Ｐゴシック" pitchFamily="34" charset="-128"/>
              </a:rPr>
              <a:t>X</a:t>
            </a:r>
            <a:endParaRPr lang="en-US" sz="1900" b="1" dirty="0" smtClean="0">
              <a:solidFill>
                <a:schemeClr val="tx1"/>
              </a:solidFill>
              <a:ea typeface="ＭＳ Ｐゴシック" pitchFamily="34" charset="-128"/>
            </a:endParaRPr>
          </a:p>
        </p:txBody>
      </p:sp>
      <p:sp>
        <p:nvSpPr>
          <p:cNvPr id="7" name="Left Brace 6"/>
          <p:cNvSpPr/>
          <p:nvPr/>
        </p:nvSpPr>
        <p:spPr>
          <a:xfrm rot="16200000">
            <a:off x="4262719" y="2218765"/>
            <a:ext cx="457200" cy="5468472"/>
          </a:xfrm>
          <a:prstGeom prst="leftBrace">
            <a:avLst>
              <a:gd name="adj1" fmla="val 61274"/>
              <a:gd name="adj2" fmla="val 4942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3615019" y="5334000"/>
            <a:ext cx="1642781"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Old Pre-AIA Law Applies</a:t>
            </a:r>
          </a:p>
        </p:txBody>
      </p:sp>
    </p:spTree>
    <p:extLst>
      <p:ext uri="{BB962C8B-B14F-4D97-AF65-F5344CB8AC3E}">
        <p14:creationId xmlns:p14="http://schemas.microsoft.com/office/powerpoint/2010/main" xmlns="" val="3511523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smtClean="0">
                <a:solidFill>
                  <a:srgbClr val="002A7E"/>
                </a:solidFill>
              </a:rPr>
              <a:t>NOVELTY</a:t>
            </a:r>
            <a:endParaRPr lang="en-US" sz="2800" b="1" dirty="0">
              <a:solidFill>
                <a:srgbClr val="002A7E"/>
              </a:solidFill>
            </a:endParaRPr>
          </a:p>
        </p:txBody>
      </p:sp>
      <p:sp>
        <p:nvSpPr>
          <p:cNvPr id="2" name="Right Arrow 1"/>
          <p:cNvSpPr/>
          <p:nvPr/>
        </p:nvSpPr>
        <p:spPr>
          <a:xfrm>
            <a:off x="990600" y="4273924"/>
            <a:ext cx="7086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17391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2255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
          </p:nvPr>
        </p:nvSpPr>
        <p:spPr>
          <a:xfrm>
            <a:off x="762000" y="1676400"/>
            <a:ext cx="1828800" cy="1653989"/>
          </a:xfrm>
        </p:spPr>
        <p:txBody>
          <a:bodyPr/>
          <a:lstStyle/>
          <a:p>
            <a:pPr marL="0" indent="0" algn="ctr" eaLnBrk="1" hangingPunct="1">
              <a:buNone/>
            </a:pPr>
            <a:r>
              <a:rPr lang="en-US" sz="1900" dirty="0" smtClean="0">
                <a:ea typeface="ＭＳ Ｐゴシック" pitchFamily="34" charset="-128"/>
              </a:rPr>
              <a:t>Inventor publicly discloses </a:t>
            </a:r>
            <a:r>
              <a:rPr lang="en-US" sz="1900" b="1" dirty="0" smtClean="0">
                <a:solidFill>
                  <a:srgbClr val="FF0000"/>
                </a:solidFill>
                <a:ea typeface="ＭＳ Ｐゴシック" pitchFamily="34" charset="-128"/>
              </a:rPr>
              <a:t>April 2012</a:t>
            </a:r>
            <a:endParaRPr lang="en-US" sz="1900" dirty="0" smtClean="0">
              <a:ea typeface="ＭＳ Ｐゴシック" pitchFamily="34" charset="-128"/>
            </a:endParaRPr>
          </a:p>
          <a:p>
            <a:pPr marL="0" indent="0" algn="ctr" eaLnBrk="1" hangingPunct="1">
              <a:buNone/>
            </a:pPr>
            <a:r>
              <a:rPr lang="en-US" sz="1900" b="1" dirty="0">
                <a:solidFill>
                  <a:schemeClr val="tx1"/>
                </a:solidFill>
                <a:ea typeface="ＭＳ Ｐゴシック" pitchFamily="34" charset="-128"/>
              </a:rPr>
              <a:t>X</a:t>
            </a:r>
            <a:endParaRPr lang="en-US" sz="1900" b="1" dirty="0" smtClean="0">
              <a:solidFill>
                <a:schemeClr val="tx1"/>
              </a:solidFill>
              <a:ea typeface="ＭＳ Ｐゴシック" pitchFamily="34" charset="-128"/>
            </a:endParaRPr>
          </a:p>
        </p:txBody>
      </p:sp>
      <p:sp>
        <p:nvSpPr>
          <p:cNvPr id="11" name="Content Placeholder 2"/>
          <p:cNvSpPr txBox="1">
            <a:spLocks/>
          </p:cNvSpPr>
          <p:nvPr/>
        </p:nvSpPr>
        <p:spPr bwMode="auto">
          <a:xfrm>
            <a:off x="6096000" y="1371600"/>
            <a:ext cx="2057400" cy="1904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Inventor files application </a:t>
            </a:r>
            <a:r>
              <a:rPr lang="en-US" sz="1900" b="1" dirty="0" smtClean="0">
                <a:solidFill>
                  <a:srgbClr val="FF0000"/>
                </a:solidFill>
                <a:ea typeface="ＭＳ Ｐゴシック" pitchFamily="34" charset="-128"/>
              </a:rPr>
              <a:t>April 2013</a:t>
            </a:r>
            <a:endParaRPr lang="en-US" sz="1900" dirty="0" smtClean="0">
              <a:ea typeface="ＭＳ Ｐゴシック" pitchFamily="34" charset="-128"/>
            </a:endParaRPr>
          </a:p>
          <a:p>
            <a:pPr marL="0" indent="0" algn="ctr" eaLnBrk="1" hangingPunct="1">
              <a:buFontTx/>
              <a:buNone/>
            </a:pPr>
            <a:r>
              <a:rPr lang="en-US" sz="1900" dirty="0" smtClean="0">
                <a:ea typeface="ＭＳ Ｐゴシック" pitchFamily="34" charset="-128"/>
              </a:rPr>
              <a:t>claiming</a:t>
            </a:r>
          </a:p>
          <a:p>
            <a:pPr marL="0" indent="0" algn="ctr" eaLnBrk="1" hangingPunct="1">
              <a:buFontTx/>
              <a:buNone/>
            </a:pPr>
            <a:r>
              <a:rPr lang="en-US" sz="1900" b="1" dirty="0" smtClean="0">
                <a:solidFill>
                  <a:schemeClr val="tx1"/>
                </a:solidFill>
                <a:ea typeface="ＭＳ Ｐゴシック" pitchFamily="34" charset="-128"/>
              </a:rPr>
              <a:t>X, Y </a:t>
            </a:r>
            <a:r>
              <a:rPr lang="en-US" sz="1900" dirty="0" smtClean="0">
                <a:ea typeface="ＭＳ Ｐゴシック" pitchFamily="34" charset="-128"/>
              </a:rPr>
              <a:t>and </a:t>
            </a:r>
            <a:r>
              <a:rPr lang="en-US" sz="1900" b="1" dirty="0" smtClean="0">
                <a:solidFill>
                  <a:schemeClr val="tx1"/>
                </a:solidFill>
                <a:ea typeface="ＭＳ Ｐゴシック" pitchFamily="34" charset="-128"/>
              </a:rPr>
              <a:t>XY</a:t>
            </a:r>
          </a:p>
        </p:txBody>
      </p:sp>
      <p:sp>
        <p:nvSpPr>
          <p:cNvPr id="7" name="Left Brace 6"/>
          <p:cNvSpPr/>
          <p:nvPr/>
        </p:nvSpPr>
        <p:spPr>
          <a:xfrm rot="16200000">
            <a:off x="4262719" y="2218765"/>
            <a:ext cx="457200" cy="5468472"/>
          </a:xfrm>
          <a:prstGeom prst="leftBrace">
            <a:avLst>
              <a:gd name="adj1" fmla="val 61274"/>
              <a:gd name="adj2" fmla="val 4942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2438400" y="5334000"/>
            <a:ext cx="4038601"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Grace period only applies to </a:t>
            </a:r>
            <a:r>
              <a:rPr lang="en-US" sz="1900" b="1" dirty="0" smtClean="0">
                <a:solidFill>
                  <a:schemeClr val="tx1"/>
                </a:solidFill>
                <a:ea typeface="ＭＳ Ｐゴシック" pitchFamily="34" charset="-128"/>
              </a:rPr>
              <a:t>X</a:t>
            </a:r>
          </a:p>
          <a:p>
            <a:pPr marL="0" indent="0" algn="ctr" eaLnBrk="1" hangingPunct="1">
              <a:buFontTx/>
              <a:buNone/>
            </a:pPr>
            <a:r>
              <a:rPr lang="en-US" sz="1900" dirty="0" smtClean="0">
                <a:ea typeface="ＭＳ Ｐゴシック" pitchFamily="34" charset="-128"/>
              </a:rPr>
              <a:t>New AIA law applies to </a:t>
            </a:r>
            <a:r>
              <a:rPr lang="en-US" sz="1900" b="1" dirty="0" smtClean="0">
                <a:solidFill>
                  <a:schemeClr val="tx1"/>
                </a:solidFill>
                <a:ea typeface="ＭＳ Ｐゴシック" pitchFamily="34" charset="-128"/>
              </a:rPr>
              <a:t>X, Y</a:t>
            </a:r>
            <a:r>
              <a:rPr lang="en-US" sz="1900" dirty="0" smtClean="0">
                <a:ea typeface="ＭＳ Ｐゴシック" pitchFamily="34" charset="-128"/>
              </a:rPr>
              <a:t>, and </a:t>
            </a:r>
            <a:r>
              <a:rPr lang="en-US" sz="1900" b="1" dirty="0" smtClean="0">
                <a:solidFill>
                  <a:schemeClr val="tx1"/>
                </a:solidFill>
                <a:ea typeface="ＭＳ Ｐゴシック" pitchFamily="34" charset="-128"/>
              </a:rPr>
              <a:t>XY</a:t>
            </a:r>
          </a:p>
        </p:txBody>
      </p:sp>
    </p:spTree>
    <p:extLst>
      <p:ext uri="{BB962C8B-B14F-4D97-AF65-F5344CB8AC3E}">
        <p14:creationId xmlns:p14="http://schemas.microsoft.com/office/powerpoint/2010/main" xmlns="" val="35115233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smtClean="0">
                <a:solidFill>
                  <a:srgbClr val="002A7E"/>
                </a:solidFill>
              </a:rPr>
              <a:t>NOVELTY</a:t>
            </a:r>
            <a:endParaRPr lang="en-US" sz="2800" b="1" dirty="0">
              <a:solidFill>
                <a:srgbClr val="002A7E"/>
              </a:solidFill>
            </a:endParaRPr>
          </a:p>
        </p:txBody>
      </p:sp>
      <p:sp>
        <p:nvSpPr>
          <p:cNvPr id="2" name="Right Arrow 1"/>
          <p:cNvSpPr/>
          <p:nvPr/>
        </p:nvSpPr>
        <p:spPr>
          <a:xfrm>
            <a:off x="990600" y="4273924"/>
            <a:ext cx="7086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1371600" y="3276599"/>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5905500" y="32766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
          </p:nvPr>
        </p:nvSpPr>
        <p:spPr>
          <a:xfrm>
            <a:off x="457200" y="1676400"/>
            <a:ext cx="1752600" cy="1653989"/>
          </a:xfrm>
        </p:spPr>
        <p:txBody>
          <a:bodyPr/>
          <a:lstStyle/>
          <a:p>
            <a:pPr marL="0" indent="0" algn="ctr" eaLnBrk="1" hangingPunct="1">
              <a:buNone/>
            </a:pPr>
            <a:r>
              <a:rPr lang="en-US" sz="1900" dirty="0" smtClean="0">
                <a:ea typeface="ＭＳ Ｐゴシック" pitchFamily="34" charset="-128"/>
              </a:rPr>
              <a:t>Inventor A publicly discloses </a:t>
            </a:r>
            <a:r>
              <a:rPr lang="en-US" sz="1900" b="1" dirty="0" smtClean="0">
                <a:solidFill>
                  <a:srgbClr val="FF0000"/>
                </a:solidFill>
                <a:ea typeface="ＭＳ Ｐゴシック" pitchFamily="34" charset="-128"/>
              </a:rPr>
              <a:t>April 2013</a:t>
            </a:r>
            <a:endParaRPr lang="en-US" sz="1900" dirty="0" smtClean="0">
              <a:ea typeface="ＭＳ Ｐゴシック" pitchFamily="34" charset="-128"/>
            </a:endParaRPr>
          </a:p>
          <a:p>
            <a:pPr marL="0" indent="0" algn="ctr" eaLnBrk="1" hangingPunct="1">
              <a:buNone/>
            </a:pPr>
            <a:r>
              <a:rPr lang="en-US" sz="1900" b="1" dirty="0">
                <a:solidFill>
                  <a:schemeClr val="tx1"/>
                </a:solidFill>
                <a:ea typeface="ＭＳ Ｐゴシック" pitchFamily="34" charset="-128"/>
              </a:rPr>
              <a:t>X</a:t>
            </a:r>
            <a:endParaRPr lang="en-US" sz="1900" b="1" dirty="0" smtClean="0">
              <a:solidFill>
                <a:schemeClr val="tx1"/>
              </a:solidFill>
              <a:ea typeface="ＭＳ Ｐゴシック" pitchFamily="34" charset="-128"/>
            </a:endParaRPr>
          </a:p>
        </p:txBody>
      </p:sp>
      <p:sp>
        <p:nvSpPr>
          <p:cNvPr id="11" name="Content Placeholder 2"/>
          <p:cNvSpPr txBox="1">
            <a:spLocks/>
          </p:cNvSpPr>
          <p:nvPr/>
        </p:nvSpPr>
        <p:spPr bwMode="auto">
          <a:xfrm>
            <a:off x="5029200" y="1371600"/>
            <a:ext cx="1752600" cy="1904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Inventor A files application </a:t>
            </a:r>
            <a:r>
              <a:rPr lang="en-US" sz="1900" b="1" dirty="0" smtClean="0">
                <a:solidFill>
                  <a:srgbClr val="FF0000"/>
                </a:solidFill>
                <a:ea typeface="ＭＳ Ｐゴシック" pitchFamily="34" charset="-128"/>
              </a:rPr>
              <a:t>April 2014</a:t>
            </a:r>
            <a:endParaRPr lang="en-US" sz="1900" dirty="0" smtClean="0">
              <a:ea typeface="ＭＳ Ｐゴシック" pitchFamily="34" charset="-128"/>
            </a:endParaRPr>
          </a:p>
          <a:p>
            <a:pPr marL="0" indent="0" algn="ctr" eaLnBrk="1" hangingPunct="1">
              <a:buFontTx/>
              <a:buNone/>
            </a:pPr>
            <a:r>
              <a:rPr lang="en-US" sz="1900" dirty="0" smtClean="0">
                <a:ea typeface="ＭＳ Ｐゴシック" pitchFamily="34" charset="-128"/>
              </a:rPr>
              <a:t>claiming</a:t>
            </a:r>
          </a:p>
          <a:p>
            <a:pPr marL="0" indent="0" algn="ctr" eaLnBrk="1" hangingPunct="1">
              <a:buFontTx/>
              <a:buNone/>
            </a:pPr>
            <a:r>
              <a:rPr lang="en-US" sz="1900" b="1" dirty="0" smtClean="0">
                <a:solidFill>
                  <a:schemeClr val="tx1"/>
                </a:solidFill>
                <a:ea typeface="ＭＳ Ｐゴシック" pitchFamily="34" charset="-128"/>
              </a:rPr>
              <a:t>X, Y and XY</a:t>
            </a:r>
          </a:p>
        </p:txBody>
      </p:sp>
      <p:sp>
        <p:nvSpPr>
          <p:cNvPr id="7" name="Left Brace 6"/>
          <p:cNvSpPr/>
          <p:nvPr/>
        </p:nvSpPr>
        <p:spPr>
          <a:xfrm rot="16200000">
            <a:off x="3664208" y="2968024"/>
            <a:ext cx="457200" cy="4186517"/>
          </a:xfrm>
          <a:prstGeom prst="leftBrace">
            <a:avLst>
              <a:gd name="adj1" fmla="val 61274"/>
              <a:gd name="adj2" fmla="val 4942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6248400" y="5061283"/>
            <a:ext cx="2209800" cy="10347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800" dirty="0" smtClean="0">
                <a:ea typeface="ＭＳ Ｐゴシック" pitchFamily="34" charset="-128"/>
              </a:rPr>
              <a:t>B will get </a:t>
            </a:r>
            <a:r>
              <a:rPr lang="en-US" sz="1800" b="1" dirty="0" smtClean="0">
                <a:solidFill>
                  <a:schemeClr val="tx1"/>
                </a:solidFill>
                <a:ea typeface="ＭＳ Ｐゴシック" pitchFamily="34" charset="-128"/>
              </a:rPr>
              <a:t>Y</a:t>
            </a:r>
            <a:r>
              <a:rPr lang="en-US" sz="1800" dirty="0" smtClean="0">
                <a:ea typeface="ＭＳ Ｐゴシック" pitchFamily="34" charset="-128"/>
              </a:rPr>
              <a:t>, and will only get </a:t>
            </a:r>
            <a:r>
              <a:rPr lang="en-US" sz="1800" b="1" dirty="0" smtClean="0">
                <a:solidFill>
                  <a:schemeClr val="tx1"/>
                </a:solidFill>
                <a:ea typeface="ＭＳ Ｐゴシック" pitchFamily="34" charset="-128"/>
              </a:rPr>
              <a:t>X’</a:t>
            </a:r>
            <a:r>
              <a:rPr lang="en-US" sz="1800" dirty="0" smtClean="0">
                <a:ea typeface="ＭＳ Ｐゴシック" pitchFamily="34" charset="-128"/>
              </a:rPr>
              <a:t> if nonobvious over </a:t>
            </a:r>
            <a:r>
              <a:rPr lang="en-US" sz="1800" b="1" dirty="0" smtClean="0">
                <a:solidFill>
                  <a:schemeClr val="tx1"/>
                </a:solidFill>
                <a:ea typeface="ＭＳ Ｐゴシック" pitchFamily="34" charset="-128"/>
              </a:rPr>
              <a:t>X</a:t>
            </a:r>
          </a:p>
        </p:txBody>
      </p:sp>
      <p:sp>
        <p:nvSpPr>
          <p:cNvPr id="12" name="Content Placeholder 2"/>
          <p:cNvSpPr txBox="1">
            <a:spLocks/>
          </p:cNvSpPr>
          <p:nvPr/>
        </p:nvSpPr>
        <p:spPr bwMode="auto">
          <a:xfrm>
            <a:off x="7239000" y="1143000"/>
            <a:ext cx="1371600" cy="2064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Inventor B files application </a:t>
            </a:r>
            <a:r>
              <a:rPr lang="en-US" sz="1900" b="1" dirty="0" smtClean="0">
                <a:solidFill>
                  <a:srgbClr val="FF0000"/>
                </a:solidFill>
                <a:ea typeface="ＭＳ Ｐゴシック" pitchFamily="34" charset="-128"/>
              </a:rPr>
              <a:t>October 2014</a:t>
            </a:r>
          </a:p>
          <a:p>
            <a:pPr marL="0" indent="0" algn="ctr" eaLnBrk="1" hangingPunct="1">
              <a:buFontTx/>
              <a:buNone/>
            </a:pPr>
            <a:r>
              <a:rPr lang="en-US" sz="1900" dirty="0">
                <a:ea typeface="ＭＳ Ｐゴシック" pitchFamily="34" charset="-128"/>
              </a:rPr>
              <a:t>c</a:t>
            </a:r>
            <a:r>
              <a:rPr lang="en-US" sz="1900" dirty="0" smtClean="0">
                <a:ea typeface="ＭＳ Ｐゴシック" pitchFamily="34" charset="-128"/>
              </a:rPr>
              <a:t>laiming </a:t>
            </a:r>
            <a:r>
              <a:rPr lang="en-US" sz="1900" b="1" dirty="0" smtClean="0">
                <a:solidFill>
                  <a:schemeClr val="tx1"/>
                </a:solidFill>
                <a:ea typeface="ＭＳ Ｐゴシック" pitchFamily="34" charset="-128"/>
              </a:rPr>
              <a:t>X’, Y</a:t>
            </a:r>
          </a:p>
        </p:txBody>
      </p:sp>
      <p:cxnSp>
        <p:nvCxnSpPr>
          <p:cNvPr id="14" name="Straight Arrow Connector 13"/>
          <p:cNvCxnSpPr/>
          <p:nvPr/>
        </p:nvCxnSpPr>
        <p:spPr>
          <a:xfrm>
            <a:off x="3695700" y="3254189"/>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17" name="Left Brace 16"/>
          <p:cNvSpPr/>
          <p:nvPr/>
        </p:nvSpPr>
        <p:spPr>
          <a:xfrm rot="16200000">
            <a:off x="5540306" y="2723379"/>
            <a:ext cx="457200" cy="4186517"/>
          </a:xfrm>
          <a:prstGeom prst="leftBrace">
            <a:avLst>
              <a:gd name="adj1" fmla="val 0"/>
              <a:gd name="adj2" fmla="val 8851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19" name="Straight Arrow Connector 18"/>
          <p:cNvCxnSpPr/>
          <p:nvPr/>
        </p:nvCxnSpPr>
        <p:spPr>
          <a:xfrm>
            <a:off x="7924800" y="3207124"/>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20" name="Content Placeholder 2"/>
          <p:cNvSpPr txBox="1">
            <a:spLocks/>
          </p:cNvSpPr>
          <p:nvPr/>
        </p:nvSpPr>
        <p:spPr bwMode="auto">
          <a:xfrm>
            <a:off x="2895600" y="1752600"/>
            <a:ext cx="1905000" cy="16539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Inventor B publicly discloses </a:t>
            </a:r>
            <a:r>
              <a:rPr lang="en-US" sz="1900" b="1" dirty="0" smtClean="0">
                <a:solidFill>
                  <a:srgbClr val="FF0000"/>
                </a:solidFill>
                <a:ea typeface="ＭＳ Ｐゴシック" pitchFamily="34" charset="-128"/>
              </a:rPr>
              <a:t>October 2013</a:t>
            </a:r>
            <a:endParaRPr lang="en-US" sz="1900" dirty="0" smtClean="0">
              <a:ea typeface="ＭＳ Ｐゴシック" pitchFamily="34" charset="-128"/>
            </a:endParaRPr>
          </a:p>
          <a:p>
            <a:pPr marL="0" indent="0" algn="ctr" eaLnBrk="1" hangingPunct="1">
              <a:buFontTx/>
              <a:buNone/>
            </a:pPr>
            <a:r>
              <a:rPr lang="en-US" sz="1900" b="1" dirty="0" smtClean="0">
                <a:solidFill>
                  <a:schemeClr val="tx1"/>
                </a:solidFill>
                <a:ea typeface="ＭＳ Ｐゴシック" pitchFamily="34" charset="-128"/>
              </a:rPr>
              <a:t>X’, Y</a:t>
            </a:r>
          </a:p>
        </p:txBody>
      </p:sp>
      <p:sp>
        <p:nvSpPr>
          <p:cNvPr id="21" name="Content Placeholder 2"/>
          <p:cNvSpPr txBox="1">
            <a:spLocks/>
          </p:cNvSpPr>
          <p:nvPr/>
        </p:nvSpPr>
        <p:spPr bwMode="auto">
          <a:xfrm>
            <a:off x="2819400" y="5181601"/>
            <a:ext cx="20574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800" dirty="0" smtClean="0">
                <a:ea typeface="ＭＳ Ｐゴシック" pitchFamily="34" charset="-128"/>
              </a:rPr>
              <a:t>A will get </a:t>
            </a:r>
            <a:r>
              <a:rPr lang="en-US" sz="1800" b="1" dirty="0" smtClean="0">
                <a:solidFill>
                  <a:schemeClr val="tx1"/>
                </a:solidFill>
                <a:ea typeface="ＭＳ Ｐゴシック" pitchFamily="34" charset="-128"/>
              </a:rPr>
              <a:t>X, </a:t>
            </a:r>
            <a:r>
              <a:rPr lang="en-US" sz="1800" dirty="0" smtClean="0">
                <a:ea typeface="ＭＳ Ｐゴシック" pitchFamily="34" charset="-128"/>
              </a:rPr>
              <a:t>and </a:t>
            </a:r>
            <a:r>
              <a:rPr lang="en-US" sz="1800" b="1" dirty="0" smtClean="0">
                <a:solidFill>
                  <a:schemeClr val="tx1"/>
                </a:solidFill>
                <a:ea typeface="ＭＳ Ｐゴシック" pitchFamily="34" charset="-128"/>
              </a:rPr>
              <a:t>XY</a:t>
            </a:r>
            <a:r>
              <a:rPr lang="en-US" sz="1800" dirty="0" smtClean="0">
                <a:ea typeface="ＭＳ Ｐゴシック" pitchFamily="34" charset="-128"/>
              </a:rPr>
              <a:t>, but only if nonobvious over </a:t>
            </a:r>
            <a:r>
              <a:rPr lang="en-US" sz="1800" b="1" dirty="0" smtClean="0">
                <a:solidFill>
                  <a:schemeClr val="tx1"/>
                </a:solidFill>
                <a:ea typeface="ＭＳ Ｐゴシック" pitchFamily="34" charset="-128"/>
              </a:rPr>
              <a:t>X’</a:t>
            </a:r>
            <a:r>
              <a:rPr lang="en-US" sz="1800" dirty="0" smtClean="0">
                <a:ea typeface="ＭＳ Ｐゴシック" pitchFamily="34" charset="-128"/>
              </a:rPr>
              <a:t> and </a:t>
            </a:r>
            <a:r>
              <a:rPr lang="en-US" sz="1800" b="1" dirty="0" smtClean="0">
                <a:solidFill>
                  <a:schemeClr val="tx1"/>
                </a:solidFill>
                <a:ea typeface="ＭＳ Ｐゴシック" pitchFamily="34" charset="-128"/>
              </a:rPr>
              <a:t>Y</a:t>
            </a:r>
          </a:p>
        </p:txBody>
      </p:sp>
    </p:spTree>
    <p:extLst>
      <p:ext uri="{BB962C8B-B14F-4D97-AF65-F5344CB8AC3E}">
        <p14:creationId xmlns:p14="http://schemas.microsoft.com/office/powerpoint/2010/main" xmlns="" val="23194340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txBox="1">
            <a:spLocks/>
          </p:cNvSpPr>
          <p:nvPr/>
        </p:nvSpPr>
        <p:spPr bwMode="auto">
          <a:xfrm>
            <a:off x="457200" y="762000"/>
            <a:ext cx="8153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ctr" eaLnBrk="1" hangingPunct="1"/>
            <a:r>
              <a:rPr lang="en-US" sz="2800" b="1" dirty="0" smtClean="0">
                <a:solidFill>
                  <a:srgbClr val="002A7E"/>
                </a:solidFill>
              </a:rPr>
              <a:t>DIFFERENT EFFECTIVE FILING DATES</a:t>
            </a:r>
            <a:endParaRPr lang="en-US" sz="2800" b="1" dirty="0">
              <a:solidFill>
                <a:srgbClr val="002A7E"/>
              </a:solidFill>
            </a:endParaRPr>
          </a:p>
        </p:txBody>
      </p:sp>
      <p:sp>
        <p:nvSpPr>
          <p:cNvPr id="2" name="Right Arrow 1"/>
          <p:cNvSpPr/>
          <p:nvPr/>
        </p:nvSpPr>
        <p:spPr>
          <a:xfrm>
            <a:off x="990600" y="4273924"/>
            <a:ext cx="7086600" cy="5334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a:off x="17391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225553" y="3352800"/>
            <a:ext cx="0" cy="1066800"/>
          </a:xfrm>
          <a:prstGeom prst="straightConnector1">
            <a:avLst/>
          </a:prstGeom>
          <a:ln>
            <a:solidFill>
              <a:srgbClr val="003399"/>
            </a:solidFill>
            <a:tailEnd type="arrow"/>
          </a:ln>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
          </p:nvPr>
        </p:nvSpPr>
        <p:spPr>
          <a:xfrm>
            <a:off x="1089212" y="1752600"/>
            <a:ext cx="1653988" cy="1577789"/>
          </a:xfrm>
        </p:spPr>
        <p:txBody>
          <a:bodyPr/>
          <a:lstStyle/>
          <a:p>
            <a:pPr marL="0" indent="0" algn="ctr" eaLnBrk="1" hangingPunct="1">
              <a:buNone/>
            </a:pPr>
            <a:r>
              <a:rPr lang="en-US" sz="1900" dirty="0" smtClean="0">
                <a:ea typeface="ＭＳ Ｐゴシック" pitchFamily="34" charset="-128"/>
              </a:rPr>
              <a:t>Provisional application filed </a:t>
            </a:r>
            <a:r>
              <a:rPr lang="en-US" sz="1900" b="1" dirty="0" smtClean="0">
                <a:solidFill>
                  <a:srgbClr val="FF0000"/>
                </a:solidFill>
                <a:ea typeface="ＭＳ Ｐゴシック" pitchFamily="34" charset="-128"/>
              </a:rPr>
              <a:t>April 2012 </a:t>
            </a:r>
            <a:r>
              <a:rPr lang="en-US" sz="1900" dirty="0" smtClean="0">
                <a:ea typeface="ＭＳ Ｐゴシック" pitchFamily="34" charset="-128"/>
              </a:rPr>
              <a:t>discloses</a:t>
            </a:r>
          </a:p>
          <a:p>
            <a:pPr marL="0" indent="0" algn="ctr" eaLnBrk="1" hangingPunct="1">
              <a:buNone/>
            </a:pPr>
            <a:r>
              <a:rPr lang="en-US" sz="1900" b="1" dirty="0">
                <a:solidFill>
                  <a:schemeClr val="tx1"/>
                </a:solidFill>
                <a:ea typeface="ＭＳ Ｐゴシック" pitchFamily="34" charset="-128"/>
              </a:rPr>
              <a:t>X</a:t>
            </a:r>
            <a:endParaRPr lang="en-US" sz="1900" b="1" dirty="0" smtClean="0">
              <a:solidFill>
                <a:schemeClr val="tx1"/>
              </a:solidFill>
              <a:ea typeface="ＭＳ Ｐゴシック" pitchFamily="34" charset="-128"/>
            </a:endParaRPr>
          </a:p>
        </p:txBody>
      </p:sp>
      <p:sp>
        <p:nvSpPr>
          <p:cNvPr id="11" name="Content Placeholder 2"/>
          <p:cNvSpPr txBox="1">
            <a:spLocks/>
          </p:cNvSpPr>
          <p:nvPr/>
        </p:nvSpPr>
        <p:spPr bwMode="auto">
          <a:xfrm>
            <a:off x="6248400" y="1371600"/>
            <a:ext cx="2057400" cy="1904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Non-provisional filed </a:t>
            </a:r>
            <a:r>
              <a:rPr lang="en-US" sz="1900" b="1" dirty="0" smtClean="0">
                <a:solidFill>
                  <a:srgbClr val="FF0000"/>
                </a:solidFill>
                <a:ea typeface="ＭＳ Ｐゴシック" pitchFamily="34" charset="-128"/>
              </a:rPr>
              <a:t>April 2013 </a:t>
            </a:r>
            <a:r>
              <a:rPr lang="en-US" sz="1900" dirty="0" smtClean="0">
                <a:ea typeface="ＭＳ Ｐゴシック" pitchFamily="34" charset="-128"/>
              </a:rPr>
              <a:t>discloses</a:t>
            </a:r>
          </a:p>
          <a:p>
            <a:pPr marL="0" indent="0" algn="ctr" eaLnBrk="1" hangingPunct="1">
              <a:buFontTx/>
              <a:buNone/>
            </a:pPr>
            <a:r>
              <a:rPr lang="en-US" sz="1900" b="1" dirty="0" smtClean="0">
                <a:solidFill>
                  <a:schemeClr val="tx1"/>
                </a:solidFill>
                <a:ea typeface="ＭＳ Ｐゴシック" pitchFamily="34" charset="-128"/>
              </a:rPr>
              <a:t>X, Y </a:t>
            </a:r>
            <a:r>
              <a:rPr lang="en-US" sz="1900" dirty="0" smtClean="0">
                <a:ea typeface="ＭＳ Ｐゴシック" pitchFamily="34" charset="-128"/>
              </a:rPr>
              <a:t>and </a:t>
            </a:r>
            <a:r>
              <a:rPr lang="en-US" sz="1900" b="1" dirty="0" smtClean="0">
                <a:solidFill>
                  <a:schemeClr val="tx1"/>
                </a:solidFill>
                <a:ea typeface="ＭＳ Ｐゴシック" pitchFamily="34" charset="-128"/>
              </a:rPr>
              <a:t>XY</a:t>
            </a:r>
          </a:p>
        </p:txBody>
      </p:sp>
      <p:sp>
        <p:nvSpPr>
          <p:cNvPr id="7" name="Left Brace 6"/>
          <p:cNvSpPr/>
          <p:nvPr/>
        </p:nvSpPr>
        <p:spPr>
          <a:xfrm rot="16200000">
            <a:off x="4262719" y="2218765"/>
            <a:ext cx="457200" cy="5468472"/>
          </a:xfrm>
          <a:prstGeom prst="leftBrace">
            <a:avLst>
              <a:gd name="adj1" fmla="val 61274"/>
              <a:gd name="adj2" fmla="val 49427"/>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Content Placeholder 2"/>
          <p:cNvSpPr txBox="1">
            <a:spLocks/>
          </p:cNvSpPr>
          <p:nvPr/>
        </p:nvSpPr>
        <p:spPr bwMode="auto">
          <a:xfrm>
            <a:off x="2895599" y="5181601"/>
            <a:ext cx="3124201" cy="12191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2A7E"/>
                </a:solidFill>
                <a:latin typeface="+mn-lt"/>
                <a:ea typeface="ＭＳ Ｐゴシック" pitchFamily="-110" charset="-128"/>
                <a:cs typeface="ＭＳ Ｐゴシック" pitchFamily="-110" charset="-128"/>
              </a:defRPr>
            </a:lvl1pPr>
            <a:lvl2pPr marL="742950" indent="-285750" algn="l" rtl="0" eaLnBrk="0" fontAlgn="base" hangingPunct="0">
              <a:spcBef>
                <a:spcPct val="20000"/>
              </a:spcBef>
              <a:spcAft>
                <a:spcPct val="0"/>
              </a:spcAft>
              <a:buChar char="–"/>
              <a:defRPr sz="2800">
                <a:solidFill>
                  <a:srgbClr val="002A7E"/>
                </a:solidFill>
                <a:latin typeface="+mn-lt"/>
                <a:ea typeface="ＭＳ Ｐゴシック" pitchFamily="-110" charset="-128"/>
              </a:defRPr>
            </a:lvl2pPr>
            <a:lvl3pPr marL="1143000" indent="-228600" algn="l" rtl="0" eaLnBrk="0" fontAlgn="base" hangingPunct="0">
              <a:spcBef>
                <a:spcPct val="20000"/>
              </a:spcBef>
              <a:spcAft>
                <a:spcPct val="0"/>
              </a:spcAft>
              <a:buChar char="•"/>
              <a:defRPr sz="2400">
                <a:solidFill>
                  <a:srgbClr val="002A7E"/>
                </a:solidFill>
                <a:latin typeface="+mn-lt"/>
                <a:ea typeface="ＭＳ Ｐゴシック" pitchFamily="-110" charset="-128"/>
              </a:defRPr>
            </a:lvl3pPr>
            <a:lvl4pPr marL="16002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4pPr>
            <a:lvl5pPr marL="2057400" indent="-228600" algn="l" rtl="0" eaLnBrk="0" fontAlgn="base" hangingPunct="0">
              <a:spcBef>
                <a:spcPct val="20000"/>
              </a:spcBef>
              <a:spcAft>
                <a:spcPct val="0"/>
              </a:spcAft>
              <a:buChar char="»"/>
              <a:defRPr sz="2000">
                <a:solidFill>
                  <a:srgbClr val="002A7E"/>
                </a:solidFill>
                <a:latin typeface="+mn-lt"/>
                <a:ea typeface="ＭＳ Ｐゴシック" pitchFamily="-110" charset="-128"/>
              </a:defRPr>
            </a:lvl5pPr>
            <a:lvl6pPr marL="25146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6pPr>
            <a:lvl7pPr marL="29718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7pPr>
            <a:lvl8pPr marL="34290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8pPr>
            <a:lvl9pPr marL="3886200" indent="-228600" algn="l" rtl="0" eaLnBrk="1" fontAlgn="base" hangingPunct="1">
              <a:spcBef>
                <a:spcPct val="20000"/>
              </a:spcBef>
              <a:spcAft>
                <a:spcPct val="0"/>
              </a:spcAft>
              <a:buChar char="»"/>
              <a:defRPr sz="2000">
                <a:solidFill>
                  <a:srgbClr val="002A7E"/>
                </a:solidFill>
                <a:latin typeface="+mn-lt"/>
                <a:ea typeface="ＭＳ Ｐゴシック" pitchFamily="-110" charset="-128"/>
              </a:defRPr>
            </a:lvl9pPr>
          </a:lstStyle>
          <a:p>
            <a:pPr marL="0" indent="0" algn="ctr" eaLnBrk="1" hangingPunct="1">
              <a:buFontTx/>
              <a:buNone/>
            </a:pPr>
            <a:r>
              <a:rPr lang="en-US" sz="1900" dirty="0" smtClean="0">
                <a:ea typeface="ＭＳ Ｐゴシック" pitchFamily="34" charset="-128"/>
              </a:rPr>
              <a:t>Old pre-AIA law applies to </a:t>
            </a:r>
            <a:r>
              <a:rPr lang="en-US" sz="1900" b="1" dirty="0" smtClean="0">
                <a:solidFill>
                  <a:schemeClr val="tx1"/>
                </a:solidFill>
                <a:ea typeface="ＭＳ Ｐゴシック" pitchFamily="34" charset="-128"/>
              </a:rPr>
              <a:t>X</a:t>
            </a:r>
          </a:p>
          <a:p>
            <a:pPr marL="0" indent="0" algn="ctr" eaLnBrk="1" hangingPunct="1">
              <a:buFontTx/>
              <a:buNone/>
            </a:pPr>
            <a:r>
              <a:rPr lang="en-US" sz="1900" dirty="0" smtClean="0">
                <a:ea typeface="ＭＳ Ｐゴシック" pitchFamily="34" charset="-128"/>
              </a:rPr>
              <a:t>New AIA law applies to </a:t>
            </a:r>
            <a:r>
              <a:rPr lang="en-US" sz="1900" b="1" dirty="0" smtClean="0">
                <a:solidFill>
                  <a:schemeClr val="tx1"/>
                </a:solidFill>
                <a:ea typeface="ＭＳ Ｐゴシック" pitchFamily="34" charset="-128"/>
              </a:rPr>
              <a:t>Y</a:t>
            </a:r>
            <a:r>
              <a:rPr lang="en-US" sz="1900" dirty="0" smtClean="0">
                <a:ea typeface="ＭＳ Ｐゴシック" pitchFamily="34" charset="-128"/>
              </a:rPr>
              <a:t> and </a:t>
            </a:r>
            <a:r>
              <a:rPr lang="en-US" sz="1900" b="1" dirty="0" smtClean="0">
                <a:solidFill>
                  <a:schemeClr val="tx1"/>
                </a:solidFill>
                <a:ea typeface="ＭＳ Ｐゴシック" pitchFamily="34" charset="-128"/>
              </a:rPr>
              <a:t>XY</a:t>
            </a:r>
          </a:p>
        </p:txBody>
      </p:sp>
    </p:spTree>
    <p:extLst>
      <p:ext uri="{BB962C8B-B14F-4D97-AF65-F5344CB8AC3E}">
        <p14:creationId xmlns:p14="http://schemas.microsoft.com/office/powerpoint/2010/main" xmlns="" val="1193834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95300" y="762000"/>
            <a:ext cx="8153400" cy="381000"/>
          </a:xfrm>
        </p:spPr>
        <p:txBody>
          <a:bodyPr/>
          <a:lstStyle/>
          <a:p>
            <a:pPr eaLnBrk="1" hangingPunct="1"/>
            <a:r>
              <a:rPr lang="en-US" sz="2800" b="1" dirty="0" smtClean="0">
                <a:ea typeface="ＭＳ Ｐゴシック" pitchFamily="34" charset="-128"/>
              </a:rPr>
              <a:t>APPLICATION OF EFFECTIVE FILING DATE</a:t>
            </a:r>
          </a:p>
        </p:txBody>
      </p:sp>
      <p:sp>
        <p:nvSpPr>
          <p:cNvPr id="31747" name="Content Placeholder 2"/>
          <p:cNvSpPr>
            <a:spLocks noGrp="1"/>
          </p:cNvSpPr>
          <p:nvPr>
            <p:ph idx="1"/>
          </p:nvPr>
        </p:nvSpPr>
        <p:spPr>
          <a:xfrm>
            <a:off x="800100" y="1371600"/>
            <a:ext cx="7543800" cy="4953000"/>
          </a:xfrm>
        </p:spPr>
        <p:txBody>
          <a:bodyPr/>
          <a:lstStyle/>
          <a:p>
            <a:pPr marL="0" indent="0" eaLnBrk="1" hangingPunct="1">
              <a:buNone/>
            </a:pPr>
            <a:endParaRPr lang="en-US" sz="2000" dirty="0" smtClean="0"/>
          </a:p>
          <a:p>
            <a:pPr marL="0" indent="0" eaLnBrk="1" hangingPunct="1">
              <a:buNone/>
            </a:pPr>
            <a:r>
              <a:rPr lang="en-US" sz="2000" dirty="0" smtClean="0"/>
              <a:t>Whether </a:t>
            </a:r>
            <a:r>
              <a:rPr lang="en-US" sz="2000" dirty="0"/>
              <a:t>an application is treated under the new </a:t>
            </a:r>
            <a:r>
              <a:rPr lang="en-US" sz="2000" dirty="0" smtClean="0"/>
              <a:t>AIA law (FITF) or </a:t>
            </a:r>
            <a:r>
              <a:rPr lang="en-US" sz="2000" dirty="0"/>
              <a:t>the pre-AIA law </a:t>
            </a:r>
            <a:r>
              <a:rPr lang="en-US" sz="2000" dirty="0" smtClean="0"/>
              <a:t>(FTI) is </a:t>
            </a:r>
            <a:r>
              <a:rPr lang="en-US" sz="2000" dirty="0"/>
              <a:t>based on the </a:t>
            </a:r>
            <a:r>
              <a:rPr lang="en-US" sz="2000" dirty="0" smtClean="0"/>
              <a:t>Effective </a:t>
            </a:r>
            <a:r>
              <a:rPr lang="en-US" sz="2000" dirty="0"/>
              <a:t>F</a:t>
            </a:r>
            <a:r>
              <a:rPr lang="en-US" sz="2000" dirty="0" smtClean="0"/>
              <a:t>iling </a:t>
            </a:r>
            <a:r>
              <a:rPr lang="en-US" sz="2000" dirty="0"/>
              <a:t>D</a:t>
            </a:r>
            <a:r>
              <a:rPr lang="en-US" sz="2000" dirty="0" smtClean="0"/>
              <a:t>ate </a:t>
            </a:r>
            <a:r>
              <a:rPr lang="en-US" sz="2000" dirty="0"/>
              <a:t>of the </a:t>
            </a:r>
            <a:r>
              <a:rPr lang="en-US" sz="2000" dirty="0" smtClean="0"/>
              <a:t>application</a:t>
            </a:r>
            <a:endParaRPr lang="en-US" sz="2000" dirty="0"/>
          </a:p>
          <a:p>
            <a:pPr marL="0" indent="0" eaLnBrk="1" hangingPunct="1">
              <a:buNone/>
            </a:pPr>
            <a:endParaRPr lang="en-US" sz="2000" dirty="0" smtClean="0"/>
          </a:p>
          <a:p>
            <a:pPr marL="0" indent="0" eaLnBrk="1" hangingPunct="1">
              <a:buNone/>
            </a:pPr>
            <a:r>
              <a:rPr lang="en-US" sz="2000" dirty="0" smtClean="0"/>
              <a:t>But, </a:t>
            </a:r>
          </a:p>
          <a:p>
            <a:pPr marL="0" indent="0" eaLnBrk="1" hangingPunct="1">
              <a:buNone/>
            </a:pPr>
            <a:endParaRPr lang="en-US" sz="2000" dirty="0" smtClean="0"/>
          </a:p>
          <a:p>
            <a:pPr marL="0" indent="0" eaLnBrk="1" hangingPunct="1">
              <a:buNone/>
            </a:pPr>
            <a:r>
              <a:rPr lang="en-US" sz="2000" dirty="0" smtClean="0"/>
              <a:t>The New AIA laws apply </a:t>
            </a:r>
            <a:r>
              <a:rPr lang="en-US" sz="2000" dirty="0"/>
              <a:t>to any application that contains, or </a:t>
            </a:r>
            <a:r>
              <a:rPr lang="en-US" sz="2000" u="sng" dirty="0"/>
              <a:t>contained at any time</a:t>
            </a:r>
            <a:r>
              <a:rPr lang="en-US" sz="2000" dirty="0"/>
              <a:t>, claims to an invention with an effective filing date after March 16, </a:t>
            </a:r>
            <a:r>
              <a:rPr lang="en-US" sz="2000" dirty="0" smtClean="0"/>
              <a:t>2013</a:t>
            </a:r>
          </a:p>
          <a:p>
            <a:pPr marL="0" indent="0" eaLnBrk="1" hangingPunct="1">
              <a:buNone/>
            </a:pPr>
            <a:endParaRPr lang="en-US" sz="2000" dirty="0"/>
          </a:p>
          <a:p>
            <a:pPr marL="0" indent="0" eaLnBrk="1" hangingPunct="1">
              <a:buNone/>
            </a:pPr>
            <a:r>
              <a:rPr lang="en-US" sz="2000" dirty="0" smtClean="0"/>
              <a:t>And, once you cross over into new AIA law status, you can never go back</a:t>
            </a:r>
          </a:p>
          <a:p>
            <a:pPr marL="0" indent="0" eaLnBrk="1" hangingPunct="1">
              <a:buNone/>
            </a:pPr>
            <a:endParaRPr lang="en-US" sz="2000" dirty="0" smtClean="0"/>
          </a:p>
          <a:p>
            <a:pPr marL="0" indent="0" eaLnBrk="1" hangingPunct="1">
              <a:buNone/>
            </a:pPr>
            <a:endParaRPr lang="en-US" sz="2000" dirty="0"/>
          </a:p>
          <a:p>
            <a:pPr marL="0" indent="0" eaLnBrk="1" hangingPunct="1">
              <a:buNone/>
            </a:pPr>
            <a:endParaRPr lang="en-US" sz="2000" dirty="0"/>
          </a:p>
          <a:p>
            <a:pPr marL="0" indent="0" eaLnBrk="1" hangingPunct="1">
              <a:buFontTx/>
              <a:buNone/>
            </a:pPr>
            <a:endParaRPr lang="en-US" sz="2000" dirty="0" smtClean="0">
              <a:ea typeface="ＭＳ Ｐゴシック" pitchFamily="34" charset="-128"/>
            </a:endParaRPr>
          </a:p>
        </p:txBody>
      </p:sp>
    </p:spTree>
    <p:extLst>
      <p:ext uri="{BB962C8B-B14F-4D97-AF65-F5344CB8AC3E}">
        <p14:creationId xmlns:p14="http://schemas.microsoft.com/office/powerpoint/2010/main" xmlns="" val="416876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95300" y="762000"/>
            <a:ext cx="8153400" cy="838200"/>
          </a:xfrm>
        </p:spPr>
        <p:txBody>
          <a:bodyPr/>
          <a:lstStyle/>
          <a:p>
            <a:pPr eaLnBrk="1" hangingPunct="1"/>
            <a:r>
              <a:rPr lang="en-US" sz="2800" b="1" dirty="0" smtClean="0">
                <a:ea typeface="ＭＳ Ｐゴシック" pitchFamily="34" charset="-128"/>
              </a:rPr>
              <a:t>COMPONENTS AND DATES FOR IMPLEMENTATION</a:t>
            </a:r>
          </a:p>
        </p:txBody>
      </p:sp>
      <p:sp>
        <p:nvSpPr>
          <p:cNvPr id="15363" name="Content Placeholder 3"/>
          <p:cNvSpPr>
            <a:spLocks noGrp="1"/>
          </p:cNvSpPr>
          <p:nvPr>
            <p:ph sz="half" idx="1"/>
          </p:nvPr>
        </p:nvSpPr>
        <p:spPr>
          <a:xfrm>
            <a:off x="228600" y="1447800"/>
            <a:ext cx="3390900" cy="50292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solidFill>
                  <a:srgbClr val="FF0000"/>
                </a:solidFill>
                <a:ea typeface="ＭＳ Ｐゴシック" pitchFamily="34" charset="-128"/>
              </a:rPr>
              <a:t>First Inventor to File</a:t>
            </a:r>
          </a:p>
          <a:p>
            <a:pPr marL="0" indent="0" eaLnBrk="1" hangingPunct="1">
              <a:buFontTx/>
              <a:buNone/>
            </a:pPr>
            <a:r>
              <a:rPr lang="en-US" sz="2000" dirty="0" smtClean="0">
                <a:solidFill>
                  <a:srgbClr val="FF0000"/>
                </a:solidFill>
                <a:ea typeface="ＭＳ Ｐゴシック" pitchFamily="34" charset="-128"/>
              </a:rPr>
              <a:t>Novelty</a:t>
            </a:r>
          </a:p>
          <a:p>
            <a:pPr marL="0" indent="0" eaLnBrk="1" hangingPunct="1">
              <a:buFontTx/>
              <a:buNone/>
            </a:pPr>
            <a:r>
              <a:rPr lang="en-US" sz="2000" dirty="0" smtClean="0">
                <a:solidFill>
                  <a:srgbClr val="FF0000"/>
                </a:solidFill>
                <a:ea typeface="ＭＳ Ｐゴシック" pitchFamily="34" charset="-128"/>
              </a:rPr>
              <a:t>Non-obviousness</a:t>
            </a:r>
          </a:p>
          <a:p>
            <a:pPr marL="0" indent="0" eaLnBrk="1" hangingPunct="1">
              <a:buFontTx/>
              <a:buNone/>
            </a:pPr>
            <a:r>
              <a:rPr lang="en-US" sz="2000" dirty="0" smtClean="0">
                <a:solidFill>
                  <a:srgbClr val="FF0000"/>
                </a:solidFill>
                <a:ea typeface="ＭＳ Ｐゴシック" pitchFamily="34" charset="-128"/>
              </a:rPr>
              <a:t>Inventor Oath or Declaration</a:t>
            </a:r>
          </a:p>
          <a:p>
            <a:pPr marL="0" indent="0" eaLnBrk="1" hangingPunct="1">
              <a:buFontTx/>
              <a:buNone/>
            </a:pPr>
            <a:r>
              <a:rPr lang="en-US" sz="2000" dirty="0" smtClean="0">
                <a:ea typeface="ＭＳ Ｐゴシック" pitchFamily="34" charset="-128"/>
              </a:rPr>
              <a:t>Fees – 15% Surcharge</a:t>
            </a:r>
          </a:p>
          <a:p>
            <a:pPr marL="0" indent="0" eaLnBrk="1" hangingPunct="1">
              <a:buFontTx/>
              <a:buNone/>
            </a:pPr>
            <a:r>
              <a:rPr lang="en-US" sz="2000" dirty="0" smtClean="0">
                <a:ea typeface="ＭＳ Ｐゴシック" pitchFamily="34" charset="-128"/>
              </a:rPr>
              <a:t>Electronic Filing Incentive</a:t>
            </a:r>
          </a:p>
          <a:p>
            <a:pPr marL="0" indent="0" eaLnBrk="1" hangingPunct="1">
              <a:buFontTx/>
              <a:buNone/>
            </a:pPr>
            <a:r>
              <a:rPr lang="en-US" sz="2000" dirty="0" smtClean="0">
                <a:ea typeface="ＭＳ Ｐゴシック" pitchFamily="34" charset="-128"/>
              </a:rPr>
              <a:t>Fee Setting Authority</a:t>
            </a:r>
          </a:p>
          <a:p>
            <a:pPr marL="0" indent="0" eaLnBrk="1" hangingPunct="1">
              <a:buFontTx/>
              <a:buNone/>
            </a:pPr>
            <a:r>
              <a:rPr lang="en-US" sz="2000" dirty="0" smtClean="0">
                <a:solidFill>
                  <a:srgbClr val="FF0000"/>
                </a:solidFill>
                <a:ea typeface="ＭＳ Ｐゴシック" pitchFamily="34" charset="-128"/>
              </a:rPr>
              <a:t>Best Mode</a:t>
            </a:r>
          </a:p>
          <a:p>
            <a:pPr marL="0" indent="0" eaLnBrk="1" hangingPunct="1">
              <a:buFontTx/>
              <a:buNone/>
            </a:pPr>
            <a:r>
              <a:rPr lang="en-US" sz="2000" dirty="0" smtClean="0">
                <a:solidFill>
                  <a:srgbClr val="FF0000"/>
                </a:solidFill>
                <a:ea typeface="ＭＳ Ｐゴシック" pitchFamily="34" charset="-128"/>
              </a:rPr>
              <a:t>Derivation Proceedings</a:t>
            </a:r>
          </a:p>
          <a:p>
            <a:pPr marL="0" indent="0" eaLnBrk="1" hangingPunct="1">
              <a:buFontTx/>
              <a:buNone/>
            </a:pPr>
            <a:r>
              <a:rPr lang="en-US" sz="2000" dirty="0" smtClean="0">
                <a:ea typeface="ＭＳ Ｐゴシック" pitchFamily="34" charset="-128"/>
              </a:rPr>
              <a:t>Prior Use Defense</a:t>
            </a:r>
          </a:p>
          <a:p>
            <a:pPr marL="0" indent="0" eaLnBrk="1" hangingPunct="1">
              <a:buFontTx/>
              <a:buNone/>
            </a:pPr>
            <a:r>
              <a:rPr lang="en-US" sz="2000" dirty="0" smtClean="0">
                <a:ea typeface="ＭＳ Ｐゴシック" pitchFamily="34" charset="-128"/>
              </a:rPr>
              <a:t>Inter </a:t>
            </a:r>
            <a:r>
              <a:rPr lang="en-US" sz="2000" dirty="0" err="1" smtClean="0">
                <a:ea typeface="ＭＳ Ｐゴシック" pitchFamily="34" charset="-128"/>
              </a:rPr>
              <a:t>partes</a:t>
            </a:r>
            <a:r>
              <a:rPr lang="en-US" sz="2000" dirty="0" smtClean="0">
                <a:ea typeface="ＭＳ Ｐゴシック" pitchFamily="34" charset="-128"/>
              </a:rPr>
              <a:t> transition threshold</a:t>
            </a: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
        <p:nvSpPr>
          <p:cNvPr id="15364" name="Content Placeholder 4"/>
          <p:cNvSpPr>
            <a:spLocks noGrp="1"/>
          </p:cNvSpPr>
          <p:nvPr>
            <p:ph sz="half" idx="2"/>
          </p:nvPr>
        </p:nvSpPr>
        <p:spPr>
          <a:xfrm>
            <a:off x="3657600" y="1447800"/>
            <a:ext cx="5486400" cy="44958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solidFill>
                  <a:srgbClr val="FF0000"/>
                </a:solidFill>
                <a:ea typeface="ＭＳ Ｐゴシック" pitchFamily="34" charset="-128"/>
              </a:rPr>
              <a:t>March 16, 2013           (filed on/after)</a:t>
            </a:r>
          </a:p>
          <a:p>
            <a:pPr marL="0" indent="0" eaLnBrk="1" hangingPunct="1">
              <a:buFontTx/>
              <a:buNone/>
            </a:pPr>
            <a:r>
              <a:rPr lang="en-US" sz="2000" dirty="0" smtClean="0">
                <a:solidFill>
                  <a:srgbClr val="FF0000"/>
                </a:solidFill>
                <a:ea typeface="ＭＳ Ｐゴシック" pitchFamily="34" charset="-128"/>
              </a:rPr>
              <a:t>March 16, </a:t>
            </a:r>
            <a:r>
              <a:rPr lang="en-US" sz="2000" dirty="0">
                <a:solidFill>
                  <a:srgbClr val="FF0000"/>
                </a:solidFill>
                <a:ea typeface="ＭＳ Ｐゴシック" pitchFamily="34" charset="-128"/>
              </a:rPr>
              <a:t>2013 </a:t>
            </a:r>
            <a:r>
              <a:rPr lang="en-US" sz="2000" dirty="0" smtClean="0">
                <a:solidFill>
                  <a:srgbClr val="FF0000"/>
                </a:solidFill>
                <a:ea typeface="ＭＳ Ｐゴシック" pitchFamily="34" charset="-128"/>
              </a:rPr>
              <a:t>          (</a:t>
            </a:r>
            <a:r>
              <a:rPr lang="en-US" sz="2000" dirty="0">
                <a:solidFill>
                  <a:srgbClr val="FF0000"/>
                </a:solidFill>
                <a:ea typeface="ＭＳ Ｐゴシック" pitchFamily="34" charset="-128"/>
              </a:rPr>
              <a:t>filed on/after)</a:t>
            </a:r>
            <a:endParaRPr lang="en-US" sz="2000" dirty="0" smtClean="0">
              <a:solidFill>
                <a:srgbClr val="FF0000"/>
              </a:solidFill>
              <a:ea typeface="ＭＳ Ｐゴシック" pitchFamily="34" charset="-128"/>
            </a:endParaRPr>
          </a:p>
          <a:p>
            <a:pPr marL="0" indent="0" eaLnBrk="1" hangingPunct="1">
              <a:buFontTx/>
              <a:buNone/>
            </a:pPr>
            <a:r>
              <a:rPr lang="en-US" sz="2000" dirty="0" smtClean="0">
                <a:solidFill>
                  <a:srgbClr val="FF0000"/>
                </a:solidFill>
                <a:ea typeface="ＭＳ Ｐゴシック" pitchFamily="34" charset="-128"/>
              </a:rPr>
              <a:t>March 16, </a:t>
            </a:r>
            <a:r>
              <a:rPr lang="en-US" sz="2000" dirty="0">
                <a:solidFill>
                  <a:srgbClr val="FF0000"/>
                </a:solidFill>
                <a:ea typeface="ＭＳ Ｐゴシック" pitchFamily="34" charset="-128"/>
              </a:rPr>
              <a:t>2013 </a:t>
            </a:r>
            <a:r>
              <a:rPr lang="en-US" sz="2000" dirty="0" smtClean="0">
                <a:solidFill>
                  <a:srgbClr val="FF0000"/>
                </a:solidFill>
                <a:ea typeface="ＭＳ Ｐゴシック" pitchFamily="34" charset="-128"/>
              </a:rPr>
              <a:t>          (</a:t>
            </a:r>
            <a:r>
              <a:rPr lang="en-US" sz="2000" dirty="0">
                <a:solidFill>
                  <a:srgbClr val="FF0000"/>
                </a:solidFill>
                <a:ea typeface="ＭＳ Ｐゴシック" pitchFamily="34" charset="-128"/>
              </a:rPr>
              <a:t>filed on/after)</a:t>
            </a:r>
            <a:endParaRPr lang="en-US" sz="2000" dirty="0" smtClean="0">
              <a:solidFill>
                <a:srgbClr val="FF0000"/>
              </a:solidFill>
              <a:ea typeface="ＭＳ Ｐゴシック" pitchFamily="34" charset="-128"/>
            </a:endParaRPr>
          </a:p>
          <a:p>
            <a:pPr marL="0" indent="0" eaLnBrk="1" hangingPunct="1">
              <a:buFontTx/>
              <a:buNone/>
            </a:pPr>
            <a:r>
              <a:rPr lang="en-US" sz="2000" dirty="0" smtClean="0">
                <a:solidFill>
                  <a:srgbClr val="FF0000"/>
                </a:solidFill>
                <a:ea typeface="ＭＳ Ｐゴシック" pitchFamily="34" charset="-128"/>
              </a:rPr>
              <a:t>September 26, 2012   (filed before/on/after)</a:t>
            </a:r>
          </a:p>
          <a:p>
            <a:pPr marL="0" indent="0" eaLnBrk="1" hangingPunct="1">
              <a:buFontTx/>
              <a:buNone/>
            </a:pPr>
            <a:r>
              <a:rPr lang="en-US" sz="2000" dirty="0" smtClean="0">
                <a:ea typeface="ＭＳ Ｐゴシック" pitchFamily="34" charset="-128"/>
              </a:rPr>
              <a:t>September 26, 2011   (fees on/after)</a:t>
            </a:r>
          </a:p>
          <a:p>
            <a:pPr marL="0" indent="0" eaLnBrk="1" hangingPunct="1">
              <a:buFontTx/>
              <a:buNone/>
            </a:pPr>
            <a:r>
              <a:rPr lang="en-US" sz="2000" dirty="0" smtClean="0">
                <a:ea typeface="ＭＳ Ｐゴシック" pitchFamily="34" charset="-128"/>
              </a:rPr>
              <a:t>November 15, 2011    (filed on/after)</a:t>
            </a:r>
          </a:p>
          <a:p>
            <a:pPr marL="0" indent="0" eaLnBrk="1" hangingPunct="1">
              <a:buFontTx/>
              <a:buNone/>
            </a:pPr>
            <a:r>
              <a:rPr lang="en-US" sz="2000" dirty="0" smtClean="0">
                <a:ea typeface="ＭＳ Ｐゴシック" pitchFamily="34" charset="-128"/>
              </a:rPr>
              <a:t>As rulemaking is completed</a:t>
            </a:r>
          </a:p>
          <a:p>
            <a:pPr marL="0" indent="0" eaLnBrk="1" hangingPunct="1">
              <a:buFontTx/>
              <a:buNone/>
            </a:pPr>
            <a:r>
              <a:rPr lang="en-US" sz="2000" dirty="0" smtClean="0">
                <a:solidFill>
                  <a:srgbClr val="FF0000"/>
                </a:solidFill>
                <a:ea typeface="ＭＳ Ｐゴシック" pitchFamily="34" charset="-128"/>
              </a:rPr>
              <a:t>September 16, 2011   (proceedings on/after)</a:t>
            </a:r>
          </a:p>
          <a:p>
            <a:pPr marL="0" indent="0" eaLnBrk="1" hangingPunct="1">
              <a:buNone/>
            </a:pPr>
            <a:r>
              <a:rPr lang="en-US" sz="2000" dirty="0" smtClean="0">
                <a:solidFill>
                  <a:srgbClr val="FF0000"/>
                </a:solidFill>
                <a:ea typeface="ＭＳ Ｐゴシック" pitchFamily="34" charset="-128"/>
              </a:rPr>
              <a:t>March 16, </a:t>
            </a:r>
            <a:r>
              <a:rPr lang="en-US" sz="2000" dirty="0">
                <a:solidFill>
                  <a:srgbClr val="FF0000"/>
                </a:solidFill>
                <a:ea typeface="ＭＳ Ｐゴシック" pitchFamily="34" charset="-128"/>
              </a:rPr>
              <a:t>2013 </a:t>
            </a:r>
            <a:r>
              <a:rPr lang="en-US" sz="2000" dirty="0" smtClean="0">
                <a:solidFill>
                  <a:srgbClr val="FF0000"/>
                </a:solidFill>
                <a:ea typeface="ＭＳ Ｐゴシック" pitchFamily="34" charset="-128"/>
              </a:rPr>
              <a:t>          (</a:t>
            </a:r>
            <a:r>
              <a:rPr lang="en-US" sz="2000" dirty="0">
                <a:solidFill>
                  <a:srgbClr val="FF0000"/>
                </a:solidFill>
                <a:ea typeface="ＭＳ Ｐゴシック" pitchFamily="34" charset="-128"/>
              </a:rPr>
              <a:t>filed on/after)</a:t>
            </a:r>
          </a:p>
          <a:p>
            <a:pPr marL="0" indent="0" eaLnBrk="1" hangingPunct="1">
              <a:buFontTx/>
              <a:buNone/>
            </a:pPr>
            <a:r>
              <a:rPr lang="en-US" sz="2000" dirty="0" smtClean="0">
                <a:ea typeface="ＭＳ Ｐゴシック" pitchFamily="34" charset="-128"/>
              </a:rPr>
              <a:t>September 16, 2011   (issued on/after)</a:t>
            </a:r>
          </a:p>
          <a:p>
            <a:pPr marL="0" indent="0" eaLnBrk="1" hangingPunct="1">
              <a:buFontTx/>
              <a:buNone/>
            </a:pPr>
            <a:r>
              <a:rPr lang="en-US" sz="2000" dirty="0" smtClean="0">
                <a:ea typeface="ＭＳ Ｐゴシック" pitchFamily="34" charset="-128"/>
              </a:rPr>
              <a:t>September 16, 2011   (filed on/after)</a:t>
            </a: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CONDITIONS FOR PATENTABILITY</a:t>
            </a:r>
          </a:p>
        </p:txBody>
      </p:sp>
      <p:sp>
        <p:nvSpPr>
          <p:cNvPr id="30723" name="Content Placeholder 2"/>
          <p:cNvSpPr>
            <a:spLocks noGrp="1"/>
          </p:cNvSpPr>
          <p:nvPr>
            <p:ph idx="1"/>
          </p:nvPr>
        </p:nvSpPr>
        <p:spPr>
          <a:xfrm>
            <a:off x="876300" y="2209800"/>
            <a:ext cx="7391400" cy="2971800"/>
          </a:xfrm>
        </p:spPr>
        <p:txBody>
          <a:bodyPr/>
          <a:lstStyle/>
          <a:p>
            <a:pPr marL="0" indent="0" eaLnBrk="1" hangingPunct="1">
              <a:buFontTx/>
              <a:buNone/>
            </a:pPr>
            <a:r>
              <a:rPr lang="en-US" sz="2700" b="1" dirty="0" smtClean="0">
                <a:ea typeface="ＭＳ Ｐゴシック" pitchFamily="34" charset="-128"/>
              </a:rPr>
              <a:t>OBVIOUSNESS</a:t>
            </a:r>
          </a:p>
          <a:p>
            <a:pPr marL="0" indent="0" eaLnBrk="1" hangingPunct="1">
              <a:buFontTx/>
              <a:buNone/>
            </a:pPr>
            <a:endParaRPr lang="en-US" sz="2700" dirty="0" smtClean="0">
              <a:ea typeface="ＭＳ Ｐゴシック" pitchFamily="34" charset="-128"/>
            </a:endParaRPr>
          </a:p>
          <a:p>
            <a:pPr marL="0" indent="0" eaLnBrk="1" hangingPunct="1">
              <a:buFontTx/>
              <a:buNone/>
            </a:pPr>
            <a:r>
              <a:rPr lang="en-US" sz="2700" dirty="0" smtClean="0">
                <a:ea typeface="ＭＳ Ｐゴシック" pitchFamily="34" charset="-128"/>
              </a:rPr>
              <a:t>The criteria for obviousness remain essentially the same except that the holding in KSR has been incorporated into the Statute.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NON-OBVIOUSNESS</a:t>
            </a:r>
          </a:p>
        </p:txBody>
      </p:sp>
      <p:sp>
        <p:nvSpPr>
          <p:cNvPr id="31747" name="Content Placeholder 2"/>
          <p:cNvSpPr>
            <a:spLocks noGrp="1"/>
          </p:cNvSpPr>
          <p:nvPr>
            <p:ph idx="1"/>
          </p:nvPr>
        </p:nvSpPr>
        <p:spPr>
          <a:xfrm>
            <a:off x="800100" y="1828800"/>
            <a:ext cx="7543800" cy="3886200"/>
          </a:xfrm>
        </p:spPr>
        <p:txBody>
          <a:bodyPr/>
          <a:lstStyle/>
          <a:p>
            <a:pPr marL="0" indent="0" eaLnBrk="1" hangingPunct="1">
              <a:buFontTx/>
              <a:buNone/>
            </a:pPr>
            <a:r>
              <a:rPr lang="en-US" sz="2000" dirty="0" smtClean="0">
                <a:ea typeface="ＭＳ Ｐゴシック" pitchFamily="34" charset="-128"/>
              </a:rPr>
              <a:t>§ 103. Conditions for patentability; non-obvious subject matter</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altLang="en-US" sz="2000" dirty="0" smtClean="0">
                <a:ea typeface="ＭＳ Ｐゴシック" pitchFamily="34" charset="-128"/>
              </a:rPr>
              <a:t>‘‘</a:t>
            </a:r>
            <a:r>
              <a:rPr lang="en-US" altLang="ja-JP" sz="2000" dirty="0" smtClean="0">
                <a:ea typeface="ＭＳ Ｐゴシック" pitchFamily="34" charset="-128"/>
              </a:rPr>
              <a:t>A patent for a claimed invention may not be obtained, notwithstanding that the claimed invention is not identically disclosed as set forth in section 102, if the differences between the claimed invention and the prior art are such that the claimed invention as a whole would have been obvious before the effective filing date of the claimed invention to a person having ordinary skill in the art to which the claimed invention pertains. Patentability shall not be negated by the manner in which the invention was made.</a:t>
            </a:r>
            <a:r>
              <a:rPr lang="en-US" altLang="en-US" sz="2000" dirty="0" smtClean="0">
                <a:ea typeface="ＭＳ Ｐゴシック" pitchFamily="34" charset="-128"/>
              </a:rPr>
              <a:t>’’</a:t>
            </a:r>
            <a:endParaRPr lang="en-US" sz="2000" dirty="0" smtClean="0">
              <a:ea typeface="ＭＳ Ｐゴシック" pitchFamily="34" charset="-128"/>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95300" y="762000"/>
            <a:ext cx="8153400" cy="381000"/>
          </a:xfrm>
        </p:spPr>
        <p:txBody>
          <a:bodyPr/>
          <a:lstStyle/>
          <a:p>
            <a:pPr eaLnBrk="1" hangingPunct="1"/>
            <a:r>
              <a:rPr lang="en-US" sz="2800" b="1" dirty="0" smtClean="0">
                <a:ea typeface="ＭＳ Ｐゴシック" pitchFamily="34" charset="-128"/>
              </a:rPr>
              <a:t>HARSH REALITY</a:t>
            </a:r>
          </a:p>
        </p:txBody>
      </p:sp>
      <p:sp>
        <p:nvSpPr>
          <p:cNvPr id="27651" name="Content Placeholder 2"/>
          <p:cNvSpPr>
            <a:spLocks noGrp="1"/>
          </p:cNvSpPr>
          <p:nvPr>
            <p:ph idx="1"/>
          </p:nvPr>
        </p:nvSpPr>
        <p:spPr>
          <a:xfrm>
            <a:off x="666750" y="1219200"/>
            <a:ext cx="7810500" cy="5410200"/>
          </a:xfrm>
        </p:spPr>
        <p:txBody>
          <a:bodyPr/>
          <a:lstStyle/>
          <a:p>
            <a:pPr marL="0" indent="0" eaLnBrk="1" hangingPunct="1">
              <a:buFontTx/>
              <a:buNone/>
            </a:pPr>
            <a:endParaRPr lang="en-US" sz="1900" dirty="0" smtClean="0">
              <a:ea typeface="ＭＳ Ｐゴシック" pitchFamily="34" charset="-128"/>
            </a:endParaRPr>
          </a:p>
          <a:p>
            <a:pPr marL="0" indent="0" eaLnBrk="1" hangingPunct="1">
              <a:buFontTx/>
              <a:buNone/>
            </a:pPr>
            <a:r>
              <a:rPr lang="en-US" sz="1900" dirty="0">
                <a:ea typeface="ＭＳ Ｐゴシック" pitchFamily="34" charset="-128"/>
              </a:rPr>
              <a:t>I</a:t>
            </a:r>
            <a:r>
              <a:rPr lang="en-US" sz="1900" dirty="0" smtClean="0">
                <a:ea typeface="ＭＳ Ｐゴシック" pitchFamily="34" charset="-128"/>
              </a:rPr>
              <a:t>f a prior publication only discloses some “portion” of the later filed invention, </a:t>
            </a: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1900" dirty="0" smtClean="0">
                <a:ea typeface="ＭＳ Ｐゴシック" pitchFamily="34" charset="-128"/>
              </a:rPr>
              <a:t>	For example, mouse data are disclosed in a manuscript, 	but the claims in the eventually filed application are to 	human therapy,</a:t>
            </a: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1900" dirty="0" smtClean="0">
                <a:ea typeface="ＭＳ Ｐゴシック" pitchFamily="34" charset="-128"/>
              </a:rPr>
              <a:t>The Effective Filing Date for claims to human therapy will likely be the date of filing, the grace period will not apply as to the publication of the mouse data, and the invention to the human therapy may be held obvious over the mouse disclosure</a:t>
            </a:r>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1900" b="1" dirty="0" smtClean="0">
                <a:ea typeface="ＭＳ Ｐゴシック" pitchFamily="34" charset="-128"/>
              </a:rPr>
              <a:t>All provisional applications </a:t>
            </a:r>
            <a:r>
              <a:rPr lang="en-US" sz="1900" dirty="0" smtClean="0">
                <a:ea typeface="ＭＳ Ｐゴシック" pitchFamily="34" charset="-128"/>
              </a:rPr>
              <a:t>should now include a broader disclosure and claims so that the invention is more clearly defined</a:t>
            </a:r>
          </a:p>
          <a:p>
            <a:pPr marL="0" indent="0" eaLnBrk="1" hangingPunct="1">
              <a:buFontTx/>
              <a:buNone/>
            </a:pPr>
            <a:endParaRPr lang="en-US" dirty="0" smtClean="0">
              <a:ea typeface="ＭＳ Ｐゴシック" pitchFamily="34" charset="-128"/>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95300" y="762000"/>
            <a:ext cx="8153400" cy="381000"/>
          </a:xfrm>
        </p:spPr>
        <p:txBody>
          <a:bodyPr/>
          <a:lstStyle/>
          <a:p>
            <a:pPr eaLnBrk="1" hangingPunct="1"/>
            <a:r>
              <a:rPr lang="en-US" sz="2800" b="1" dirty="0" smtClean="0">
                <a:ea typeface="ＭＳ Ｐゴシック" pitchFamily="34" charset="-128"/>
              </a:rPr>
              <a:t>HARSH REALITY</a:t>
            </a:r>
          </a:p>
        </p:txBody>
      </p:sp>
      <p:sp>
        <p:nvSpPr>
          <p:cNvPr id="27651" name="Content Placeholder 2"/>
          <p:cNvSpPr>
            <a:spLocks noGrp="1"/>
          </p:cNvSpPr>
          <p:nvPr>
            <p:ph idx="1"/>
          </p:nvPr>
        </p:nvSpPr>
        <p:spPr>
          <a:xfrm>
            <a:off x="666750" y="1219200"/>
            <a:ext cx="7810500" cy="5410200"/>
          </a:xfrm>
        </p:spPr>
        <p:txBody>
          <a:bodyPr/>
          <a:lstStyle/>
          <a:p>
            <a:pPr marL="0" indent="0" eaLnBrk="1" hangingPunct="1">
              <a:buFontTx/>
              <a:buNone/>
            </a:pPr>
            <a:endParaRPr lang="en-US" sz="1900" dirty="0" smtClean="0">
              <a:ea typeface="ＭＳ Ｐゴシック" pitchFamily="34" charset="-128"/>
            </a:endParaRPr>
          </a:p>
          <a:p>
            <a:pPr marL="0" indent="0" eaLnBrk="1" hangingPunct="1">
              <a:buNone/>
            </a:pPr>
            <a:r>
              <a:rPr lang="en-US" sz="1900" dirty="0">
                <a:ea typeface="ＭＳ Ｐゴシック" pitchFamily="34" charset="-128"/>
              </a:rPr>
              <a:t>Best to </a:t>
            </a:r>
            <a:r>
              <a:rPr lang="en-US" sz="1900" b="1" dirty="0">
                <a:ea typeface="ＭＳ Ｐゴシック" pitchFamily="34" charset="-128"/>
              </a:rPr>
              <a:t>NOT</a:t>
            </a:r>
            <a:r>
              <a:rPr lang="en-US" sz="1900" dirty="0">
                <a:ea typeface="ＭＳ Ｐゴシック" pitchFamily="34" charset="-128"/>
              </a:rPr>
              <a:t> rely on the grace period</a:t>
            </a: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1900" dirty="0" smtClean="0">
                <a:ea typeface="ＭＳ Ｐゴシック" pitchFamily="34" charset="-128"/>
              </a:rPr>
              <a:t>After March 16, 2013, if you need to rely on the grace period,</a:t>
            </a:r>
          </a:p>
          <a:p>
            <a:pPr marL="0" indent="0" eaLnBrk="1" hangingPunct="1">
              <a:buFontTx/>
              <a:buNone/>
            </a:pPr>
            <a:r>
              <a:rPr lang="en-US" sz="1900" dirty="0" smtClean="0">
                <a:ea typeface="ＭＳ Ｐゴシック" pitchFamily="34" charset="-128"/>
              </a:rPr>
              <a:t>you may be required to file a declaration to establish that you are entitled to it.</a:t>
            </a:r>
          </a:p>
          <a:p>
            <a:pPr marL="0" indent="0" eaLnBrk="1" hangingPunct="1">
              <a:buFontTx/>
              <a:buNone/>
            </a:pPr>
            <a:endParaRPr lang="en-US" sz="1900" dirty="0" smtClean="0">
              <a:ea typeface="ＭＳ Ｐゴシック" pitchFamily="34" charset="-128"/>
            </a:endParaRPr>
          </a:p>
          <a:p>
            <a:pPr marL="0" indent="0" eaLnBrk="1" hangingPunct="1">
              <a:buNone/>
            </a:pPr>
            <a:r>
              <a:rPr lang="en-US" sz="2000" dirty="0"/>
              <a:t>“Specifically, the inventor or joint inventor must establish the date and content of their earlier public disclosure. If the earlier disclosure was a printed publication, the affidavit or declaration must be accompanied by a copy of the printed publication.” </a:t>
            </a:r>
            <a:endParaRPr lang="en-US" sz="2000" dirty="0" smtClean="0"/>
          </a:p>
          <a:p>
            <a:pPr marL="0" indent="0" eaLnBrk="1" hangingPunct="1">
              <a:buNone/>
            </a:pPr>
            <a:endParaRPr lang="en-US" sz="2000" dirty="0"/>
          </a:p>
          <a:p>
            <a:pPr marL="0" indent="0" eaLnBrk="1" hangingPunct="1">
              <a:buNone/>
            </a:pPr>
            <a:r>
              <a:rPr lang="en-US" sz="2000" dirty="0"/>
              <a:t>“ If the earlier disclosure was not a printed publication, the affidavit or declaration must describe the earlier disclosure with sufficient detail and particularity to determine that the earlier disclosure is a public disclosure of the subject matter.” </a:t>
            </a:r>
          </a:p>
          <a:p>
            <a:pPr marL="0" indent="0" eaLnBrk="1" hangingPunct="1">
              <a:buNone/>
            </a:pPr>
            <a:endParaRPr lang="en-US" sz="2000" dirty="0"/>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extLst>
      <p:ext uri="{BB962C8B-B14F-4D97-AF65-F5344CB8AC3E}">
        <p14:creationId xmlns:p14="http://schemas.microsoft.com/office/powerpoint/2010/main" xmlns="" val="3909646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95300" y="762000"/>
            <a:ext cx="8153400" cy="381000"/>
          </a:xfrm>
        </p:spPr>
        <p:txBody>
          <a:bodyPr/>
          <a:lstStyle/>
          <a:p>
            <a:pPr eaLnBrk="1" hangingPunct="1"/>
            <a:r>
              <a:rPr lang="en-US" sz="2800" b="1" dirty="0" smtClean="0">
                <a:ea typeface="ＭＳ Ｐゴシック" pitchFamily="34" charset="-128"/>
              </a:rPr>
              <a:t>RECOMMENDATIONS</a:t>
            </a:r>
          </a:p>
        </p:txBody>
      </p:sp>
      <p:sp>
        <p:nvSpPr>
          <p:cNvPr id="27651" name="Content Placeholder 2"/>
          <p:cNvSpPr>
            <a:spLocks noGrp="1"/>
          </p:cNvSpPr>
          <p:nvPr>
            <p:ph idx="1"/>
          </p:nvPr>
        </p:nvSpPr>
        <p:spPr>
          <a:xfrm>
            <a:off x="666750" y="1219200"/>
            <a:ext cx="7810500" cy="5410200"/>
          </a:xfrm>
        </p:spPr>
        <p:txBody>
          <a:bodyPr/>
          <a:lstStyle/>
          <a:p>
            <a:pPr marL="0" indent="0" eaLnBrk="1" hangingPunct="1">
              <a:buFontTx/>
              <a:buNone/>
            </a:pPr>
            <a:r>
              <a:rPr lang="en-US" sz="2400" u="sng" dirty="0" smtClean="0">
                <a:ea typeface="ＭＳ Ｐゴシック" pitchFamily="34" charset="-128"/>
              </a:rPr>
              <a:t>To maximize protection now</a:t>
            </a:r>
            <a:endParaRPr lang="en-US" sz="1900" u="sng"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2400" dirty="0" smtClean="0">
                <a:ea typeface="ＭＳ Ｐゴシック" pitchFamily="34" charset="-128"/>
              </a:rPr>
              <a:t>Any </a:t>
            </a:r>
            <a:r>
              <a:rPr lang="en-US" sz="2400" dirty="0" err="1" smtClean="0">
                <a:ea typeface="ＭＳ Ｐゴシック" pitchFamily="34" charset="-128"/>
              </a:rPr>
              <a:t>provisionals</a:t>
            </a:r>
            <a:r>
              <a:rPr lang="en-US" sz="2400" dirty="0" smtClean="0">
                <a:ea typeface="ＭＳ Ｐゴシック" pitchFamily="34" charset="-128"/>
              </a:rPr>
              <a:t> filed ON/AFTER March 16, 2012, should try to convert BEFORE March 16, 2013</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If any Inventor has published patentable subject matter between March 16, 2012 and now, should try to file a provisional covering the subject matter of the publication BEFORE March 16, 2013</a:t>
            </a:r>
          </a:p>
          <a:p>
            <a:pPr marL="0" indent="0" eaLnBrk="1" hangingPunct="1">
              <a:buFontTx/>
              <a:buNone/>
            </a:pPr>
            <a:endParaRPr lang="en-US" sz="2400" dirty="0">
              <a:ea typeface="ＭＳ Ｐゴシック" pitchFamily="34" charset="-128"/>
            </a:endParaRPr>
          </a:p>
          <a:p>
            <a:pPr marL="0" indent="0" eaLnBrk="1" hangingPunct="1">
              <a:buNone/>
            </a:pPr>
            <a:r>
              <a:rPr lang="en-US" sz="2400" dirty="0">
                <a:ea typeface="ＭＳ Ｐゴシック" pitchFamily="34" charset="-128"/>
              </a:rPr>
              <a:t>If have invention disclosure now, file before March 16, 2013</a:t>
            </a: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extLst>
      <p:ext uri="{BB962C8B-B14F-4D97-AF65-F5344CB8AC3E}">
        <p14:creationId xmlns:p14="http://schemas.microsoft.com/office/powerpoint/2010/main" xmlns="" val="1862254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95300" y="762000"/>
            <a:ext cx="8153400" cy="381000"/>
          </a:xfrm>
        </p:spPr>
        <p:txBody>
          <a:bodyPr/>
          <a:lstStyle/>
          <a:p>
            <a:pPr eaLnBrk="1" hangingPunct="1"/>
            <a:r>
              <a:rPr lang="en-US" sz="2800" b="1" dirty="0" smtClean="0">
                <a:ea typeface="ＭＳ Ｐゴシック" pitchFamily="34" charset="-128"/>
              </a:rPr>
              <a:t>RECOMENDATIONS</a:t>
            </a:r>
          </a:p>
        </p:txBody>
      </p:sp>
      <p:sp>
        <p:nvSpPr>
          <p:cNvPr id="27651" name="Content Placeholder 2"/>
          <p:cNvSpPr>
            <a:spLocks noGrp="1"/>
          </p:cNvSpPr>
          <p:nvPr>
            <p:ph idx="1"/>
          </p:nvPr>
        </p:nvSpPr>
        <p:spPr>
          <a:xfrm>
            <a:off x="666750" y="1219200"/>
            <a:ext cx="7810500" cy="5410200"/>
          </a:xfrm>
        </p:spPr>
        <p:txBody>
          <a:bodyPr/>
          <a:lstStyle/>
          <a:p>
            <a:pPr marL="0" indent="0" eaLnBrk="1" hangingPunct="1">
              <a:buNone/>
            </a:pPr>
            <a:endParaRPr lang="en-US" sz="2400" dirty="0" smtClean="0">
              <a:ea typeface="ＭＳ Ｐゴシック" pitchFamily="34" charset="-128"/>
            </a:endParaRPr>
          </a:p>
          <a:p>
            <a:pPr marL="0" indent="0" eaLnBrk="1" hangingPunct="1">
              <a:buNone/>
            </a:pPr>
            <a:r>
              <a:rPr lang="en-US" sz="2400" dirty="0" smtClean="0">
                <a:ea typeface="ＭＳ Ｐゴシック" pitchFamily="34" charset="-128"/>
              </a:rPr>
              <a:t>Do </a:t>
            </a:r>
            <a:r>
              <a:rPr lang="en-US" sz="2400" dirty="0">
                <a:ea typeface="ＭＳ Ｐゴシック" pitchFamily="34" charset="-128"/>
              </a:rPr>
              <a:t>not rely on grace period</a:t>
            </a:r>
          </a:p>
          <a:p>
            <a:pPr marL="0" indent="0" eaLnBrk="1" hangingPunct="1">
              <a:buFontTx/>
              <a:buNone/>
            </a:pPr>
            <a:endParaRPr lang="en-US" sz="1900" dirty="0" smtClean="0">
              <a:ea typeface="ＭＳ Ｐゴシック" pitchFamily="34" charset="-128"/>
            </a:endParaRPr>
          </a:p>
          <a:p>
            <a:pPr marL="0" indent="0" eaLnBrk="1" hangingPunct="1">
              <a:buFontTx/>
              <a:buNone/>
            </a:pPr>
            <a:r>
              <a:rPr lang="en-US" sz="2400" dirty="0" smtClean="0">
                <a:ea typeface="ＭＳ Ｐゴシック" pitchFamily="34" charset="-128"/>
              </a:rPr>
              <a:t>For transitional applications, keep a claim chart that tracks claims falling under old and new law</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File complete </a:t>
            </a:r>
            <a:r>
              <a:rPr lang="en-US" sz="2400" dirty="0" err="1" smtClean="0">
                <a:ea typeface="ＭＳ Ｐゴシック" pitchFamily="34" charset="-128"/>
              </a:rPr>
              <a:t>provisionals</a:t>
            </a:r>
            <a:r>
              <a:rPr lang="en-US" sz="2400" dirty="0" smtClean="0">
                <a:ea typeface="ＭＳ Ｐゴシック" pitchFamily="34" charset="-128"/>
              </a:rPr>
              <a:t> going forward to establish a solid Effective </a:t>
            </a:r>
            <a:r>
              <a:rPr lang="en-US" sz="2400" dirty="0">
                <a:ea typeface="ＭＳ Ｐゴシック" pitchFamily="34" charset="-128"/>
              </a:rPr>
              <a:t>F</a:t>
            </a:r>
            <a:r>
              <a:rPr lang="en-US" sz="2400" dirty="0" smtClean="0">
                <a:ea typeface="ＭＳ Ｐゴシック" pitchFamily="34" charset="-128"/>
              </a:rPr>
              <a:t>iling </a:t>
            </a:r>
            <a:r>
              <a:rPr lang="en-US" sz="2400" dirty="0">
                <a:ea typeface="ＭＳ Ｐゴシック" pitchFamily="34" charset="-128"/>
              </a:rPr>
              <a:t>D</a:t>
            </a:r>
            <a:r>
              <a:rPr lang="en-US" sz="2400" dirty="0" smtClean="0">
                <a:ea typeface="ＭＳ Ｐゴシック" pitchFamily="34" charset="-128"/>
              </a:rPr>
              <a:t>ate for all of the claims</a:t>
            </a:r>
          </a:p>
          <a:p>
            <a:pPr marL="0" indent="0" eaLnBrk="1" hangingPunct="1">
              <a:buFontTx/>
              <a:buNone/>
            </a:pPr>
            <a:endParaRPr lang="en-US" sz="2400" dirty="0">
              <a:ea typeface="ＭＳ Ｐゴシック" pitchFamily="34" charset="-128"/>
            </a:endParaRPr>
          </a:p>
          <a:p>
            <a:pPr marL="0" indent="0" eaLnBrk="1" hangingPunct="1">
              <a:buNone/>
            </a:pPr>
            <a:r>
              <a:rPr lang="en-US" sz="2400" dirty="0">
                <a:ea typeface="ＭＳ Ｐゴシック" pitchFamily="34" charset="-128"/>
              </a:rPr>
              <a:t>All provisional applications should now include a broader disclosure and claims so that an Effective Filing Date for the claims is established as early as possible</a:t>
            </a:r>
          </a:p>
          <a:p>
            <a:pPr marL="0" indent="0" eaLnBrk="1" hangingPunct="1">
              <a:buFontTx/>
              <a:buNone/>
            </a:pPr>
            <a:endParaRPr lang="en-US" sz="1900" dirty="0" smtClean="0">
              <a:ea typeface="ＭＳ Ｐゴシック" pitchFamily="34" charset="-128"/>
            </a:endParaRPr>
          </a:p>
          <a:p>
            <a:pPr marL="0" indent="0" eaLnBrk="1" hangingPunct="1">
              <a:buNone/>
            </a:pPr>
            <a:endParaRPr lang="en-US" sz="2000" dirty="0"/>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sz="1900" dirty="0">
              <a:ea typeface="ＭＳ Ｐゴシック" pitchFamily="34" charset="-128"/>
            </a:endParaRPr>
          </a:p>
          <a:p>
            <a:pPr marL="0" indent="0" eaLnBrk="1" hangingPunct="1">
              <a:buFontTx/>
              <a:buNone/>
            </a:pPr>
            <a:endParaRPr lang="en-US" sz="1900"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extLst>
      <p:ext uri="{BB962C8B-B14F-4D97-AF65-F5344CB8AC3E}">
        <p14:creationId xmlns:p14="http://schemas.microsoft.com/office/powerpoint/2010/main" xmlns="" val="85352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95300" y="762000"/>
            <a:ext cx="8153400" cy="762000"/>
          </a:xfrm>
        </p:spPr>
        <p:txBody>
          <a:bodyPr/>
          <a:lstStyle/>
          <a:p>
            <a:pPr eaLnBrk="1" hangingPunct="1"/>
            <a:r>
              <a:rPr lang="en-US" sz="2800" b="1" dirty="0" smtClean="0">
                <a:ea typeface="ＭＳ Ｐゴシック" pitchFamily="34" charset="-128"/>
              </a:rPr>
              <a:t>INVENTOR OATH OR DECLARATION</a:t>
            </a:r>
            <a:br>
              <a:rPr lang="en-US" sz="2800" b="1" dirty="0" smtClean="0">
                <a:ea typeface="ＭＳ Ｐゴシック" pitchFamily="34" charset="-128"/>
              </a:rPr>
            </a:br>
            <a:r>
              <a:rPr lang="en-US" sz="2000" b="1" dirty="0" smtClean="0">
                <a:ea typeface="ＭＳ Ｐゴシック" pitchFamily="34" charset="-128"/>
              </a:rPr>
              <a:t>Filed before/on/after September 26, 2012</a:t>
            </a:r>
          </a:p>
        </p:txBody>
      </p:sp>
      <p:sp>
        <p:nvSpPr>
          <p:cNvPr id="32771" name="Content Placeholder 2"/>
          <p:cNvSpPr>
            <a:spLocks noGrp="1"/>
          </p:cNvSpPr>
          <p:nvPr>
            <p:ph idx="1"/>
          </p:nvPr>
        </p:nvSpPr>
        <p:spPr>
          <a:xfrm>
            <a:off x="990600" y="1600200"/>
            <a:ext cx="7162800" cy="4953000"/>
          </a:xfrm>
        </p:spPr>
        <p:txBody>
          <a:bodyPr/>
          <a:lstStyle/>
          <a:p>
            <a:pPr marL="0" indent="0" eaLnBrk="1" hangingPunct="1">
              <a:buFontTx/>
              <a:buNone/>
            </a:pPr>
            <a:endParaRPr lang="en-US" sz="2000" dirty="0">
              <a:ea typeface="ＭＳ Ｐゴシック" pitchFamily="34" charset="-128"/>
            </a:endParaRPr>
          </a:p>
          <a:p>
            <a:pPr marL="0" indent="0" eaLnBrk="1" hangingPunct="1">
              <a:buFontTx/>
              <a:buNone/>
            </a:pPr>
            <a:r>
              <a:rPr lang="en-US" sz="2400" dirty="0" smtClean="0">
                <a:ea typeface="ＭＳ Ｐゴシック" pitchFamily="34" charset="-128"/>
              </a:rPr>
              <a:t>The normal oath or declaration is largely unchanged</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But, it is now easier to step into the shoes of the inventor, should the inventor be unable or unwilling to execute the oath</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Assignee can be a non-inventor applicant, provided the inventor was or is under an obligation to assign the invention</a:t>
            </a:r>
          </a:p>
          <a:p>
            <a:pPr marL="0" indent="0" eaLnBrk="1" hangingPunct="1">
              <a:buFontTx/>
              <a:buNone/>
            </a:pPr>
            <a:endParaRPr lang="en-US" sz="2400" dirty="0" smtClean="0">
              <a:ea typeface="ＭＳ Ｐゴシック" pitchFamily="34" charset="-128"/>
            </a:endParaRPr>
          </a:p>
          <a:p>
            <a:pPr marL="0" indent="0" eaLnBrk="1" hangingPunct="1">
              <a:buFontTx/>
              <a:buNone/>
            </a:pP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95300" y="228600"/>
            <a:ext cx="8153400" cy="914400"/>
          </a:xfrm>
        </p:spPr>
        <p:txBody>
          <a:bodyPr/>
          <a:lstStyle/>
          <a:p>
            <a:pPr eaLnBrk="1" hangingPunct="1"/>
            <a:r>
              <a:rPr lang="en-US" sz="2800" b="1" dirty="0" smtClean="0">
                <a:ea typeface="ＭＳ Ｐゴシック" pitchFamily="34" charset="-128"/>
              </a:rPr>
              <a:t>INVENTOR OATH OR DECLARATION</a:t>
            </a:r>
          </a:p>
        </p:txBody>
      </p:sp>
      <p:sp>
        <p:nvSpPr>
          <p:cNvPr id="32771" name="Content Placeholder 2"/>
          <p:cNvSpPr>
            <a:spLocks noGrp="1"/>
          </p:cNvSpPr>
          <p:nvPr>
            <p:ph idx="1"/>
          </p:nvPr>
        </p:nvSpPr>
        <p:spPr>
          <a:xfrm>
            <a:off x="990600" y="1143000"/>
            <a:ext cx="7162800" cy="5410200"/>
          </a:xfrm>
        </p:spPr>
        <p:txBody>
          <a:bodyPr/>
          <a:lstStyle/>
          <a:p>
            <a:pPr marL="0" indent="0">
              <a:buNone/>
            </a:pPr>
            <a:endParaRPr lang="en-US" sz="2000" dirty="0" smtClean="0"/>
          </a:p>
          <a:p>
            <a:pPr marL="0" indent="0">
              <a:buNone/>
            </a:pPr>
            <a:r>
              <a:rPr lang="en-US" sz="2400" dirty="0" smtClean="0"/>
              <a:t>Only one inventor needs to be named at the time of filing </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Need to name all in the oath or declaration that must be filed by the time the issue fee is paid</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But, if you do not name all inventors by the time the examiner is examining – run the risk of having art cited that may not apply, i.e., if the art is the inventor’s own work</a:t>
            </a:r>
          </a:p>
          <a:p>
            <a:pPr marL="0" indent="0" eaLnBrk="1" hangingPunct="1">
              <a:buFontTx/>
              <a:buNone/>
            </a:pP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Tree>
    <p:extLst>
      <p:ext uri="{BB962C8B-B14F-4D97-AF65-F5344CB8AC3E}">
        <p14:creationId xmlns:p14="http://schemas.microsoft.com/office/powerpoint/2010/main" xmlns="" val="3226937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95300" y="762000"/>
            <a:ext cx="8153400" cy="609600"/>
          </a:xfrm>
        </p:spPr>
        <p:txBody>
          <a:bodyPr/>
          <a:lstStyle/>
          <a:p>
            <a:pPr eaLnBrk="1" hangingPunct="1"/>
            <a:r>
              <a:rPr lang="en-US" sz="2800" b="1" dirty="0" smtClean="0">
                <a:ea typeface="ＭＳ Ｐゴシック" pitchFamily="34" charset="-128"/>
              </a:rPr>
              <a:t>BEST MODE</a:t>
            </a:r>
            <a:br>
              <a:rPr lang="en-US" sz="2800" b="1" dirty="0" smtClean="0">
                <a:ea typeface="ＭＳ Ｐゴシック" pitchFamily="34" charset="-128"/>
              </a:rPr>
            </a:br>
            <a:r>
              <a:rPr lang="en-US" sz="2000" b="1" dirty="0" smtClean="0">
                <a:ea typeface="ＭＳ Ｐゴシック" pitchFamily="34" charset="-128"/>
              </a:rPr>
              <a:t>Proceedings on/after September 16, 2012</a:t>
            </a:r>
          </a:p>
        </p:txBody>
      </p:sp>
      <p:sp>
        <p:nvSpPr>
          <p:cNvPr id="34819" name="Content Placeholder 2"/>
          <p:cNvSpPr>
            <a:spLocks noGrp="1"/>
          </p:cNvSpPr>
          <p:nvPr>
            <p:ph idx="1"/>
          </p:nvPr>
        </p:nvSpPr>
        <p:spPr>
          <a:xfrm>
            <a:off x="762000" y="1600200"/>
            <a:ext cx="7620000" cy="4724400"/>
          </a:xfrm>
        </p:spPr>
        <p:txBody>
          <a:bodyPr/>
          <a:lstStyle/>
          <a:p>
            <a:pPr marL="0" indent="0" eaLnBrk="1" hangingPunct="1">
              <a:buFontTx/>
              <a:buNone/>
            </a:pPr>
            <a:r>
              <a:rPr lang="en-US" sz="2200" dirty="0" smtClean="0">
                <a:ea typeface="ＭＳ Ｐゴシック" pitchFamily="34" charset="-128"/>
              </a:rPr>
              <a:t>The inventor must disclose the best mode at the time of filing the application.</a:t>
            </a:r>
          </a:p>
          <a:p>
            <a:pPr marL="0" indent="0" eaLnBrk="1" hangingPunct="1">
              <a:buFontTx/>
              <a:buNone/>
            </a:pPr>
            <a:endParaRPr lang="en-US" sz="2200" dirty="0" smtClean="0">
              <a:ea typeface="ＭＳ Ｐゴシック" pitchFamily="34" charset="-128"/>
            </a:endParaRPr>
          </a:p>
          <a:p>
            <a:pPr marL="0" indent="0" eaLnBrk="1" hangingPunct="1">
              <a:buFontTx/>
              <a:buNone/>
            </a:pPr>
            <a:r>
              <a:rPr lang="en-US" sz="2200" dirty="0" smtClean="0">
                <a:ea typeface="ＭＳ Ｐゴシック" pitchFamily="34" charset="-128"/>
              </a:rPr>
              <a:t>But, failure to disclose the best mode will no longer be grounds to invalidate the issued patent.</a:t>
            </a:r>
          </a:p>
          <a:p>
            <a:pPr marL="0" indent="0" eaLnBrk="1" hangingPunct="1">
              <a:buFontTx/>
              <a:buNone/>
            </a:pPr>
            <a:endParaRPr lang="en-US" sz="2200" dirty="0" smtClean="0">
              <a:ea typeface="ＭＳ Ｐゴシック" pitchFamily="34" charset="-128"/>
            </a:endParaRPr>
          </a:p>
          <a:p>
            <a:pPr marL="0" indent="0" eaLnBrk="1" hangingPunct="1">
              <a:buFontTx/>
              <a:buNone/>
            </a:pPr>
            <a:r>
              <a:rPr lang="en-US" sz="2200" dirty="0" smtClean="0">
                <a:ea typeface="ＭＳ Ｐゴシック" pitchFamily="34" charset="-128"/>
              </a:rPr>
              <a:t>So, it is a patentability issue, and not clear if any Examiner will ever be able to tell if the best mode was not satisfied.</a:t>
            </a:r>
          </a:p>
          <a:p>
            <a:pPr marL="0" indent="0" eaLnBrk="1" hangingPunct="1">
              <a:buFontTx/>
              <a:buNone/>
            </a:pPr>
            <a:endParaRPr lang="en-US" sz="2200" dirty="0">
              <a:ea typeface="ＭＳ Ｐゴシック" pitchFamily="34" charset="-128"/>
            </a:endParaRPr>
          </a:p>
          <a:p>
            <a:pPr marL="0" indent="0" eaLnBrk="1" hangingPunct="1">
              <a:buFontTx/>
              <a:buNone/>
            </a:pPr>
            <a:r>
              <a:rPr lang="en-US" sz="2200" dirty="0" smtClean="0">
                <a:ea typeface="ＭＳ Ｐゴシック" pitchFamily="34" charset="-128"/>
              </a:rPr>
              <a:t>Can be challenged during post-grant review?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xfrm>
            <a:off x="495300" y="762000"/>
            <a:ext cx="8153400" cy="609600"/>
          </a:xfrm>
        </p:spPr>
        <p:txBody>
          <a:bodyPr/>
          <a:lstStyle/>
          <a:p>
            <a:pPr eaLnBrk="1" hangingPunct="1"/>
            <a:r>
              <a:rPr lang="en-US" sz="2800" b="1" dirty="0" smtClean="0">
                <a:ea typeface="ＭＳ Ｐゴシック" pitchFamily="34" charset="-128"/>
              </a:rPr>
              <a:t>PRIORITIZED EXAMINATION</a:t>
            </a:r>
            <a:br>
              <a:rPr lang="en-US" sz="2800" b="1" dirty="0" smtClean="0">
                <a:ea typeface="ＭＳ Ｐゴシック" pitchFamily="34" charset="-128"/>
              </a:rPr>
            </a:br>
            <a:r>
              <a:rPr lang="en-US" sz="2000" b="1" dirty="0" smtClean="0">
                <a:ea typeface="ＭＳ Ｐゴシック" pitchFamily="34" charset="-128"/>
              </a:rPr>
              <a:t>Filed on/after September 16, 2011</a:t>
            </a:r>
          </a:p>
        </p:txBody>
      </p:sp>
      <p:sp>
        <p:nvSpPr>
          <p:cNvPr id="43011" name="Content Placeholder 2"/>
          <p:cNvSpPr>
            <a:spLocks noGrp="1"/>
          </p:cNvSpPr>
          <p:nvPr>
            <p:ph idx="1"/>
          </p:nvPr>
        </p:nvSpPr>
        <p:spPr>
          <a:xfrm>
            <a:off x="762000" y="1600200"/>
            <a:ext cx="7620000" cy="4572000"/>
          </a:xfrm>
        </p:spPr>
        <p:txBody>
          <a:bodyPr/>
          <a:lstStyle/>
          <a:p>
            <a:pPr marL="0" indent="0" eaLnBrk="1" hangingPunct="1">
              <a:buFontTx/>
              <a:buNone/>
            </a:pPr>
            <a:r>
              <a:rPr lang="en-US" sz="2000" dirty="0" smtClean="0">
                <a:ea typeface="ＭＳ Ｐゴシック" pitchFamily="34" charset="-128"/>
              </a:rPr>
              <a:t>Set up for technologies that are important to the national economy and national competitiveness. </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Applications filed with a Request for Prioritized Examination are targeted to reach final disposition within twelve months of filing.    </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 Request for Prioritized Examination may be submitted with any original utility or plant application filed on or after September 26, 2011. </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The Request must be filed with the new application along with a Request fee of $4800 ($2400 for small entities, $1200 for micro entities). </a:t>
            </a: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95300" y="762000"/>
            <a:ext cx="8153400" cy="838200"/>
          </a:xfrm>
        </p:spPr>
        <p:txBody>
          <a:bodyPr/>
          <a:lstStyle/>
          <a:p>
            <a:pPr eaLnBrk="1" hangingPunct="1"/>
            <a:r>
              <a:rPr lang="en-US" sz="2800" b="1" dirty="0" smtClean="0">
                <a:ea typeface="ＭＳ Ｐゴシック" pitchFamily="34" charset="-128"/>
              </a:rPr>
              <a:t>COMPONENTS AND DATES FOR IMPLEMENTATION</a:t>
            </a:r>
          </a:p>
        </p:txBody>
      </p:sp>
      <p:sp>
        <p:nvSpPr>
          <p:cNvPr id="16387" name="Content Placeholder 3"/>
          <p:cNvSpPr>
            <a:spLocks noGrp="1"/>
          </p:cNvSpPr>
          <p:nvPr>
            <p:ph sz="half" idx="1"/>
          </p:nvPr>
        </p:nvSpPr>
        <p:spPr>
          <a:xfrm>
            <a:off x="190500" y="1828800"/>
            <a:ext cx="3467100" cy="4495800"/>
          </a:xfrm>
        </p:spPr>
        <p:txBody>
          <a:bodyPr/>
          <a:lstStyle/>
          <a:p>
            <a:pPr marL="0" indent="0" eaLnBrk="1" hangingPunct="1">
              <a:buFontTx/>
              <a:buNone/>
            </a:pPr>
            <a:r>
              <a:rPr lang="en-US" sz="2000" dirty="0" smtClean="0">
                <a:solidFill>
                  <a:srgbClr val="FF0000"/>
                </a:solidFill>
                <a:ea typeface="ＭＳ Ｐゴシック" pitchFamily="34" charset="-128"/>
              </a:rPr>
              <a:t>Post-Grant Review</a:t>
            </a:r>
          </a:p>
          <a:p>
            <a:pPr marL="0" indent="0" eaLnBrk="1" hangingPunct="1">
              <a:buFontTx/>
              <a:buNone/>
            </a:pPr>
            <a:r>
              <a:rPr lang="en-US" sz="2000" dirty="0" smtClean="0">
                <a:solidFill>
                  <a:srgbClr val="FF0000"/>
                </a:solidFill>
                <a:ea typeface="ＭＳ Ｐゴシック" pitchFamily="34" charset="-128"/>
              </a:rPr>
              <a:t>Inter </a:t>
            </a:r>
            <a:r>
              <a:rPr lang="en-US" sz="2000" dirty="0" err="1" smtClean="0">
                <a:solidFill>
                  <a:srgbClr val="FF0000"/>
                </a:solidFill>
                <a:ea typeface="ＭＳ Ｐゴシック" pitchFamily="34" charset="-128"/>
              </a:rPr>
              <a:t>partes</a:t>
            </a:r>
            <a:r>
              <a:rPr lang="en-US" sz="2000" dirty="0" smtClean="0">
                <a:solidFill>
                  <a:srgbClr val="FF0000"/>
                </a:solidFill>
                <a:ea typeface="ＭＳ Ｐゴシック" pitchFamily="34" charset="-128"/>
              </a:rPr>
              <a:t> Review</a:t>
            </a:r>
          </a:p>
          <a:p>
            <a:pPr marL="0" indent="0" eaLnBrk="1" hangingPunct="1">
              <a:buFontTx/>
              <a:buNone/>
            </a:pPr>
            <a:r>
              <a:rPr lang="en-US" sz="2000" dirty="0" smtClean="0">
                <a:solidFill>
                  <a:srgbClr val="FF0000"/>
                </a:solidFill>
                <a:ea typeface="ＭＳ Ｐゴシック" pitchFamily="34" charset="-128"/>
              </a:rPr>
              <a:t>Prioritized Examination</a:t>
            </a:r>
          </a:p>
          <a:p>
            <a:pPr marL="0" indent="0" eaLnBrk="1" hangingPunct="1">
              <a:buFontTx/>
              <a:buNone/>
            </a:pPr>
            <a:r>
              <a:rPr lang="en-US" sz="2000" dirty="0" smtClean="0">
                <a:ea typeface="ＭＳ Ｐゴシック" pitchFamily="34" charset="-128"/>
              </a:rPr>
              <a:t>Genetic Testing Report</a:t>
            </a:r>
          </a:p>
          <a:p>
            <a:pPr marL="0" indent="0" eaLnBrk="1" hangingPunct="1">
              <a:buFontTx/>
              <a:buNone/>
            </a:pPr>
            <a:r>
              <a:rPr lang="en-US" sz="2000" dirty="0" smtClean="0">
                <a:ea typeface="ＭＳ Ｐゴシック" pitchFamily="34" charset="-128"/>
              </a:rPr>
              <a:t>Human Organism Prohibition</a:t>
            </a:r>
          </a:p>
          <a:p>
            <a:pPr marL="0" indent="0" eaLnBrk="1" hangingPunct="1">
              <a:buFontTx/>
              <a:buNone/>
            </a:pPr>
            <a:r>
              <a:rPr lang="en-US" sz="2000" dirty="0" smtClean="0">
                <a:solidFill>
                  <a:srgbClr val="FF0000"/>
                </a:solidFill>
                <a:ea typeface="ＭＳ Ｐゴシック" pitchFamily="34" charset="-128"/>
              </a:rPr>
              <a:t>Third party art submission</a:t>
            </a:r>
          </a:p>
          <a:p>
            <a:pPr marL="0" indent="0" eaLnBrk="1" hangingPunct="1">
              <a:buFontTx/>
              <a:buNone/>
            </a:pPr>
            <a:r>
              <a:rPr lang="en-US" sz="2000" dirty="0" smtClean="0">
                <a:solidFill>
                  <a:srgbClr val="FF0000"/>
                </a:solidFill>
                <a:ea typeface="ＭＳ Ｐゴシック" pitchFamily="34" charset="-128"/>
              </a:rPr>
              <a:t>Supplemental Examination</a:t>
            </a:r>
          </a:p>
          <a:p>
            <a:pPr marL="0" indent="0" eaLnBrk="1" hangingPunct="1">
              <a:buFontTx/>
              <a:buNone/>
            </a:pPr>
            <a:r>
              <a:rPr lang="en-US" sz="2000" dirty="0" smtClean="0">
                <a:ea typeface="ＭＳ Ｐゴシック" pitchFamily="34" charset="-128"/>
              </a:rPr>
              <a:t>Virtual and False Marking</a:t>
            </a:r>
          </a:p>
          <a:p>
            <a:pPr marL="0" indent="0" eaLnBrk="1" hangingPunct="1">
              <a:buFontTx/>
              <a:buNone/>
            </a:pPr>
            <a:r>
              <a:rPr lang="en-US" sz="2000" dirty="0" smtClean="0">
                <a:ea typeface="ＭＳ Ｐゴシック" pitchFamily="34" charset="-128"/>
              </a:rPr>
              <a:t>Advice of Counsel</a:t>
            </a:r>
          </a:p>
          <a:p>
            <a:pPr marL="0" indent="0" eaLnBrk="1" hangingPunct="1">
              <a:buFontTx/>
              <a:buNone/>
            </a:pPr>
            <a:r>
              <a:rPr lang="en-US" sz="2000" dirty="0" smtClean="0">
                <a:ea typeface="ＭＳ Ｐゴシック" pitchFamily="34" charset="-128"/>
              </a:rPr>
              <a:t>Joinder of Parties</a:t>
            </a: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
        <p:nvSpPr>
          <p:cNvPr id="16388" name="Content Placeholder 4"/>
          <p:cNvSpPr>
            <a:spLocks noGrp="1"/>
          </p:cNvSpPr>
          <p:nvPr>
            <p:ph sz="half" idx="2"/>
          </p:nvPr>
        </p:nvSpPr>
        <p:spPr>
          <a:xfrm>
            <a:off x="3657600" y="1828800"/>
            <a:ext cx="5334000" cy="4495800"/>
          </a:xfrm>
        </p:spPr>
        <p:txBody>
          <a:bodyPr/>
          <a:lstStyle/>
          <a:p>
            <a:pPr marL="0" indent="0" eaLnBrk="1" hangingPunct="1">
              <a:buFontTx/>
              <a:buNone/>
            </a:pPr>
            <a:r>
              <a:rPr lang="en-US" sz="2000" dirty="0" smtClean="0">
                <a:solidFill>
                  <a:srgbClr val="FF0000"/>
                </a:solidFill>
                <a:ea typeface="ＭＳ Ｐゴシック" pitchFamily="34" charset="-128"/>
              </a:rPr>
              <a:t>September 16, 2012   (priority on/after)</a:t>
            </a:r>
          </a:p>
          <a:p>
            <a:pPr marL="0" indent="0" eaLnBrk="1" hangingPunct="1">
              <a:buNone/>
            </a:pPr>
            <a:r>
              <a:rPr lang="en-US" sz="2000" dirty="0" smtClean="0">
                <a:solidFill>
                  <a:srgbClr val="FF0000"/>
                </a:solidFill>
                <a:ea typeface="ＭＳ Ｐゴシック" pitchFamily="34" charset="-128"/>
              </a:rPr>
              <a:t>September 16, 2012   (</a:t>
            </a:r>
            <a:r>
              <a:rPr lang="en-US" sz="2000" dirty="0">
                <a:solidFill>
                  <a:srgbClr val="FF0000"/>
                </a:solidFill>
                <a:ea typeface="ＭＳ Ｐゴシック" pitchFamily="34" charset="-128"/>
              </a:rPr>
              <a:t>issued before/on/after)</a:t>
            </a:r>
          </a:p>
          <a:p>
            <a:pPr marL="0" indent="0" eaLnBrk="1" hangingPunct="1">
              <a:buFontTx/>
              <a:buNone/>
            </a:pPr>
            <a:r>
              <a:rPr lang="en-US" sz="2000" dirty="0" smtClean="0">
                <a:solidFill>
                  <a:srgbClr val="FF0000"/>
                </a:solidFill>
                <a:ea typeface="ＭＳ Ｐゴシック" pitchFamily="34" charset="-128"/>
              </a:rPr>
              <a:t>September 26, 2011   (filed on/after)</a:t>
            </a:r>
          </a:p>
          <a:p>
            <a:pPr marL="0" indent="0" eaLnBrk="1" hangingPunct="1">
              <a:buFontTx/>
              <a:buNone/>
            </a:pPr>
            <a:r>
              <a:rPr lang="en-US" sz="2000" dirty="0" smtClean="0">
                <a:ea typeface="ＭＳ Ｐゴシック" pitchFamily="34" charset="-128"/>
              </a:rPr>
              <a:t>June 16, 2012</a:t>
            </a:r>
          </a:p>
          <a:p>
            <a:pPr marL="0" indent="0" eaLnBrk="1" hangingPunct="1">
              <a:buFontTx/>
              <a:buNone/>
            </a:pPr>
            <a:r>
              <a:rPr lang="en-US" sz="2000" dirty="0" smtClean="0">
                <a:ea typeface="ＭＳ Ｐゴシック" pitchFamily="34" charset="-128"/>
              </a:rPr>
              <a:t>September 16, 2011   (filed before/on/after)</a:t>
            </a:r>
          </a:p>
          <a:p>
            <a:pPr marL="0" indent="0" eaLnBrk="1" hangingPunct="1">
              <a:buFontTx/>
              <a:buNone/>
            </a:pPr>
            <a:r>
              <a:rPr lang="en-US" sz="2000" dirty="0">
                <a:solidFill>
                  <a:srgbClr val="FF0000"/>
                </a:solidFill>
                <a:ea typeface="ＭＳ Ｐゴシック" pitchFamily="34" charset="-128"/>
              </a:rPr>
              <a:t>September 16, 2012 </a:t>
            </a:r>
            <a:r>
              <a:rPr lang="en-US" sz="2000" dirty="0" smtClean="0">
                <a:solidFill>
                  <a:srgbClr val="FF0000"/>
                </a:solidFill>
                <a:ea typeface="ＭＳ Ｐゴシック" pitchFamily="34" charset="-128"/>
              </a:rPr>
              <a:t>  (</a:t>
            </a:r>
            <a:r>
              <a:rPr lang="en-US" sz="2000" dirty="0">
                <a:solidFill>
                  <a:srgbClr val="FF0000"/>
                </a:solidFill>
                <a:ea typeface="ＭＳ Ｐゴシック" pitchFamily="34" charset="-128"/>
              </a:rPr>
              <a:t>filed </a:t>
            </a:r>
            <a:r>
              <a:rPr lang="en-US" sz="2000" dirty="0" smtClean="0">
                <a:solidFill>
                  <a:srgbClr val="FF0000"/>
                </a:solidFill>
                <a:ea typeface="ＭＳ Ｐゴシック" pitchFamily="34" charset="-128"/>
              </a:rPr>
              <a:t>before/on/after)</a:t>
            </a:r>
          </a:p>
          <a:p>
            <a:pPr marL="0" indent="0" eaLnBrk="1" hangingPunct="1">
              <a:buFontTx/>
              <a:buNone/>
            </a:pPr>
            <a:r>
              <a:rPr lang="en-US" sz="2000" dirty="0" smtClean="0">
                <a:solidFill>
                  <a:srgbClr val="FF0000"/>
                </a:solidFill>
                <a:ea typeface="ＭＳ Ｐゴシック" pitchFamily="34" charset="-128"/>
              </a:rPr>
              <a:t>September 16, 2012   (issued before/on/after)</a:t>
            </a:r>
          </a:p>
          <a:p>
            <a:pPr marL="0" indent="0" eaLnBrk="1" hangingPunct="1">
              <a:buFontTx/>
              <a:buNone/>
            </a:pPr>
            <a:r>
              <a:rPr lang="en-US" sz="2000" dirty="0" smtClean="0">
                <a:ea typeface="ＭＳ Ｐゴシック" pitchFamily="34" charset="-128"/>
              </a:rPr>
              <a:t>September 16, 2011   (proceedings on/after)</a:t>
            </a:r>
          </a:p>
          <a:p>
            <a:pPr marL="0" indent="0" eaLnBrk="1" hangingPunct="1">
              <a:buFontTx/>
              <a:buNone/>
            </a:pPr>
            <a:r>
              <a:rPr lang="en-US" sz="2000" dirty="0" smtClean="0">
                <a:ea typeface="ＭＳ Ｐゴシック" pitchFamily="34" charset="-128"/>
              </a:rPr>
              <a:t>September 16, 2012   (proceedings on/after)</a:t>
            </a:r>
          </a:p>
          <a:p>
            <a:pPr marL="0" indent="0" eaLnBrk="1" hangingPunct="1">
              <a:buNone/>
            </a:pPr>
            <a:r>
              <a:rPr lang="en-US" sz="2000" dirty="0" smtClean="0">
                <a:ea typeface="ＭＳ Ｐゴシック" pitchFamily="34" charset="-128"/>
              </a:rPr>
              <a:t>September </a:t>
            </a:r>
            <a:r>
              <a:rPr lang="en-US" sz="2000" dirty="0">
                <a:ea typeface="ＭＳ Ｐゴシック" pitchFamily="34" charset="-128"/>
              </a:rPr>
              <a:t>16, </a:t>
            </a:r>
            <a:r>
              <a:rPr lang="en-US" sz="2000" dirty="0" smtClean="0">
                <a:ea typeface="ＭＳ Ｐゴシック" pitchFamily="34" charset="-128"/>
              </a:rPr>
              <a:t>2011   (proceedings on/after)</a:t>
            </a: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PRIORITIZED EXAMINATION</a:t>
            </a:r>
          </a:p>
        </p:txBody>
      </p:sp>
      <p:sp>
        <p:nvSpPr>
          <p:cNvPr id="46082" name="Content Placeholder 2"/>
          <p:cNvSpPr>
            <a:spLocks noGrp="1"/>
          </p:cNvSpPr>
          <p:nvPr>
            <p:ph idx="1"/>
          </p:nvPr>
        </p:nvSpPr>
        <p:spPr>
          <a:xfrm>
            <a:off x="685800" y="1600200"/>
            <a:ext cx="7772400" cy="4876800"/>
          </a:xfrm>
        </p:spPr>
        <p:txBody>
          <a:bodyPr/>
          <a:lstStyle/>
          <a:p>
            <a:pPr marL="0" indent="0" eaLnBrk="1" hangingPunct="1">
              <a:buFontTx/>
              <a:buNone/>
              <a:defRPr/>
            </a:pPr>
            <a:r>
              <a:rPr lang="en-US" sz="2000" dirty="0" smtClean="0"/>
              <a:t>New applications and continuations and </a:t>
            </a:r>
            <a:r>
              <a:rPr lang="en-US" sz="2000" dirty="0" err="1" smtClean="0"/>
              <a:t>divisionals</a:t>
            </a:r>
            <a:r>
              <a:rPr lang="en-US" sz="2000" dirty="0" smtClean="0"/>
              <a:t>, continuations of PCT, and RCE’s qualify. </a:t>
            </a:r>
          </a:p>
          <a:p>
            <a:pPr marL="0" indent="0" eaLnBrk="1" hangingPunct="1">
              <a:buFontTx/>
              <a:buNone/>
              <a:defRPr/>
            </a:pPr>
            <a:r>
              <a:rPr lang="en-US" sz="2000" dirty="0" smtClean="0"/>
              <a:t>Reissue and </a:t>
            </a:r>
            <a:r>
              <a:rPr lang="en-US" sz="2000" dirty="0" err="1" smtClean="0"/>
              <a:t>reexam</a:t>
            </a:r>
            <a:r>
              <a:rPr lang="en-US" sz="2000" dirty="0" smtClean="0"/>
              <a:t> and design applications are excluded. </a:t>
            </a:r>
          </a:p>
          <a:p>
            <a:pPr marL="0" indent="0" eaLnBrk="1" hangingPunct="1">
              <a:buFontTx/>
              <a:buNone/>
              <a:defRPr/>
            </a:pPr>
            <a:endParaRPr lang="en-US" sz="2000" dirty="0"/>
          </a:p>
          <a:p>
            <a:pPr marL="0" indent="0" eaLnBrk="1" hangingPunct="1">
              <a:buFontTx/>
              <a:buNone/>
              <a:defRPr/>
            </a:pPr>
            <a:r>
              <a:rPr lang="en-US" sz="2000" dirty="0" smtClean="0"/>
              <a:t>If regular application pending and no office action has issued, can convert to “prioritized examination status”</a:t>
            </a:r>
            <a:endParaRPr lang="en-US" sz="2000" dirty="0"/>
          </a:p>
          <a:p>
            <a:pPr marL="0" indent="0" eaLnBrk="1" hangingPunct="1">
              <a:buFontTx/>
              <a:buNone/>
              <a:defRPr/>
            </a:pPr>
            <a:endParaRPr lang="en-US" sz="2000" dirty="0"/>
          </a:p>
          <a:p>
            <a:pPr marL="0" indent="0" eaLnBrk="1" hangingPunct="1">
              <a:buFontTx/>
              <a:buNone/>
              <a:defRPr/>
            </a:pPr>
            <a:r>
              <a:rPr lang="en-US" sz="2000" dirty="0" smtClean="0"/>
              <a:t>Prioritized Examination no longer requires a pre-examination search and does not require an accelerated examination support document.</a:t>
            </a:r>
          </a:p>
          <a:p>
            <a:pPr eaLnBrk="1" hangingPunct="1">
              <a:defRPr/>
            </a:pPr>
            <a:endParaRPr lang="en-US" sz="2000" dirty="0" smtClean="0"/>
          </a:p>
          <a:p>
            <a:pPr marL="0" indent="0" eaLnBrk="1" hangingPunct="1">
              <a:buFontTx/>
              <a:buNone/>
              <a:defRPr/>
            </a:pPr>
            <a:r>
              <a:rPr lang="en-US" sz="2000" dirty="0" smtClean="0"/>
              <a:t>The law limits the number of applications filed with a Request for Prioritized Examination to 10,000 applications during any fiscal year. </a:t>
            </a:r>
          </a:p>
          <a:p>
            <a:pPr marL="0" indent="0" eaLnBrk="1" hangingPunct="1">
              <a:buFontTx/>
              <a:buNone/>
              <a:defRPr/>
            </a:pPr>
            <a:endParaRPr lang="en-US" sz="2000" dirty="0"/>
          </a:p>
          <a:p>
            <a:pPr marL="0" indent="0" eaLnBrk="1" hangingPunct="1">
              <a:buFontTx/>
              <a:buNone/>
              <a:defRPr/>
            </a:pPr>
            <a:endParaRPr lang="en-US" sz="2000" dirty="0">
              <a:ea typeface="ＭＳ Ｐゴシック" charset="0"/>
              <a:cs typeface="ＭＳ Ｐゴシック"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PRIORITIZED EXAMINATION</a:t>
            </a:r>
          </a:p>
        </p:txBody>
      </p:sp>
      <p:sp>
        <p:nvSpPr>
          <p:cNvPr id="46082" name="Content Placeholder 2"/>
          <p:cNvSpPr>
            <a:spLocks noGrp="1"/>
          </p:cNvSpPr>
          <p:nvPr>
            <p:ph idx="1"/>
          </p:nvPr>
        </p:nvSpPr>
        <p:spPr>
          <a:xfrm>
            <a:off x="685800" y="1600200"/>
            <a:ext cx="7772400" cy="4876800"/>
          </a:xfrm>
        </p:spPr>
        <p:txBody>
          <a:bodyPr/>
          <a:lstStyle/>
          <a:p>
            <a:pPr marL="0" indent="0" eaLnBrk="1" hangingPunct="1">
              <a:buFontTx/>
              <a:buNone/>
              <a:defRPr/>
            </a:pPr>
            <a:r>
              <a:rPr lang="en-US" sz="2000" dirty="0" smtClean="0"/>
              <a:t>Application must be filed with </a:t>
            </a:r>
          </a:p>
          <a:p>
            <a:pPr marL="0" indent="0" eaLnBrk="1" hangingPunct="1">
              <a:buFontTx/>
              <a:buNone/>
              <a:defRPr/>
            </a:pPr>
            <a:r>
              <a:rPr lang="en-US" sz="2000" dirty="0"/>
              <a:t>	</a:t>
            </a:r>
            <a:r>
              <a:rPr lang="en-US" sz="2000" dirty="0" smtClean="0"/>
              <a:t>Executed Oath or Declaration</a:t>
            </a:r>
          </a:p>
          <a:p>
            <a:pPr marL="0" indent="0" eaLnBrk="1" hangingPunct="1">
              <a:buFontTx/>
              <a:buNone/>
              <a:defRPr/>
            </a:pPr>
            <a:r>
              <a:rPr lang="en-US" sz="2000" dirty="0"/>
              <a:t>	S</a:t>
            </a:r>
            <a:r>
              <a:rPr lang="en-US" sz="2000" dirty="0" smtClean="0"/>
              <a:t>pecification and formal drawings</a:t>
            </a:r>
          </a:p>
          <a:p>
            <a:pPr marL="0" indent="0" eaLnBrk="1" hangingPunct="1">
              <a:buFontTx/>
              <a:buNone/>
              <a:defRPr/>
            </a:pPr>
            <a:r>
              <a:rPr lang="en-US" sz="2000" dirty="0"/>
              <a:t>	</a:t>
            </a:r>
            <a:r>
              <a:rPr lang="en-US" sz="2000" dirty="0" smtClean="0"/>
              <a:t>Electronic submission of sequence listing, large tables or 		computer listings</a:t>
            </a:r>
          </a:p>
          <a:p>
            <a:pPr marL="0" indent="0" eaLnBrk="1" hangingPunct="1">
              <a:buFontTx/>
              <a:buNone/>
              <a:defRPr/>
            </a:pPr>
            <a:r>
              <a:rPr lang="en-US" sz="2000" dirty="0"/>
              <a:t>	</a:t>
            </a:r>
            <a:r>
              <a:rPr lang="en-US" sz="2000" dirty="0" smtClean="0"/>
              <a:t>Completed Application Data Sheet</a:t>
            </a:r>
          </a:p>
          <a:p>
            <a:pPr marL="0" indent="0" eaLnBrk="1" hangingPunct="1">
              <a:buFontTx/>
              <a:buNone/>
              <a:defRPr/>
            </a:pPr>
            <a:r>
              <a:rPr lang="en-US" sz="2000" dirty="0" smtClean="0"/>
              <a:t>	No more than 30 total claims and 4 independent claims</a:t>
            </a:r>
          </a:p>
          <a:p>
            <a:pPr marL="0" indent="0" eaLnBrk="1" hangingPunct="1">
              <a:buFontTx/>
              <a:buNone/>
              <a:defRPr/>
            </a:pPr>
            <a:r>
              <a:rPr lang="en-US" sz="2000" dirty="0"/>
              <a:t>	</a:t>
            </a:r>
            <a:r>
              <a:rPr lang="en-US" sz="2000" dirty="0" smtClean="0"/>
              <a:t>No multiple dependent claims</a:t>
            </a:r>
          </a:p>
          <a:p>
            <a:pPr marL="0" indent="0" eaLnBrk="1" hangingPunct="1">
              <a:buFontTx/>
              <a:buNone/>
              <a:defRPr/>
            </a:pPr>
            <a:r>
              <a:rPr lang="en-US" sz="2000" dirty="0"/>
              <a:t>	</a:t>
            </a:r>
            <a:r>
              <a:rPr lang="en-US" sz="2000" dirty="0" smtClean="0"/>
              <a:t>all applicable fees</a:t>
            </a:r>
          </a:p>
          <a:p>
            <a:pPr marL="0" indent="0" eaLnBrk="1" hangingPunct="1">
              <a:buFontTx/>
              <a:buNone/>
              <a:defRPr/>
            </a:pPr>
            <a:endParaRPr lang="en-US" sz="2000" dirty="0"/>
          </a:p>
          <a:p>
            <a:pPr marL="0" indent="0" eaLnBrk="1" hangingPunct="1">
              <a:buFontTx/>
              <a:buNone/>
              <a:defRPr/>
            </a:pPr>
            <a:r>
              <a:rPr lang="en-US" sz="2000" dirty="0" smtClean="0"/>
              <a:t>In your best interest to include the Information Disclosure Statement at the time of filing</a:t>
            </a:r>
          </a:p>
          <a:p>
            <a:pPr marL="0" indent="0" eaLnBrk="1" hangingPunct="1">
              <a:buFontTx/>
              <a:buNone/>
              <a:defRPr/>
            </a:pPr>
            <a:r>
              <a:rPr lang="en-US" sz="2000" dirty="0"/>
              <a:t>	</a:t>
            </a:r>
            <a:endParaRPr lang="en-US" sz="2000" dirty="0" smtClean="0"/>
          </a:p>
          <a:p>
            <a:pPr marL="0" indent="0" eaLnBrk="1" hangingPunct="1">
              <a:buFontTx/>
              <a:buNone/>
              <a:defRPr/>
            </a:pPr>
            <a:endParaRPr lang="en-US" sz="2000" dirty="0"/>
          </a:p>
          <a:p>
            <a:pPr marL="0" indent="0" eaLnBrk="1" hangingPunct="1">
              <a:buFontTx/>
              <a:buNone/>
              <a:defRPr/>
            </a:pPr>
            <a:endParaRPr lang="en-US" sz="2000" dirty="0">
              <a:ea typeface="ＭＳ Ｐゴシック" charset="0"/>
              <a:cs typeface="ＭＳ Ｐゴシック" charset="0"/>
            </a:endParaRPr>
          </a:p>
        </p:txBody>
      </p:sp>
    </p:spTree>
    <p:extLst>
      <p:ext uri="{BB962C8B-B14F-4D97-AF65-F5344CB8AC3E}">
        <p14:creationId xmlns:p14="http://schemas.microsoft.com/office/powerpoint/2010/main" xmlns="" val="35895762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PRIORITIZED EXAMINATION</a:t>
            </a:r>
          </a:p>
        </p:txBody>
      </p:sp>
      <p:sp>
        <p:nvSpPr>
          <p:cNvPr id="46082" name="Content Placeholder 2"/>
          <p:cNvSpPr>
            <a:spLocks noGrp="1"/>
          </p:cNvSpPr>
          <p:nvPr>
            <p:ph idx="1"/>
          </p:nvPr>
        </p:nvSpPr>
        <p:spPr>
          <a:xfrm>
            <a:off x="685800" y="1600200"/>
            <a:ext cx="7772400" cy="4876800"/>
          </a:xfrm>
        </p:spPr>
        <p:txBody>
          <a:bodyPr/>
          <a:lstStyle/>
          <a:p>
            <a:pPr marL="0" indent="0" eaLnBrk="1" hangingPunct="1">
              <a:buFontTx/>
              <a:buNone/>
              <a:defRPr/>
            </a:pPr>
            <a:r>
              <a:rPr lang="en-US" sz="2000" dirty="0" smtClean="0">
                <a:ea typeface="ＭＳ Ｐゴシック" charset="0"/>
                <a:cs typeface="ＭＳ Ｐゴシック" charset="0"/>
              </a:rPr>
              <a:t>USPTO to reach final disposition within twelve months</a:t>
            </a:r>
          </a:p>
          <a:p>
            <a:pPr marL="0" indent="0" eaLnBrk="1" hangingPunct="1">
              <a:buFontTx/>
              <a:buNone/>
              <a:defRPr/>
            </a:pPr>
            <a:r>
              <a:rPr lang="en-US" sz="2000" dirty="0">
                <a:ea typeface="ＭＳ Ｐゴシック" charset="0"/>
                <a:cs typeface="ＭＳ Ｐゴシック" charset="0"/>
              </a:rPr>
              <a:t>	</a:t>
            </a:r>
            <a:r>
              <a:rPr lang="en-US" sz="2000" dirty="0" smtClean="0">
                <a:ea typeface="ＭＳ Ｐゴシック" charset="0"/>
                <a:cs typeface="ＭＳ Ｐゴシック" charset="0"/>
              </a:rPr>
              <a:t>Notice of Allowance</a:t>
            </a:r>
          </a:p>
          <a:p>
            <a:pPr marL="0" indent="0" eaLnBrk="1" hangingPunct="1">
              <a:buFontTx/>
              <a:buNone/>
              <a:defRPr/>
            </a:pPr>
            <a:r>
              <a:rPr lang="en-US" sz="2000" dirty="0">
                <a:ea typeface="ＭＳ Ｐゴシック" charset="0"/>
                <a:cs typeface="ＭＳ Ｐゴシック" charset="0"/>
              </a:rPr>
              <a:t>	</a:t>
            </a:r>
            <a:r>
              <a:rPr lang="en-US" sz="2000" dirty="0" smtClean="0">
                <a:ea typeface="ＭＳ Ｐゴシック" charset="0"/>
                <a:cs typeface="ＭＳ Ｐゴシック" charset="0"/>
              </a:rPr>
              <a:t>Final Office Action</a:t>
            </a:r>
          </a:p>
          <a:p>
            <a:pPr marL="0" indent="0" eaLnBrk="1" hangingPunct="1">
              <a:buFontTx/>
              <a:buNone/>
              <a:defRPr/>
            </a:pPr>
            <a:endParaRPr lang="en-US" sz="2000" dirty="0" smtClean="0">
              <a:ea typeface="ＭＳ Ｐゴシック" charset="0"/>
              <a:cs typeface="ＭＳ Ｐゴシック" charset="0"/>
            </a:endParaRPr>
          </a:p>
          <a:p>
            <a:pPr marL="0" indent="0" eaLnBrk="1" hangingPunct="1">
              <a:buFontTx/>
              <a:buNone/>
              <a:defRPr/>
            </a:pPr>
            <a:r>
              <a:rPr lang="en-US" sz="2000" dirty="0" smtClean="0">
                <a:ea typeface="ＭＳ Ｐゴシック" charset="0"/>
                <a:cs typeface="ＭＳ Ｐゴシック" charset="0"/>
              </a:rPr>
              <a:t>If Applicant requests an extension of time, or if files a non-compliant amendment, application will revert to regular status</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endParaRPr lang="en-US" sz="2000" dirty="0" smtClean="0">
              <a:ea typeface="ＭＳ Ｐゴシック" charset="0"/>
              <a:cs typeface="ＭＳ Ｐゴシック" charset="0"/>
            </a:endParaRPr>
          </a:p>
          <a:p>
            <a:pPr marL="0" indent="0" eaLnBrk="1" hangingPunct="1">
              <a:buFontTx/>
              <a:buNone/>
              <a:defRPr/>
            </a:pPr>
            <a:endParaRPr lang="en-US" sz="2000" dirty="0">
              <a:ea typeface="ＭＳ Ｐゴシック" charset="0"/>
              <a:cs typeface="ＭＳ Ｐゴシック" charset="0"/>
            </a:endParaRPr>
          </a:p>
        </p:txBody>
      </p:sp>
    </p:spTree>
    <p:extLst>
      <p:ext uri="{BB962C8B-B14F-4D97-AF65-F5344CB8AC3E}">
        <p14:creationId xmlns:p14="http://schemas.microsoft.com/office/powerpoint/2010/main" xmlns="" val="38547137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PRIORITIZED EXAMINATION</a:t>
            </a:r>
          </a:p>
        </p:txBody>
      </p:sp>
      <p:sp>
        <p:nvSpPr>
          <p:cNvPr id="46082" name="Content Placeholder 2"/>
          <p:cNvSpPr>
            <a:spLocks noGrp="1"/>
          </p:cNvSpPr>
          <p:nvPr>
            <p:ph idx="1"/>
          </p:nvPr>
        </p:nvSpPr>
        <p:spPr>
          <a:xfrm>
            <a:off x="685800" y="1600200"/>
            <a:ext cx="7772400" cy="4876800"/>
          </a:xfrm>
        </p:spPr>
        <p:txBody>
          <a:bodyPr/>
          <a:lstStyle/>
          <a:p>
            <a:pPr marL="0" indent="0" eaLnBrk="1" hangingPunct="1">
              <a:buFontTx/>
              <a:buNone/>
              <a:defRPr/>
            </a:pPr>
            <a:r>
              <a:rPr lang="en-US" sz="2000" dirty="0" smtClean="0">
                <a:ea typeface="ＭＳ Ｐゴシック" charset="0"/>
                <a:cs typeface="ＭＳ Ｐゴシック" charset="0"/>
              </a:rPr>
              <a:t>Why do this?</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r>
              <a:rPr lang="en-US" sz="2000" dirty="0" smtClean="0">
                <a:ea typeface="ＭＳ Ｐゴシック" charset="0"/>
                <a:cs typeface="ＭＳ Ｐゴシック" charset="0"/>
              </a:rPr>
              <a:t>Commercially viable compound – issued patent in US, use Prosecution Highway to get granted claims in foreign countries</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r>
              <a:rPr lang="en-US" sz="2000" dirty="0" smtClean="0">
                <a:ea typeface="ＭＳ Ｐゴシック" charset="0"/>
                <a:cs typeface="ＭＳ Ｐゴシック" charset="0"/>
              </a:rPr>
              <a:t>Allow you to establish patentability of subject matter for investment, partnering purposes</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r>
              <a:rPr lang="en-US" sz="2000" dirty="0" smtClean="0">
                <a:ea typeface="ＭＳ Ｐゴシック" charset="0"/>
                <a:cs typeface="ＭＳ Ｐゴシック" charset="0"/>
              </a:rPr>
              <a:t>Allow you to more quickly enforce claims against an infringer</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r>
              <a:rPr lang="en-US" sz="2000" dirty="0" smtClean="0">
                <a:ea typeface="ＭＳ Ｐゴシック" charset="0"/>
                <a:cs typeface="ＭＳ Ｐゴシック" charset="0"/>
              </a:rPr>
              <a:t>Get quick read on patentability – if not patentable, file petition for non-publication and maintain technology and trade secret</a:t>
            </a: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endParaRPr lang="en-US" sz="2000" dirty="0" smtClean="0">
              <a:ea typeface="ＭＳ Ｐゴシック" charset="0"/>
              <a:cs typeface="ＭＳ Ｐゴシック" charset="0"/>
            </a:endParaRPr>
          </a:p>
          <a:p>
            <a:pPr marL="0" indent="0" eaLnBrk="1" hangingPunct="1">
              <a:buFontTx/>
              <a:buNone/>
              <a:defRPr/>
            </a:pPr>
            <a:endParaRPr lang="en-US" sz="2000" dirty="0">
              <a:ea typeface="ＭＳ Ｐゴシック" charset="0"/>
              <a:cs typeface="ＭＳ Ｐゴシック" charset="0"/>
            </a:endParaRPr>
          </a:p>
          <a:p>
            <a:pPr marL="0" indent="0" eaLnBrk="1" hangingPunct="1">
              <a:buFontTx/>
              <a:buNone/>
              <a:defRPr/>
            </a:pPr>
            <a:endParaRPr lang="en-US" sz="2000" dirty="0" smtClean="0">
              <a:ea typeface="ＭＳ Ｐゴシック" charset="0"/>
              <a:cs typeface="ＭＳ Ｐゴシック" charset="0"/>
            </a:endParaRPr>
          </a:p>
          <a:p>
            <a:pPr marL="0" indent="0" eaLnBrk="1" hangingPunct="1">
              <a:buFontTx/>
              <a:buNone/>
              <a:defRPr/>
            </a:pPr>
            <a:endParaRPr lang="en-US" sz="2000" dirty="0">
              <a:ea typeface="ＭＳ Ｐゴシック" charset="0"/>
              <a:cs typeface="ＭＳ Ｐゴシック" charset="0"/>
            </a:endParaRPr>
          </a:p>
        </p:txBody>
      </p:sp>
    </p:spTree>
    <p:extLst>
      <p:ext uri="{BB962C8B-B14F-4D97-AF65-F5344CB8AC3E}">
        <p14:creationId xmlns:p14="http://schemas.microsoft.com/office/powerpoint/2010/main" xmlns="" val="220066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95300" y="685800"/>
            <a:ext cx="8153400" cy="762000"/>
          </a:xfrm>
        </p:spPr>
        <p:txBody>
          <a:bodyPr/>
          <a:lstStyle/>
          <a:p>
            <a:pPr eaLnBrk="1" hangingPunct="1"/>
            <a:r>
              <a:rPr lang="en-US" sz="2800" b="1" dirty="0" smtClean="0">
                <a:ea typeface="ＭＳ Ｐゴシック" pitchFamily="34" charset="-128"/>
              </a:rPr>
              <a:t>THIRD PARTY ART SUBMISSION</a:t>
            </a:r>
            <a:br>
              <a:rPr lang="en-US" sz="2800" b="1" dirty="0" smtClean="0">
                <a:ea typeface="ＭＳ Ｐゴシック" pitchFamily="34" charset="-128"/>
              </a:rPr>
            </a:br>
            <a:r>
              <a:rPr lang="en-US" sz="2000" b="1" dirty="0" smtClean="0">
                <a:ea typeface="ＭＳ Ｐゴシック" pitchFamily="34" charset="-128"/>
              </a:rPr>
              <a:t>Filed before/on/after September 16, 2012</a:t>
            </a:r>
          </a:p>
        </p:txBody>
      </p:sp>
      <p:sp>
        <p:nvSpPr>
          <p:cNvPr id="48131" name="Content Placeholder 2"/>
          <p:cNvSpPr>
            <a:spLocks noGrp="1"/>
          </p:cNvSpPr>
          <p:nvPr>
            <p:ph idx="1"/>
          </p:nvPr>
        </p:nvSpPr>
        <p:spPr>
          <a:xfrm>
            <a:off x="647700" y="1676400"/>
            <a:ext cx="7848600" cy="4724400"/>
          </a:xfrm>
        </p:spPr>
        <p:txBody>
          <a:bodyPr/>
          <a:lstStyle/>
          <a:p>
            <a:pPr marL="0" indent="0" eaLnBrk="1" hangingPunct="1">
              <a:buFontTx/>
              <a:buNone/>
            </a:pPr>
            <a:r>
              <a:rPr lang="en-US" sz="2000" dirty="0" smtClean="0">
                <a:ea typeface="ＭＳ Ｐゴシック" pitchFamily="34" charset="-128"/>
              </a:rPr>
              <a:t>Any third party may submit for consideration and inclusion in the record of a patent application, any </a:t>
            </a:r>
            <a:r>
              <a:rPr lang="en-US" sz="2000" u="sng" dirty="0" smtClean="0">
                <a:ea typeface="ＭＳ Ｐゴシック" pitchFamily="34" charset="-128"/>
              </a:rPr>
              <a:t>patent</a:t>
            </a:r>
            <a:r>
              <a:rPr lang="en-US" sz="2000" dirty="0" smtClean="0">
                <a:ea typeface="ＭＳ Ｐゴシック" pitchFamily="34" charset="-128"/>
              </a:rPr>
              <a:t>, </a:t>
            </a:r>
            <a:r>
              <a:rPr lang="en-US" sz="2000" u="sng" dirty="0" smtClean="0">
                <a:ea typeface="ＭＳ Ｐゴシック" pitchFamily="34" charset="-128"/>
              </a:rPr>
              <a:t>published patent application</a:t>
            </a:r>
            <a:r>
              <a:rPr lang="en-US" sz="2000" dirty="0" smtClean="0">
                <a:ea typeface="ＭＳ Ｐゴシック" pitchFamily="34" charset="-128"/>
              </a:rPr>
              <a:t>, or other </a:t>
            </a:r>
            <a:r>
              <a:rPr lang="en-US" sz="2000" u="sng" dirty="0" smtClean="0">
                <a:ea typeface="ＭＳ Ｐゴシック" pitchFamily="34" charset="-128"/>
              </a:rPr>
              <a:t>printed publication </a:t>
            </a:r>
            <a:r>
              <a:rPr lang="en-US" sz="2000" dirty="0" smtClean="0">
                <a:ea typeface="ＭＳ Ｐゴシック" pitchFamily="34" charset="-128"/>
              </a:rPr>
              <a:t>of potential relevance to the examination of the application, if such submission is made in writing before the earlier of—</a:t>
            </a:r>
          </a:p>
          <a:p>
            <a:pPr marL="457200" indent="-457200" eaLnBrk="1" hangingPunct="1">
              <a:buFontTx/>
              <a:buAutoNum type="alphaUcParenBoth"/>
            </a:pPr>
            <a:r>
              <a:rPr lang="en-US" sz="2000" dirty="0" smtClean="0">
                <a:ea typeface="ＭＳ Ｐゴシック" pitchFamily="34" charset="-128"/>
              </a:rPr>
              <a:t>the date a notice of allowance; or</a:t>
            </a:r>
          </a:p>
          <a:p>
            <a:pPr marL="457200" indent="-457200" eaLnBrk="1" hangingPunct="1">
              <a:buFontTx/>
              <a:buAutoNum type="alphaUcParenBoth"/>
            </a:pPr>
            <a:r>
              <a:rPr lang="en-US" sz="2000" dirty="0" smtClean="0">
                <a:ea typeface="ＭＳ Ｐゴシック" pitchFamily="34" charset="-128"/>
              </a:rPr>
              <a:t>the later of— </a:t>
            </a:r>
          </a:p>
          <a:p>
            <a:pPr marL="0" indent="0" eaLnBrk="1" hangingPunct="1">
              <a:buFontTx/>
              <a:buNone/>
            </a:pPr>
            <a:r>
              <a:rPr lang="en-US" sz="2000" dirty="0">
                <a:ea typeface="ＭＳ Ｐゴシック" pitchFamily="34" charset="-128"/>
              </a:rPr>
              <a:t>	</a:t>
            </a:r>
            <a:r>
              <a:rPr lang="en-US" sz="2000" dirty="0" smtClean="0">
                <a:ea typeface="ＭＳ Ｐゴシック" pitchFamily="34" charset="-128"/>
              </a:rPr>
              <a:t>(i) 6 months after the date on which the application for 	patent is first published, or</a:t>
            </a:r>
          </a:p>
          <a:p>
            <a:pPr marL="0" indent="0" eaLnBrk="1" hangingPunct="1">
              <a:buFontTx/>
              <a:buNone/>
            </a:pPr>
            <a:r>
              <a:rPr lang="en-US" sz="2000" dirty="0">
                <a:ea typeface="ＭＳ Ｐゴシック" pitchFamily="34" charset="-128"/>
              </a:rPr>
              <a:t>	</a:t>
            </a:r>
            <a:r>
              <a:rPr lang="en-US" sz="2000" dirty="0" smtClean="0">
                <a:ea typeface="ＭＳ Ｐゴシック" pitchFamily="34" charset="-128"/>
              </a:rPr>
              <a:t>(ii) the date of the first rejection of any claim by the 	examiner.</a:t>
            </a:r>
          </a:p>
          <a:p>
            <a:pPr marL="0" indent="0" eaLnBrk="1" hangingPunct="1">
              <a:buNone/>
            </a:pPr>
            <a:endParaRPr lang="en-US" sz="2000" dirty="0" smtClean="0"/>
          </a:p>
          <a:p>
            <a:pPr marL="0" indent="0" eaLnBrk="1" hangingPunct="1">
              <a:buNone/>
            </a:pPr>
            <a:r>
              <a:rPr lang="en-US" sz="2000" dirty="0" smtClean="0"/>
              <a:t>Effective </a:t>
            </a:r>
            <a:r>
              <a:rPr lang="en-US" sz="2000" dirty="0"/>
              <a:t>Date: Any app filed before, on, or after 16 September 2012 </a:t>
            </a: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762000"/>
            <a:ext cx="8153400" cy="381000"/>
          </a:xfrm>
        </p:spPr>
        <p:txBody>
          <a:bodyPr/>
          <a:lstStyle/>
          <a:p>
            <a:pPr eaLnBrk="1" hangingPunct="1"/>
            <a:r>
              <a:rPr lang="en-US" sz="2800" b="1" dirty="0">
                <a:ea typeface="ＭＳ Ｐゴシック" pitchFamily="34" charset="-128"/>
              </a:rPr>
              <a:t>THIRD </a:t>
            </a:r>
            <a:r>
              <a:rPr lang="en-US" sz="2800" b="1" dirty="0" smtClean="0">
                <a:ea typeface="ＭＳ Ｐゴシック" pitchFamily="34" charset="-128"/>
              </a:rPr>
              <a:t>PARTY </a:t>
            </a:r>
            <a:r>
              <a:rPr lang="en-US" sz="2800" b="1" dirty="0">
                <a:ea typeface="ＭＳ Ｐゴシック" pitchFamily="34" charset="-128"/>
              </a:rPr>
              <a:t>ART SUBMISSION</a:t>
            </a:r>
            <a:endParaRPr lang="en-US" sz="2800" b="1" dirty="0" smtClean="0">
              <a:ea typeface="ＭＳ Ｐゴシック" pitchFamily="34" charset="-128"/>
            </a:endParaRPr>
          </a:p>
        </p:txBody>
      </p:sp>
      <p:sp>
        <p:nvSpPr>
          <p:cNvPr id="49155" name="Content Placeholder 2"/>
          <p:cNvSpPr>
            <a:spLocks noGrp="1"/>
          </p:cNvSpPr>
          <p:nvPr>
            <p:ph idx="1"/>
          </p:nvPr>
        </p:nvSpPr>
        <p:spPr>
          <a:xfrm>
            <a:off x="838200" y="1219200"/>
            <a:ext cx="7467600" cy="46482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The submission must include:</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 statement that sets forth a concise description of the</a:t>
            </a:r>
          </a:p>
          <a:p>
            <a:pPr marL="0" indent="0" eaLnBrk="1" hangingPunct="1">
              <a:buFontTx/>
              <a:buNone/>
            </a:pPr>
            <a:r>
              <a:rPr lang="en-US" sz="2000" dirty="0" smtClean="0">
                <a:ea typeface="ＭＳ Ｐゴシック" pitchFamily="34" charset="-128"/>
              </a:rPr>
              <a:t>asserted relevance of each submitted document</a:t>
            </a:r>
          </a:p>
          <a:p>
            <a:pPr marL="0" indent="0" eaLnBrk="1" hangingPunct="1">
              <a:buFontTx/>
              <a:buNone/>
            </a:pPr>
            <a:r>
              <a:rPr lang="en-US" sz="2000" dirty="0">
                <a:ea typeface="ＭＳ Ｐゴシック" pitchFamily="34" charset="-128"/>
              </a:rPr>
              <a:t>	</a:t>
            </a:r>
            <a:r>
              <a:rPr lang="en-US" sz="2000" dirty="0" smtClean="0">
                <a:ea typeface="ＭＳ Ｐゴシック" pitchFamily="34" charset="-128"/>
              </a:rPr>
              <a:t>- can be a narrative description, or a claim chart  </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 fee, </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 statement by the person making such submission affirming that the submission was made in compliance with this section.</a:t>
            </a:r>
          </a:p>
          <a:p>
            <a:pPr marL="0" indent="0" eaLnBrk="1" hangingPunct="1">
              <a:buFontTx/>
              <a:buNone/>
            </a:pPr>
            <a:endParaRPr lang="en-US" sz="2000" dirty="0" smtClean="0">
              <a:ea typeface="ＭＳ Ｐゴシック" pitchFamily="34" charset="-128"/>
            </a:endParaRPr>
          </a:p>
        </p:txBody>
      </p:sp>
    </p:spTree>
    <p:extLst>
      <p:ext uri="{BB962C8B-B14F-4D97-AF65-F5344CB8AC3E}">
        <p14:creationId xmlns:p14="http://schemas.microsoft.com/office/powerpoint/2010/main" xmlns="" val="2187608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152400"/>
            <a:ext cx="8153400" cy="914400"/>
          </a:xfrm>
        </p:spPr>
        <p:txBody>
          <a:bodyPr/>
          <a:lstStyle/>
          <a:p>
            <a:pPr eaLnBrk="1" hangingPunct="1"/>
            <a:r>
              <a:rPr lang="en-US" sz="2800" b="1" dirty="0">
                <a:ea typeface="ＭＳ Ｐゴシック" pitchFamily="34" charset="-128"/>
              </a:rPr>
              <a:t>THIRD </a:t>
            </a:r>
            <a:r>
              <a:rPr lang="en-US" sz="2800" b="1" dirty="0" smtClean="0">
                <a:ea typeface="ＭＳ Ｐゴシック" pitchFamily="34" charset="-128"/>
              </a:rPr>
              <a:t>PARTY </a:t>
            </a:r>
            <a:r>
              <a:rPr lang="en-US" sz="2800" b="1" dirty="0">
                <a:ea typeface="ＭＳ Ｐゴシック" pitchFamily="34" charset="-128"/>
              </a:rPr>
              <a:t>ART SUBMISSION</a:t>
            </a:r>
            <a:endParaRPr lang="en-US" sz="2800" b="1" dirty="0" smtClean="0">
              <a:ea typeface="ＭＳ Ｐゴシック" pitchFamily="34" charset="-128"/>
            </a:endParaRPr>
          </a:p>
        </p:txBody>
      </p:sp>
      <p:sp>
        <p:nvSpPr>
          <p:cNvPr id="49155" name="Content Placeholder 2"/>
          <p:cNvSpPr>
            <a:spLocks noGrp="1"/>
          </p:cNvSpPr>
          <p:nvPr>
            <p:ph idx="1"/>
          </p:nvPr>
        </p:nvSpPr>
        <p:spPr>
          <a:xfrm>
            <a:off x="838200" y="838200"/>
            <a:ext cx="7467600" cy="5715000"/>
          </a:xfrm>
        </p:spPr>
        <p:txBody>
          <a:bodyPr/>
          <a:lstStyle/>
          <a:p>
            <a:pPr marL="0" indent="0">
              <a:buNone/>
            </a:pPr>
            <a:r>
              <a:rPr lang="en-US" sz="2000" dirty="0"/>
              <a:t>Concise Statement </a:t>
            </a:r>
            <a:r>
              <a:rPr lang="en-US" sz="2000" dirty="0" smtClean="0"/>
              <a:t>must include:</a:t>
            </a:r>
          </a:p>
          <a:p>
            <a:pPr marL="0" indent="0">
              <a:buNone/>
            </a:pPr>
            <a:r>
              <a:rPr lang="en-US" sz="2000" dirty="0" smtClean="0"/>
              <a:t>	</a:t>
            </a:r>
          </a:p>
          <a:p>
            <a:pPr marL="0" indent="0">
              <a:buNone/>
            </a:pPr>
            <a:r>
              <a:rPr lang="en-US" sz="2000" dirty="0" smtClean="0"/>
              <a:t>A separate </a:t>
            </a:r>
            <a:r>
              <a:rPr lang="en-US" sz="2000" dirty="0"/>
              <a:t>page for each </a:t>
            </a:r>
            <a:r>
              <a:rPr lang="en-US" sz="2000" dirty="0" smtClean="0"/>
              <a:t>document submitted </a:t>
            </a:r>
            <a:endParaRPr lang="en-US" sz="2000" dirty="0"/>
          </a:p>
          <a:p>
            <a:pPr marL="0" indent="0">
              <a:buNone/>
            </a:pPr>
            <a:r>
              <a:rPr lang="en-US" sz="2000" dirty="0"/>
              <a:t>	</a:t>
            </a:r>
            <a:endParaRPr lang="en-US" sz="2000" dirty="0" smtClean="0"/>
          </a:p>
          <a:p>
            <a:pPr marL="0" indent="0">
              <a:buNone/>
            </a:pPr>
            <a:r>
              <a:rPr lang="en-US" sz="2000" dirty="0" smtClean="0"/>
              <a:t>Lay out the facts </a:t>
            </a:r>
            <a:r>
              <a:rPr lang="en-US" sz="2000" dirty="0"/>
              <a:t>that explain how </a:t>
            </a:r>
            <a:r>
              <a:rPr lang="en-US" sz="2000" dirty="0" smtClean="0"/>
              <a:t>the document is potentially relevant to the examination </a:t>
            </a:r>
          </a:p>
          <a:p>
            <a:pPr marL="0" indent="0">
              <a:buNone/>
            </a:pPr>
            <a:r>
              <a:rPr lang="en-US" sz="2000" dirty="0"/>
              <a:t>	</a:t>
            </a:r>
            <a:endParaRPr lang="en-US" sz="2000" dirty="0" smtClean="0"/>
          </a:p>
          <a:p>
            <a:pPr marL="0" indent="0">
              <a:buNone/>
            </a:pPr>
            <a:r>
              <a:rPr lang="en-US" sz="2000" dirty="0" smtClean="0"/>
              <a:t>A </a:t>
            </a:r>
            <a:r>
              <a:rPr lang="en-US" sz="2000" dirty="0"/>
              <a:t>narrative or a claim chart format </a:t>
            </a:r>
            <a:r>
              <a:rPr lang="en-US" sz="2000" dirty="0" smtClean="0"/>
              <a:t>is acceptable – claim 	chart likely preferable</a:t>
            </a:r>
          </a:p>
          <a:p>
            <a:pPr marL="0" indent="0">
              <a:buNone/>
            </a:pPr>
            <a:r>
              <a:rPr lang="en-US" sz="2000" dirty="0"/>
              <a:t>	</a:t>
            </a:r>
            <a:endParaRPr lang="en-US" sz="2000" dirty="0" smtClean="0"/>
          </a:p>
          <a:p>
            <a:pPr marL="0" indent="0">
              <a:buNone/>
            </a:pPr>
            <a:r>
              <a:rPr lang="en-US" sz="2000" dirty="0" smtClean="0"/>
              <a:t>Must be more than a simple statement that it is relevant</a:t>
            </a:r>
            <a:endParaRPr lang="en-US" sz="2000" dirty="0"/>
          </a:p>
          <a:p>
            <a:pPr marL="0" indent="0">
              <a:buNone/>
            </a:pPr>
            <a:r>
              <a:rPr lang="en-US" sz="2000" dirty="0"/>
              <a:t>	</a:t>
            </a:r>
            <a:endParaRPr lang="en-US" sz="2000" dirty="0" smtClean="0"/>
          </a:p>
          <a:p>
            <a:pPr marL="0" indent="0">
              <a:buNone/>
            </a:pPr>
            <a:r>
              <a:rPr lang="en-US" sz="2000" dirty="0" smtClean="0"/>
              <a:t>Be specific as to page numbers, paragraphs, etc.</a:t>
            </a:r>
          </a:p>
          <a:p>
            <a:pPr marL="0" indent="0">
              <a:buNone/>
            </a:pPr>
            <a:r>
              <a:rPr lang="en-US" sz="2000" dirty="0">
                <a:ea typeface="ＭＳ Ｐゴシック" pitchFamily="34" charset="-128"/>
              </a:rPr>
              <a:t>	</a:t>
            </a:r>
            <a:endParaRPr lang="en-US" sz="2000" dirty="0" smtClean="0">
              <a:ea typeface="ＭＳ Ｐゴシック" pitchFamily="34" charset="-128"/>
            </a:endParaRPr>
          </a:p>
          <a:p>
            <a:pPr marL="0" indent="0">
              <a:buNone/>
            </a:pPr>
            <a:r>
              <a:rPr lang="en-US" sz="2000" dirty="0" smtClean="0">
                <a:ea typeface="ＭＳ Ｐゴシック" pitchFamily="34" charset="-128"/>
              </a:rPr>
              <a:t>Cannot propose rejections, leave out language like anticipation, obviousness, references to 35 U.S.C. sections </a:t>
            </a:r>
          </a:p>
        </p:txBody>
      </p:sp>
    </p:spTree>
    <p:extLst>
      <p:ext uri="{BB962C8B-B14F-4D97-AF65-F5344CB8AC3E}">
        <p14:creationId xmlns:p14="http://schemas.microsoft.com/office/powerpoint/2010/main" xmlns="" val="20272116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762000"/>
            <a:ext cx="8153400" cy="381000"/>
          </a:xfrm>
        </p:spPr>
        <p:txBody>
          <a:bodyPr/>
          <a:lstStyle/>
          <a:p>
            <a:pPr eaLnBrk="1" hangingPunct="1"/>
            <a:r>
              <a:rPr lang="en-US" sz="2800" b="1" dirty="0">
                <a:ea typeface="ＭＳ Ｐゴシック" pitchFamily="34" charset="-128"/>
              </a:rPr>
              <a:t>THIRD </a:t>
            </a:r>
            <a:r>
              <a:rPr lang="en-US" sz="2800" b="1" dirty="0" smtClean="0">
                <a:ea typeface="ＭＳ Ｐゴシック" pitchFamily="34" charset="-128"/>
              </a:rPr>
              <a:t>PARTY </a:t>
            </a:r>
            <a:r>
              <a:rPr lang="en-US" sz="2800" b="1" dirty="0">
                <a:ea typeface="ＭＳ Ｐゴシック" pitchFamily="34" charset="-128"/>
              </a:rPr>
              <a:t>ART SUBMISSION</a:t>
            </a:r>
            <a:endParaRPr lang="en-US" sz="2800" b="1" dirty="0" smtClean="0">
              <a:ea typeface="ＭＳ Ｐゴシック" pitchFamily="34" charset="-128"/>
            </a:endParaRPr>
          </a:p>
        </p:txBody>
      </p:sp>
      <p:sp>
        <p:nvSpPr>
          <p:cNvPr id="49155" name="Content Placeholder 2"/>
          <p:cNvSpPr>
            <a:spLocks noGrp="1"/>
          </p:cNvSpPr>
          <p:nvPr>
            <p:ph idx="1"/>
          </p:nvPr>
        </p:nvSpPr>
        <p:spPr>
          <a:xfrm>
            <a:off x="838200" y="1295400"/>
            <a:ext cx="7467600" cy="45720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If filed anonymously, must be filed by a registered attorney or agent</a:t>
            </a:r>
          </a:p>
          <a:p>
            <a:pPr marL="0" indent="0" eaLnBrk="1" hangingPunct="1">
              <a:buFontTx/>
              <a:buNone/>
            </a:pPr>
            <a:endParaRPr lang="en-US" sz="2000" dirty="0">
              <a:ea typeface="ＭＳ Ｐゴシック" pitchFamily="34" charset="-128"/>
            </a:endParaRPr>
          </a:p>
          <a:p>
            <a:pPr marL="0" indent="0" eaLnBrk="1" hangingPunct="1">
              <a:buFontTx/>
              <a:buNone/>
            </a:pPr>
            <a:r>
              <a:rPr lang="en-US" sz="2000" dirty="0" smtClean="0">
                <a:ea typeface="ＭＳ Ｐゴシック" pitchFamily="34" charset="-128"/>
              </a:rPr>
              <a:t>Otherwise, must name the party making the filing</a:t>
            </a:r>
          </a:p>
          <a:p>
            <a:pPr marL="0" indent="0" eaLnBrk="1" hangingPunct="1">
              <a:buFontTx/>
              <a:buNone/>
            </a:pPr>
            <a:endParaRPr lang="en-US" sz="2000" dirty="0">
              <a:ea typeface="ＭＳ Ｐゴシック" pitchFamily="34" charset="-128"/>
            </a:endParaRPr>
          </a:p>
          <a:p>
            <a:pPr marL="0" indent="0" eaLnBrk="1" hangingPunct="1">
              <a:buFontTx/>
              <a:buNone/>
            </a:pPr>
            <a:r>
              <a:rPr lang="en-US" sz="2000" dirty="0" smtClean="0">
                <a:ea typeface="ＭＳ Ｐゴシック" pitchFamily="34" charset="-128"/>
              </a:rPr>
              <a:t>No need to serve the Patent Owner</a:t>
            </a:r>
          </a:p>
          <a:p>
            <a:pPr marL="0" indent="0" eaLnBrk="1" hangingPunct="1">
              <a:buFontTx/>
              <a:buNone/>
            </a:pP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Tree>
    <p:extLst>
      <p:ext uri="{BB962C8B-B14F-4D97-AF65-F5344CB8AC3E}">
        <p14:creationId xmlns:p14="http://schemas.microsoft.com/office/powerpoint/2010/main" xmlns="" val="224905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95300" y="609600"/>
            <a:ext cx="8153400" cy="762000"/>
          </a:xfrm>
        </p:spPr>
        <p:txBody>
          <a:bodyPr/>
          <a:lstStyle/>
          <a:p>
            <a:pPr eaLnBrk="1" hangingPunct="1"/>
            <a:r>
              <a:rPr lang="en-US" sz="2800" b="1" dirty="0" smtClean="0">
                <a:ea typeface="ＭＳ Ｐゴシック" pitchFamily="34" charset="-128"/>
              </a:rPr>
              <a:t>DERIVATION PROCEEDINGS</a:t>
            </a:r>
            <a:br>
              <a:rPr lang="en-US" sz="2800" b="1" dirty="0" smtClean="0">
                <a:ea typeface="ＭＳ Ｐゴシック" pitchFamily="34" charset="-128"/>
              </a:rPr>
            </a:br>
            <a:r>
              <a:rPr lang="en-US" sz="2000" b="1" dirty="0" smtClean="0">
                <a:ea typeface="ＭＳ Ｐゴシック" pitchFamily="34" charset="-128"/>
              </a:rPr>
              <a:t>Filed on/after March 16, 2013</a:t>
            </a:r>
          </a:p>
        </p:txBody>
      </p:sp>
      <p:sp>
        <p:nvSpPr>
          <p:cNvPr id="35843" name="Content Placeholder 2"/>
          <p:cNvSpPr>
            <a:spLocks noGrp="1"/>
          </p:cNvSpPr>
          <p:nvPr>
            <p:ph idx="1"/>
          </p:nvPr>
        </p:nvSpPr>
        <p:spPr>
          <a:xfrm>
            <a:off x="838200" y="1524000"/>
            <a:ext cx="7467600" cy="4800600"/>
          </a:xfrm>
        </p:spPr>
        <p:txBody>
          <a:bodyPr/>
          <a:lstStyle/>
          <a:p>
            <a:pPr marL="0" indent="0" eaLnBrk="1" hangingPunct="1">
              <a:buFontTx/>
              <a:buNone/>
            </a:pPr>
            <a:r>
              <a:rPr lang="en-US" sz="2000" dirty="0" smtClean="0">
                <a:ea typeface="ＭＳ Ｐゴシック" pitchFamily="34" charset="-128"/>
              </a:rPr>
              <a:t>An applicant for patent may petition to institute a derivation proceeding to determine whether an inventor named in an earlier filed application derived the claimed invention from an inventor of petitioner</a:t>
            </a:r>
            <a:r>
              <a:rPr lang="en-US" altLang="en-US" sz="2000" dirty="0" smtClean="0">
                <a:ea typeface="ＭＳ Ｐゴシック" pitchFamily="34" charset="-128"/>
              </a:rPr>
              <a:t>’</a:t>
            </a:r>
            <a:r>
              <a:rPr lang="en-US" sz="2000" dirty="0" smtClean="0">
                <a:ea typeface="ＭＳ Ｐゴシック" pitchFamily="34" charset="-128"/>
              </a:rPr>
              <a:t>s application, and, without authorization, the earlier application claiming the invention was filed.</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A petition to institute Derivation Proceedings may be filed </a:t>
            </a:r>
            <a:r>
              <a:rPr lang="en-US" sz="2000" u="sng" dirty="0" smtClean="0">
                <a:ea typeface="ＭＳ Ｐゴシック" pitchFamily="34" charset="-128"/>
              </a:rPr>
              <a:t>within one year of the publication</a:t>
            </a:r>
            <a:r>
              <a:rPr lang="en-US" sz="2000" dirty="0" smtClean="0">
                <a:ea typeface="ＭＳ Ｐゴシック" pitchFamily="34" charset="-128"/>
              </a:rPr>
              <a:t> of a claim to an invention that is the same or substantially the same as the earlier applicant</a:t>
            </a:r>
            <a:r>
              <a:rPr lang="en-US" altLang="en-US" sz="2000" dirty="0" smtClean="0">
                <a:ea typeface="ＭＳ Ｐゴシック" pitchFamily="34" charset="-128"/>
              </a:rPr>
              <a:t>’</a:t>
            </a:r>
            <a:r>
              <a:rPr lang="en-US" sz="2000" dirty="0" smtClean="0">
                <a:ea typeface="ＭＳ Ｐゴシック" pitchFamily="34" charset="-128"/>
              </a:rPr>
              <a:t>s claim.</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The Director decides if the standard for instituting Derivation Proceedings has been met.  </a:t>
            </a:r>
          </a:p>
          <a:p>
            <a:pPr marL="0" indent="0" eaLnBrk="1" hangingPunct="1">
              <a:buFontTx/>
              <a:buNone/>
            </a:pPr>
            <a:endParaRPr lang="en-US" sz="2000" dirty="0">
              <a:ea typeface="ＭＳ Ｐゴシック" pitchFamily="34" charset="-128"/>
            </a:endParaRPr>
          </a:p>
          <a:p>
            <a:pPr marL="0" indent="0" eaLnBrk="1" hangingPunct="1">
              <a:buFontTx/>
              <a:buNone/>
            </a:pPr>
            <a:r>
              <a:rPr lang="en-US" sz="2000" dirty="0" smtClean="0">
                <a:ea typeface="ＭＳ Ｐゴシック" pitchFamily="34" charset="-128"/>
              </a:rPr>
              <a:t>The decision is not appealable.</a:t>
            </a: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685800"/>
            <a:ext cx="8153400" cy="609600"/>
          </a:xfrm>
        </p:spPr>
        <p:txBody>
          <a:bodyPr/>
          <a:lstStyle/>
          <a:p>
            <a:pPr eaLnBrk="1" hangingPunct="1"/>
            <a:r>
              <a:rPr lang="en-US" sz="2800" b="1" dirty="0" smtClean="0">
                <a:ea typeface="ＭＳ Ｐゴシック" pitchFamily="34" charset="-128"/>
              </a:rPr>
              <a:t>SUPPLEMENTAL EXAMINATION</a:t>
            </a:r>
            <a:br>
              <a:rPr lang="en-US" sz="2800" b="1" dirty="0" smtClean="0">
                <a:ea typeface="ＭＳ Ｐゴシック" pitchFamily="34" charset="-128"/>
              </a:rPr>
            </a:br>
            <a:r>
              <a:rPr lang="en-US" sz="2000" b="1" dirty="0" smtClean="0">
                <a:ea typeface="ＭＳ Ｐゴシック" pitchFamily="34" charset="-128"/>
              </a:rPr>
              <a:t>Issued before/on/after September 16, 2012</a:t>
            </a:r>
          </a:p>
        </p:txBody>
      </p:sp>
      <p:sp>
        <p:nvSpPr>
          <p:cNvPr id="49155" name="Content Placeholder 2"/>
          <p:cNvSpPr>
            <a:spLocks noGrp="1"/>
          </p:cNvSpPr>
          <p:nvPr>
            <p:ph idx="1"/>
          </p:nvPr>
        </p:nvSpPr>
        <p:spPr>
          <a:xfrm>
            <a:off x="609600" y="1600200"/>
            <a:ext cx="7924800" cy="4648200"/>
          </a:xfrm>
        </p:spPr>
        <p:txBody>
          <a:bodyPr/>
          <a:lstStyle/>
          <a:p>
            <a:pPr marL="0" indent="0" eaLnBrk="1" hangingPunct="1">
              <a:buNone/>
            </a:pPr>
            <a:r>
              <a:rPr lang="en-US" sz="1600" dirty="0" smtClean="0">
                <a:ea typeface="ＭＳ Ｐゴシック" pitchFamily="34" charset="-128"/>
              </a:rPr>
              <a:t>A </a:t>
            </a:r>
            <a:r>
              <a:rPr lang="en-US" sz="1600" dirty="0">
                <a:ea typeface="ＭＳ Ｐゴシック" pitchFamily="34" charset="-128"/>
              </a:rPr>
              <a:t>patent owner may request supplemental </a:t>
            </a:r>
            <a:r>
              <a:rPr lang="en-US" sz="1600" dirty="0" smtClean="0">
                <a:ea typeface="ＭＳ Ｐゴシック" pitchFamily="34" charset="-128"/>
              </a:rPr>
              <a:t>examination </a:t>
            </a:r>
            <a:r>
              <a:rPr lang="en-US" sz="1600" dirty="0">
                <a:ea typeface="ＭＳ Ｐゴシック" pitchFamily="34" charset="-128"/>
              </a:rPr>
              <a:t>of a patent </a:t>
            </a:r>
            <a:r>
              <a:rPr lang="en-US" sz="1600" dirty="0" smtClean="0">
                <a:ea typeface="ＭＳ Ｐゴシック" pitchFamily="34" charset="-128"/>
              </a:rPr>
              <a:t>to </a:t>
            </a:r>
            <a:r>
              <a:rPr lang="en-US" sz="1600" dirty="0">
                <a:ea typeface="ＭＳ Ｐゴシック" pitchFamily="34" charset="-128"/>
              </a:rPr>
              <a:t>consider, </a:t>
            </a:r>
            <a:r>
              <a:rPr lang="en-US" sz="1600" dirty="0" smtClean="0">
                <a:ea typeface="ＭＳ Ｐゴシック" pitchFamily="34" charset="-128"/>
              </a:rPr>
              <a:t>reconsider, </a:t>
            </a:r>
            <a:r>
              <a:rPr lang="en-US" sz="1600" dirty="0">
                <a:ea typeface="ＭＳ Ｐゴシック" pitchFamily="34" charset="-128"/>
              </a:rPr>
              <a:t>or correct information believed to be relevant to the </a:t>
            </a:r>
            <a:r>
              <a:rPr lang="en-US" sz="1600" dirty="0" smtClean="0">
                <a:ea typeface="ＭＳ Ｐゴシック" pitchFamily="34" charset="-128"/>
              </a:rPr>
              <a:t>patent.</a:t>
            </a:r>
          </a:p>
          <a:p>
            <a:pPr marL="0" indent="0" eaLnBrk="1" hangingPunct="1">
              <a:buNone/>
            </a:pPr>
            <a:endParaRPr lang="en-US" sz="1600" dirty="0" smtClean="0">
              <a:ea typeface="ＭＳ Ｐゴシック" pitchFamily="34" charset="-128"/>
            </a:endParaRPr>
          </a:p>
          <a:p>
            <a:pPr marL="0" indent="0">
              <a:buNone/>
            </a:pPr>
            <a:r>
              <a:rPr lang="en-US" sz="1600" dirty="0" smtClean="0"/>
              <a:t>If a substantial new </a:t>
            </a:r>
            <a:r>
              <a:rPr lang="en-US" sz="1600" dirty="0"/>
              <a:t>question of patentability </a:t>
            </a:r>
            <a:r>
              <a:rPr lang="en-US" sz="1600" dirty="0" smtClean="0"/>
              <a:t>is found, the Director </a:t>
            </a:r>
            <a:r>
              <a:rPr lang="en-US" sz="1600" dirty="0"/>
              <a:t>shall order </a:t>
            </a:r>
            <a:r>
              <a:rPr lang="en-US" sz="1600" dirty="0" smtClean="0"/>
              <a:t>reexamination </a:t>
            </a:r>
            <a:r>
              <a:rPr lang="en-US" sz="1600" dirty="0"/>
              <a:t>of the patent</a:t>
            </a:r>
            <a:r>
              <a:rPr lang="en-US" sz="1600" dirty="0" smtClean="0"/>
              <a:t>.</a:t>
            </a:r>
          </a:p>
          <a:p>
            <a:pPr marL="0" indent="0">
              <a:buNone/>
            </a:pPr>
            <a:endParaRPr lang="en-US" sz="1600" dirty="0" smtClean="0"/>
          </a:p>
          <a:p>
            <a:pPr marL="0" indent="0">
              <a:buNone/>
            </a:pPr>
            <a:r>
              <a:rPr lang="en-US" sz="1600" dirty="0" smtClean="0"/>
              <a:t>A </a:t>
            </a:r>
            <a:r>
              <a:rPr lang="en-US" sz="1600" dirty="0"/>
              <a:t>patent shall not be </a:t>
            </a:r>
            <a:r>
              <a:rPr lang="en-US" sz="1600" dirty="0" smtClean="0"/>
              <a:t>held unenforceable </a:t>
            </a:r>
            <a:r>
              <a:rPr lang="en-US" sz="1600" dirty="0"/>
              <a:t>on the basis of conduct relating to </a:t>
            </a:r>
            <a:r>
              <a:rPr lang="en-US" sz="1600" dirty="0" smtClean="0"/>
              <a:t>information </a:t>
            </a:r>
            <a:r>
              <a:rPr lang="en-US" sz="1600" dirty="0"/>
              <a:t>that had not been considered, was </a:t>
            </a:r>
            <a:r>
              <a:rPr lang="en-US" sz="1600" dirty="0" smtClean="0"/>
              <a:t>inadequately </a:t>
            </a:r>
            <a:r>
              <a:rPr lang="en-US" sz="1600" dirty="0"/>
              <a:t>considered, or was incorrect in a prior </a:t>
            </a:r>
            <a:r>
              <a:rPr lang="en-US" sz="1600" dirty="0" smtClean="0"/>
              <a:t>examination </a:t>
            </a:r>
            <a:r>
              <a:rPr lang="en-US" sz="1600" dirty="0"/>
              <a:t>of the </a:t>
            </a:r>
            <a:r>
              <a:rPr lang="en-US" sz="1600" dirty="0" smtClean="0"/>
              <a:t>patent, </a:t>
            </a:r>
            <a:r>
              <a:rPr lang="en-US" sz="1600" dirty="0"/>
              <a:t>if the information was </a:t>
            </a:r>
            <a:r>
              <a:rPr lang="en-US" sz="1600" dirty="0" smtClean="0"/>
              <a:t>considered</a:t>
            </a:r>
            <a:r>
              <a:rPr lang="en-US" sz="1600" dirty="0"/>
              <a:t>, reconsidered, or corrected during a </a:t>
            </a:r>
            <a:r>
              <a:rPr lang="en-US" sz="1600" dirty="0" smtClean="0"/>
              <a:t>supplemental </a:t>
            </a:r>
            <a:r>
              <a:rPr lang="en-US" sz="1600" dirty="0"/>
              <a:t>examination of the patent. </a:t>
            </a:r>
            <a:endParaRPr lang="en-US" sz="1600" dirty="0" smtClean="0"/>
          </a:p>
          <a:p>
            <a:pPr marL="0" indent="0">
              <a:buNone/>
            </a:pPr>
            <a:endParaRPr lang="en-US" sz="1600" dirty="0" smtClean="0"/>
          </a:p>
          <a:p>
            <a:pPr marL="0" indent="0">
              <a:buNone/>
            </a:pPr>
            <a:r>
              <a:rPr lang="en-US" sz="1600" dirty="0" smtClean="0"/>
              <a:t>If </a:t>
            </a:r>
            <a:r>
              <a:rPr lang="en-US" sz="1600" dirty="0"/>
              <a:t>the Director becomes aware, </a:t>
            </a:r>
            <a:r>
              <a:rPr lang="en-US" sz="1600" dirty="0" smtClean="0"/>
              <a:t>during the </a:t>
            </a:r>
            <a:r>
              <a:rPr lang="en-US" sz="1600" dirty="0"/>
              <a:t>course of a supplemental examination </a:t>
            </a:r>
            <a:r>
              <a:rPr lang="en-US" sz="1600" dirty="0" smtClean="0"/>
              <a:t>proceeding, </a:t>
            </a:r>
            <a:r>
              <a:rPr lang="en-US" sz="1600" dirty="0"/>
              <a:t>that a </a:t>
            </a:r>
            <a:r>
              <a:rPr lang="en-US" sz="1600" dirty="0" smtClean="0"/>
              <a:t>material fraud </a:t>
            </a:r>
            <a:r>
              <a:rPr lang="en-US" sz="1600" dirty="0"/>
              <a:t>on the Office may have been committed in </a:t>
            </a:r>
            <a:r>
              <a:rPr lang="en-US" sz="1600" dirty="0" smtClean="0"/>
              <a:t>connection </a:t>
            </a:r>
            <a:r>
              <a:rPr lang="en-US" sz="1600" dirty="0"/>
              <a:t>with the patent that is the subject of the </a:t>
            </a:r>
            <a:r>
              <a:rPr lang="en-US" sz="1600" dirty="0" smtClean="0"/>
              <a:t>supplemental examination, then </a:t>
            </a:r>
            <a:r>
              <a:rPr lang="en-US" sz="1600" dirty="0"/>
              <a:t>in addition to any other actions the </a:t>
            </a:r>
            <a:r>
              <a:rPr lang="en-US" sz="1600" dirty="0" smtClean="0"/>
              <a:t>Director </a:t>
            </a:r>
            <a:r>
              <a:rPr lang="en-US" sz="1600" dirty="0"/>
              <a:t>is authorized to take, including the cancellation </a:t>
            </a:r>
            <a:r>
              <a:rPr lang="en-US" sz="1600" dirty="0" smtClean="0"/>
              <a:t>of </a:t>
            </a:r>
            <a:r>
              <a:rPr lang="en-US" sz="1600" dirty="0"/>
              <a:t>any claims found to be </a:t>
            </a:r>
            <a:r>
              <a:rPr lang="en-US" sz="1600" dirty="0" smtClean="0"/>
              <a:t>invalid, the Director </a:t>
            </a:r>
            <a:r>
              <a:rPr lang="en-US" sz="1600" dirty="0"/>
              <a:t>shall also refer the matter to the Attorney </a:t>
            </a:r>
            <a:r>
              <a:rPr lang="en-US" sz="1600" dirty="0" smtClean="0"/>
              <a:t>General for </a:t>
            </a:r>
            <a:r>
              <a:rPr lang="en-US" sz="1600" dirty="0"/>
              <a:t>such further action as the Attorney General may </a:t>
            </a:r>
            <a:r>
              <a:rPr lang="en-US" sz="1600" dirty="0" smtClean="0"/>
              <a:t>deem appropriate</a:t>
            </a:r>
            <a:r>
              <a:rPr lang="en-US" sz="1600" dirty="0"/>
              <a:t>. </a:t>
            </a:r>
            <a:endParaRPr lang="en-US" sz="16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381000"/>
            <a:ext cx="8153400" cy="1524000"/>
          </a:xfrm>
        </p:spPr>
        <p:txBody>
          <a:bodyPr/>
          <a:lstStyle/>
          <a:p>
            <a:pPr eaLnBrk="1" hangingPunct="1"/>
            <a:r>
              <a:rPr lang="en-US" sz="2800" b="1" dirty="0" smtClean="0">
                <a:ea typeface="ＭＳ Ｐゴシック" pitchFamily="34" charset="-128"/>
              </a:rPr>
              <a:t>FIRST INVENTOR TO FILE</a:t>
            </a:r>
            <a:br>
              <a:rPr lang="en-US" sz="2800" b="1" dirty="0" smtClean="0">
                <a:ea typeface="ＭＳ Ｐゴシック" pitchFamily="34" charset="-128"/>
              </a:rPr>
            </a:br>
            <a:r>
              <a:rPr lang="en-US" sz="2000" b="1" dirty="0" smtClean="0">
                <a:ea typeface="ＭＳ Ｐゴシック" pitchFamily="34" charset="-128"/>
              </a:rPr>
              <a:t>Filed on/after March 16, 2013</a:t>
            </a:r>
          </a:p>
        </p:txBody>
      </p:sp>
      <p:sp>
        <p:nvSpPr>
          <p:cNvPr id="18435" name="Content Placeholder 2"/>
          <p:cNvSpPr>
            <a:spLocks noGrp="1"/>
          </p:cNvSpPr>
          <p:nvPr>
            <p:ph idx="1"/>
          </p:nvPr>
        </p:nvSpPr>
        <p:spPr>
          <a:xfrm>
            <a:off x="1333500" y="2057400"/>
            <a:ext cx="6477000" cy="2819400"/>
          </a:xfrm>
        </p:spPr>
        <p:txBody>
          <a:bodyPr/>
          <a:lstStyle/>
          <a:p>
            <a:pPr marL="0" indent="0" eaLnBrk="1" hangingPunct="1">
              <a:buFontTx/>
              <a:buNone/>
            </a:pPr>
            <a:endParaRPr lang="en-US" dirty="0" smtClean="0">
              <a:ea typeface="ＭＳ Ｐゴシック" pitchFamily="34" charset="-128"/>
            </a:endParaRPr>
          </a:p>
          <a:p>
            <a:pPr marL="0" indent="0" eaLnBrk="1" hangingPunct="1">
              <a:buFontTx/>
              <a:buNone/>
            </a:pPr>
            <a:r>
              <a:rPr lang="en-US" dirty="0" smtClean="0">
                <a:ea typeface="ＭＳ Ｐゴシック" pitchFamily="34" charset="-128"/>
              </a:rPr>
              <a:t>FIRST TO FILE WINS THE PRIZE</a:t>
            </a:r>
          </a:p>
          <a:p>
            <a:pPr marL="0" indent="0" eaLnBrk="1" hangingPunct="1">
              <a:buFontTx/>
              <a:buNone/>
            </a:pPr>
            <a:endParaRPr lang="en-US" dirty="0">
              <a:ea typeface="ＭＳ Ｐゴシック" pitchFamily="34" charset="-128"/>
            </a:endParaRPr>
          </a:p>
          <a:p>
            <a:pPr marL="0" indent="0" eaLnBrk="1" hangingPunct="1">
              <a:buFontTx/>
              <a:buNone/>
            </a:pPr>
            <a:endParaRPr lang="en-US" dirty="0" smtClean="0">
              <a:ea typeface="ＭＳ Ｐゴシック" pitchFamily="34" charset="-128"/>
            </a:endParaRPr>
          </a:p>
          <a:p>
            <a:pPr marL="0" indent="0" eaLnBrk="1" hangingPunct="1">
              <a:buFontTx/>
              <a:buNone/>
            </a:pPr>
            <a:endParaRPr lang="en-US" dirty="0" smtClean="0">
              <a:ea typeface="ＭＳ Ｐゴシック" pitchFamily="34" charset="-128"/>
            </a:endParaRPr>
          </a:p>
          <a:p>
            <a:pPr marL="0" indent="0" eaLnBrk="1" hangingPunct="1">
              <a:buFontTx/>
              <a:buNone/>
            </a:pPr>
            <a:r>
              <a:rPr lang="en-US" dirty="0" smtClean="0">
                <a:ea typeface="ＭＳ Ｐゴシック" pitchFamily="34" charset="-128"/>
              </a:rPr>
              <a:t>NOT AS SIMPLE AS IT LOOKS</a:t>
            </a:r>
          </a:p>
          <a:p>
            <a:pPr marL="0" indent="0" eaLnBrk="1" hangingPunct="1">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0"/>
            <a:ext cx="8153400" cy="838200"/>
          </a:xfrm>
        </p:spPr>
        <p:txBody>
          <a:bodyPr/>
          <a:lstStyle/>
          <a:p>
            <a:pPr eaLnBrk="1" hangingPunct="1"/>
            <a:r>
              <a:rPr lang="en-US" sz="2800" b="1" dirty="0" smtClean="0">
                <a:ea typeface="ＭＳ Ｐゴシック" pitchFamily="34" charset="-128"/>
              </a:rPr>
              <a:t>SUPPLEMENTAL EXAMINATION</a:t>
            </a:r>
          </a:p>
        </p:txBody>
      </p:sp>
      <p:sp>
        <p:nvSpPr>
          <p:cNvPr id="49155" name="Content Placeholder 2"/>
          <p:cNvSpPr>
            <a:spLocks noGrp="1"/>
          </p:cNvSpPr>
          <p:nvPr>
            <p:ph idx="1"/>
          </p:nvPr>
        </p:nvSpPr>
        <p:spPr>
          <a:xfrm>
            <a:off x="609600" y="762000"/>
            <a:ext cx="7924800" cy="5715000"/>
          </a:xfrm>
        </p:spPr>
        <p:txBody>
          <a:bodyPr/>
          <a:lstStyle/>
          <a:p>
            <a:pPr marL="0" indent="0" eaLnBrk="1" hangingPunct="1">
              <a:buNone/>
            </a:pPr>
            <a:r>
              <a:rPr lang="en-US" sz="1800" dirty="0" smtClean="0"/>
              <a:t>Only available to the Patent Owner and all co-owners must participate</a:t>
            </a:r>
          </a:p>
          <a:p>
            <a:pPr marL="0" indent="0" eaLnBrk="1" hangingPunct="1">
              <a:buNone/>
            </a:pPr>
            <a:endParaRPr lang="en-US" sz="1800" dirty="0" smtClean="0"/>
          </a:p>
          <a:p>
            <a:pPr marL="0" indent="0" eaLnBrk="1" hangingPunct="1">
              <a:buNone/>
            </a:pPr>
            <a:r>
              <a:rPr lang="en-US" sz="1800" dirty="0" smtClean="0"/>
              <a:t>Does not apply to exclusive licensee</a:t>
            </a:r>
          </a:p>
          <a:p>
            <a:pPr marL="0" indent="0" eaLnBrk="1" hangingPunct="1">
              <a:buNone/>
            </a:pPr>
            <a:endParaRPr lang="en-US" sz="1800" dirty="0"/>
          </a:p>
          <a:p>
            <a:pPr marL="0" indent="0" eaLnBrk="1" hangingPunct="1">
              <a:buNone/>
            </a:pPr>
            <a:r>
              <a:rPr lang="en-US" sz="1800" dirty="0"/>
              <a:t>No limit to the number of requests that can be </a:t>
            </a:r>
            <a:r>
              <a:rPr lang="en-US" sz="1800" dirty="0" smtClean="0"/>
              <a:t>filed</a:t>
            </a:r>
          </a:p>
          <a:p>
            <a:pPr marL="0" indent="0" eaLnBrk="1" hangingPunct="1">
              <a:buNone/>
            </a:pPr>
            <a:endParaRPr lang="en-US" sz="1800" dirty="0"/>
          </a:p>
          <a:p>
            <a:pPr marL="0" indent="0" eaLnBrk="1" hangingPunct="1">
              <a:buNone/>
            </a:pPr>
            <a:r>
              <a:rPr lang="en-US" sz="1800" dirty="0" smtClean="0"/>
              <a:t>Patent Office to render decision within three months of filing if an ex parte reexamination will commence</a:t>
            </a:r>
          </a:p>
          <a:p>
            <a:pPr marL="0" indent="0" eaLnBrk="1" hangingPunct="1">
              <a:buNone/>
            </a:pPr>
            <a:endParaRPr lang="en-US" sz="1800" dirty="0"/>
          </a:p>
          <a:p>
            <a:pPr marL="0" indent="0" eaLnBrk="1" hangingPunct="1">
              <a:buNone/>
            </a:pPr>
            <a:r>
              <a:rPr lang="en-US" sz="1800" dirty="0" smtClean="0"/>
              <a:t>If Patent Office determines the submission raises a “substantial new question of patentability”  an ex parte reexamination of the patent will commence</a:t>
            </a:r>
          </a:p>
          <a:p>
            <a:pPr marL="0" indent="0" eaLnBrk="1" hangingPunct="1">
              <a:buNone/>
            </a:pPr>
            <a:endParaRPr lang="en-US" sz="1800" dirty="0"/>
          </a:p>
          <a:p>
            <a:pPr marL="0" indent="0" eaLnBrk="1" hangingPunct="1">
              <a:buNone/>
            </a:pPr>
            <a:r>
              <a:rPr lang="en-US" sz="1800" dirty="0" smtClean="0"/>
              <a:t>Different from traditional ex parte reexamination</a:t>
            </a:r>
          </a:p>
          <a:p>
            <a:pPr marL="0" indent="0" eaLnBrk="1" hangingPunct="1">
              <a:buNone/>
            </a:pPr>
            <a:r>
              <a:rPr lang="en-US" sz="1800" dirty="0"/>
              <a:t>	</a:t>
            </a:r>
            <a:r>
              <a:rPr lang="en-US" sz="1800" dirty="0" smtClean="0"/>
              <a:t>Patent Owner cannot file a statement</a:t>
            </a:r>
          </a:p>
          <a:p>
            <a:pPr marL="0" indent="0" eaLnBrk="1" hangingPunct="1">
              <a:buNone/>
            </a:pPr>
            <a:r>
              <a:rPr lang="en-US" sz="1800" dirty="0"/>
              <a:t>	</a:t>
            </a:r>
            <a:r>
              <a:rPr lang="en-US" sz="1800" dirty="0" smtClean="0"/>
              <a:t>No amendments to claims until first office action</a:t>
            </a:r>
          </a:p>
          <a:p>
            <a:pPr marL="0" indent="0" eaLnBrk="1" hangingPunct="1">
              <a:buNone/>
            </a:pPr>
            <a:r>
              <a:rPr lang="en-US" sz="1800" dirty="0"/>
              <a:t>	</a:t>
            </a:r>
            <a:r>
              <a:rPr lang="en-US" sz="1800" dirty="0" smtClean="0"/>
              <a:t>Documents other than publications can be submitted, e.g., public 	use, sale</a:t>
            </a:r>
          </a:p>
          <a:p>
            <a:pPr marL="0" indent="0" eaLnBrk="1" hangingPunct="1">
              <a:buNone/>
            </a:pPr>
            <a:endParaRPr lang="en-US" sz="1800" dirty="0"/>
          </a:p>
          <a:p>
            <a:pPr marL="0" indent="0" eaLnBrk="1" hangingPunct="1">
              <a:buNone/>
            </a:pPr>
            <a:endParaRPr lang="en-US" sz="1800" dirty="0"/>
          </a:p>
          <a:p>
            <a:pPr marL="0" indent="0" eaLnBrk="1" hangingPunct="1">
              <a:buNone/>
            </a:pPr>
            <a:endParaRPr lang="en-US" sz="1800" dirty="0" smtClean="0"/>
          </a:p>
          <a:p>
            <a:pPr marL="0" indent="0" eaLnBrk="1" hangingPunct="1">
              <a:buNone/>
            </a:pPr>
            <a:endParaRPr lang="en-US" sz="1800" dirty="0"/>
          </a:p>
          <a:p>
            <a:pPr marL="0" indent="0" eaLnBrk="1" hangingPunct="1">
              <a:buNone/>
            </a:pPr>
            <a:endParaRPr lang="en-US" sz="1800" dirty="0" smtClean="0"/>
          </a:p>
        </p:txBody>
      </p:sp>
    </p:spTree>
    <p:extLst>
      <p:ext uri="{BB962C8B-B14F-4D97-AF65-F5344CB8AC3E}">
        <p14:creationId xmlns:p14="http://schemas.microsoft.com/office/powerpoint/2010/main" xmlns="" val="21315735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495300" y="0"/>
            <a:ext cx="8153400" cy="838200"/>
          </a:xfrm>
        </p:spPr>
        <p:txBody>
          <a:bodyPr/>
          <a:lstStyle/>
          <a:p>
            <a:pPr eaLnBrk="1" hangingPunct="1"/>
            <a:r>
              <a:rPr lang="en-US" sz="2800" b="1" dirty="0" smtClean="0">
                <a:ea typeface="ＭＳ Ｐゴシック" pitchFamily="34" charset="-128"/>
              </a:rPr>
              <a:t>SUPPLEMENTAL EXAMINATION</a:t>
            </a:r>
          </a:p>
        </p:txBody>
      </p:sp>
      <p:sp>
        <p:nvSpPr>
          <p:cNvPr id="49155" name="Content Placeholder 2"/>
          <p:cNvSpPr>
            <a:spLocks noGrp="1"/>
          </p:cNvSpPr>
          <p:nvPr>
            <p:ph idx="1"/>
          </p:nvPr>
        </p:nvSpPr>
        <p:spPr>
          <a:xfrm>
            <a:off x="609600" y="762000"/>
            <a:ext cx="7924800" cy="5715000"/>
          </a:xfrm>
        </p:spPr>
        <p:txBody>
          <a:bodyPr/>
          <a:lstStyle/>
          <a:p>
            <a:pPr marL="0" indent="0">
              <a:buNone/>
            </a:pPr>
            <a:r>
              <a:rPr lang="en-US" sz="1800" dirty="0" smtClean="0"/>
              <a:t>The Request Must:</a:t>
            </a:r>
          </a:p>
          <a:p>
            <a:pPr marL="0" indent="0">
              <a:buNone/>
            </a:pPr>
            <a:endParaRPr lang="en-US" sz="1800" dirty="0"/>
          </a:p>
          <a:p>
            <a:pPr marL="0" indent="0">
              <a:buNone/>
            </a:pPr>
            <a:r>
              <a:rPr lang="en-US" sz="1800" dirty="0" smtClean="0"/>
              <a:t>Establish ownership and therefore the right </a:t>
            </a:r>
            <a:r>
              <a:rPr lang="en-US" sz="1800" dirty="0"/>
              <a:t>to file </a:t>
            </a:r>
            <a:r>
              <a:rPr lang="en-US" sz="1800" dirty="0" smtClean="0"/>
              <a:t>the Supplemental Examination</a:t>
            </a:r>
            <a:endParaRPr lang="en-US" sz="1800" dirty="0"/>
          </a:p>
          <a:p>
            <a:pPr marL="0" indent="0">
              <a:buNone/>
            </a:pPr>
            <a:endParaRPr lang="en-US" sz="1800" dirty="0"/>
          </a:p>
          <a:p>
            <a:pPr marL="0" indent="0">
              <a:buNone/>
            </a:pPr>
            <a:r>
              <a:rPr lang="en-US" sz="1800" dirty="0" smtClean="0"/>
              <a:t>Identify the patent </a:t>
            </a:r>
            <a:r>
              <a:rPr lang="en-US" sz="1800" dirty="0"/>
              <a:t>and each claim for </a:t>
            </a:r>
            <a:r>
              <a:rPr lang="en-US" sz="1800" dirty="0" smtClean="0"/>
              <a:t>that is to be reviewed</a:t>
            </a:r>
            <a:endParaRPr lang="en-US" sz="1800" dirty="0"/>
          </a:p>
          <a:p>
            <a:pPr marL="0" indent="0">
              <a:buNone/>
            </a:pPr>
            <a:endParaRPr lang="en-US" sz="1800" dirty="0"/>
          </a:p>
          <a:p>
            <a:pPr marL="0" indent="0">
              <a:buNone/>
            </a:pPr>
            <a:r>
              <a:rPr lang="en-US" sz="1800" dirty="0" smtClean="0"/>
              <a:t>Provide </a:t>
            </a:r>
            <a:r>
              <a:rPr lang="en-US" sz="1800" dirty="0"/>
              <a:t>a list of </a:t>
            </a:r>
            <a:r>
              <a:rPr lang="en-US" sz="1800" dirty="0" smtClean="0"/>
              <a:t>the information </a:t>
            </a:r>
            <a:r>
              <a:rPr lang="en-US" sz="1800" dirty="0"/>
              <a:t>i</a:t>
            </a:r>
            <a:r>
              <a:rPr lang="en-US" sz="1800" dirty="0" smtClean="0"/>
              <a:t>tems </a:t>
            </a:r>
            <a:r>
              <a:rPr lang="en-US" sz="1800" dirty="0"/>
              <a:t>(written Items but not limited to patents and publications); </a:t>
            </a:r>
          </a:p>
          <a:p>
            <a:pPr marL="0" indent="0">
              <a:buNone/>
            </a:pPr>
            <a:endParaRPr lang="en-US" sz="1800" dirty="0"/>
          </a:p>
          <a:p>
            <a:pPr marL="0" indent="0">
              <a:buNone/>
            </a:pPr>
            <a:r>
              <a:rPr lang="en-US" sz="1800" dirty="0" smtClean="0"/>
              <a:t>Provide </a:t>
            </a:r>
            <a:r>
              <a:rPr lang="en-US" sz="1800" dirty="0"/>
              <a:t>a separate, detailed explanation of relevance and </a:t>
            </a:r>
            <a:r>
              <a:rPr lang="en-US" sz="1800" dirty="0" smtClean="0"/>
              <a:t>how to apply </a:t>
            </a:r>
            <a:r>
              <a:rPr lang="en-US" sz="1800" dirty="0"/>
              <a:t>each item to each identified </a:t>
            </a:r>
            <a:r>
              <a:rPr lang="en-US" sz="1800" dirty="0" smtClean="0"/>
              <a:t>claim</a:t>
            </a:r>
            <a:r>
              <a:rPr lang="en-US" sz="1800" dirty="0"/>
              <a:t> </a:t>
            </a:r>
          </a:p>
          <a:p>
            <a:pPr lvl="1"/>
            <a:r>
              <a:rPr lang="en-US" sz="1600" dirty="0" smtClean="0"/>
              <a:t>a </a:t>
            </a:r>
            <a:r>
              <a:rPr lang="en-US" sz="1600" dirty="0"/>
              <a:t>separate explanation of </a:t>
            </a:r>
            <a:r>
              <a:rPr lang="en-US" sz="1600" dirty="0" smtClean="0"/>
              <a:t>each item </a:t>
            </a:r>
            <a:r>
              <a:rPr lang="en-US" sz="1600" dirty="0"/>
              <a:t>as applied to </a:t>
            </a:r>
            <a:r>
              <a:rPr lang="en-US" sz="1600" u="sng" dirty="0"/>
              <a:t>each claim limitation</a:t>
            </a:r>
            <a:r>
              <a:rPr lang="en-US" sz="1600" b="1" dirty="0"/>
              <a:t> </a:t>
            </a:r>
            <a:r>
              <a:rPr lang="en-US" sz="1600" dirty="0"/>
              <a:t>of each claim at issue </a:t>
            </a:r>
            <a:endParaRPr lang="en-US" sz="1600" dirty="0" smtClean="0"/>
          </a:p>
          <a:p>
            <a:pPr lvl="1"/>
            <a:r>
              <a:rPr lang="en-US" sz="1600" dirty="0"/>
              <a:t>c</a:t>
            </a:r>
            <a:r>
              <a:rPr lang="en-US" sz="1600" dirty="0" smtClean="0"/>
              <a:t>ite the relevant sections </a:t>
            </a:r>
            <a:r>
              <a:rPr lang="en-US" sz="1600" dirty="0"/>
              <a:t>of the Item with reference to the relevant </a:t>
            </a:r>
            <a:r>
              <a:rPr lang="en-US" sz="1600" u="sng" dirty="0"/>
              <a:t>claim limitation </a:t>
            </a:r>
          </a:p>
          <a:p>
            <a:pPr marL="0" indent="0">
              <a:buNone/>
            </a:pPr>
            <a:endParaRPr lang="en-US" sz="1800" dirty="0" smtClean="0"/>
          </a:p>
          <a:p>
            <a:pPr marL="0" indent="0">
              <a:buNone/>
            </a:pPr>
            <a:r>
              <a:rPr lang="en-US" sz="1800" dirty="0" smtClean="0"/>
              <a:t>Identify any </a:t>
            </a:r>
            <a:r>
              <a:rPr lang="en-US" sz="1800" dirty="0"/>
              <a:t>other </a:t>
            </a:r>
            <a:r>
              <a:rPr lang="en-US" sz="1800" dirty="0" smtClean="0"/>
              <a:t>post-issuance proceedings</a:t>
            </a:r>
            <a:endParaRPr lang="en-US" sz="1800" dirty="0"/>
          </a:p>
          <a:p>
            <a:pPr marL="0" indent="0" eaLnBrk="1" hangingPunct="1">
              <a:buNone/>
            </a:pPr>
            <a:endParaRPr lang="en-US" sz="1800" dirty="0"/>
          </a:p>
          <a:p>
            <a:pPr marL="0" indent="0" eaLnBrk="1" hangingPunct="1">
              <a:buNone/>
            </a:pPr>
            <a:endParaRPr lang="en-US" sz="1800" dirty="0"/>
          </a:p>
          <a:p>
            <a:pPr marL="0" indent="0" eaLnBrk="1" hangingPunct="1">
              <a:buNone/>
            </a:pPr>
            <a:endParaRPr lang="en-US" sz="1800" dirty="0" smtClean="0"/>
          </a:p>
          <a:p>
            <a:pPr marL="0" indent="0" eaLnBrk="1" hangingPunct="1">
              <a:buNone/>
            </a:pPr>
            <a:endParaRPr lang="en-US" sz="1800" dirty="0"/>
          </a:p>
          <a:p>
            <a:pPr marL="0" indent="0" eaLnBrk="1" hangingPunct="1">
              <a:buNone/>
            </a:pPr>
            <a:endParaRPr lang="en-US" sz="1800" dirty="0" smtClean="0"/>
          </a:p>
        </p:txBody>
      </p:sp>
    </p:spTree>
    <p:extLst>
      <p:ext uri="{BB962C8B-B14F-4D97-AF65-F5344CB8AC3E}">
        <p14:creationId xmlns:p14="http://schemas.microsoft.com/office/powerpoint/2010/main" xmlns="" val="29087409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95300" y="533400"/>
            <a:ext cx="8153400" cy="762000"/>
          </a:xfrm>
        </p:spPr>
        <p:txBody>
          <a:bodyPr/>
          <a:lstStyle/>
          <a:p>
            <a:pPr eaLnBrk="1" hangingPunct="1"/>
            <a:r>
              <a:rPr lang="en-US" sz="2800" b="1" dirty="0" smtClean="0">
                <a:ea typeface="ＭＳ Ｐゴシック" pitchFamily="34" charset="-128"/>
              </a:rPr>
              <a:t>POST-GRANT REVIEW</a:t>
            </a:r>
            <a:br>
              <a:rPr lang="en-US" sz="2800" b="1" dirty="0" smtClean="0">
                <a:ea typeface="ＭＳ Ｐゴシック" pitchFamily="34" charset="-128"/>
              </a:rPr>
            </a:br>
            <a:r>
              <a:rPr lang="en-US" sz="2000" b="1" dirty="0" smtClean="0">
                <a:ea typeface="ＭＳ Ｐゴシック" pitchFamily="34" charset="-128"/>
              </a:rPr>
              <a:t>Priority on or after September 16, 2012</a:t>
            </a:r>
          </a:p>
        </p:txBody>
      </p:sp>
      <p:sp>
        <p:nvSpPr>
          <p:cNvPr id="39939" name="Content Placeholder 2"/>
          <p:cNvSpPr>
            <a:spLocks noGrp="1"/>
          </p:cNvSpPr>
          <p:nvPr>
            <p:ph idx="1"/>
          </p:nvPr>
        </p:nvSpPr>
        <p:spPr>
          <a:xfrm>
            <a:off x="514350" y="1295400"/>
            <a:ext cx="8115300" cy="5181600"/>
          </a:xfrm>
        </p:spPr>
        <p:txBody>
          <a:bodyPr/>
          <a:lstStyle/>
          <a:p>
            <a:pPr marL="0" indent="0" eaLnBrk="1" hangingPunct="1">
              <a:lnSpc>
                <a:spcPct val="130000"/>
              </a:lnSpc>
              <a:buFontTx/>
              <a:buNone/>
            </a:pPr>
            <a:r>
              <a:rPr lang="en-US" sz="2000" dirty="0" smtClean="0">
                <a:ea typeface="ＭＳ Ｐゴシック" pitchFamily="34" charset="-128"/>
              </a:rPr>
              <a:t>A third party to challenge the validity of a patent.</a:t>
            </a:r>
          </a:p>
          <a:p>
            <a:pPr marL="0" indent="0" eaLnBrk="1" hangingPunct="1">
              <a:lnSpc>
                <a:spcPct val="130000"/>
              </a:lnSpc>
              <a:buFontTx/>
              <a:buNone/>
            </a:pPr>
            <a:r>
              <a:rPr lang="en-US" sz="2000" dirty="0" smtClean="0">
                <a:ea typeface="ＭＳ Ｐゴシック" pitchFamily="34" charset="-128"/>
              </a:rPr>
              <a:t>Must be filed within nine months from the date the patent is granted.</a:t>
            </a:r>
          </a:p>
          <a:p>
            <a:pPr marL="0" indent="0" eaLnBrk="1" hangingPunct="1">
              <a:lnSpc>
                <a:spcPct val="130000"/>
              </a:lnSpc>
              <a:buFontTx/>
              <a:buNone/>
            </a:pPr>
            <a:r>
              <a:rPr lang="en-US" sz="2000" dirty="0" smtClean="0">
                <a:ea typeface="ＭＳ Ｐゴシック" pitchFamily="34" charset="-128"/>
              </a:rPr>
              <a:t>Third party must be named, cannot be anonymous.</a:t>
            </a:r>
          </a:p>
          <a:p>
            <a:pPr marL="0" indent="0" eaLnBrk="1" hangingPunct="1">
              <a:lnSpc>
                <a:spcPct val="130000"/>
              </a:lnSpc>
              <a:buFontTx/>
              <a:buNone/>
            </a:pPr>
            <a:r>
              <a:rPr lang="en-US" sz="2000" dirty="0" smtClean="0">
                <a:ea typeface="ＭＳ Ｐゴシック" pitchFamily="34" charset="-128"/>
              </a:rPr>
              <a:t>A petition is filed by the third party.</a:t>
            </a:r>
          </a:p>
          <a:p>
            <a:pPr marL="0" indent="0" eaLnBrk="1" hangingPunct="1">
              <a:lnSpc>
                <a:spcPct val="130000"/>
              </a:lnSpc>
              <a:buFontTx/>
              <a:buNone/>
            </a:pPr>
            <a:r>
              <a:rPr lang="en-US" sz="2000" dirty="0" smtClean="0">
                <a:ea typeface="ＭＳ Ｐゴシック" pitchFamily="34" charset="-128"/>
              </a:rPr>
              <a:t>The patent owner has an opportunity to respond.</a:t>
            </a:r>
          </a:p>
          <a:p>
            <a:pPr marL="0" indent="0" eaLnBrk="1" hangingPunct="1">
              <a:lnSpc>
                <a:spcPct val="130000"/>
              </a:lnSpc>
              <a:buFontTx/>
              <a:buNone/>
            </a:pPr>
            <a:r>
              <a:rPr lang="en-US" sz="2000" dirty="0" smtClean="0">
                <a:ea typeface="ＭＳ Ｐゴシック" pitchFamily="34" charset="-128"/>
              </a:rPr>
              <a:t>The petition is decided by the Director.</a:t>
            </a:r>
          </a:p>
          <a:p>
            <a:pPr marL="0" indent="0" eaLnBrk="1" hangingPunct="1">
              <a:lnSpc>
                <a:spcPct val="130000"/>
              </a:lnSpc>
              <a:buFontTx/>
              <a:buNone/>
            </a:pPr>
            <a:r>
              <a:rPr lang="en-US" sz="2000" dirty="0" smtClean="0">
                <a:ea typeface="ＭＳ Ｐゴシック" pitchFamily="34" charset="-128"/>
              </a:rPr>
              <a:t>The Director</a:t>
            </a:r>
            <a:r>
              <a:rPr lang="en-US" altLang="en-US" sz="2000" dirty="0" smtClean="0">
                <a:ea typeface="ＭＳ Ｐゴシック" pitchFamily="34" charset="-128"/>
              </a:rPr>
              <a:t>’</a:t>
            </a:r>
            <a:r>
              <a:rPr lang="en-US" sz="2000" dirty="0" smtClean="0">
                <a:ea typeface="ＭＳ Ｐゴシック" pitchFamily="34" charset="-128"/>
              </a:rPr>
              <a:t>s decision is not appealable.</a:t>
            </a:r>
          </a:p>
          <a:p>
            <a:pPr marL="0" indent="0" eaLnBrk="1" hangingPunct="1">
              <a:lnSpc>
                <a:spcPct val="130000"/>
              </a:lnSpc>
              <a:buFontTx/>
              <a:buNone/>
            </a:pPr>
            <a:r>
              <a:rPr lang="en-US" sz="2000" dirty="0" smtClean="0">
                <a:ea typeface="ＭＳ Ｐゴシック" pitchFamily="34" charset="-128"/>
              </a:rPr>
              <a:t>The threshold is that it is </a:t>
            </a:r>
            <a:r>
              <a:rPr lang="en-US" altLang="en-US" sz="2000" dirty="0" smtClean="0">
                <a:ea typeface="ＭＳ Ｐゴシック" pitchFamily="34" charset="-128"/>
              </a:rPr>
              <a:t>“</a:t>
            </a:r>
            <a:r>
              <a:rPr lang="en-US" sz="2000" dirty="0" smtClean="0">
                <a:ea typeface="ＭＳ Ｐゴシック" pitchFamily="34" charset="-128"/>
              </a:rPr>
              <a:t>more likely than not</a:t>
            </a:r>
            <a:r>
              <a:rPr lang="en-US" altLang="en-US" sz="2000" dirty="0" smtClean="0">
                <a:ea typeface="ＭＳ Ｐゴシック" pitchFamily="34" charset="-128"/>
              </a:rPr>
              <a:t>”</a:t>
            </a:r>
            <a:r>
              <a:rPr lang="en-US" sz="2000" dirty="0" smtClean="0">
                <a:ea typeface="ＭＳ Ｐゴシック" pitchFamily="34" charset="-128"/>
              </a:rPr>
              <a:t> that at least one of the challenged claims of the patent is unpatentable. </a:t>
            </a:r>
          </a:p>
          <a:p>
            <a:pPr marL="0" indent="0" eaLnBrk="1" hangingPunct="1">
              <a:lnSpc>
                <a:spcPct val="130000"/>
              </a:lnSpc>
              <a:buFontTx/>
              <a:buNone/>
            </a:pPr>
            <a:r>
              <a:rPr lang="en-US" sz="2000" dirty="0" smtClean="0">
                <a:ea typeface="ＭＳ Ｐゴシック" pitchFamily="34" charset="-128"/>
              </a:rPr>
              <a:t>Or, the petition may be granted if it raises a </a:t>
            </a:r>
            <a:r>
              <a:rPr lang="en-US" altLang="en-US" sz="2000" dirty="0" smtClean="0">
                <a:ea typeface="ＭＳ Ｐゴシック" pitchFamily="34" charset="-128"/>
              </a:rPr>
              <a:t>“</a:t>
            </a:r>
            <a:r>
              <a:rPr lang="en-US" sz="2000" dirty="0" smtClean="0">
                <a:ea typeface="ＭＳ Ｐゴシック" pitchFamily="34" charset="-128"/>
              </a:rPr>
              <a:t>novel or unsettled legal question that is important to other patents or patent applications.</a:t>
            </a:r>
            <a:r>
              <a:rPr lang="en-US" altLang="en-US" sz="2000" dirty="0" smtClean="0">
                <a:ea typeface="ＭＳ Ｐゴシック" pitchFamily="34" charset="-128"/>
              </a:rPr>
              <a:t>”</a:t>
            </a:r>
            <a:r>
              <a:rPr lang="en-US" sz="2000" dirty="0" smtClean="0">
                <a:ea typeface="ＭＳ Ｐゴシック" pitchFamily="34" charset="-128"/>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457200" y="762000"/>
            <a:ext cx="8153400" cy="381000"/>
          </a:xfrm>
        </p:spPr>
        <p:txBody>
          <a:bodyPr/>
          <a:lstStyle/>
          <a:p>
            <a:pPr eaLnBrk="1" hangingPunct="1"/>
            <a:r>
              <a:rPr lang="en-US" sz="2800" b="1" smtClean="0">
                <a:ea typeface="ＭＳ Ｐゴシック" pitchFamily="34" charset="-128"/>
              </a:rPr>
              <a:t>POST-GRANT REVIEW</a:t>
            </a:r>
          </a:p>
        </p:txBody>
      </p:sp>
      <p:sp>
        <p:nvSpPr>
          <p:cNvPr id="40963" name="Content Placeholder 2"/>
          <p:cNvSpPr>
            <a:spLocks noGrp="1"/>
          </p:cNvSpPr>
          <p:nvPr>
            <p:ph idx="1"/>
          </p:nvPr>
        </p:nvSpPr>
        <p:spPr>
          <a:xfrm>
            <a:off x="876300" y="2438400"/>
            <a:ext cx="7391400" cy="3429000"/>
          </a:xfrm>
        </p:spPr>
        <p:txBody>
          <a:bodyPr/>
          <a:lstStyle/>
          <a:p>
            <a:pPr marL="0" indent="0" eaLnBrk="1" hangingPunct="1">
              <a:buNone/>
            </a:pPr>
            <a:r>
              <a:rPr lang="en-US" sz="2000" dirty="0">
                <a:ea typeface="ＭＳ Ｐゴシック" pitchFamily="34" charset="-128"/>
              </a:rPr>
              <a:t>The final decision is appealable to the Federal Circuit.</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The proceedings will bar the petitioner from raising the same invalidity arguments in a subsequent civil action.</a:t>
            </a:r>
          </a:p>
          <a:p>
            <a:pPr marL="0" indent="0" eaLnBrk="1" hangingPunct="1">
              <a:buFontTx/>
              <a:buNone/>
            </a:pPr>
            <a:endParaRPr lang="en-US" sz="2000" dirty="0" smtClean="0">
              <a:ea typeface="ＭＳ Ｐゴシック" pitchFamily="34" charset="-128"/>
            </a:endParaRPr>
          </a:p>
          <a:p>
            <a:pPr marL="0" indent="0" eaLnBrk="1" hangingPunct="1">
              <a:buFontTx/>
              <a:buNone/>
            </a:pPr>
            <a:r>
              <a:rPr lang="en-US" sz="2000" dirty="0" smtClean="0">
                <a:ea typeface="ＭＳ Ｐゴシック" pitchFamily="34" charset="-128"/>
              </a:rPr>
              <a:t>Third parties are forced to choose between challenging validity in post-grant review proceedings or in court.</a:t>
            </a: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95300" y="533400"/>
            <a:ext cx="8153400" cy="762000"/>
          </a:xfrm>
        </p:spPr>
        <p:txBody>
          <a:bodyPr/>
          <a:lstStyle/>
          <a:p>
            <a:pPr eaLnBrk="1" hangingPunct="1"/>
            <a:r>
              <a:rPr lang="en-US" sz="2800" b="1" dirty="0" smtClean="0">
                <a:ea typeface="ＭＳ Ｐゴシック" pitchFamily="34" charset="-128"/>
              </a:rPr>
              <a:t>INTER PARTES REVIEW</a:t>
            </a:r>
            <a:br>
              <a:rPr lang="en-US" sz="2800" b="1" dirty="0" smtClean="0">
                <a:ea typeface="ＭＳ Ｐゴシック" pitchFamily="34" charset="-128"/>
              </a:rPr>
            </a:br>
            <a:r>
              <a:rPr lang="en-US" sz="2000" b="1" dirty="0" smtClean="0">
                <a:ea typeface="ＭＳ Ｐゴシック" pitchFamily="34" charset="-128"/>
              </a:rPr>
              <a:t>Issued before/on/after September 16, 2012</a:t>
            </a:r>
          </a:p>
        </p:txBody>
      </p:sp>
      <p:sp>
        <p:nvSpPr>
          <p:cNvPr id="41987" name="Content Placeholder 2"/>
          <p:cNvSpPr>
            <a:spLocks noGrp="1"/>
          </p:cNvSpPr>
          <p:nvPr>
            <p:ph idx="1"/>
          </p:nvPr>
        </p:nvSpPr>
        <p:spPr>
          <a:xfrm>
            <a:off x="647700" y="1447800"/>
            <a:ext cx="7848600" cy="4953000"/>
          </a:xfrm>
        </p:spPr>
        <p:txBody>
          <a:bodyPr/>
          <a:lstStyle/>
          <a:p>
            <a:pPr marL="0" indent="0" eaLnBrk="1" hangingPunct="1">
              <a:lnSpc>
                <a:spcPct val="130000"/>
              </a:lnSpc>
              <a:buFontTx/>
              <a:buNone/>
            </a:pPr>
            <a:r>
              <a:rPr lang="en-US" sz="2000" dirty="0" smtClean="0">
                <a:ea typeface="ＭＳ Ｐゴシック" pitchFamily="34" charset="-128"/>
              </a:rPr>
              <a:t>Third party challenge to the validity of a patent.</a:t>
            </a:r>
          </a:p>
          <a:p>
            <a:pPr marL="0" indent="0" eaLnBrk="1" hangingPunct="1">
              <a:lnSpc>
                <a:spcPct val="130000"/>
              </a:lnSpc>
              <a:buFontTx/>
              <a:buNone/>
            </a:pPr>
            <a:r>
              <a:rPr lang="en-US" sz="2000" dirty="0" smtClean="0">
                <a:ea typeface="ＭＳ Ｐゴシック" pitchFamily="34" charset="-128"/>
              </a:rPr>
              <a:t>Patent can only be challenged on prior art grounds using </a:t>
            </a:r>
            <a:r>
              <a:rPr lang="en-US" sz="2000" u="sng" dirty="0" smtClean="0">
                <a:ea typeface="ＭＳ Ｐゴシック" pitchFamily="34" charset="-128"/>
              </a:rPr>
              <a:t>patents</a:t>
            </a:r>
            <a:r>
              <a:rPr lang="en-US" sz="2000" dirty="0" smtClean="0">
                <a:ea typeface="ＭＳ Ｐゴシック" pitchFamily="34" charset="-128"/>
              </a:rPr>
              <a:t> or </a:t>
            </a:r>
            <a:r>
              <a:rPr lang="en-US" sz="2000" u="sng" dirty="0" smtClean="0">
                <a:ea typeface="ＭＳ Ｐゴシック" pitchFamily="34" charset="-128"/>
              </a:rPr>
              <a:t>printed publications</a:t>
            </a:r>
            <a:r>
              <a:rPr lang="en-US" sz="2000" dirty="0" smtClean="0">
                <a:ea typeface="ＭＳ Ｐゴシック" pitchFamily="34" charset="-128"/>
              </a:rPr>
              <a:t>. </a:t>
            </a:r>
          </a:p>
          <a:p>
            <a:pPr marL="0" indent="0" eaLnBrk="1" hangingPunct="1">
              <a:lnSpc>
                <a:spcPct val="130000"/>
              </a:lnSpc>
              <a:buFontTx/>
              <a:buNone/>
            </a:pPr>
            <a:r>
              <a:rPr lang="en-US" sz="2000" dirty="0" smtClean="0">
                <a:ea typeface="ＭＳ Ｐゴシック" pitchFamily="34" charset="-128"/>
              </a:rPr>
              <a:t>Cannot be filed until after nine months from the issuance of a patent</a:t>
            </a:r>
          </a:p>
          <a:p>
            <a:pPr marL="0" indent="0" eaLnBrk="1" hangingPunct="1">
              <a:lnSpc>
                <a:spcPct val="130000"/>
              </a:lnSpc>
              <a:buFontTx/>
              <a:buNone/>
            </a:pPr>
            <a:r>
              <a:rPr lang="en-US" sz="2000" dirty="0" smtClean="0">
                <a:ea typeface="ＭＳ Ｐゴシック" pitchFamily="34" charset="-128"/>
              </a:rPr>
              <a:t>-or- after a post-grant review is terminated, if one was instituted.</a:t>
            </a:r>
          </a:p>
          <a:p>
            <a:pPr marL="0" indent="0" eaLnBrk="1" hangingPunct="1">
              <a:lnSpc>
                <a:spcPct val="130000"/>
              </a:lnSpc>
              <a:buFontTx/>
              <a:buNone/>
            </a:pPr>
            <a:r>
              <a:rPr lang="en-US" sz="2000" dirty="0" smtClean="0">
                <a:ea typeface="ＭＳ Ｐゴシック" pitchFamily="34" charset="-128"/>
              </a:rPr>
              <a:t>Patent owner can file a preliminary response.</a:t>
            </a:r>
          </a:p>
          <a:p>
            <a:pPr marL="0" indent="0" eaLnBrk="1" hangingPunct="1">
              <a:lnSpc>
                <a:spcPct val="130000"/>
              </a:lnSpc>
              <a:buFontTx/>
              <a:buNone/>
            </a:pPr>
            <a:r>
              <a:rPr lang="en-US" altLang="en-US" sz="2000" dirty="0" smtClean="0">
                <a:ea typeface="ＭＳ Ｐゴシック" pitchFamily="34" charset="-128"/>
              </a:rPr>
              <a:t>“</a:t>
            </a:r>
            <a:r>
              <a:rPr lang="en-US" sz="2000" dirty="0" smtClean="0">
                <a:ea typeface="ＭＳ Ｐゴシック" pitchFamily="34" charset="-128"/>
              </a:rPr>
              <a:t>Reasonable likelihood that petitioner would prevail with respect to at least one claim.</a:t>
            </a:r>
            <a:r>
              <a:rPr lang="en-US" altLang="en-US" sz="2000" dirty="0" smtClean="0">
                <a:ea typeface="ＭＳ Ｐゴシック" pitchFamily="34" charset="-128"/>
              </a:rPr>
              <a:t>”</a:t>
            </a:r>
            <a:endParaRPr lang="en-US" sz="2000" dirty="0" smtClean="0">
              <a:ea typeface="ＭＳ Ｐゴシック" pitchFamily="34" charset="-128"/>
            </a:endParaRPr>
          </a:p>
          <a:p>
            <a:pPr marL="0" indent="0" eaLnBrk="1" hangingPunct="1">
              <a:lnSpc>
                <a:spcPct val="130000"/>
              </a:lnSpc>
              <a:buFontTx/>
              <a:buNone/>
            </a:pPr>
            <a:r>
              <a:rPr lang="en-US" sz="2000" dirty="0" smtClean="0">
                <a:ea typeface="ＭＳ Ｐゴシック" pitchFamily="34" charset="-128"/>
              </a:rPr>
              <a:t>Director decides.</a:t>
            </a:r>
          </a:p>
          <a:p>
            <a:pPr marL="0" indent="0" eaLnBrk="1" hangingPunct="1">
              <a:lnSpc>
                <a:spcPct val="130000"/>
              </a:lnSpc>
              <a:buFontTx/>
              <a:buNone/>
            </a:pPr>
            <a:r>
              <a:rPr lang="en-US" sz="2000" dirty="0" smtClean="0">
                <a:ea typeface="ＭＳ Ｐゴシック" pitchFamily="34" charset="-128"/>
              </a:rPr>
              <a:t>The decision is not appealable.</a:t>
            </a: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495300" y="1524000"/>
            <a:ext cx="8153400" cy="487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rgbClr val="002A7E"/>
                </a:solidFill>
                <a:latin typeface="+mj-lt"/>
                <a:ea typeface="ＭＳ Ｐゴシック" pitchFamily="-110" charset="-128"/>
                <a:cs typeface="ＭＳ Ｐゴシック" pitchFamily="-110" charset="-128"/>
              </a:defRPr>
            </a:lvl1pPr>
            <a:lvl2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2pPr>
            <a:lvl3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3pPr>
            <a:lvl4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4pPr>
            <a:lvl5pPr algn="ctr" rtl="0" eaLnBrk="0" fontAlgn="base" hangingPunct="0">
              <a:spcBef>
                <a:spcPct val="0"/>
              </a:spcBef>
              <a:spcAft>
                <a:spcPct val="0"/>
              </a:spcAft>
              <a:defRPr sz="4400">
                <a:solidFill>
                  <a:srgbClr val="002A7E"/>
                </a:solidFill>
                <a:latin typeface="Arial" pitchFamily="-110" charset="0"/>
                <a:ea typeface="ＭＳ Ｐゴシック" pitchFamily="-110" charset="-128"/>
                <a:cs typeface="ＭＳ Ｐゴシック" pitchFamily="-110" charset="-128"/>
              </a:defRPr>
            </a:lvl5pPr>
            <a:lvl6pPr marL="457200" algn="ctr" rtl="0" eaLnBrk="1" fontAlgn="base" hangingPunct="1">
              <a:spcBef>
                <a:spcPct val="0"/>
              </a:spcBef>
              <a:spcAft>
                <a:spcPct val="0"/>
              </a:spcAft>
              <a:defRPr sz="4400">
                <a:solidFill>
                  <a:srgbClr val="002A7E"/>
                </a:solidFill>
                <a:latin typeface="Arial" pitchFamily="-110" charset="0"/>
              </a:defRPr>
            </a:lvl6pPr>
            <a:lvl7pPr marL="914400" algn="ctr" rtl="0" eaLnBrk="1" fontAlgn="base" hangingPunct="1">
              <a:spcBef>
                <a:spcPct val="0"/>
              </a:spcBef>
              <a:spcAft>
                <a:spcPct val="0"/>
              </a:spcAft>
              <a:defRPr sz="4400">
                <a:solidFill>
                  <a:srgbClr val="002A7E"/>
                </a:solidFill>
                <a:latin typeface="Arial" pitchFamily="-110" charset="0"/>
              </a:defRPr>
            </a:lvl7pPr>
            <a:lvl8pPr marL="1371600" algn="ctr" rtl="0" eaLnBrk="1" fontAlgn="base" hangingPunct="1">
              <a:spcBef>
                <a:spcPct val="0"/>
              </a:spcBef>
              <a:spcAft>
                <a:spcPct val="0"/>
              </a:spcAft>
              <a:defRPr sz="4400">
                <a:solidFill>
                  <a:srgbClr val="002A7E"/>
                </a:solidFill>
                <a:latin typeface="Arial" pitchFamily="-110" charset="0"/>
              </a:defRPr>
            </a:lvl8pPr>
            <a:lvl9pPr marL="1828800" algn="ctr" rtl="0" eaLnBrk="1" fontAlgn="base" hangingPunct="1">
              <a:spcBef>
                <a:spcPct val="0"/>
              </a:spcBef>
              <a:spcAft>
                <a:spcPct val="0"/>
              </a:spcAft>
              <a:defRPr sz="4400">
                <a:solidFill>
                  <a:srgbClr val="002A7E"/>
                </a:solidFill>
                <a:latin typeface="Arial" pitchFamily="-110" charset="0"/>
              </a:defRPr>
            </a:lvl9pPr>
          </a:lstStyle>
          <a:p>
            <a:pPr eaLnBrk="1" hangingPunct="1"/>
            <a:r>
              <a:rPr lang="en-US" sz="2400" b="1" dirty="0" smtClean="0">
                <a:solidFill>
                  <a:srgbClr val="000090"/>
                </a:solidFill>
                <a:ea typeface="ＭＳ Ｐゴシック" pitchFamily="34" charset="-128"/>
              </a:rPr>
              <a:t>KATHRYN DOYLE, Ph.D., J.D.</a:t>
            </a:r>
          </a:p>
          <a:p>
            <a:pPr eaLnBrk="1" hangingPunct="1"/>
            <a:r>
              <a:rPr lang="en-US" sz="2400" b="1" dirty="0" smtClean="0">
                <a:solidFill>
                  <a:srgbClr val="000090"/>
                </a:solidFill>
                <a:ea typeface="ＭＳ Ｐゴシック" pitchFamily="34" charset="-128"/>
              </a:rPr>
              <a:t/>
            </a:r>
            <a:br>
              <a:rPr lang="en-US" sz="2400" b="1" dirty="0" smtClean="0">
                <a:solidFill>
                  <a:srgbClr val="000090"/>
                </a:solidFill>
                <a:ea typeface="ＭＳ Ｐゴシック" pitchFamily="34" charset="-128"/>
              </a:rPr>
            </a:br>
            <a:r>
              <a:rPr lang="en-US" sz="3200" b="1" dirty="0" smtClean="0">
                <a:solidFill>
                  <a:srgbClr val="000090"/>
                </a:solidFill>
                <a:ea typeface="ＭＳ Ｐゴシック" pitchFamily="34" charset="-128"/>
              </a:rPr>
              <a:t/>
            </a:r>
            <a:br>
              <a:rPr lang="en-US" sz="3200" b="1" dirty="0" smtClean="0">
                <a:solidFill>
                  <a:srgbClr val="000090"/>
                </a:solidFill>
                <a:ea typeface="ＭＳ Ｐゴシック" pitchFamily="34" charset="-128"/>
              </a:rPr>
            </a:br>
            <a:r>
              <a:rPr lang="en-US" sz="3200" b="1" dirty="0" smtClean="0">
                <a:solidFill>
                  <a:srgbClr val="000090"/>
                </a:solidFill>
                <a:ea typeface="ＭＳ Ｐゴシック" pitchFamily="34" charset="-128"/>
              </a:rPr>
              <a:t>RIVERSIDE LAW</a:t>
            </a:r>
            <a:br>
              <a:rPr lang="en-US" sz="3200" b="1" dirty="0" smtClean="0">
                <a:solidFill>
                  <a:srgbClr val="000090"/>
                </a:solidFill>
                <a:ea typeface="ＭＳ Ｐゴシック" pitchFamily="34" charset="-128"/>
              </a:rPr>
            </a:br>
            <a:r>
              <a:rPr lang="en-US" sz="2800" dirty="0" smtClean="0">
                <a:solidFill>
                  <a:srgbClr val="000090"/>
                </a:solidFill>
                <a:ea typeface="ＭＳ Ｐゴシック" pitchFamily="34" charset="-128"/>
              </a:rPr>
              <a:t>300 Four Falls Corporate Center, Suite 710</a:t>
            </a:r>
            <a:br>
              <a:rPr lang="en-US" sz="2800" dirty="0" smtClean="0">
                <a:solidFill>
                  <a:srgbClr val="000090"/>
                </a:solidFill>
                <a:ea typeface="ＭＳ Ｐゴシック" pitchFamily="34" charset="-128"/>
              </a:rPr>
            </a:br>
            <a:r>
              <a:rPr lang="en-US" sz="2800" dirty="0" smtClean="0">
                <a:solidFill>
                  <a:srgbClr val="000090"/>
                </a:solidFill>
                <a:ea typeface="ＭＳ Ｐゴシック" pitchFamily="34" charset="-128"/>
              </a:rPr>
              <a:t>300 Conshohocken State Road</a:t>
            </a:r>
            <a:br>
              <a:rPr lang="en-US" sz="2800" dirty="0" smtClean="0">
                <a:solidFill>
                  <a:srgbClr val="000090"/>
                </a:solidFill>
                <a:ea typeface="ＭＳ Ｐゴシック" pitchFamily="34" charset="-128"/>
              </a:rPr>
            </a:br>
            <a:r>
              <a:rPr lang="en-US" sz="2800" dirty="0" smtClean="0">
                <a:solidFill>
                  <a:srgbClr val="000090"/>
                </a:solidFill>
                <a:ea typeface="ＭＳ Ｐゴシック" pitchFamily="34" charset="-128"/>
              </a:rPr>
              <a:t>West Conshohocken, PA 19428</a:t>
            </a:r>
            <a:br>
              <a:rPr lang="en-US" sz="2800" dirty="0" smtClean="0">
                <a:solidFill>
                  <a:srgbClr val="000090"/>
                </a:solidFill>
                <a:ea typeface="ＭＳ Ｐゴシック" pitchFamily="34" charset="-128"/>
              </a:rPr>
            </a:br>
            <a:r>
              <a:rPr lang="en-US" sz="2800" dirty="0" smtClean="0">
                <a:solidFill>
                  <a:srgbClr val="000090"/>
                </a:solidFill>
                <a:ea typeface="ＭＳ Ｐゴシック" pitchFamily="34" charset="-128"/>
              </a:rPr>
              <a:t>215-268-3888</a:t>
            </a:r>
            <a:br>
              <a:rPr lang="en-US" sz="2800" dirty="0" smtClean="0">
                <a:solidFill>
                  <a:srgbClr val="000090"/>
                </a:solidFill>
                <a:ea typeface="ＭＳ Ｐゴシック" pitchFamily="34" charset="-128"/>
              </a:rPr>
            </a:br>
            <a:r>
              <a:rPr lang="en-US" sz="2800" dirty="0" smtClean="0">
                <a:solidFill>
                  <a:srgbClr val="000090"/>
                </a:solidFill>
                <a:ea typeface="ＭＳ Ｐゴシック" pitchFamily="34" charset="-128"/>
                <a:hlinkClick r:id="rId2"/>
              </a:rPr>
              <a:t>www.riversidelaw.com</a:t>
            </a:r>
            <a:r>
              <a:rPr lang="en-US" sz="2800" dirty="0" smtClean="0">
                <a:solidFill>
                  <a:srgbClr val="000090"/>
                </a:solidFill>
                <a:ea typeface="ＭＳ Ｐゴシック" pitchFamily="34" charset="-128"/>
              </a:rPr>
              <a:t> </a:t>
            </a:r>
            <a:r>
              <a:rPr lang="en-US" sz="3200" b="1" dirty="0" smtClean="0">
                <a:ea typeface="ＭＳ Ｐゴシック" pitchFamily="34" charset="-128"/>
              </a:rPr>
              <a:t/>
            </a:r>
            <a:br>
              <a:rPr lang="en-US" sz="3200" b="1" dirty="0" smtClean="0">
                <a:ea typeface="ＭＳ Ｐゴシック" pitchFamily="34" charset="-128"/>
              </a:rPr>
            </a:br>
            <a:endParaRPr lang="en-US" sz="3200" b="1" dirty="0" smtClean="0">
              <a:ea typeface="ＭＳ Ｐゴシック" pitchFamily="34" charset="-128"/>
            </a:endParaRPr>
          </a:p>
        </p:txBody>
      </p:sp>
    </p:spTree>
    <p:extLst>
      <p:ext uri="{BB962C8B-B14F-4D97-AF65-F5344CB8AC3E}">
        <p14:creationId xmlns:p14="http://schemas.microsoft.com/office/powerpoint/2010/main" xmlns="" val="2750825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762000"/>
            <a:ext cx="8153400" cy="381000"/>
          </a:xfrm>
        </p:spPr>
        <p:txBody>
          <a:bodyPr/>
          <a:lstStyle/>
          <a:p>
            <a:pPr eaLnBrk="1" hangingPunct="1"/>
            <a:r>
              <a:rPr lang="en-US" sz="2800" b="1" smtClean="0">
                <a:ea typeface="ＭＳ Ｐゴシック" pitchFamily="34" charset="-128"/>
              </a:rPr>
              <a:t>FIRST INVENTOR TO FILE</a:t>
            </a:r>
          </a:p>
        </p:txBody>
      </p:sp>
      <p:sp>
        <p:nvSpPr>
          <p:cNvPr id="17411" name="Content Placeholder 2"/>
          <p:cNvSpPr>
            <a:spLocks noGrp="1"/>
          </p:cNvSpPr>
          <p:nvPr>
            <p:ph idx="1"/>
          </p:nvPr>
        </p:nvSpPr>
        <p:spPr>
          <a:xfrm>
            <a:off x="647700" y="1219200"/>
            <a:ext cx="7848600" cy="5029200"/>
          </a:xfrm>
        </p:spPr>
        <p:txBody>
          <a:bodyPr/>
          <a:lstStyle/>
          <a:p>
            <a:pPr marL="0" indent="0" eaLnBrk="1" hangingPunct="1">
              <a:buFontTx/>
              <a:buNone/>
            </a:pPr>
            <a:endParaRPr lang="en-US" sz="2800" b="1" dirty="0" smtClean="0">
              <a:ea typeface="ＭＳ Ｐゴシック" pitchFamily="34" charset="-128"/>
            </a:endParaRPr>
          </a:p>
          <a:p>
            <a:pPr marL="0" indent="0" eaLnBrk="1" hangingPunct="1">
              <a:buFontTx/>
              <a:buNone/>
            </a:pPr>
            <a:r>
              <a:rPr lang="en-US" sz="2800" dirty="0" smtClean="0">
                <a:ea typeface="ＭＳ Ｐゴシック" pitchFamily="34" charset="-128"/>
              </a:rPr>
              <a:t>Effective Filing Date is:</a:t>
            </a:r>
          </a:p>
          <a:p>
            <a:pPr marL="0" indent="0" eaLnBrk="1" hangingPunct="1">
              <a:buFontTx/>
              <a:buNone/>
            </a:pPr>
            <a:endParaRPr lang="en-US" sz="2800" dirty="0">
              <a:ea typeface="ＭＳ Ｐゴシック" pitchFamily="34" charset="-128"/>
            </a:endParaRPr>
          </a:p>
          <a:p>
            <a:pPr marL="0" indent="0" eaLnBrk="1" hangingPunct="1">
              <a:buFontTx/>
              <a:buNone/>
            </a:pPr>
            <a:r>
              <a:rPr lang="en-US" sz="2800" dirty="0" smtClean="0">
                <a:ea typeface="ＭＳ Ｐゴシック" pitchFamily="34" charset="-128"/>
              </a:rPr>
              <a:t>	Actual Filing Date</a:t>
            </a:r>
          </a:p>
          <a:p>
            <a:pPr marL="0" indent="0" eaLnBrk="1" hangingPunct="1">
              <a:buFontTx/>
              <a:buNone/>
            </a:pPr>
            <a:endParaRPr lang="en-US" sz="2800" dirty="0">
              <a:ea typeface="ＭＳ Ｐゴシック" pitchFamily="34" charset="-128"/>
            </a:endParaRPr>
          </a:p>
          <a:p>
            <a:pPr marL="0" indent="0" eaLnBrk="1" hangingPunct="1">
              <a:buFontTx/>
              <a:buNone/>
            </a:pPr>
            <a:r>
              <a:rPr lang="en-US" sz="2800" dirty="0" smtClean="0">
                <a:ea typeface="ＭＳ Ｐゴシック" pitchFamily="34" charset="-128"/>
              </a:rPr>
              <a:t>	Earliest Priority Date to which the 		application is entitled for </a:t>
            </a:r>
            <a:r>
              <a:rPr lang="en-US" sz="2800" u="sng" dirty="0" smtClean="0">
                <a:ea typeface="ＭＳ Ｐゴシック" pitchFamily="34" charset="-128"/>
              </a:rPr>
              <a:t>each claim</a:t>
            </a:r>
          </a:p>
          <a:p>
            <a:pPr marL="0" indent="0" eaLnBrk="1" hangingPunct="1">
              <a:buFontTx/>
              <a:buNone/>
            </a:pPr>
            <a:endParaRPr lang="en-US" sz="2000" dirty="0" smtClean="0">
              <a:ea typeface="ＭＳ Ｐゴシック" pitchFamily="34" charset="-128"/>
            </a:endParaRPr>
          </a:p>
          <a:p>
            <a:pPr marL="0" indent="0" eaLnBrk="1" hangingPunct="1">
              <a:buFontTx/>
              <a:buNone/>
            </a:pPr>
            <a:endParaRPr lang="en-US"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838200" y="1600200"/>
            <a:ext cx="7467600" cy="4572000"/>
          </a:xfrm>
        </p:spPr>
        <p:txBody>
          <a:bodyPr/>
          <a:lstStyle/>
          <a:p>
            <a:pPr marL="0" indent="0" eaLnBrk="1" hangingPunct="1">
              <a:buFontTx/>
              <a:buNone/>
            </a:pPr>
            <a:r>
              <a:rPr lang="en-US" sz="2800" dirty="0" smtClean="0">
                <a:ea typeface="ＭＳ Ｐゴシック" pitchFamily="34" charset="-128"/>
              </a:rPr>
              <a:t>Depends on the Effective Filing Date (EFD) of each individual pending CLAIM</a:t>
            </a:r>
          </a:p>
          <a:p>
            <a:pPr marL="0" indent="0" eaLnBrk="1" hangingPunct="1">
              <a:buFontTx/>
              <a:buNone/>
            </a:pPr>
            <a:endParaRPr lang="en-US" sz="2800" dirty="0">
              <a:ea typeface="ＭＳ Ｐゴシック" pitchFamily="34" charset="-128"/>
            </a:endParaRPr>
          </a:p>
          <a:p>
            <a:pPr marL="0" indent="0" eaLnBrk="1" hangingPunct="1">
              <a:buFontTx/>
              <a:buNone/>
            </a:pPr>
            <a:r>
              <a:rPr lang="en-US" sz="2800" dirty="0" smtClean="0">
                <a:ea typeface="ＭＳ Ｐゴシック" pitchFamily="34" charset="-128"/>
              </a:rPr>
              <a:t>If the Effective Filing Date is BEFORE March 16, 2013, the Pre-AIA law applies</a:t>
            </a:r>
          </a:p>
          <a:p>
            <a:pPr marL="0" indent="0" eaLnBrk="1" hangingPunct="1">
              <a:buFontTx/>
              <a:buNone/>
            </a:pPr>
            <a:endParaRPr lang="en-US" sz="2800" dirty="0">
              <a:ea typeface="ＭＳ Ｐゴシック" pitchFamily="34" charset="-128"/>
            </a:endParaRPr>
          </a:p>
          <a:p>
            <a:pPr marL="0" indent="0" eaLnBrk="1" hangingPunct="1">
              <a:buFontTx/>
              <a:buNone/>
            </a:pPr>
            <a:r>
              <a:rPr lang="en-US" sz="2800" dirty="0" smtClean="0">
                <a:ea typeface="ＭＳ Ｐゴシック" pitchFamily="34" charset="-128"/>
              </a:rPr>
              <a:t>If the Effective Filing Date is ON/AFTER March 16, 2013, the new AIA-law applies </a:t>
            </a:r>
          </a:p>
          <a:p>
            <a:pPr marL="0" indent="0" eaLnBrk="1" hangingPunct="1">
              <a:buFontTx/>
              <a:buNone/>
            </a:pPr>
            <a:endParaRPr lang="en-US" sz="2000" dirty="0">
              <a:ea typeface="ＭＳ Ｐゴシック" pitchFamily="34" charset="-128"/>
            </a:endParaRPr>
          </a:p>
          <a:p>
            <a:pPr marL="0" indent="0" eaLnBrk="1" hangingPunct="1">
              <a:buFontTx/>
              <a:buNone/>
            </a:pPr>
            <a:endParaRPr lang="en-US" sz="2000" dirty="0" smtClean="0">
              <a:ea typeface="ＭＳ Ｐゴシック" pitchFamily="34" charset="-128"/>
            </a:endParaRPr>
          </a:p>
        </p:txBody>
      </p:sp>
      <p:sp>
        <p:nvSpPr>
          <p:cNvPr id="20483" name="Title 1"/>
          <p:cNvSpPr>
            <a:spLocks noGrp="1"/>
          </p:cNvSpPr>
          <p:nvPr>
            <p:ph type="title"/>
          </p:nvPr>
        </p:nvSpPr>
        <p:spPr>
          <a:xfrm>
            <a:off x="457200" y="762000"/>
            <a:ext cx="8153400" cy="381000"/>
          </a:xfrm>
        </p:spPr>
        <p:txBody>
          <a:bodyPr/>
          <a:lstStyle/>
          <a:p>
            <a:pPr eaLnBrk="1" hangingPunct="1"/>
            <a:r>
              <a:rPr lang="en-US" sz="2800" b="1" dirty="0" smtClean="0">
                <a:ea typeface="ＭＳ Ｐゴシック" pitchFamily="34" charset="-128"/>
              </a:rPr>
              <a:t>WHICH LAW APPLIES?</a:t>
            </a:r>
          </a:p>
        </p:txBody>
      </p:sp>
    </p:spTree>
    <p:extLst>
      <p:ext uri="{BB962C8B-B14F-4D97-AF65-F5344CB8AC3E}">
        <p14:creationId xmlns:p14="http://schemas.microsoft.com/office/powerpoint/2010/main" xmlns="" val="1779262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95300" y="762000"/>
            <a:ext cx="8153400" cy="381000"/>
          </a:xfrm>
        </p:spPr>
        <p:txBody>
          <a:bodyPr/>
          <a:lstStyle/>
          <a:p>
            <a:pPr eaLnBrk="1" hangingPunct="1"/>
            <a:r>
              <a:rPr lang="en-US" sz="2800" b="1" smtClean="0">
                <a:ea typeface="ＭＳ Ｐゴシック" pitchFamily="34" charset="-128"/>
              </a:rPr>
              <a:t>CONDITIONS FOR PATENTABILITY</a:t>
            </a:r>
          </a:p>
        </p:txBody>
      </p:sp>
      <p:sp>
        <p:nvSpPr>
          <p:cNvPr id="21507" name="Content Placeholder 2"/>
          <p:cNvSpPr>
            <a:spLocks noGrp="1"/>
          </p:cNvSpPr>
          <p:nvPr>
            <p:ph idx="1"/>
          </p:nvPr>
        </p:nvSpPr>
        <p:spPr>
          <a:xfrm>
            <a:off x="876300" y="1295400"/>
            <a:ext cx="7391400" cy="5105400"/>
          </a:xfrm>
        </p:spPr>
        <p:txBody>
          <a:bodyPr/>
          <a:lstStyle/>
          <a:p>
            <a:pPr marL="0" indent="0" eaLnBrk="1" hangingPunct="1">
              <a:buFontTx/>
              <a:buNone/>
            </a:pPr>
            <a:r>
              <a:rPr lang="en-US" sz="2400" b="1" dirty="0" smtClean="0">
                <a:ea typeface="ＭＳ Ｐゴシック" pitchFamily="34" charset="-128"/>
              </a:rPr>
              <a:t>NOVELTY</a:t>
            </a:r>
          </a:p>
          <a:p>
            <a:pPr marL="0" indent="0" eaLnBrk="1" hangingPunct="1">
              <a:buNone/>
            </a:pPr>
            <a:r>
              <a:rPr lang="en-US" sz="2000" dirty="0">
                <a:ea typeface="ＭＳ Ｐゴシック" pitchFamily="34" charset="-128"/>
              </a:rPr>
              <a:t>35 U.S.C. § </a:t>
            </a:r>
            <a:r>
              <a:rPr lang="en-US" sz="2000" dirty="0" smtClean="0">
                <a:ea typeface="ＭＳ Ｐゴシック" pitchFamily="34" charset="-128"/>
              </a:rPr>
              <a:t>102(a)</a:t>
            </a:r>
            <a:endParaRPr lang="en-US" sz="2000" dirty="0">
              <a:ea typeface="ＭＳ Ｐゴシック" pitchFamily="34" charset="-128"/>
            </a:endParaRPr>
          </a:p>
          <a:p>
            <a:pPr marL="0" indent="0" eaLnBrk="1" hangingPunct="1">
              <a:buFontTx/>
              <a:buNone/>
            </a:pPr>
            <a:endParaRPr lang="en-US" sz="2000" b="1" dirty="0" smtClean="0">
              <a:ea typeface="ＭＳ Ｐゴシック" pitchFamily="34" charset="-128"/>
            </a:endParaRPr>
          </a:p>
          <a:p>
            <a:pPr marL="0" indent="0" eaLnBrk="1" hangingPunct="1">
              <a:buFontTx/>
              <a:buNone/>
            </a:pPr>
            <a:r>
              <a:rPr lang="en-US" sz="2400" dirty="0" smtClean="0">
                <a:ea typeface="ＭＳ Ｐゴシック" pitchFamily="34" charset="-128"/>
              </a:rPr>
              <a:t>Cannot get a patent if</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the invention was patented, described in a publication, in public use, on sale, or </a:t>
            </a:r>
            <a:r>
              <a:rPr lang="en-US" sz="2400" u="sng" dirty="0" smtClean="0">
                <a:ea typeface="ＭＳ Ｐゴシック" pitchFamily="34" charset="-128"/>
              </a:rPr>
              <a:t>otherwise available to the public</a:t>
            </a:r>
            <a:r>
              <a:rPr lang="en-US" sz="2400" dirty="0" smtClean="0">
                <a:ea typeface="ＭＳ Ｐゴシック" pitchFamily="34" charset="-128"/>
              </a:rPr>
              <a:t> before the effective filing date</a:t>
            </a:r>
          </a:p>
          <a:p>
            <a:pPr marL="0" indent="0" eaLnBrk="1" hangingPunct="1">
              <a:buNone/>
            </a:pPr>
            <a:endParaRPr lang="en-US" sz="2400" dirty="0" smtClean="0">
              <a:ea typeface="ＭＳ Ｐゴシック" pitchFamily="34" charset="-128"/>
            </a:endParaRPr>
          </a:p>
          <a:p>
            <a:pPr marL="0" indent="0" eaLnBrk="1" hangingPunct="1">
              <a:buNone/>
            </a:pPr>
            <a:r>
              <a:rPr lang="en-US" sz="2400" dirty="0" smtClean="0">
                <a:ea typeface="ＭＳ Ｐゴシック" pitchFamily="34" charset="-128"/>
              </a:rPr>
              <a:t>-or-</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another inventor filed first</a:t>
            </a:r>
          </a:p>
          <a:p>
            <a:pPr marL="0" indent="0" eaLnBrk="1" hangingPunct="1">
              <a:buFontTx/>
              <a:buNone/>
            </a:pPr>
            <a:endParaRPr lang="en-US" dirty="0" smtClean="0">
              <a:ea typeface="ＭＳ Ｐゴシック" pitchFamily="34" charset="-128"/>
            </a:endParaRPr>
          </a:p>
          <a:p>
            <a:pPr marL="0" indent="0" eaLnBrk="1" hangingPunct="1">
              <a:buFontTx/>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rot="10800000" flipV="1">
            <a:off x="457200" y="152400"/>
            <a:ext cx="8153400" cy="762000"/>
          </a:xfrm>
        </p:spPr>
        <p:txBody>
          <a:bodyPr/>
          <a:lstStyle/>
          <a:p>
            <a:pPr eaLnBrk="1" hangingPunct="1"/>
            <a:r>
              <a:rPr lang="en-US" sz="2800" b="1" dirty="0" smtClean="0">
                <a:ea typeface="ＭＳ Ｐゴシック" pitchFamily="34" charset="-128"/>
              </a:rPr>
              <a:t>NOVELTY</a:t>
            </a:r>
          </a:p>
        </p:txBody>
      </p:sp>
      <p:sp>
        <p:nvSpPr>
          <p:cNvPr id="22531" name="Content Placeholder 2"/>
          <p:cNvSpPr>
            <a:spLocks noGrp="1"/>
          </p:cNvSpPr>
          <p:nvPr>
            <p:ph idx="1"/>
          </p:nvPr>
        </p:nvSpPr>
        <p:spPr>
          <a:xfrm>
            <a:off x="800100" y="762000"/>
            <a:ext cx="7543800" cy="5562600"/>
          </a:xfrm>
        </p:spPr>
        <p:txBody>
          <a:bodyPr/>
          <a:lstStyle/>
          <a:p>
            <a:pPr marL="0" indent="0" eaLnBrk="1" hangingPunct="1">
              <a:buFontTx/>
              <a:buNone/>
            </a:pPr>
            <a:endParaRPr lang="en-US" sz="2000" dirty="0" smtClean="0">
              <a:ea typeface="ＭＳ Ｐゴシック" pitchFamily="34" charset="-128"/>
            </a:endParaRPr>
          </a:p>
          <a:p>
            <a:pPr marL="0" indent="0" eaLnBrk="1" hangingPunct="1">
              <a:buFontTx/>
              <a:buNone/>
            </a:pPr>
            <a:r>
              <a:rPr lang="en-US" sz="2400" dirty="0" smtClean="0">
                <a:ea typeface="ＭＳ Ｐゴシック" pitchFamily="34" charset="-128"/>
              </a:rPr>
              <a:t>35 U.S.C. § 102(a)</a:t>
            </a:r>
          </a:p>
          <a:p>
            <a:pPr marL="0" indent="0" eaLnBrk="1" hangingPunct="1">
              <a:buFontTx/>
              <a:buNone/>
            </a:pPr>
            <a:endParaRPr lang="en-US" sz="2400" dirty="0" smtClean="0">
              <a:ea typeface="ＭＳ Ｐゴシック" pitchFamily="34" charset="-128"/>
            </a:endParaRPr>
          </a:p>
          <a:p>
            <a:pPr marL="0" indent="0" eaLnBrk="1" hangingPunct="1">
              <a:buFontTx/>
              <a:buNone/>
            </a:pPr>
            <a:r>
              <a:rPr lang="en-US" sz="2400" dirty="0" smtClean="0">
                <a:ea typeface="ＭＳ Ｐゴシック" pitchFamily="34" charset="-128"/>
              </a:rPr>
              <a:t>Prior art is anything, anywhere that can be found with reasonable diligence that is available before the Effective Filing Date</a:t>
            </a:r>
          </a:p>
          <a:p>
            <a:pPr marL="0" indent="0" eaLnBrk="1" hangingPunct="1">
              <a:buFontTx/>
              <a:buNone/>
            </a:pPr>
            <a:endParaRPr lang="en-US" sz="2400" dirty="0">
              <a:ea typeface="ＭＳ Ｐゴシック" pitchFamily="34" charset="-128"/>
            </a:endParaRPr>
          </a:p>
          <a:p>
            <a:pPr marL="0" indent="0" eaLnBrk="1" hangingPunct="1">
              <a:buFontTx/>
              <a:buNone/>
            </a:pPr>
            <a:r>
              <a:rPr lang="en-US" sz="2400" dirty="0" smtClean="0">
                <a:ea typeface="ＭＳ Ｐゴシック" pitchFamily="34" charset="-128"/>
              </a:rPr>
              <a:t>What does “otherwise available to the public” mean?</a:t>
            </a:r>
          </a:p>
        </p:txBody>
      </p:sp>
    </p:spTree>
    <p:extLst>
      <p:ext uri="{BB962C8B-B14F-4D97-AF65-F5344CB8AC3E}">
        <p14:creationId xmlns:p14="http://schemas.microsoft.com/office/powerpoint/2010/main" xmlns="" val="4022012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95300" y="228600"/>
            <a:ext cx="8153400" cy="914400"/>
          </a:xfrm>
        </p:spPr>
        <p:txBody>
          <a:bodyPr/>
          <a:lstStyle/>
          <a:p>
            <a:pPr eaLnBrk="1" hangingPunct="1"/>
            <a:r>
              <a:rPr lang="en-US" sz="2800" b="1" dirty="0" smtClean="0">
                <a:ea typeface="ＭＳ Ｐゴシック" pitchFamily="34" charset="-128"/>
              </a:rPr>
              <a:t>AVAILABLE TO THE PUBLIC</a:t>
            </a:r>
          </a:p>
        </p:txBody>
      </p:sp>
      <p:sp>
        <p:nvSpPr>
          <p:cNvPr id="21507" name="Content Placeholder 2"/>
          <p:cNvSpPr>
            <a:spLocks noGrp="1"/>
          </p:cNvSpPr>
          <p:nvPr>
            <p:ph idx="1"/>
          </p:nvPr>
        </p:nvSpPr>
        <p:spPr>
          <a:xfrm>
            <a:off x="876300" y="1143000"/>
            <a:ext cx="7391400" cy="5029200"/>
          </a:xfrm>
        </p:spPr>
        <p:txBody>
          <a:bodyPr/>
          <a:lstStyle/>
          <a:p>
            <a:pPr marL="0" indent="0">
              <a:buNone/>
            </a:pPr>
            <a:r>
              <a:rPr lang="en-US" sz="2400" dirty="0" smtClean="0"/>
              <a:t>“</a:t>
            </a:r>
            <a:r>
              <a:rPr lang="en-US" sz="2400" dirty="0"/>
              <a:t>Whether an invention has been made available to the public is the same inquiry that is undertaken under existing law to determine whether a document has become publicly accessible… A document is publicly accessible if it has been disseminated or otherwise made available to the extent that persons interested and ordinarily skilled in the subject matter or art, </a:t>
            </a:r>
            <a:r>
              <a:rPr lang="en-US" sz="2400" u="sng" dirty="0"/>
              <a:t>exercising reasonable diligence</a:t>
            </a:r>
            <a:r>
              <a:rPr lang="en-US" sz="2400" dirty="0"/>
              <a:t>, can locate it and recognize and comprehend therefrom the essentials of the claimed invention without need of further research or experimentation.” </a:t>
            </a:r>
          </a:p>
          <a:p>
            <a:pPr marL="0" indent="0">
              <a:buNone/>
            </a:pPr>
            <a:r>
              <a:rPr lang="en-US" sz="2400" dirty="0"/>
              <a:t>157 Cong. Rec. S1335, 1370 (daily ed. Mar. 8, 2011)(statement of </a:t>
            </a:r>
            <a:r>
              <a:rPr lang="en-US" sz="2400" b="1" dirty="0"/>
              <a:t>Sen. Jon </a:t>
            </a:r>
            <a:r>
              <a:rPr lang="en-US" sz="2400" b="1" dirty="0" err="1"/>
              <a:t>Kyl</a:t>
            </a:r>
            <a:r>
              <a:rPr lang="en-US" sz="2400" dirty="0"/>
              <a:t>, quoting </a:t>
            </a:r>
            <a:r>
              <a:rPr lang="en-US" sz="2400" i="1" dirty="0" err="1"/>
              <a:t>Cordis</a:t>
            </a:r>
            <a:r>
              <a:rPr lang="en-US" sz="2400" i="1" dirty="0"/>
              <a:t> Corp. v. Boston Scientific Corp., 561 F.3 1319, 1333 (Fed Cir 2009) </a:t>
            </a:r>
            <a:r>
              <a:rPr lang="en-US" sz="2000" dirty="0"/>
              <a:t>	</a:t>
            </a:r>
          </a:p>
          <a:p>
            <a:pPr marL="0" indent="0" eaLnBrk="1" hangingPunct="1">
              <a:buFontTx/>
              <a:buNone/>
            </a:pPr>
            <a:endParaRPr lang="en-US" dirty="0" smtClean="0">
              <a:ea typeface="ＭＳ Ｐゴシック" pitchFamily="34" charset="-128"/>
            </a:endParaRPr>
          </a:p>
        </p:txBody>
      </p:sp>
    </p:spTree>
    <p:extLst>
      <p:ext uri="{BB962C8B-B14F-4D97-AF65-F5344CB8AC3E}">
        <p14:creationId xmlns:p14="http://schemas.microsoft.com/office/powerpoint/2010/main" xmlns="" val="4063272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Riverside_Blank Powerpoint Them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Riverside_Blank Powerpoint Theme</Template>
  <TotalTime>4691</TotalTime>
  <Words>2967</Words>
  <Application>Microsoft Office PowerPoint</Application>
  <PresentationFormat>On-screen Show (4:3)</PresentationFormat>
  <Paragraphs>449</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Riverside_Blank Powerpoint Theme</vt:lpstr>
      <vt:lpstr>PATENT REFORM  University of Rochester</vt:lpstr>
      <vt:lpstr>COMPONENTS AND DATES FOR IMPLEMENTATION</vt:lpstr>
      <vt:lpstr>COMPONENTS AND DATES FOR IMPLEMENTATION</vt:lpstr>
      <vt:lpstr>FIRST INVENTOR TO FILE Filed on/after March 16, 2013</vt:lpstr>
      <vt:lpstr>FIRST INVENTOR TO FILE</vt:lpstr>
      <vt:lpstr>WHICH LAW APPLIES?</vt:lpstr>
      <vt:lpstr>CONDITIONS FOR PATENTABILITY</vt:lpstr>
      <vt:lpstr>NOVELTY</vt:lpstr>
      <vt:lpstr>AVAILABLE TO THE PUBLIC</vt:lpstr>
      <vt:lpstr>NOVELTY - EXCEPTIONS</vt:lpstr>
      <vt:lpstr>Slide 11</vt:lpstr>
      <vt:lpstr>Slide 12</vt:lpstr>
      <vt:lpstr>Slide 13</vt:lpstr>
      <vt:lpstr>JOINT RESEARCH AGREEMENT</vt:lpstr>
      <vt:lpstr>Slide 15</vt:lpstr>
      <vt:lpstr>Slide 16</vt:lpstr>
      <vt:lpstr>Slide 17</vt:lpstr>
      <vt:lpstr>Slide 18</vt:lpstr>
      <vt:lpstr>APPLICATION OF EFFECTIVE FILING DATE</vt:lpstr>
      <vt:lpstr>CONDITIONS FOR PATENTABILITY</vt:lpstr>
      <vt:lpstr>NON-OBVIOUSNESS</vt:lpstr>
      <vt:lpstr>HARSH REALITY</vt:lpstr>
      <vt:lpstr>HARSH REALITY</vt:lpstr>
      <vt:lpstr>RECOMMENDATIONS</vt:lpstr>
      <vt:lpstr>RECOMENDATIONS</vt:lpstr>
      <vt:lpstr>INVENTOR OATH OR DECLARATION Filed before/on/after September 26, 2012</vt:lpstr>
      <vt:lpstr>INVENTOR OATH OR DECLARATION</vt:lpstr>
      <vt:lpstr>BEST MODE Proceedings on/after September 16, 2012</vt:lpstr>
      <vt:lpstr>PRIORITIZED EXAMINATION Filed on/after September 16, 2011</vt:lpstr>
      <vt:lpstr>PRIORITIZED EXAMINATION</vt:lpstr>
      <vt:lpstr>PRIORITIZED EXAMINATION</vt:lpstr>
      <vt:lpstr>PRIORITIZED EXAMINATION</vt:lpstr>
      <vt:lpstr>PRIORITIZED EXAMINATION</vt:lpstr>
      <vt:lpstr>THIRD PARTY ART SUBMISSION Filed before/on/after September 16, 2012</vt:lpstr>
      <vt:lpstr>THIRD PARTY ART SUBMISSION</vt:lpstr>
      <vt:lpstr>THIRD PARTY ART SUBMISSION</vt:lpstr>
      <vt:lpstr>THIRD PARTY ART SUBMISSION</vt:lpstr>
      <vt:lpstr>DERIVATION PROCEEDINGS Filed on/after March 16, 2013</vt:lpstr>
      <vt:lpstr>SUPPLEMENTAL EXAMINATION Issued before/on/after September 16, 2012</vt:lpstr>
      <vt:lpstr>SUPPLEMENTAL EXAMINATION</vt:lpstr>
      <vt:lpstr>SUPPLEMENTAL EXAMINATION</vt:lpstr>
      <vt:lpstr>POST-GRANT REVIEW Priority on or after September 16, 2012</vt:lpstr>
      <vt:lpstr>POST-GRANT REVIEW</vt:lpstr>
      <vt:lpstr>INTER PARTES REVIEW Issued before/on/after September 16, 2012</vt:lpstr>
      <vt:lpstr>Slide 45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Kathryn Doyle</dc:creator>
  <cp:lastModifiedBy>denglert</cp:lastModifiedBy>
  <cp:revision>229</cp:revision>
  <cp:lastPrinted>2013-02-04T14:08:58Z</cp:lastPrinted>
  <dcterms:created xsi:type="dcterms:W3CDTF">2011-05-28T15:55:36Z</dcterms:created>
  <dcterms:modified xsi:type="dcterms:W3CDTF">2013-02-15T20:50:51Z</dcterms:modified>
</cp:coreProperties>
</file>