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9"/>
  </p:notesMasterIdLst>
  <p:handoutMasterIdLst>
    <p:handoutMasterId r:id="rId30"/>
  </p:handoutMasterIdLst>
  <p:sldIdLst>
    <p:sldId id="256" r:id="rId2"/>
    <p:sldId id="291" r:id="rId3"/>
    <p:sldId id="380" r:id="rId4"/>
    <p:sldId id="295" r:id="rId5"/>
    <p:sldId id="325" r:id="rId6"/>
    <p:sldId id="349" r:id="rId7"/>
    <p:sldId id="362" r:id="rId8"/>
    <p:sldId id="348" r:id="rId9"/>
    <p:sldId id="339" r:id="rId10"/>
    <p:sldId id="364" r:id="rId11"/>
    <p:sldId id="338" r:id="rId12"/>
    <p:sldId id="381" r:id="rId13"/>
    <p:sldId id="328" r:id="rId14"/>
    <p:sldId id="377" r:id="rId15"/>
    <p:sldId id="336" r:id="rId16"/>
    <p:sldId id="340" r:id="rId17"/>
    <p:sldId id="359" r:id="rId18"/>
    <p:sldId id="360" r:id="rId19"/>
    <p:sldId id="365" r:id="rId20"/>
    <p:sldId id="374" r:id="rId21"/>
    <p:sldId id="375" r:id="rId22"/>
    <p:sldId id="376" r:id="rId23"/>
    <p:sldId id="372" r:id="rId24"/>
    <p:sldId id="366" r:id="rId25"/>
    <p:sldId id="367" r:id="rId26"/>
    <p:sldId id="371" r:id="rId27"/>
    <p:sldId id="378" r:id="rId28"/>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FF00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71802" autoAdjust="0"/>
  </p:normalViewPr>
  <p:slideViewPr>
    <p:cSldViewPr>
      <p:cViewPr varScale="1">
        <p:scale>
          <a:sx n="83" d="100"/>
          <a:sy n="83" d="100"/>
        </p:scale>
        <p:origin x="-24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302" tIns="46151" rIns="92302" bIns="46151" numCol="1" anchor="t" anchorCtr="0" compatLnSpc="1">
            <a:prstTxWarp prst="textNoShape">
              <a:avLst/>
            </a:prstTxWarp>
          </a:bodyPr>
          <a:lstStyle>
            <a:lvl1pPr defTabSz="923925" eaLnBrk="1" hangingPunct="1">
              <a:defRPr sz="1200">
                <a:latin typeface="Times New Roman" pitchFamily="18" charset="0"/>
              </a:defRPr>
            </a:lvl1pPr>
          </a:lstStyle>
          <a:p>
            <a:endParaRPr lang="en-US"/>
          </a:p>
        </p:txBody>
      </p:sp>
      <p:sp>
        <p:nvSpPr>
          <p:cNvPr id="39939" name="Rectangle 3"/>
          <p:cNvSpPr>
            <a:spLocks noGrp="1" noChangeArrowheads="1"/>
          </p:cNvSpPr>
          <p:nvPr>
            <p:ph type="dt" sz="quarter" idx="1"/>
          </p:nvPr>
        </p:nvSpPr>
        <p:spPr bwMode="auto">
          <a:xfrm>
            <a:off x="3886200" y="0"/>
            <a:ext cx="2971800" cy="463550"/>
          </a:xfrm>
          <a:prstGeom prst="rect">
            <a:avLst/>
          </a:prstGeom>
          <a:noFill/>
          <a:ln w="9525">
            <a:noFill/>
            <a:miter lim="800000"/>
            <a:headEnd/>
            <a:tailEnd/>
          </a:ln>
          <a:effectLst/>
        </p:spPr>
        <p:txBody>
          <a:bodyPr vert="horz" wrap="square" lIns="92302" tIns="46151" rIns="92302" bIns="46151" numCol="1" anchor="t" anchorCtr="0" compatLnSpc="1">
            <a:prstTxWarp prst="textNoShape">
              <a:avLst/>
            </a:prstTxWarp>
          </a:bodyPr>
          <a:lstStyle>
            <a:lvl1pPr algn="r" defTabSz="923925" eaLnBrk="1" hangingPunct="1">
              <a:defRPr sz="1200">
                <a:latin typeface="Times New Roman" pitchFamily="18" charset="0"/>
              </a:defRPr>
            </a:lvl1pPr>
          </a:lstStyle>
          <a:p>
            <a:endParaRPr lang="en-US"/>
          </a:p>
        </p:txBody>
      </p:sp>
      <p:sp>
        <p:nvSpPr>
          <p:cNvPr id="39940" name="Rectangle 4"/>
          <p:cNvSpPr>
            <a:spLocks noGrp="1" noChangeArrowheads="1"/>
          </p:cNvSpPr>
          <p:nvPr>
            <p:ph type="ftr" sz="quarter" idx="2"/>
          </p:nvPr>
        </p:nvSpPr>
        <p:spPr bwMode="auto">
          <a:xfrm>
            <a:off x="0" y="8832850"/>
            <a:ext cx="2971800" cy="463550"/>
          </a:xfrm>
          <a:prstGeom prst="rect">
            <a:avLst/>
          </a:prstGeom>
          <a:noFill/>
          <a:ln w="9525">
            <a:noFill/>
            <a:miter lim="800000"/>
            <a:headEnd/>
            <a:tailEnd/>
          </a:ln>
          <a:effectLst/>
        </p:spPr>
        <p:txBody>
          <a:bodyPr vert="horz" wrap="square" lIns="92302" tIns="46151" rIns="92302" bIns="46151" numCol="1" anchor="b" anchorCtr="0" compatLnSpc="1">
            <a:prstTxWarp prst="textNoShape">
              <a:avLst/>
            </a:prstTxWarp>
          </a:bodyPr>
          <a:lstStyle>
            <a:lvl1pPr defTabSz="923925" eaLnBrk="1" hangingPunct="1">
              <a:defRPr sz="1200">
                <a:latin typeface="Times New Roman" pitchFamily="18" charset="0"/>
              </a:defRPr>
            </a:lvl1pPr>
          </a:lstStyle>
          <a:p>
            <a:endParaRPr lang="en-US"/>
          </a:p>
        </p:txBody>
      </p:sp>
      <p:sp>
        <p:nvSpPr>
          <p:cNvPr id="39941" name="Rectangle 5"/>
          <p:cNvSpPr>
            <a:spLocks noGrp="1" noChangeArrowheads="1"/>
          </p:cNvSpPr>
          <p:nvPr>
            <p:ph type="sldNum" sz="quarter" idx="3"/>
          </p:nvPr>
        </p:nvSpPr>
        <p:spPr bwMode="auto">
          <a:xfrm>
            <a:off x="3886200" y="8832850"/>
            <a:ext cx="2971800" cy="463550"/>
          </a:xfrm>
          <a:prstGeom prst="rect">
            <a:avLst/>
          </a:prstGeom>
          <a:noFill/>
          <a:ln w="9525">
            <a:noFill/>
            <a:miter lim="800000"/>
            <a:headEnd/>
            <a:tailEnd/>
          </a:ln>
          <a:effectLst/>
        </p:spPr>
        <p:txBody>
          <a:bodyPr vert="horz" wrap="square" lIns="92302" tIns="46151" rIns="92302" bIns="46151" numCol="1" anchor="b" anchorCtr="0" compatLnSpc="1">
            <a:prstTxWarp prst="textNoShape">
              <a:avLst/>
            </a:prstTxWarp>
          </a:bodyPr>
          <a:lstStyle>
            <a:lvl1pPr algn="r" defTabSz="923925" eaLnBrk="1" hangingPunct="1">
              <a:defRPr sz="1200">
                <a:latin typeface="Times New Roman" pitchFamily="18" charset="0"/>
              </a:defRPr>
            </a:lvl1pPr>
          </a:lstStyle>
          <a:p>
            <a:fld id="{FBF48A5A-BB48-43DB-9312-A502E56B3F8E}" type="slidenum">
              <a:rPr lang="en-US"/>
              <a:pPr/>
              <a:t>‹#›</a:t>
            </a:fld>
            <a:endParaRPr lang="en-US"/>
          </a:p>
        </p:txBody>
      </p:sp>
    </p:spTree>
    <p:extLst>
      <p:ext uri="{BB962C8B-B14F-4D97-AF65-F5344CB8AC3E}">
        <p14:creationId xmlns:p14="http://schemas.microsoft.com/office/powerpoint/2010/main" val="1585099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3000375" cy="442913"/>
          </a:xfrm>
          <a:prstGeom prst="rect">
            <a:avLst/>
          </a:prstGeom>
          <a:noFill/>
          <a:ln w="9525">
            <a:noFill/>
            <a:miter lim="800000"/>
            <a:headEnd/>
            <a:tailEnd/>
          </a:ln>
          <a:effectLst/>
        </p:spPr>
        <p:txBody>
          <a:bodyPr vert="horz" wrap="square" lIns="87316" tIns="43658" rIns="87316" bIns="43658" numCol="1" anchor="t" anchorCtr="0" compatLnSpc="1">
            <a:prstTxWarp prst="textNoShape">
              <a:avLst/>
            </a:prstTxWarp>
          </a:bodyPr>
          <a:lstStyle>
            <a:lvl1pPr defTabSz="873125" eaLnBrk="1" hangingPunct="1">
              <a:defRPr sz="1100">
                <a:latin typeface="Times New Roman" pitchFamily="18" charset="0"/>
              </a:defRPr>
            </a:lvl1pPr>
          </a:lstStyle>
          <a:p>
            <a:endParaRPr lang="en-US"/>
          </a:p>
        </p:txBody>
      </p:sp>
      <p:sp>
        <p:nvSpPr>
          <p:cNvPr id="93187" name="Rectangle 3"/>
          <p:cNvSpPr>
            <a:spLocks noGrp="1" noChangeArrowheads="1"/>
          </p:cNvSpPr>
          <p:nvPr>
            <p:ph type="dt" idx="1"/>
          </p:nvPr>
        </p:nvSpPr>
        <p:spPr bwMode="auto">
          <a:xfrm>
            <a:off x="3857625" y="0"/>
            <a:ext cx="3000375" cy="442913"/>
          </a:xfrm>
          <a:prstGeom prst="rect">
            <a:avLst/>
          </a:prstGeom>
          <a:noFill/>
          <a:ln w="9525">
            <a:noFill/>
            <a:miter lim="800000"/>
            <a:headEnd/>
            <a:tailEnd/>
          </a:ln>
          <a:effectLst/>
        </p:spPr>
        <p:txBody>
          <a:bodyPr vert="horz" wrap="square" lIns="87316" tIns="43658" rIns="87316" bIns="43658" numCol="1" anchor="t" anchorCtr="0" compatLnSpc="1">
            <a:prstTxWarp prst="textNoShape">
              <a:avLst/>
            </a:prstTxWarp>
          </a:bodyPr>
          <a:lstStyle>
            <a:lvl1pPr algn="r" defTabSz="873125" eaLnBrk="1" hangingPunct="1">
              <a:defRPr sz="1100">
                <a:latin typeface="Times New Roman" pitchFamily="18" charset="0"/>
              </a:defRPr>
            </a:lvl1pPr>
          </a:lstStyle>
          <a:p>
            <a:endParaRPr lang="en-US"/>
          </a:p>
        </p:txBody>
      </p:sp>
      <p:sp>
        <p:nvSpPr>
          <p:cNvPr id="93188" name="Rectangle 4"/>
          <p:cNvSpPr>
            <a:spLocks noGrp="1" noRot="1" noChangeAspect="1" noChangeArrowheads="1" noTextEdit="1"/>
          </p:cNvSpPr>
          <p:nvPr>
            <p:ph type="sldImg" idx="2"/>
          </p:nvPr>
        </p:nvSpPr>
        <p:spPr bwMode="auto">
          <a:xfrm>
            <a:off x="1068388" y="663575"/>
            <a:ext cx="4722812" cy="3541713"/>
          </a:xfrm>
          <a:prstGeom prst="rect">
            <a:avLst/>
          </a:prstGeom>
          <a:noFill/>
          <a:ln w="9525">
            <a:solidFill>
              <a:srgbClr val="000000"/>
            </a:solidFill>
            <a:miter lim="800000"/>
            <a:headEnd/>
            <a:tailEnd/>
          </a:ln>
          <a:effectLst/>
        </p:spPr>
      </p:sp>
      <p:sp>
        <p:nvSpPr>
          <p:cNvPr id="93189" name="Rectangle 5"/>
          <p:cNvSpPr>
            <a:spLocks noGrp="1" noChangeArrowheads="1"/>
          </p:cNvSpPr>
          <p:nvPr>
            <p:ph type="body" sz="quarter" idx="3"/>
          </p:nvPr>
        </p:nvSpPr>
        <p:spPr bwMode="auto">
          <a:xfrm>
            <a:off x="928688" y="4427538"/>
            <a:ext cx="5000625" cy="4205287"/>
          </a:xfrm>
          <a:prstGeom prst="rect">
            <a:avLst/>
          </a:prstGeom>
          <a:noFill/>
          <a:ln w="9525">
            <a:noFill/>
            <a:miter lim="800000"/>
            <a:headEnd/>
            <a:tailEnd/>
          </a:ln>
          <a:effectLst/>
        </p:spPr>
        <p:txBody>
          <a:bodyPr vert="horz" wrap="square" lIns="87316" tIns="43658" rIns="87316" bIns="4365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3190" name="Rectangle 6"/>
          <p:cNvSpPr>
            <a:spLocks noGrp="1" noChangeArrowheads="1"/>
          </p:cNvSpPr>
          <p:nvPr>
            <p:ph type="ftr" sz="quarter" idx="4"/>
          </p:nvPr>
        </p:nvSpPr>
        <p:spPr bwMode="auto">
          <a:xfrm>
            <a:off x="0" y="8853488"/>
            <a:ext cx="3000375" cy="442912"/>
          </a:xfrm>
          <a:prstGeom prst="rect">
            <a:avLst/>
          </a:prstGeom>
          <a:noFill/>
          <a:ln w="9525">
            <a:noFill/>
            <a:miter lim="800000"/>
            <a:headEnd/>
            <a:tailEnd/>
          </a:ln>
          <a:effectLst/>
        </p:spPr>
        <p:txBody>
          <a:bodyPr vert="horz" wrap="square" lIns="87316" tIns="43658" rIns="87316" bIns="43658" numCol="1" anchor="b" anchorCtr="0" compatLnSpc="1">
            <a:prstTxWarp prst="textNoShape">
              <a:avLst/>
            </a:prstTxWarp>
          </a:bodyPr>
          <a:lstStyle>
            <a:lvl1pPr defTabSz="873125" eaLnBrk="1" hangingPunct="1">
              <a:defRPr sz="1100">
                <a:latin typeface="Times New Roman" pitchFamily="18" charset="0"/>
              </a:defRPr>
            </a:lvl1pPr>
          </a:lstStyle>
          <a:p>
            <a:endParaRPr lang="en-US"/>
          </a:p>
        </p:txBody>
      </p:sp>
      <p:sp>
        <p:nvSpPr>
          <p:cNvPr id="93191" name="Rectangle 7"/>
          <p:cNvSpPr>
            <a:spLocks noGrp="1" noChangeArrowheads="1"/>
          </p:cNvSpPr>
          <p:nvPr>
            <p:ph type="sldNum" sz="quarter" idx="5"/>
          </p:nvPr>
        </p:nvSpPr>
        <p:spPr bwMode="auto">
          <a:xfrm>
            <a:off x="3857625" y="8853488"/>
            <a:ext cx="3000375" cy="442912"/>
          </a:xfrm>
          <a:prstGeom prst="rect">
            <a:avLst/>
          </a:prstGeom>
          <a:noFill/>
          <a:ln w="9525">
            <a:noFill/>
            <a:miter lim="800000"/>
            <a:headEnd/>
            <a:tailEnd/>
          </a:ln>
          <a:effectLst/>
        </p:spPr>
        <p:txBody>
          <a:bodyPr vert="horz" wrap="square" lIns="87316" tIns="43658" rIns="87316" bIns="43658" numCol="1" anchor="b" anchorCtr="0" compatLnSpc="1">
            <a:prstTxWarp prst="textNoShape">
              <a:avLst/>
            </a:prstTxWarp>
          </a:bodyPr>
          <a:lstStyle>
            <a:lvl1pPr algn="r" defTabSz="873125" eaLnBrk="1" hangingPunct="1">
              <a:defRPr sz="1100">
                <a:latin typeface="Times New Roman" pitchFamily="18" charset="0"/>
              </a:defRPr>
            </a:lvl1pPr>
          </a:lstStyle>
          <a:p>
            <a:fld id="{DB0F404B-39C9-47AD-85EC-ACA1C08F10EA}" type="slidenum">
              <a:rPr lang="en-US"/>
              <a:pPr/>
              <a:t>‹#›</a:t>
            </a:fld>
            <a:endParaRPr lang="en-US"/>
          </a:p>
        </p:txBody>
      </p:sp>
    </p:spTree>
    <p:extLst>
      <p:ext uri="{BB962C8B-B14F-4D97-AF65-F5344CB8AC3E}">
        <p14:creationId xmlns:p14="http://schemas.microsoft.com/office/powerpoint/2010/main" val="6454906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884763-63A0-4591-9BA1-9B42D925273D}" type="slidenum">
              <a:rPr lang="en-US"/>
              <a:pPr/>
              <a:t>1</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C9A7E5-960D-4097-A414-59468CF72B2E}" type="slidenum">
              <a:rPr lang="en-US"/>
              <a:pPr/>
              <a:t>13</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15BDE3-76B3-4885-8B77-BF8BA76B090B}" type="slidenum">
              <a:rPr lang="en-US"/>
              <a:pPr/>
              <a:t>14</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ED714-42D3-463B-B534-88DB37FF2A7B}" type="slidenum">
              <a:rPr lang="en-US"/>
              <a:pPr/>
              <a:t>15</a:t>
            </a:fld>
            <a:endParaRPr lang="en-US"/>
          </a:p>
        </p:txBody>
      </p:sp>
      <p:sp>
        <p:nvSpPr>
          <p:cNvPr id="286722" name="Rectangle 2"/>
          <p:cNvSpPr>
            <a:spLocks noGrp="1" noRot="1" noChangeAspect="1" noChangeArrowheads="1"/>
          </p:cNvSpPr>
          <p:nvPr>
            <p:ph type="sldImg"/>
          </p:nvPr>
        </p:nvSpPr>
        <p:spPr>
          <a:ln/>
        </p:spPr>
      </p:sp>
      <p:sp>
        <p:nvSpPr>
          <p:cNvPr id="28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EA70B0-644C-4102-9872-963B0AE3EB3F}" type="slidenum">
              <a:rPr lang="en-US"/>
              <a:pPr/>
              <a:t>16</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CF9D08-C514-46C0-ACA3-B33F1D28E33B}" type="slidenum">
              <a:rPr lang="en-US"/>
              <a:pPr/>
              <a:t>2</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B781F63-ED1B-4898-B594-49F37C3EA027}" type="slidenum">
              <a:rPr lang="en-US" smtClean="0"/>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EF46C2-37D9-492D-8BC3-A75FD6EB9B2D}" type="slidenum">
              <a:rPr lang="en-US"/>
              <a:pPr/>
              <a:t>4</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15BDE3-76B3-4885-8B77-BF8BA76B090B}" type="slidenum">
              <a:rPr lang="en-US"/>
              <a:pPr/>
              <a:t>5</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99D794-7C4C-49A4-966D-1019206003F0}" type="slidenum">
              <a:rPr lang="en-US"/>
              <a:pPr/>
              <a:t>6</a:t>
            </a:fld>
            <a:endParaRPr lang="en-US"/>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DE2BB9-1BD0-481C-8A36-CDFDFD903880}" type="slidenum">
              <a:rPr lang="en-US"/>
              <a:pPr/>
              <a:t>8</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F12CA7-0F1B-410A-8D9F-5E8F065BD73B}" type="slidenum">
              <a:rPr lang="en-US"/>
              <a:pPr/>
              <a:t>9</a:t>
            </a:fld>
            <a:endParaRPr lang="en-US"/>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70D19F-0048-401E-AA91-BB7271F6B9A8}" type="slidenum">
              <a:rPr lang="en-US"/>
              <a:pPr/>
              <a:t>11</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0882" name="Group 2"/>
          <p:cNvGrpSpPr>
            <a:grpSpLocks/>
          </p:cNvGrpSpPr>
          <p:nvPr/>
        </p:nvGrpSpPr>
        <p:grpSpPr bwMode="auto">
          <a:xfrm>
            <a:off x="3175" y="4267200"/>
            <a:ext cx="9140825" cy="2590800"/>
            <a:chOff x="2" y="2688"/>
            <a:chExt cx="5758" cy="1632"/>
          </a:xfrm>
        </p:grpSpPr>
        <p:sp>
          <p:nvSpPr>
            <p:cNvPr id="25088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250884" name="Group 4"/>
            <p:cNvGrpSpPr>
              <a:grpSpLocks/>
            </p:cNvGrpSpPr>
            <p:nvPr userDrawn="1"/>
          </p:nvGrpSpPr>
          <p:grpSpPr bwMode="auto">
            <a:xfrm>
              <a:off x="3528" y="3715"/>
              <a:ext cx="792" cy="521"/>
              <a:chOff x="3527" y="3715"/>
              <a:chExt cx="792" cy="521"/>
            </a:xfrm>
          </p:grpSpPr>
          <p:sp>
            <p:nvSpPr>
              <p:cNvPr id="25088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25088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25088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5088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25088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50890"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250891"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250892"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50893"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250894"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25089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250896" name="Group 16"/>
            <p:cNvGrpSpPr>
              <a:grpSpLocks/>
            </p:cNvGrpSpPr>
            <p:nvPr userDrawn="1"/>
          </p:nvGrpSpPr>
          <p:grpSpPr bwMode="auto">
            <a:xfrm>
              <a:off x="1776" y="3631"/>
              <a:ext cx="1626" cy="683"/>
              <a:chOff x="1776" y="3631"/>
              <a:chExt cx="1626" cy="683"/>
            </a:xfrm>
          </p:grpSpPr>
          <p:sp>
            <p:nvSpPr>
              <p:cNvPr id="25089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25089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25089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25090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25090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25090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25090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25090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25090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25090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25090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25090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25090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25091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25091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5091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5091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5091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250915" name="Group 35"/>
            <p:cNvGrpSpPr>
              <a:grpSpLocks/>
            </p:cNvGrpSpPr>
            <p:nvPr userDrawn="1"/>
          </p:nvGrpSpPr>
          <p:grpSpPr bwMode="auto">
            <a:xfrm>
              <a:off x="4128" y="3360"/>
              <a:ext cx="1351" cy="821"/>
              <a:chOff x="4128" y="3360"/>
              <a:chExt cx="1351" cy="821"/>
            </a:xfrm>
          </p:grpSpPr>
          <p:sp>
            <p:nvSpPr>
              <p:cNvPr id="250916"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50917"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50918"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250919"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50920"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50921"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50922"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50923"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250924"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250925"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50926"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50927"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250928"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250929"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50930"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250931"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50932"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250933" name="Group 53"/>
            <p:cNvGrpSpPr>
              <a:grpSpLocks/>
            </p:cNvGrpSpPr>
            <p:nvPr userDrawn="1"/>
          </p:nvGrpSpPr>
          <p:grpSpPr bwMode="auto">
            <a:xfrm>
              <a:off x="5280" y="3024"/>
              <a:ext cx="425" cy="258"/>
              <a:chOff x="5280" y="3024"/>
              <a:chExt cx="425" cy="258"/>
            </a:xfrm>
          </p:grpSpPr>
          <p:sp>
            <p:nvSpPr>
              <p:cNvPr id="250934"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50935"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50936"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50937"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50938"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250939"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250940"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250941" name="Group 61"/>
              <p:cNvGrpSpPr>
                <a:grpSpLocks/>
              </p:cNvGrpSpPr>
              <p:nvPr/>
            </p:nvGrpSpPr>
            <p:grpSpPr bwMode="auto">
              <a:xfrm>
                <a:off x="5381" y="3085"/>
                <a:ext cx="227" cy="132"/>
                <a:chOff x="5381" y="3085"/>
                <a:chExt cx="227" cy="132"/>
              </a:xfrm>
            </p:grpSpPr>
            <p:sp>
              <p:nvSpPr>
                <p:cNvPr id="25094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25094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25094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25094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25094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25094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50948" name="Rectangle 68"/>
          <p:cNvSpPr>
            <a:spLocks noGrp="1" noChangeArrowheads="1"/>
          </p:cNvSpPr>
          <p:nvPr>
            <p:ph type="dt" sz="quarter" idx="2"/>
          </p:nvPr>
        </p:nvSpPr>
        <p:spPr>
          <a:xfrm>
            <a:off x="457200" y="6248400"/>
            <a:ext cx="2133600" cy="457200"/>
          </a:xfrm>
        </p:spPr>
        <p:txBody>
          <a:bodyPr/>
          <a:lstStyle>
            <a:lvl1pPr>
              <a:defRPr/>
            </a:lvl1pPr>
          </a:lstStyle>
          <a:p>
            <a:endParaRPr lang="en-US"/>
          </a:p>
        </p:txBody>
      </p:sp>
      <p:sp>
        <p:nvSpPr>
          <p:cNvPr id="250949" name="Rectangle 69"/>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250950" name="Rectangle 70"/>
          <p:cNvSpPr>
            <a:spLocks noGrp="1" noChangeArrowheads="1"/>
          </p:cNvSpPr>
          <p:nvPr>
            <p:ph type="sldNum" sz="quarter" idx="4"/>
          </p:nvPr>
        </p:nvSpPr>
        <p:spPr>
          <a:xfrm>
            <a:off x="6553200" y="6248400"/>
            <a:ext cx="2133600" cy="457200"/>
          </a:xfrm>
        </p:spPr>
        <p:txBody>
          <a:bodyPr/>
          <a:lstStyle>
            <a:lvl1pPr>
              <a:defRPr/>
            </a:lvl1pPr>
          </a:lstStyle>
          <a:p>
            <a:fld id="{AD666A79-F75C-48A2-BE4E-BC115E5A3FDC}"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A6CEA0C-E300-4B2C-A997-433250EF8BD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E88677-F75A-46E8-A8AE-FA56B5AD272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388E53-CAE9-403D-9A24-1A1945E902E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36661B-C3F7-49B6-91EB-807641D648C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550F67-6E44-4015-BDFA-F57112E5FE5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97BE72-3238-42D2-9387-780C72A7B22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FCB2FAB-0FF6-4703-9EEA-173E00125A1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5478BE0-7C05-447E-A188-0829E70E805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A47430-E1B2-4849-A6C7-8D78CFA5754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78D528-848E-4151-8846-62D5B35B4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a:p>
        </p:txBody>
      </p:sp>
      <p:grpSp>
        <p:nvGrpSpPr>
          <p:cNvPr id="249859" name="Group 3"/>
          <p:cNvGrpSpPr>
            <a:grpSpLocks/>
          </p:cNvGrpSpPr>
          <p:nvPr/>
        </p:nvGrpSpPr>
        <p:grpSpPr bwMode="auto">
          <a:xfrm>
            <a:off x="3175" y="4267200"/>
            <a:ext cx="9140825" cy="2590800"/>
            <a:chOff x="2" y="2688"/>
            <a:chExt cx="5758" cy="1632"/>
          </a:xfrm>
        </p:grpSpPr>
        <p:sp>
          <p:nvSpPr>
            <p:cNvPr id="24986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249861" name="Group 5"/>
            <p:cNvGrpSpPr>
              <a:grpSpLocks/>
            </p:cNvGrpSpPr>
            <p:nvPr userDrawn="1"/>
          </p:nvGrpSpPr>
          <p:grpSpPr bwMode="auto">
            <a:xfrm>
              <a:off x="3528" y="3715"/>
              <a:ext cx="792" cy="521"/>
              <a:chOff x="3527" y="3715"/>
              <a:chExt cx="792" cy="521"/>
            </a:xfrm>
          </p:grpSpPr>
          <p:sp>
            <p:nvSpPr>
              <p:cNvPr id="24986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24986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24986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4986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24986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4986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24986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24986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4987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24987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24987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249873" name="Group 17"/>
            <p:cNvGrpSpPr>
              <a:grpSpLocks/>
            </p:cNvGrpSpPr>
            <p:nvPr userDrawn="1"/>
          </p:nvGrpSpPr>
          <p:grpSpPr bwMode="auto">
            <a:xfrm>
              <a:off x="1776" y="3631"/>
              <a:ext cx="1626" cy="683"/>
              <a:chOff x="1776" y="3631"/>
              <a:chExt cx="1626" cy="683"/>
            </a:xfrm>
          </p:grpSpPr>
          <p:sp>
            <p:nvSpPr>
              <p:cNvPr id="24987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24987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24987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24987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24987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24987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24988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24988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24988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24988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24988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24988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24988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24988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24988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4988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4989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24989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249892" name="Group 36"/>
            <p:cNvGrpSpPr>
              <a:grpSpLocks/>
            </p:cNvGrpSpPr>
            <p:nvPr userDrawn="1"/>
          </p:nvGrpSpPr>
          <p:grpSpPr bwMode="auto">
            <a:xfrm>
              <a:off x="4128" y="3360"/>
              <a:ext cx="1351" cy="821"/>
              <a:chOff x="4128" y="3360"/>
              <a:chExt cx="1351" cy="821"/>
            </a:xfrm>
          </p:grpSpPr>
          <p:sp>
            <p:nvSpPr>
              <p:cNvPr id="24989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4989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4989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24989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4989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4989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4989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24990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24990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24990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4990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24990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24990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24990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4990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24990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24990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249910" name="Group 54"/>
            <p:cNvGrpSpPr>
              <a:grpSpLocks/>
            </p:cNvGrpSpPr>
            <p:nvPr userDrawn="1"/>
          </p:nvGrpSpPr>
          <p:grpSpPr bwMode="auto">
            <a:xfrm>
              <a:off x="5280" y="3024"/>
              <a:ext cx="425" cy="258"/>
              <a:chOff x="5280" y="3024"/>
              <a:chExt cx="425" cy="258"/>
            </a:xfrm>
          </p:grpSpPr>
          <p:sp>
            <p:nvSpPr>
              <p:cNvPr id="24991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4991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4991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4991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4991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24991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24991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249918" name="Group 62"/>
              <p:cNvGrpSpPr>
                <a:grpSpLocks/>
              </p:cNvGrpSpPr>
              <p:nvPr/>
            </p:nvGrpSpPr>
            <p:grpSpPr bwMode="auto">
              <a:xfrm>
                <a:off x="5381" y="3085"/>
                <a:ext cx="227" cy="132"/>
                <a:chOff x="5381" y="3085"/>
                <a:chExt cx="227" cy="132"/>
              </a:xfrm>
            </p:grpSpPr>
            <p:sp>
              <p:nvSpPr>
                <p:cNvPr id="24991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24992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24992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24992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24992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4992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992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p>
        </p:txBody>
      </p:sp>
      <p:sp>
        <p:nvSpPr>
          <p:cNvPr id="24992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p>
        </p:txBody>
      </p:sp>
      <p:sp>
        <p:nvSpPr>
          <p:cNvPr id="24992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9E107246-AABC-4800-A39D-5FEAEBA4704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iming>
    <p:tnLst>
      <p:par>
        <p:cTn id="1" dur="indefinite" restart="never" nodeType="tmRoot"/>
      </p:par>
    </p:tnLst>
  </p:timing>
  <p:hf hdr="0" ftr="0" dt="0"/>
  <p:txStyles>
    <p:titleStyle>
      <a:lvl1pPr algn="ctr" rtl="0" fontAlgn="base">
        <a:spcBef>
          <a:spcPct val="0"/>
        </a:spcBef>
        <a:spcAft>
          <a:spcPct val="0"/>
        </a:spcAft>
        <a:defRPr sz="4400">
          <a:solidFill>
            <a:srgbClr val="CCECFF"/>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rgbClr val="CCECFF"/>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0"/>
          <p:cNvSpPr>
            <a:spLocks noGrp="1" noChangeArrowheads="1"/>
          </p:cNvSpPr>
          <p:nvPr>
            <p:ph type="sldNum" sz="quarter" idx="4"/>
          </p:nvPr>
        </p:nvSpPr>
        <p:spPr/>
        <p:txBody>
          <a:bodyPr/>
          <a:lstStyle/>
          <a:p>
            <a:fld id="{ED7A2BB7-D3DB-4BBA-B605-54A711E1C1B9}" type="slidenum">
              <a:rPr lang="en-US"/>
              <a:pPr/>
              <a:t>1</a:t>
            </a:fld>
            <a:endParaRPr lang="en-US"/>
          </a:p>
        </p:txBody>
      </p:sp>
      <p:sp>
        <p:nvSpPr>
          <p:cNvPr id="2050" name="Rectangle 2"/>
          <p:cNvSpPr>
            <a:spLocks noGrp="1" noChangeArrowheads="1"/>
          </p:cNvSpPr>
          <p:nvPr>
            <p:ph type="ctrTitle"/>
          </p:nvPr>
        </p:nvSpPr>
        <p:spPr>
          <a:xfrm>
            <a:off x="685800" y="1447800"/>
            <a:ext cx="7924800" cy="1736725"/>
          </a:xfrm>
        </p:spPr>
        <p:txBody>
          <a:bodyPr/>
          <a:lstStyle/>
          <a:p>
            <a:r>
              <a:rPr lang="en-US" dirty="0" smtClean="0"/>
              <a:t>The </a:t>
            </a:r>
            <a:r>
              <a:rPr lang="en-US" i="1" dirty="0" smtClean="0"/>
              <a:t>Myriad </a:t>
            </a:r>
            <a:r>
              <a:rPr lang="en-US" dirty="0" smtClean="0"/>
              <a:t>Controversy and the Patentability </a:t>
            </a:r>
            <a:r>
              <a:rPr lang="en-US" dirty="0"/>
              <a:t>of Genes</a:t>
            </a:r>
          </a:p>
        </p:txBody>
      </p:sp>
      <p:sp>
        <p:nvSpPr>
          <p:cNvPr id="2051" name="Rectangle 3"/>
          <p:cNvSpPr>
            <a:spLocks noGrp="1" noChangeArrowheads="1"/>
          </p:cNvSpPr>
          <p:nvPr>
            <p:ph type="subTitle" idx="1"/>
          </p:nvPr>
        </p:nvSpPr>
        <p:spPr>
          <a:xfrm>
            <a:off x="1600200" y="3886200"/>
            <a:ext cx="6248400" cy="1752600"/>
          </a:xfrm>
        </p:spPr>
        <p:txBody>
          <a:bodyPr/>
          <a:lstStyle/>
          <a:p>
            <a:r>
              <a:rPr lang="en-US" dirty="0">
                <a:cs typeface="Times New Roman" pitchFamily="18" charset="0"/>
              </a:rPr>
              <a:t>Joanna T. </a:t>
            </a:r>
            <a:r>
              <a:rPr lang="en-US" dirty="0" err="1">
                <a:cs typeface="Times New Roman" pitchFamily="18" charset="0"/>
              </a:rPr>
              <a:t>Brougher</a:t>
            </a:r>
            <a:endParaRPr lang="en-US" dirty="0">
              <a:cs typeface="Times New Roman" pitchFamily="18" charset="0"/>
            </a:endParaRPr>
          </a:p>
          <a:p>
            <a:r>
              <a:rPr lang="en-US" sz="2400" dirty="0" smtClean="0">
                <a:cs typeface="Times New Roman" pitchFamily="18" charset="0"/>
              </a:rPr>
              <a:t>Senior Counsel, Vaccinex Inc.</a:t>
            </a:r>
          </a:p>
          <a:p>
            <a:r>
              <a:rPr lang="en-US" sz="2400" dirty="0" smtClean="0">
                <a:cs typeface="Times New Roman" pitchFamily="18" charset="0"/>
              </a:rPr>
              <a:t>Adjunct Lecturer, Harvard School of Public Health</a:t>
            </a:r>
            <a:endParaRPr lang="en-US" sz="2400" dirty="0">
              <a:cs typeface="Times New Roman" pitchFamily="18" charset="0"/>
            </a:endParaRPr>
          </a:p>
          <a:p>
            <a:endParaRPr lang="en-US" sz="2400" dirty="0">
              <a:cs typeface="Times New Roman" pitchFamily="18" charset="0"/>
            </a:endParaRPr>
          </a:p>
          <a:p>
            <a:r>
              <a:rPr lang="en-US" sz="2400" dirty="0" smtClean="0">
                <a:cs typeface="Times New Roman" pitchFamily="18" charset="0"/>
              </a:rPr>
              <a:t>August 8, 2013</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Purified Substances</a:t>
            </a:r>
            <a:endParaRPr lang="en-US" dirty="0"/>
          </a:p>
        </p:txBody>
      </p:sp>
      <p:sp>
        <p:nvSpPr>
          <p:cNvPr id="3" name="Content Placeholder 2"/>
          <p:cNvSpPr>
            <a:spLocks noGrp="1"/>
          </p:cNvSpPr>
          <p:nvPr>
            <p:ph idx="1"/>
          </p:nvPr>
        </p:nvSpPr>
        <p:spPr/>
        <p:txBody>
          <a:bodyPr/>
          <a:lstStyle/>
          <a:p>
            <a:r>
              <a:rPr lang="en-US" sz="2800" i="1" dirty="0" smtClean="0"/>
              <a:t>Merck &amp; Co. v. Olin </a:t>
            </a:r>
            <a:r>
              <a:rPr lang="en-US" sz="2800" i="1" dirty="0" err="1" smtClean="0"/>
              <a:t>Mathieson</a:t>
            </a:r>
            <a:r>
              <a:rPr lang="en-US" sz="2800" i="1" dirty="0" smtClean="0"/>
              <a:t> Chemical Corp., </a:t>
            </a:r>
            <a:r>
              <a:rPr lang="en-US" sz="2800" dirty="0" smtClean="0"/>
              <a:t>253 F.2d 156 (4th Cir. 1958)</a:t>
            </a:r>
          </a:p>
          <a:p>
            <a:pPr lvl="1"/>
            <a:r>
              <a:rPr lang="en-US" sz="2400" dirty="0" smtClean="0"/>
              <a:t>Product: </a:t>
            </a:r>
            <a:r>
              <a:rPr lang="en-US" sz="2400" dirty="0" smtClean="0">
                <a:solidFill>
                  <a:srgbClr val="33CCFF"/>
                </a:solidFill>
              </a:rPr>
              <a:t>vitamin B12 concentrate </a:t>
            </a:r>
            <a:r>
              <a:rPr lang="en-US" sz="2400" dirty="0" smtClean="0"/>
              <a:t>to treat pernicious anemia - an incurable condition that killed 50,000 people in the U.S. every year prior to 1926</a:t>
            </a:r>
          </a:p>
          <a:p>
            <a:pPr lvl="1"/>
            <a:r>
              <a:rPr lang="en-US" sz="2400" dirty="0" smtClean="0"/>
              <a:t>Prior treatment: eating large amounts (nearly one pound daily) of fresh, raw cow liver every day</a:t>
            </a:r>
          </a:p>
          <a:p>
            <a:pPr lvl="1"/>
            <a:r>
              <a:rPr lang="en-US" sz="2400" dirty="0" smtClean="0"/>
              <a:t>Fourth Circuit upheld patent</a:t>
            </a:r>
          </a:p>
          <a:p>
            <a:pPr lvl="2"/>
            <a:r>
              <a:rPr lang="en-US" sz="1800" dirty="0" smtClean="0"/>
              <a:t>Purified vitamin B12 was not found in nature</a:t>
            </a:r>
          </a:p>
          <a:p>
            <a:pPr lvl="2"/>
            <a:r>
              <a:rPr lang="en-US" sz="1800" dirty="0" smtClean="0"/>
              <a:t>Purified vitamin B12 was much more than just a cleaner version of a naturally-occurring substance - Merck’s preparation was also free of the harmful contaminants that exist in raw liver and the prior liver extracts</a:t>
            </a:r>
          </a:p>
          <a:p>
            <a:pPr lvl="2"/>
            <a:endParaRPr lang="en-US" dirty="0" smtClean="0"/>
          </a:p>
          <a:p>
            <a:pPr lvl="1"/>
            <a:endParaRPr lang="en-US" dirty="0">
              <a:solidFill>
                <a:srgbClr val="33CCFF"/>
              </a:solidFill>
            </a:endParaRPr>
          </a:p>
        </p:txBody>
      </p:sp>
      <p:sp>
        <p:nvSpPr>
          <p:cNvPr id="4" name="Slide Number Placeholder 3"/>
          <p:cNvSpPr>
            <a:spLocks noGrp="1"/>
          </p:cNvSpPr>
          <p:nvPr>
            <p:ph type="sldNum" sz="quarter" idx="12"/>
          </p:nvPr>
        </p:nvSpPr>
        <p:spPr/>
        <p:txBody>
          <a:bodyPr/>
          <a:lstStyle/>
          <a:p>
            <a:fld id="{C6388E53-CAE9-403D-9A24-1A1945E902E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F1A54CB-26E4-438C-88C0-D10343B0C1C3}" type="slidenum">
              <a:rPr lang="en-US"/>
              <a:pPr/>
              <a:t>11</a:t>
            </a:fld>
            <a:endParaRPr lang="en-US"/>
          </a:p>
        </p:txBody>
      </p:sp>
      <p:sp>
        <p:nvSpPr>
          <p:cNvPr id="305154" name="Rectangle 2"/>
          <p:cNvSpPr>
            <a:spLocks noGrp="1" noChangeArrowheads="1"/>
          </p:cNvSpPr>
          <p:nvPr>
            <p:ph type="title"/>
          </p:nvPr>
        </p:nvSpPr>
        <p:spPr/>
        <p:txBody>
          <a:bodyPr/>
          <a:lstStyle/>
          <a:p>
            <a:r>
              <a:rPr lang="en-US" sz="4000" dirty="0" smtClean="0"/>
              <a:t>Genetically Engineered Organisms</a:t>
            </a:r>
            <a:endParaRPr lang="en-US" sz="4000" dirty="0"/>
          </a:p>
        </p:txBody>
      </p:sp>
      <p:sp>
        <p:nvSpPr>
          <p:cNvPr id="305155" name="Rectangle 3"/>
          <p:cNvSpPr>
            <a:spLocks noGrp="1" noChangeArrowheads="1"/>
          </p:cNvSpPr>
          <p:nvPr>
            <p:ph type="body" idx="1"/>
          </p:nvPr>
        </p:nvSpPr>
        <p:spPr>
          <a:xfrm>
            <a:off x="457200" y="1371600"/>
            <a:ext cx="8229600" cy="4953000"/>
          </a:xfrm>
          <a:noFill/>
          <a:ln/>
        </p:spPr>
        <p:txBody>
          <a:bodyPr/>
          <a:lstStyle/>
          <a:p>
            <a:pPr>
              <a:lnSpc>
                <a:spcPct val="80000"/>
              </a:lnSpc>
            </a:pPr>
            <a:r>
              <a:rPr lang="en-US" sz="2800" i="1" dirty="0" smtClean="0"/>
              <a:t>Diamond v. Chakrabarty</a:t>
            </a:r>
            <a:r>
              <a:rPr lang="en-US" sz="2800" dirty="0" smtClean="0"/>
              <a:t>, 447 U.S. 303 (1980)</a:t>
            </a:r>
          </a:p>
          <a:p>
            <a:pPr lvl="1">
              <a:lnSpc>
                <a:spcPct val="80000"/>
              </a:lnSpc>
            </a:pPr>
            <a:endParaRPr lang="en-US" sz="2400" dirty="0" smtClean="0"/>
          </a:p>
          <a:p>
            <a:pPr lvl="1">
              <a:lnSpc>
                <a:spcPct val="80000"/>
              </a:lnSpc>
            </a:pPr>
            <a:r>
              <a:rPr lang="en-US" sz="2400" dirty="0" smtClean="0"/>
              <a:t>Facts</a:t>
            </a:r>
            <a:r>
              <a:rPr lang="en-US" sz="2400" dirty="0"/>
              <a:t>: </a:t>
            </a:r>
          </a:p>
          <a:p>
            <a:pPr lvl="2">
              <a:lnSpc>
                <a:spcPct val="80000"/>
              </a:lnSpc>
            </a:pPr>
            <a:r>
              <a:rPr lang="en-US" sz="2000" dirty="0"/>
              <a:t>Patent to a genetically-engineered bacterium capable of breaking down multiple components of crude </a:t>
            </a:r>
            <a:r>
              <a:rPr lang="en-US" sz="2000" dirty="0" smtClean="0"/>
              <a:t>oil</a:t>
            </a:r>
          </a:p>
          <a:p>
            <a:pPr lvl="1">
              <a:lnSpc>
                <a:spcPct val="80000"/>
              </a:lnSpc>
              <a:buFont typeface="Wingdings" pitchFamily="2" charset="2"/>
              <a:buNone/>
            </a:pPr>
            <a:endParaRPr lang="en-US" sz="2400" dirty="0" smtClean="0"/>
          </a:p>
          <a:p>
            <a:pPr lvl="1">
              <a:lnSpc>
                <a:spcPct val="80000"/>
              </a:lnSpc>
            </a:pPr>
            <a:r>
              <a:rPr lang="en-US" sz="2400" dirty="0"/>
              <a:t>Legal issue: </a:t>
            </a:r>
          </a:p>
          <a:p>
            <a:pPr lvl="2">
              <a:lnSpc>
                <a:spcPct val="80000"/>
              </a:lnSpc>
            </a:pPr>
            <a:r>
              <a:rPr lang="en-US" sz="2000" dirty="0" smtClean="0"/>
              <a:t>Whether </a:t>
            </a:r>
            <a:r>
              <a:rPr lang="en-US" sz="2000" dirty="0"/>
              <a:t>a genetically modified micro-organism constitutes a “</a:t>
            </a:r>
            <a:r>
              <a:rPr lang="en-US" sz="2000" dirty="0">
                <a:solidFill>
                  <a:srgbClr val="33CCFF"/>
                </a:solidFill>
              </a:rPr>
              <a:t>manufacture</a:t>
            </a:r>
            <a:r>
              <a:rPr lang="en-US" sz="2000" dirty="0"/>
              <a:t>” or “</a:t>
            </a:r>
            <a:r>
              <a:rPr lang="en-US" sz="2000" dirty="0">
                <a:solidFill>
                  <a:srgbClr val="33CCFF"/>
                </a:solidFill>
              </a:rPr>
              <a:t>composition of matter</a:t>
            </a:r>
            <a:r>
              <a:rPr lang="en-US" sz="2000" dirty="0"/>
              <a:t>” within the meaning of 35 U.S.C. Section 101</a:t>
            </a:r>
          </a:p>
          <a:p>
            <a:pPr>
              <a:lnSpc>
                <a:spcPct val="80000"/>
              </a:lnSpc>
              <a:buFont typeface="Wingdings" pitchFamily="2" charset="2"/>
              <a:buNone/>
            </a:pPr>
            <a:endParaRPr lang="en-US" sz="2800" dirty="0"/>
          </a:p>
          <a:p>
            <a:pPr lvl="1">
              <a:lnSpc>
                <a:spcPct val="80000"/>
              </a:lnSpc>
            </a:pPr>
            <a:r>
              <a:rPr lang="en-US" sz="2400" dirty="0"/>
              <a:t>Holding: </a:t>
            </a:r>
          </a:p>
          <a:p>
            <a:pPr lvl="2">
              <a:lnSpc>
                <a:spcPct val="80000"/>
              </a:lnSpc>
            </a:pPr>
            <a:r>
              <a:rPr lang="en-US" sz="2000" dirty="0"/>
              <a:t>Genetically modified microorganism </a:t>
            </a:r>
            <a:r>
              <a:rPr lang="en-US" sz="2000" dirty="0" smtClean="0"/>
              <a:t>was patentable </a:t>
            </a:r>
            <a:r>
              <a:rPr lang="en-US" sz="2000" dirty="0"/>
              <a:t>subject </a:t>
            </a:r>
            <a:r>
              <a:rPr lang="en-US" sz="2000" dirty="0" smtClean="0"/>
              <a:t>matter</a:t>
            </a:r>
          </a:p>
          <a:p>
            <a:pPr lvl="3">
              <a:lnSpc>
                <a:spcPct val="80000"/>
              </a:lnSpc>
            </a:pPr>
            <a:r>
              <a:rPr lang="en-US" sz="1400" dirty="0" smtClean="0"/>
              <a:t>“[t]he patentee has produced a new bacterium with markedly different characteristics from any found in nature and one having the potential for significant utility.  His discovery is not nature's handiwork, but his own.”</a:t>
            </a:r>
            <a:endParaRPr lang="en-US" sz="1400" dirty="0"/>
          </a:p>
          <a:p>
            <a:pPr>
              <a:lnSpc>
                <a:spcPct val="80000"/>
              </a:lnSpc>
              <a:buFont typeface="Wingdings" pitchFamily="2" charset="2"/>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0515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05155">
                                            <p:txEl>
                                              <p:pRg st="2" end="2"/>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05155">
                                            <p:txEl>
                                              <p:pRg st="5" end="5"/>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05155">
                                            <p:txEl>
                                              <p:pRg st="8" end="8"/>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05155">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05155">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05155">
                                            <p:txEl>
                                              <p:pRg st="9" end="9"/>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0515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478BE0-7C05-447E-A188-0829E70E8053}" type="slidenum">
              <a:rPr lang="en-US" smtClean="0"/>
              <a:pPr/>
              <a:t>12</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304800" y="223838"/>
            <a:ext cx="8610600" cy="64103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DB53C28-1887-4D30-BA1E-6F147546D15C}" type="slidenum">
              <a:rPr lang="en-US"/>
              <a:pPr/>
              <a:t>13</a:t>
            </a:fld>
            <a:endParaRPr lang="en-US" dirty="0"/>
          </a:p>
        </p:txBody>
      </p:sp>
      <p:sp>
        <p:nvSpPr>
          <p:cNvPr id="276482" name="Rectangle 2"/>
          <p:cNvSpPr>
            <a:spLocks noGrp="1" noChangeArrowheads="1"/>
          </p:cNvSpPr>
          <p:nvPr>
            <p:ph type="title"/>
          </p:nvPr>
        </p:nvSpPr>
        <p:spPr/>
        <p:txBody>
          <a:bodyPr/>
          <a:lstStyle/>
          <a:p>
            <a:r>
              <a:rPr lang="en-US" i="1"/>
              <a:t>Chakrabarty</a:t>
            </a:r>
            <a:r>
              <a:rPr lang="en-US"/>
              <a:t>’s Legacy</a:t>
            </a:r>
          </a:p>
        </p:txBody>
      </p:sp>
      <p:sp>
        <p:nvSpPr>
          <p:cNvPr id="276483" name="Rectangle 3"/>
          <p:cNvSpPr>
            <a:spLocks noGrp="1" noChangeArrowheads="1"/>
          </p:cNvSpPr>
          <p:nvPr>
            <p:ph type="body" idx="1"/>
          </p:nvPr>
        </p:nvSpPr>
        <p:spPr/>
        <p:txBody>
          <a:bodyPr/>
          <a:lstStyle/>
          <a:p>
            <a:pPr>
              <a:lnSpc>
                <a:spcPct val="90000"/>
              </a:lnSpc>
            </a:pPr>
            <a:r>
              <a:rPr lang="en-US" sz="2800" dirty="0" smtClean="0">
                <a:solidFill>
                  <a:srgbClr val="33CCFF"/>
                </a:solidFill>
              </a:rPr>
              <a:t>Genes</a:t>
            </a:r>
            <a:r>
              <a:rPr lang="en-US" sz="2800" dirty="0" smtClean="0"/>
              <a:t> </a:t>
            </a:r>
            <a:r>
              <a:rPr lang="en-US" sz="2800" dirty="0"/>
              <a:t>patentable if</a:t>
            </a:r>
            <a:r>
              <a:rPr lang="en-US" sz="2800" dirty="0" smtClean="0"/>
              <a:t>:</a:t>
            </a:r>
          </a:p>
          <a:p>
            <a:pPr lvl="1">
              <a:lnSpc>
                <a:spcPct val="90000"/>
              </a:lnSpc>
            </a:pPr>
            <a:r>
              <a:rPr lang="en-US" sz="2400" dirty="0" smtClean="0"/>
              <a:t>Isolated and purified by human action</a:t>
            </a:r>
          </a:p>
          <a:p>
            <a:pPr lvl="1">
              <a:lnSpc>
                <a:spcPct val="90000"/>
              </a:lnSpc>
            </a:pPr>
            <a:r>
              <a:rPr lang="en-US" sz="2400" dirty="0" smtClean="0"/>
              <a:t>Specific utility (beyond research utility) shown</a:t>
            </a:r>
          </a:p>
          <a:p>
            <a:pPr lvl="1">
              <a:lnSpc>
                <a:spcPct val="90000"/>
              </a:lnSpc>
            </a:pPr>
            <a:endParaRPr lang="en-US" sz="2400" dirty="0" smtClean="0"/>
          </a:p>
          <a:p>
            <a:pPr>
              <a:lnSpc>
                <a:spcPct val="90000"/>
              </a:lnSpc>
            </a:pPr>
            <a:r>
              <a:rPr lang="en-US" sz="2800" dirty="0" smtClean="0"/>
              <a:t>Examples:</a:t>
            </a:r>
          </a:p>
          <a:p>
            <a:pPr lvl="1">
              <a:lnSpc>
                <a:spcPct val="90000"/>
              </a:lnSpc>
            </a:pPr>
            <a:r>
              <a:rPr lang="en-US" sz="2400" dirty="0" smtClean="0"/>
              <a:t>Amgen obtained a patent to isolated DNA molecules that encoded for erythropoietin - </a:t>
            </a:r>
            <a:r>
              <a:rPr lang="en-US" sz="2400" dirty="0" err="1" smtClean="0"/>
              <a:t>Epogen</a:t>
            </a:r>
            <a:r>
              <a:rPr lang="en-US" sz="2400" dirty="0" smtClean="0"/>
              <a:t>® (treatment for anemia)</a:t>
            </a:r>
          </a:p>
          <a:p>
            <a:pPr lvl="1">
              <a:lnSpc>
                <a:spcPct val="90000"/>
              </a:lnSpc>
            </a:pPr>
            <a:r>
              <a:rPr lang="en-US" sz="2400" dirty="0" smtClean="0"/>
              <a:t>Genentech obtained a patent to the human insulin gene, which Eli Lilly eventually licensed to develop </a:t>
            </a:r>
            <a:r>
              <a:rPr lang="en-US" sz="2400" dirty="0" err="1" smtClean="0"/>
              <a:t>Humulin</a:t>
            </a:r>
            <a:r>
              <a:rPr lang="en-US" sz="2400" dirty="0" smtClean="0"/>
              <a:t>® (human insulin for treatment of diabetes)</a:t>
            </a:r>
          </a:p>
          <a:p>
            <a:pPr lvl="1">
              <a:lnSpc>
                <a:spcPct val="90000"/>
              </a:lnSpc>
            </a:pPr>
            <a:r>
              <a:rPr lang="en-US" sz="2400" dirty="0" smtClean="0"/>
              <a:t>Monsanto obtained patents to genes that make crops more resistant to insects, disease, and climatic stress </a:t>
            </a:r>
          </a:p>
          <a:p>
            <a:pPr lvl="1">
              <a:lnSpc>
                <a:spcPct val="90000"/>
              </a:lnSpc>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3A4C10-03A6-45E6-B4A5-64C1EC8F3927}" type="slidenum">
              <a:rPr lang="en-US"/>
              <a:pPr/>
              <a:t>14</a:t>
            </a:fld>
            <a:endParaRPr lang="en-US"/>
          </a:p>
        </p:txBody>
      </p:sp>
      <p:sp>
        <p:nvSpPr>
          <p:cNvPr id="273410" name="Rectangle 2"/>
          <p:cNvSpPr>
            <a:spLocks noGrp="1" noChangeArrowheads="1"/>
          </p:cNvSpPr>
          <p:nvPr>
            <p:ph type="title"/>
          </p:nvPr>
        </p:nvSpPr>
        <p:spPr/>
        <p:txBody>
          <a:bodyPr/>
          <a:lstStyle/>
          <a:p>
            <a:r>
              <a:rPr lang="en-US" dirty="0" smtClean="0">
                <a:cs typeface="Times New Roman" pitchFamily="18" charset="0"/>
              </a:rPr>
              <a:t>Isolated Gene Sequences</a:t>
            </a:r>
            <a:endParaRPr lang="en-US" dirty="0">
              <a:cs typeface="Times New Roman" pitchFamily="18" charset="0"/>
            </a:endParaRPr>
          </a:p>
        </p:txBody>
      </p:sp>
      <p:sp>
        <p:nvSpPr>
          <p:cNvPr id="273411" name="Rectangle 3"/>
          <p:cNvSpPr>
            <a:spLocks noGrp="1" noChangeArrowheads="1"/>
          </p:cNvSpPr>
          <p:nvPr>
            <p:ph type="body" idx="1"/>
          </p:nvPr>
        </p:nvSpPr>
        <p:spPr>
          <a:xfrm>
            <a:off x="457200" y="1600200"/>
            <a:ext cx="8229600" cy="5257800"/>
          </a:xfrm>
        </p:spPr>
        <p:txBody>
          <a:bodyPr/>
          <a:lstStyle/>
          <a:p>
            <a:pPr marL="342900" lvl="2" indent="-342900">
              <a:lnSpc>
                <a:spcPct val="90000"/>
              </a:lnSpc>
              <a:buClr>
                <a:schemeClr val="hlink"/>
              </a:buClr>
              <a:buSzPct val="80000"/>
              <a:buFont typeface="Wingdings" pitchFamily="2" charset="2"/>
              <a:buChar char="Ø"/>
            </a:pPr>
            <a:r>
              <a:rPr lang="en-US" sz="2800" dirty="0" smtClean="0"/>
              <a:t>Definition: DNA sequences that were purified from their natural forms through the use of artificial tools and processes</a:t>
            </a:r>
          </a:p>
          <a:p>
            <a:pPr marL="800100" lvl="3" indent="-342900">
              <a:lnSpc>
                <a:spcPct val="90000"/>
              </a:lnSpc>
              <a:buClr>
                <a:schemeClr val="hlink"/>
              </a:buClr>
              <a:buSzPct val="80000"/>
              <a:buFont typeface="Wingdings" pitchFamily="2" charset="2"/>
              <a:buChar char="Ø"/>
            </a:pPr>
            <a:r>
              <a:rPr lang="en-US" dirty="0" smtClean="0"/>
              <a:t>USPTO Guidelines: isolated and purified naturally occurring DNA is patent eligible because the isolations and purification constitute sufficient human intervention to distinguish it from DNA as it exists naturally in the body</a:t>
            </a:r>
          </a:p>
          <a:p>
            <a:pPr marL="800100" lvl="3" indent="-342900">
              <a:lnSpc>
                <a:spcPct val="90000"/>
              </a:lnSpc>
              <a:buClr>
                <a:schemeClr val="hlink"/>
              </a:buClr>
              <a:buSzPct val="80000"/>
              <a:buFont typeface="Wingdings" pitchFamily="2" charset="2"/>
              <a:buChar char="Ø"/>
            </a:pPr>
            <a:endParaRPr lang="en-US" sz="2800" dirty="0" smtClean="0"/>
          </a:p>
          <a:p>
            <a:pPr>
              <a:lnSpc>
                <a:spcPct val="90000"/>
              </a:lnSpc>
            </a:pPr>
            <a:r>
              <a:rPr lang="en-US" sz="2400" dirty="0" smtClean="0"/>
              <a:t>Section </a:t>
            </a:r>
            <a:r>
              <a:rPr lang="en-US" sz="2400" dirty="0"/>
              <a:t>101 of Title 35 U.S.C.:</a:t>
            </a:r>
          </a:p>
          <a:p>
            <a:pPr lvl="1">
              <a:lnSpc>
                <a:spcPct val="90000"/>
              </a:lnSpc>
            </a:pPr>
            <a:r>
              <a:rPr lang="en-US" sz="2000" i="1" dirty="0"/>
              <a:t>Whoever invents or discovers any new and useful process, machine, </a:t>
            </a:r>
            <a:r>
              <a:rPr lang="en-US" sz="2000" i="1" dirty="0">
                <a:solidFill>
                  <a:srgbClr val="33CCFF"/>
                </a:solidFill>
              </a:rPr>
              <a:t>manufacture</a:t>
            </a:r>
            <a:r>
              <a:rPr lang="en-US" sz="2000" i="1" dirty="0"/>
              <a:t>, or </a:t>
            </a:r>
            <a:r>
              <a:rPr lang="en-US" sz="2000" i="1" dirty="0">
                <a:solidFill>
                  <a:srgbClr val="33CCFF"/>
                </a:solidFill>
              </a:rPr>
              <a:t>composition of matter</a:t>
            </a:r>
            <a:r>
              <a:rPr lang="en-US" sz="2000" i="1" dirty="0"/>
              <a:t>, or any new and useful improvement thereof, may obtain a patent </a:t>
            </a:r>
            <a:r>
              <a:rPr lang="en-US" sz="2000" i="1" dirty="0" err="1"/>
              <a:t>therefor</a:t>
            </a:r>
            <a:r>
              <a:rPr lang="en-US" sz="2000" i="1" dirty="0"/>
              <a:t>, subject to the conditions and requirements of this title.</a:t>
            </a:r>
            <a:r>
              <a:rPr lang="en-US" sz="2000" dirty="0"/>
              <a:t> </a:t>
            </a:r>
          </a:p>
          <a:p>
            <a:pPr>
              <a:lnSpc>
                <a:spcPct val="90000"/>
              </a:lnSpc>
              <a:spcBef>
                <a:spcPct val="0"/>
              </a:spcBef>
              <a:buNone/>
            </a:pPr>
            <a:r>
              <a:rPr lang="en-US" sz="2800" dirty="0" smtClean="0"/>
              <a:t>Or</a:t>
            </a:r>
          </a:p>
          <a:p>
            <a:pPr>
              <a:lnSpc>
                <a:spcPct val="90000"/>
              </a:lnSpc>
              <a:spcBef>
                <a:spcPct val="0"/>
              </a:spcBef>
            </a:pPr>
            <a:r>
              <a:rPr lang="en-US" sz="2400" dirty="0" smtClean="0"/>
              <a:t>Not patent-eligible: </a:t>
            </a:r>
            <a:r>
              <a:rPr lang="en-US" sz="2400" dirty="0" smtClean="0">
                <a:solidFill>
                  <a:srgbClr val="33CCFF"/>
                </a:solidFill>
              </a:rPr>
              <a:t>Laws </a:t>
            </a:r>
            <a:r>
              <a:rPr lang="en-US" sz="2400" dirty="0">
                <a:solidFill>
                  <a:srgbClr val="33CCFF"/>
                </a:solidFill>
              </a:rPr>
              <a:t>of </a:t>
            </a:r>
            <a:r>
              <a:rPr lang="en-US" sz="2400" dirty="0" smtClean="0">
                <a:solidFill>
                  <a:srgbClr val="33CCFF"/>
                </a:solidFill>
              </a:rPr>
              <a:t>nature </a:t>
            </a:r>
            <a:r>
              <a:rPr lang="en-US" sz="2400" dirty="0" smtClean="0"/>
              <a:t>or </a:t>
            </a:r>
            <a:r>
              <a:rPr lang="en-US" sz="2400" dirty="0" smtClean="0">
                <a:solidFill>
                  <a:srgbClr val="33CCFF"/>
                </a:solidFill>
              </a:rPr>
              <a:t>natural phenomena</a:t>
            </a:r>
            <a:endParaRPr lang="en-US" sz="2400" dirty="0">
              <a:solidFill>
                <a:srgbClr val="33CCFF"/>
              </a:solidFill>
            </a:endParaRPr>
          </a:p>
          <a:p>
            <a:pPr>
              <a:lnSpc>
                <a:spcPct val="90000"/>
              </a:lnSpc>
              <a:buFont typeface="Wingdings" pitchFamily="2" charset="2"/>
              <a:buNone/>
            </a:pP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3C9B61-9CD6-438B-A419-884A571899D5}" type="slidenum">
              <a:rPr lang="en-US"/>
              <a:pPr/>
              <a:t>15</a:t>
            </a:fld>
            <a:endParaRPr lang="en-US"/>
          </a:p>
        </p:txBody>
      </p:sp>
      <p:sp>
        <p:nvSpPr>
          <p:cNvPr id="285698" name="Rectangle 2"/>
          <p:cNvSpPr>
            <a:spLocks noGrp="1" noChangeArrowheads="1"/>
          </p:cNvSpPr>
          <p:nvPr>
            <p:ph type="title"/>
          </p:nvPr>
        </p:nvSpPr>
        <p:spPr/>
        <p:txBody>
          <a:bodyPr/>
          <a:lstStyle/>
          <a:p>
            <a:r>
              <a:rPr lang="en-US"/>
              <a:t>Gene Patents on the Line </a:t>
            </a:r>
          </a:p>
        </p:txBody>
      </p:sp>
      <p:sp>
        <p:nvSpPr>
          <p:cNvPr id="285699" name="Rectangle 3"/>
          <p:cNvSpPr>
            <a:spLocks noGrp="1" noChangeArrowheads="1"/>
          </p:cNvSpPr>
          <p:nvPr>
            <p:ph type="body" idx="1"/>
          </p:nvPr>
        </p:nvSpPr>
        <p:spPr>
          <a:xfrm>
            <a:off x="457200" y="1447800"/>
            <a:ext cx="8229600" cy="5410200"/>
          </a:xfrm>
        </p:spPr>
        <p:txBody>
          <a:bodyPr/>
          <a:lstStyle/>
          <a:p>
            <a:pPr>
              <a:lnSpc>
                <a:spcPct val="80000"/>
              </a:lnSpc>
            </a:pPr>
            <a:r>
              <a:rPr lang="en-US" sz="2800" i="1" dirty="0" smtClean="0"/>
              <a:t>Association for Molecular Pathology et al. v. Myriad Genetics, Inc </a:t>
            </a:r>
            <a:r>
              <a:rPr lang="en-US" sz="2800" i="1" dirty="0"/>
              <a:t>	</a:t>
            </a:r>
            <a:endParaRPr lang="en-US" sz="2800" i="1" dirty="0" smtClean="0"/>
          </a:p>
          <a:p>
            <a:pPr>
              <a:lnSpc>
                <a:spcPct val="80000"/>
              </a:lnSpc>
              <a:buNone/>
            </a:pPr>
            <a:endParaRPr lang="en-US" sz="2800" i="1" dirty="0"/>
          </a:p>
          <a:p>
            <a:pPr>
              <a:lnSpc>
                <a:spcPct val="80000"/>
              </a:lnSpc>
              <a:buNone/>
            </a:pPr>
            <a:r>
              <a:rPr lang="en-US" sz="2800" i="1" dirty="0"/>
              <a:t>	</a:t>
            </a:r>
            <a:r>
              <a:rPr lang="en-US" sz="2800" dirty="0"/>
              <a:t>Claim </a:t>
            </a:r>
            <a:r>
              <a:rPr lang="en-US" sz="2800" dirty="0" smtClean="0"/>
              <a:t>1 of U.S. Patent 5,747,282 (the ’282 patent):</a:t>
            </a:r>
            <a:endParaRPr lang="en-US" sz="2800" i="1" dirty="0"/>
          </a:p>
          <a:p>
            <a:pPr lvl="1">
              <a:lnSpc>
                <a:spcPct val="80000"/>
              </a:lnSpc>
              <a:buNone/>
            </a:pPr>
            <a:r>
              <a:rPr lang="en-US" sz="2400" dirty="0"/>
              <a:t>	An </a:t>
            </a:r>
            <a:r>
              <a:rPr lang="en-US" sz="2400" dirty="0">
                <a:solidFill>
                  <a:srgbClr val="33CCFF"/>
                </a:solidFill>
              </a:rPr>
              <a:t>isolated</a:t>
            </a:r>
            <a:r>
              <a:rPr lang="en-US" sz="2400" dirty="0"/>
              <a:t> DNA coding for a </a:t>
            </a:r>
            <a:r>
              <a:rPr lang="en-US" sz="2400" dirty="0" smtClean="0"/>
              <a:t>BRCA1 </a:t>
            </a:r>
            <a:r>
              <a:rPr lang="en-US" sz="2400" dirty="0"/>
              <a:t>polypeptide, said polypeptide having the amino acid sequence set forth in </a:t>
            </a:r>
            <a:r>
              <a:rPr lang="en-US" sz="2400" dirty="0" smtClean="0"/>
              <a:t>SEQ ID NO:2. </a:t>
            </a:r>
            <a:endParaRPr lang="en-US" sz="2400" dirty="0"/>
          </a:p>
          <a:p>
            <a:pPr lvl="1">
              <a:lnSpc>
                <a:spcPct val="80000"/>
              </a:lnSpc>
              <a:buFont typeface="Wingdings" pitchFamily="2" charset="2"/>
              <a:buNone/>
            </a:pPr>
            <a:endParaRPr lang="en-US" sz="2400" dirty="0"/>
          </a:p>
          <a:p>
            <a:pPr>
              <a:lnSpc>
                <a:spcPct val="80000"/>
              </a:lnSpc>
            </a:pPr>
            <a:r>
              <a:rPr lang="en-US" sz="2400" dirty="0"/>
              <a:t>Effect of Patents</a:t>
            </a:r>
          </a:p>
          <a:p>
            <a:pPr lvl="1">
              <a:lnSpc>
                <a:spcPct val="80000"/>
              </a:lnSpc>
            </a:pPr>
            <a:r>
              <a:rPr lang="en-US" sz="2000" dirty="0"/>
              <a:t>Patents on BRCA1 and BRCA2 genes</a:t>
            </a:r>
          </a:p>
          <a:p>
            <a:pPr lvl="1">
              <a:lnSpc>
                <a:spcPct val="80000"/>
              </a:lnSpc>
            </a:pPr>
            <a:r>
              <a:rPr lang="en-US" sz="2000" dirty="0"/>
              <a:t>Right to prevent anyone else from </a:t>
            </a:r>
            <a:r>
              <a:rPr lang="en-US" sz="2000" u="sng" dirty="0"/>
              <a:t>testing</a:t>
            </a:r>
            <a:r>
              <a:rPr lang="en-US" sz="2000" dirty="0"/>
              <a:t>, </a:t>
            </a:r>
            <a:r>
              <a:rPr lang="en-US" sz="2000" u="sng" dirty="0"/>
              <a:t>studying</a:t>
            </a:r>
            <a:r>
              <a:rPr lang="en-US" sz="2000" dirty="0"/>
              <a:t>, or even looking at these genes. </a:t>
            </a:r>
          </a:p>
          <a:p>
            <a:pPr lvl="1">
              <a:lnSpc>
                <a:spcPct val="80000"/>
              </a:lnSpc>
            </a:pPr>
            <a:r>
              <a:rPr lang="en-US" sz="2000" dirty="0"/>
              <a:t>Exclusive rights to any mutations</a:t>
            </a:r>
          </a:p>
          <a:p>
            <a:pPr lvl="1">
              <a:lnSpc>
                <a:spcPct val="80000"/>
              </a:lnSpc>
            </a:pPr>
            <a:r>
              <a:rPr lang="en-US" sz="2000" dirty="0"/>
              <a:t>No one is allowed to do anything with the BRCA genes without Myriad's permission </a:t>
            </a:r>
          </a:p>
          <a:p>
            <a:pPr lvl="1">
              <a:lnSpc>
                <a:spcPct val="80000"/>
              </a:lnSpc>
              <a:buFont typeface="Wingdings" pitchFamily="2" charset="2"/>
              <a:buNone/>
            </a:pP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8FD882-0278-44BD-A538-D1433A6AF7B8}" type="slidenum">
              <a:rPr lang="en-US"/>
              <a:pPr/>
              <a:t>16</a:t>
            </a:fld>
            <a:endParaRPr lang="en-US"/>
          </a:p>
        </p:txBody>
      </p:sp>
      <p:sp>
        <p:nvSpPr>
          <p:cNvPr id="318466" name="Rectangle 2"/>
          <p:cNvSpPr>
            <a:spLocks noGrp="1" noChangeArrowheads="1"/>
          </p:cNvSpPr>
          <p:nvPr>
            <p:ph type="title"/>
          </p:nvPr>
        </p:nvSpPr>
        <p:spPr/>
        <p:txBody>
          <a:bodyPr/>
          <a:lstStyle/>
          <a:p>
            <a:r>
              <a:rPr lang="en-US" i="1" dirty="0"/>
              <a:t>Myriad </a:t>
            </a:r>
            <a:r>
              <a:rPr lang="en-US" i="1" dirty="0" smtClean="0"/>
              <a:t>Genetics </a:t>
            </a:r>
            <a:br>
              <a:rPr lang="en-US" i="1" dirty="0" smtClean="0"/>
            </a:br>
            <a:r>
              <a:rPr lang="en-US" sz="2500" dirty="0" smtClean="0"/>
              <a:t>(District Ct, March 29, 2010)</a:t>
            </a:r>
            <a:endParaRPr lang="en-US" sz="2500" dirty="0"/>
          </a:p>
        </p:txBody>
      </p:sp>
      <p:sp>
        <p:nvSpPr>
          <p:cNvPr id="318467" name="Rectangle 3"/>
          <p:cNvSpPr>
            <a:spLocks noGrp="1" noChangeArrowheads="1"/>
          </p:cNvSpPr>
          <p:nvPr>
            <p:ph type="body" idx="1"/>
          </p:nvPr>
        </p:nvSpPr>
        <p:spPr/>
        <p:txBody>
          <a:bodyPr/>
          <a:lstStyle/>
          <a:p>
            <a:pPr>
              <a:lnSpc>
                <a:spcPct val="90000"/>
              </a:lnSpc>
            </a:pPr>
            <a:r>
              <a:rPr lang="en-US" sz="2800" dirty="0"/>
              <a:t>Facts:</a:t>
            </a:r>
          </a:p>
          <a:p>
            <a:pPr lvl="1">
              <a:lnSpc>
                <a:spcPct val="90000"/>
              </a:lnSpc>
            </a:pPr>
            <a:r>
              <a:rPr lang="en-US" sz="2400" dirty="0"/>
              <a:t>Patent to isolated DNA sequences in BRCA1 and BCRA2 genes</a:t>
            </a:r>
          </a:p>
          <a:p>
            <a:pPr>
              <a:lnSpc>
                <a:spcPct val="90000"/>
              </a:lnSpc>
              <a:spcBef>
                <a:spcPct val="50000"/>
              </a:spcBef>
            </a:pPr>
            <a:r>
              <a:rPr lang="en-US" sz="2800" dirty="0"/>
              <a:t>Issue: </a:t>
            </a:r>
          </a:p>
          <a:p>
            <a:pPr lvl="1">
              <a:lnSpc>
                <a:spcPct val="90000"/>
              </a:lnSpc>
              <a:spcBef>
                <a:spcPct val="50000"/>
              </a:spcBef>
            </a:pPr>
            <a:r>
              <a:rPr lang="en-US" sz="2400" dirty="0"/>
              <a:t>Whether an </a:t>
            </a:r>
            <a:r>
              <a:rPr lang="en-US" sz="2400" dirty="0">
                <a:solidFill>
                  <a:srgbClr val="33CCFF"/>
                </a:solidFill>
              </a:rPr>
              <a:t>isolated</a:t>
            </a:r>
            <a:r>
              <a:rPr lang="en-US" sz="2400" dirty="0"/>
              <a:t> DNA sequence constitutes a “manufacture” or “composition of matter” within the meaning of 35 U.S.C. Section 101</a:t>
            </a:r>
          </a:p>
          <a:p>
            <a:pPr>
              <a:lnSpc>
                <a:spcPct val="90000"/>
              </a:lnSpc>
              <a:spcBef>
                <a:spcPct val="50000"/>
              </a:spcBef>
            </a:pPr>
            <a:r>
              <a:rPr lang="en-US" sz="2800" dirty="0"/>
              <a:t>Holding: </a:t>
            </a:r>
          </a:p>
          <a:p>
            <a:pPr lvl="1">
              <a:lnSpc>
                <a:spcPct val="90000"/>
              </a:lnSpc>
            </a:pPr>
            <a:r>
              <a:rPr lang="en-US" sz="2400" dirty="0"/>
              <a:t>Isolated DNA sequences held </a:t>
            </a:r>
            <a:r>
              <a:rPr lang="en-US" sz="2400" u="sng" dirty="0"/>
              <a:t>not</a:t>
            </a:r>
            <a:r>
              <a:rPr lang="en-US" sz="2400" dirty="0"/>
              <a:t> to be patentable subject </a:t>
            </a:r>
            <a:r>
              <a:rPr lang="en-US" sz="2400" dirty="0" smtClean="0"/>
              <a:t>matter</a:t>
            </a:r>
          </a:p>
          <a:p>
            <a:pPr lvl="2">
              <a:lnSpc>
                <a:spcPct val="90000"/>
              </a:lnSpc>
            </a:pPr>
            <a:r>
              <a:rPr lang="en-US" sz="2000" dirty="0" smtClean="0"/>
              <a:t>“Isolated” DNA not “markedly different” in structure and function</a:t>
            </a:r>
          </a:p>
          <a:p>
            <a:pPr lvl="2">
              <a:lnSpc>
                <a:spcPct val="90000"/>
              </a:lnSpc>
            </a:pPr>
            <a:endParaRPr lang="en-US" sz="2000" dirty="0"/>
          </a:p>
          <a:p>
            <a:pPr>
              <a:lnSpc>
                <a:spcPct val="90000"/>
              </a:lnSpc>
            </a:pP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Myriad</a:t>
            </a:r>
            <a:br>
              <a:rPr lang="en-US" i="1" dirty="0" smtClean="0"/>
            </a:br>
            <a:r>
              <a:rPr lang="en-US" sz="2500" dirty="0" smtClean="0"/>
              <a:t>(Federal Cir, July 29, 2011)</a:t>
            </a:r>
            <a:endParaRPr lang="en-US" sz="2500" i="1" dirty="0"/>
          </a:p>
        </p:txBody>
      </p:sp>
      <p:sp>
        <p:nvSpPr>
          <p:cNvPr id="3" name="Content Placeholder 2"/>
          <p:cNvSpPr>
            <a:spLocks noGrp="1"/>
          </p:cNvSpPr>
          <p:nvPr>
            <p:ph idx="1"/>
          </p:nvPr>
        </p:nvSpPr>
        <p:spPr/>
        <p:txBody>
          <a:bodyPr/>
          <a:lstStyle/>
          <a:p>
            <a:r>
              <a:rPr lang="en-US" dirty="0" smtClean="0"/>
              <a:t>Reversed District Court</a:t>
            </a:r>
          </a:p>
          <a:p>
            <a:pPr lvl="1"/>
            <a:r>
              <a:rPr lang="en-US" sz="2400" dirty="0" smtClean="0"/>
              <a:t>“</a:t>
            </a:r>
            <a:r>
              <a:rPr lang="en-US" sz="2400" i="1" dirty="0" smtClean="0"/>
              <a:t>BRCA1 </a:t>
            </a:r>
            <a:r>
              <a:rPr lang="en-US" sz="2400" dirty="0" smtClean="0"/>
              <a:t>and </a:t>
            </a:r>
            <a:r>
              <a:rPr lang="en-US" sz="2400" i="1" dirty="0" smtClean="0"/>
              <a:t>BRCA2 </a:t>
            </a:r>
            <a:r>
              <a:rPr lang="en-US" sz="2400" dirty="0" smtClean="0"/>
              <a:t>in their isolated state are not the same molecules as DNA as it exists in the body; human intervention in cleaving or synthesizing a portion of a native chromosomal DNA imparts on that isolated DNA a distinctive chemical identity from that possessed by native DNA.”</a:t>
            </a:r>
          </a:p>
          <a:p>
            <a:pPr lvl="1"/>
            <a:endParaRPr lang="en-US" sz="2400" dirty="0" smtClean="0"/>
          </a:p>
        </p:txBody>
      </p:sp>
      <p:sp>
        <p:nvSpPr>
          <p:cNvPr id="4" name="Slide Number Placeholder 3"/>
          <p:cNvSpPr>
            <a:spLocks noGrp="1"/>
          </p:cNvSpPr>
          <p:nvPr>
            <p:ph type="sldNum" sz="quarter" idx="12"/>
          </p:nvPr>
        </p:nvSpPr>
        <p:spPr/>
        <p:txBody>
          <a:bodyPr/>
          <a:lstStyle/>
          <a:p>
            <a:fld id="{C6388E53-CAE9-403D-9A24-1A1945E902E9}"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Myriad</a:t>
            </a:r>
            <a:r>
              <a:rPr lang="en-US" dirty="0" smtClean="0"/>
              <a:t/>
            </a:r>
            <a:br>
              <a:rPr lang="en-US" dirty="0" smtClean="0"/>
            </a:br>
            <a:r>
              <a:rPr lang="en-US" sz="2000" dirty="0" smtClean="0"/>
              <a:t>(Federal Cir, August 16, 2012)</a:t>
            </a:r>
            <a:endParaRPr lang="en-US" sz="2000" dirty="0"/>
          </a:p>
        </p:txBody>
      </p:sp>
      <p:sp>
        <p:nvSpPr>
          <p:cNvPr id="3" name="Content Placeholder 2"/>
          <p:cNvSpPr>
            <a:spLocks noGrp="1"/>
          </p:cNvSpPr>
          <p:nvPr>
            <p:ph idx="1"/>
          </p:nvPr>
        </p:nvSpPr>
        <p:spPr/>
        <p:txBody>
          <a:bodyPr/>
          <a:lstStyle/>
          <a:p>
            <a:r>
              <a:rPr lang="en-US" dirty="0" smtClean="0"/>
              <a:t>Reversed District Court</a:t>
            </a:r>
          </a:p>
          <a:p>
            <a:pPr lvl="1"/>
            <a:r>
              <a:rPr lang="en-US" sz="2400" dirty="0" smtClean="0"/>
              <a:t> “Natural DNA exists in the body as one of 46 large, contiguous DNA molecules. Each of those DNA molecules is condensed and intertwined with various proteins, including </a:t>
            </a:r>
            <a:r>
              <a:rPr lang="en-US" sz="2400" dirty="0" err="1" smtClean="0"/>
              <a:t>histones</a:t>
            </a:r>
            <a:r>
              <a:rPr lang="en-US" sz="2400" dirty="0" smtClean="0"/>
              <a:t>, to form a complex tertiary structure known as chromatin that makes up a larger structural complex, a chromosome... Isolated DNA, in contrast, is a freestanding portion of a larger, natural DNA molecule. Isolated DNA has been cleaved (i.e., had covalent bonds in its backbone chemically severed) or synthesized to consist of just a fraction of a naturally occurring DNA molecule.”</a:t>
            </a:r>
            <a:endParaRPr lang="en-US" sz="2400" dirty="0"/>
          </a:p>
        </p:txBody>
      </p:sp>
      <p:sp>
        <p:nvSpPr>
          <p:cNvPr id="4" name="Slide Number Placeholder 3"/>
          <p:cNvSpPr>
            <a:spLocks noGrp="1"/>
          </p:cNvSpPr>
          <p:nvPr>
            <p:ph type="sldNum" sz="quarter" idx="12"/>
          </p:nvPr>
        </p:nvSpPr>
        <p:spPr/>
        <p:txBody>
          <a:bodyPr/>
          <a:lstStyle/>
          <a:p>
            <a:fld id="{C6388E53-CAE9-403D-9A24-1A1945E902E9}"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Myriad</a:t>
            </a:r>
            <a:r>
              <a:rPr lang="en-US" dirty="0" smtClean="0"/>
              <a:t/>
            </a:r>
            <a:br>
              <a:rPr lang="en-US" dirty="0" smtClean="0"/>
            </a:br>
            <a:r>
              <a:rPr lang="en-US" sz="2000" dirty="0" smtClean="0"/>
              <a:t>(Supreme Ct, June 13, 2013)</a:t>
            </a:r>
            <a:endParaRPr lang="en-US" sz="2000" dirty="0"/>
          </a:p>
        </p:txBody>
      </p:sp>
      <p:sp>
        <p:nvSpPr>
          <p:cNvPr id="3" name="Content Placeholder 2"/>
          <p:cNvSpPr>
            <a:spLocks noGrp="1"/>
          </p:cNvSpPr>
          <p:nvPr>
            <p:ph idx="1"/>
          </p:nvPr>
        </p:nvSpPr>
        <p:spPr>
          <a:xfrm>
            <a:off x="457200" y="1524000"/>
            <a:ext cx="8686800" cy="4602163"/>
          </a:xfrm>
        </p:spPr>
        <p:txBody>
          <a:bodyPr/>
          <a:lstStyle/>
          <a:p>
            <a:r>
              <a:rPr lang="en-US" sz="2400" dirty="0" smtClean="0"/>
              <a:t>The U.S. Supreme Court unanimously ruled that a naturally occurring DNA segment is a product of nature and not patent eligible merely because it has been isolated</a:t>
            </a:r>
          </a:p>
          <a:p>
            <a:pPr lvl="1"/>
            <a:r>
              <a:rPr lang="en-US" sz="2000" dirty="0" smtClean="0"/>
              <a:t>Court found that Myriad did not create anything new when it merely isolated the BRCA1 and BRCA2.  </a:t>
            </a:r>
          </a:p>
          <a:p>
            <a:pPr lvl="1"/>
            <a:r>
              <a:rPr lang="en-US" sz="2000" dirty="0" smtClean="0"/>
              <a:t>Isolating genes, although labor intensive and involving the severing of chemical bonds, is not enough to impact the informational component of DNA relative to its naturally occurring state.</a:t>
            </a:r>
          </a:p>
          <a:p>
            <a:endParaRPr lang="en-US" sz="2400" dirty="0" smtClean="0"/>
          </a:p>
          <a:p>
            <a:r>
              <a:rPr lang="en-US" sz="2400" dirty="0" smtClean="0"/>
              <a:t>Court upheld the patentability of synthetic  complementary DNA (“cDNA”) because it is not naturally occurring</a:t>
            </a:r>
          </a:p>
          <a:p>
            <a:pPr lvl="1"/>
            <a:r>
              <a:rPr lang="en-US" sz="2000" dirty="0" smtClean="0"/>
              <a:t>cDNA is synthetically created DNA that only includes exons, the nucleotides that code for amino acids, but not introns, the nucleotides that do not code for amino acids</a:t>
            </a:r>
          </a:p>
        </p:txBody>
      </p:sp>
      <p:sp>
        <p:nvSpPr>
          <p:cNvPr id="4" name="Slide Number Placeholder 3"/>
          <p:cNvSpPr>
            <a:spLocks noGrp="1"/>
          </p:cNvSpPr>
          <p:nvPr>
            <p:ph type="sldNum" sz="quarter" idx="12"/>
          </p:nvPr>
        </p:nvSpPr>
        <p:spPr/>
        <p:txBody>
          <a:bodyPr/>
          <a:lstStyle/>
          <a:p>
            <a:fld id="{C6388E53-CAE9-403D-9A24-1A1945E902E9}"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DC1C46D-DA76-425E-82C9-DD9DB0868B3A}" type="slidenum">
              <a:rPr lang="en-US"/>
              <a:pPr/>
              <a:t>2</a:t>
            </a:fld>
            <a:endParaRPr lang="en-US"/>
          </a:p>
        </p:txBody>
      </p:sp>
      <p:sp>
        <p:nvSpPr>
          <p:cNvPr id="37890" name="Rectangle 2"/>
          <p:cNvSpPr>
            <a:spLocks noGrp="1" noChangeArrowheads="1"/>
          </p:cNvSpPr>
          <p:nvPr>
            <p:ph type="title"/>
          </p:nvPr>
        </p:nvSpPr>
        <p:spPr/>
        <p:txBody>
          <a:bodyPr/>
          <a:lstStyle/>
          <a:p>
            <a:r>
              <a:rPr lang="en-US" dirty="0"/>
              <a:t>Today’s Discussion</a:t>
            </a:r>
            <a:endParaRPr lang="en-US" b="1" dirty="0"/>
          </a:p>
        </p:txBody>
      </p:sp>
      <p:sp>
        <p:nvSpPr>
          <p:cNvPr id="37891" name="Rectangle 3"/>
          <p:cNvSpPr>
            <a:spLocks noGrp="1" noChangeArrowheads="1"/>
          </p:cNvSpPr>
          <p:nvPr>
            <p:ph type="body" idx="1"/>
          </p:nvPr>
        </p:nvSpPr>
        <p:spPr/>
        <p:txBody>
          <a:bodyPr/>
          <a:lstStyle/>
          <a:p>
            <a:pPr marL="812800" indent="-812800">
              <a:lnSpc>
                <a:spcPct val="130000"/>
              </a:lnSpc>
              <a:spcAft>
                <a:spcPct val="50000"/>
              </a:spcAft>
              <a:buFontTx/>
              <a:buAutoNum type="romanUcPeriod"/>
            </a:pPr>
            <a:r>
              <a:rPr lang="en-US" dirty="0"/>
              <a:t>Overview of Gene Patenting</a:t>
            </a:r>
          </a:p>
          <a:p>
            <a:pPr marL="812800" indent="-812800">
              <a:lnSpc>
                <a:spcPct val="130000"/>
              </a:lnSpc>
              <a:spcAft>
                <a:spcPct val="50000"/>
              </a:spcAft>
              <a:buFontTx/>
              <a:buAutoNum type="romanUcPeriod"/>
            </a:pPr>
            <a:r>
              <a:rPr lang="en-US" i="1" dirty="0" smtClean="0"/>
              <a:t>AMP v. Myriad Genetics</a:t>
            </a:r>
            <a:endParaRPr lang="en-US" dirty="0" smtClean="0"/>
          </a:p>
          <a:p>
            <a:pPr marL="812800" indent="-812800">
              <a:lnSpc>
                <a:spcPct val="130000"/>
              </a:lnSpc>
              <a:spcAft>
                <a:spcPct val="50000"/>
              </a:spcAft>
              <a:buFontTx/>
              <a:buAutoNum type="romanUcPeriod"/>
            </a:pPr>
            <a:r>
              <a:rPr lang="en-US" dirty="0" smtClean="0"/>
              <a:t>Unanswered Questions</a:t>
            </a:r>
            <a:endParaRPr lang="en-US" dirty="0"/>
          </a:p>
          <a:p>
            <a:pPr marL="812800" indent="-812800">
              <a:lnSpc>
                <a:spcPct val="130000"/>
              </a:lnSpc>
              <a:spcAft>
                <a:spcPct val="50000"/>
              </a:spcAft>
              <a:buFontTx/>
              <a:buAutoNum type="romanUcPeriod"/>
            </a:pPr>
            <a:r>
              <a:rPr lang="en-US" dirty="0" smtClean="0"/>
              <a:t>Implications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Unanswered Questions</a:t>
            </a:r>
            <a:endParaRPr lang="en-US" dirty="0"/>
          </a:p>
        </p:txBody>
      </p:sp>
      <p:sp>
        <p:nvSpPr>
          <p:cNvPr id="3" name="Content Placeholder 2"/>
          <p:cNvSpPr>
            <a:spLocks noGrp="1"/>
          </p:cNvSpPr>
          <p:nvPr>
            <p:ph idx="1"/>
          </p:nvPr>
        </p:nvSpPr>
        <p:spPr>
          <a:xfrm>
            <a:off x="457200" y="1524000"/>
            <a:ext cx="8229600" cy="4602163"/>
          </a:xfrm>
        </p:spPr>
        <p:txBody>
          <a:bodyPr/>
          <a:lstStyle/>
          <a:p>
            <a:r>
              <a:rPr lang="en-US" sz="2800" dirty="0" smtClean="0"/>
              <a:t>What is the effect of the ruling on claims directed to other isolated natural products?</a:t>
            </a:r>
          </a:p>
          <a:p>
            <a:pPr lvl="1"/>
            <a:r>
              <a:rPr lang="en-US" sz="2400" dirty="0" smtClean="0"/>
              <a:t>Remember </a:t>
            </a:r>
            <a:r>
              <a:rPr lang="en-US" sz="2400" i="1" dirty="0" smtClean="0"/>
              <a:t>Parke Davis</a:t>
            </a:r>
            <a:r>
              <a:rPr lang="en-US" sz="2400" dirty="0" smtClean="0"/>
              <a:t> </a:t>
            </a:r>
            <a:r>
              <a:rPr lang="en-US" sz="2400" i="1" dirty="0" smtClean="0"/>
              <a:t>v. H.K. </a:t>
            </a:r>
            <a:r>
              <a:rPr lang="en-US" sz="2400" i="1" dirty="0" err="1" smtClean="0"/>
              <a:t>Mulford</a:t>
            </a:r>
            <a:endParaRPr lang="en-US" sz="2400" i="1" dirty="0" smtClean="0"/>
          </a:p>
          <a:p>
            <a:pPr lvl="1"/>
            <a:r>
              <a:rPr lang="en-US" sz="2400" dirty="0" smtClean="0"/>
              <a:t>U.S. Patent No. 7,341,750 is directed to a compound isolated from the bark of Ginkgo </a:t>
            </a:r>
            <a:r>
              <a:rPr lang="en-US" sz="2400" dirty="0" err="1" smtClean="0"/>
              <a:t>biloba</a:t>
            </a:r>
            <a:r>
              <a:rPr lang="en-US" sz="2400" dirty="0" smtClean="0"/>
              <a:t>, a type of tree</a:t>
            </a:r>
          </a:p>
          <a:p>
            <a:pPr lvl="2"/>
            <a:r>
              <a:rPr lang="en-US" sz="2000" dirty="0" smtClean="0"/>
              <a:t>useful anti-platelet activity that may prove important in treating vascular diseases</a:t>
            </a:r>
          </a:p>
          <a:p>
            <a:pPr lvl="1"/>
            <a:r>
              <a:rPr lang="en-US" sz="2400" dirty="0" smtClean="0"/>
              <a:t>U.S. Patent No. 7,307,057 is directed to an antibiotic isolated from a microorganism</a:t>
            </a:r>
          </a:p>
          <a:p>
            <a:pPr lvl="2"/>
            <a:r>
              <a:rPr lang="en-US" sz="2000" dirty="0" smtClean="0"/>
              <a:t>effective against some of the most dangerous multi-drug resistant bacteria in existence today </a:t>
            </a:r>
          </a:p>
          <a:p>
            <a:endParaRPr lang="en-US" dirty="0"/>
          </a:p>
        </p:txBody>
      </p:sp>
      <p:sp>
        <p:nvSpPr>
          <p:cNvPr id="4" name="Slide Number Placeholder 3"/>
          <p:cNvSpPr>
            <a:spLocks noGrp="1"/>
          </p:cNvSpPr>
          <p:nvPr>
            <p:ph type="sldNum" sz="quarter" idx="12"/>
          </p:nvPr>
        </p:nvSpPr>
        <p:spPr/>
        <p:txBody>
          <a:bodyPr/>
          <a:lstStyle/>
          <a:p>
            <a:fld id="{C6388E53-CAE9-403D-9A24-1A1945E902E9}"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Unanswered Questions</a:t>
            </a:r>
            <a:endParaRPr lang="en-US" dirty="0"/>
          </a:p>
        </p:txBody>
      </p:sp>
      <p:sp>
        <p:nvSpPr>
          <p:cNvPr id="3" name="Content Placeholder 2"/>
          <p:cNvSpPr>
            <a:spLocks noGrp="1"/>
          </p:cNvSpPr>
          <p:nvPr>
            <p:ph idx="1"/>
          </p:nvPr>
        </p:nvSpPr>
        <p:spPr/>
        <p:txBody>
          <a:bodyPr/>
          <a:lstStyle/>
          <a:p>
            <a:r>
              <a:rPr lang="en-US" sz="2800" dirty="0" smtClean="0"/>
              <a:t>How much structural difference between a final product and its native counterpart is necessary?</a:t>
            </a:r>
          </a:p>
          <a:p>
            <a:endParaRPr lang="en-US" sz="2800" dirty="0" smtClean="0"/>
          </a:p>
          <a:p>
            <a:r>
              <a:rPr lang="en-US" sz="2800" dirty="0" smtClean="0"/>
              <a:t>Scalia concurrence:</a:t>
            </a:r>
          </a:p>
          <a:p>
            <a:pPr lvl="1"/>
            <a:r>
              <a:rPr lang="en-US" sz="2400" dirty="0" smtClean="0"/>
              <a:t>“I am un-able to affirm those details on my own knowledge or even my own belief. It suffices for me to affirm, having studied the opinions below and the expert briefs presented here, that the portion of DNA </a:t>
            </a:r>
            <a:r>
              <a:rPr lang="en-US" sz="2400" dirty="0" smtClean="0">
                <a:solidFill>
                  <a:srgbClr val="33CCFF"/>
                </a:solidFill>
              </a:rPr>
              <a:t>isolated from its natural state sought to be patented is identical </a:t>
            </a:r>
            <a:r>
              <a:rPr lang="en-US" sz="2400" dirty="0" smtClean="0"/>
              <a:t>to that portion of the DNA in its natural state; and that </a:t>
            </a:r>
            <a:r>
              <a:rPr lang="en-US" sz="2400" dirty="0" smtClean="0">
                <a:solidFill>
                  <a:srgbClr val="33CCFF"/>
                </a:solidFill>
              </a:rPr>
              <a:t>complementary DNA (cDNA) is a synthetic creation not normally present in nature</a:t>
            </a: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C6388E53-CAE9-403D-9A24-1A1945E902E9}"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Unanswered Questions</a:t>
            </a:r>
            <a:endParaRPr lang="en-US" dirty="0"/>
          </a:p>
        </p:txBody>
      </p:sp>
      <p:sp>
        <p:nvSpPr>
          <p:cNvPr id="3" name="Content Placeholder 2"/>
          <p:cNvSpPr>
            <a:spLocks noGrp="1"/>
          </p:cNvSpPr>
          <p:nvPr>
            <p:ph idx="1"/>
          </p:nvPr>
        </p:nvSpPr>
        <p:spPr/>
        <p:txBody>
          <a:bodyPr/>
          <a:lstStyle/>
          <a:p>
            <a:r>
              <a:rPr lang="en-US" sz="2800" dirty="0" smtClean="0"/>
              <a:t>What about synthetic DNA molecules that are identical to the naturally occurring DNA sequence?</a:t>
            </a:r>
          </a:p>
          <a:p>
            <a:pPr lvl="1"/>
            <a:r>
              <a:rPr lang="en-US" sz="2400" dirty="0" smtClean="0"/>
              <a:t>Identical v. not normally present in nature (Scalia concurrence)</a:t>
            </a:r>
          </a:p>
          <a:p>
            <a:pPr lvl="1"/>
            <a:r>
              <a:rPr lang="en-US" sz="2400" dirty="0" smtClean="0"/>
              <a:t>“synthetically created” v. “naturally occurring DNA isolated from the rest of the human genome”</a:t>
            </a:r>
            <a:endParaRPr lang="en-US" sz="2400" dirty="0"/>
          </a:p>
        </p:txBody>
      </p:sp>
      <p:sp>
        <p:nvSpPr>
          <p:cNvPr id="4" name="Slide Number Placeholder 3"/>
          <p:cNvSpPr>
            <a:spLocks noGrp="1"/>
          </p:cNvSpPr>
          <p:nvPr>
            <p:ph type="sldNum" sz="quarter" idx="12"/>
          </p:nvPr>
        </p:nvSpPr>
        <p:spPr/>
        <p:txBody>
          <a:bodyPr/>
          <a:lstStyle/>
          <a:p>
            <a:fld id="{C6388E53-CAE9-403D-9A24-1A1945E902E9}"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Biotechnology</a:t>
            </a:r>
            <a:endParaRPr lang="en-US" dirty="0"/>
          </a:p>
        </p:txBody>
      </p:sp>
      <p:sp>
        <p:nvSpPr>
          <p:cNvPr id="3" name="Content Placeholder 2"/>
          <p:cNvSpPr>
            <a:spLocks noGrp="1"/>
          </p:cNvSpPr>
          <p:nvPr>
            <p:ph idx="1"/>
          </p:nvPr>
        </p:nvSpPr>
        <p:spPr/>
        <p:txBody>
          <a:bodyPr/>
          <a:lstStyle/>
          <a:p>
            <a:r>
              <a:rPr lang="en-US" dirty="0" smtClean="0"/>
              <a:t>Effect on research</a:t>
            </a:r>
          </a:p>
          <a:p>
            <a:endParaRPr lang="en-US" dirty="0" smtClean="0"/>
          </a:p>
          <a:p>
            <a:r>
              <a:rPr lang="en-US" dirty="0" smtClean="0"/>
              <a:t>Effect on innovation</a:t>
            </a:r>
          </a:p>
          <a:p>
            <a:endParaRPr lang="en-US" dirty="0" smtClean="0"/>
          </a:p>
          <a:p>
            <a:r>
              <a:rPr lang="en-US" dirty="0" smtClean="0"/>
              <a:t>Effect on access</a:t>
            </a:r>
          </a:p>
        </p:txBody>
      </p:sp>
      <p:sp>
        <p:nvSpPr>
          <p:cNvPr id="4" name="Slide Number Placeholder 3"/>
          <p:cNvSpPr>
            <a:spLocks noGrp="1"/>
          </p:cNvSpPr>
          <p:nvPr>
            <p:ph type="sldNum" sz="quarter" idx="12"/>
          </p:nvPr>
        </p:nvSpPr>
        <p:spPr/>
        <p:txBody>
          <a:bodyPr/>
          <a:lstStyle/>
          <a:p>
            <a:fld id="{C6388E53-CAE9-403D-9A24-1A1945E902E9}"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Research</a:t>
            </a:r>
            <a:endParaRPr lang="en-US" dirty="0"/>
          </a:p>
        </p:txBody>
      </p:sp>
      <p:sp>
        <p:nvSpPr>
          <p:cNvPr id="3" name="Content Placeholder 2"/>
          <p:cNvSpPr>
            <a:spLocks noGrp="1"/>
          </p:cNvSpPr>
          <p:nvPr>
            <p:ph idx="1"/>
          </p:nvPr>
        </p:nvSpPr>
        <p:spPr>
          <a:xfrm>
            <a:off x="457200" y="1447800"/>
            <a:ext cx="8229600" cy="4678363"/>
          </a:xfrm>
        </p:spPr>
        <p:txBody>
          <a:bodyPr/>
          <a:lstStyle/>
          <a:p>
            <a:r>
              <a:rPr lang="en-US" sz="2800" dirty="0" smtClean="0"/>
              <a:t>Hinder research :</a:t>
            </a:r>
          </a:p>
          <a:p>
            <a:pPr lvl="1"/>
            <a:r>
              <a:rPr lang="en-US" sz="2400" dirty="0" smtClean="0"/>
              <a:t>Companies will stop researching genes because they will not be able to obtain patents to them</a:t>
            </a:r>
          </a:p>
          <a:p>
            <a:pPr marL="1257300" lvl="4" indent="-342900">
              <a:buSzPct val="80000"/>
              <a:buFont typeface="Wingdings" pitchFamily="2" charset="2"/>
              <a:buChar char="Ø"/>
            </a:pPr>
            <a:r>
              <a:rPr lang="en-US" dirty="0" smtClean="0"/>
              <a:t>They may have to wait until they have a final product that is different from the original naturally occurring substance, but they will still be able to obtain patent protection. </a:t>
            </a:r>
          </a:p>
          <a:p>
            <a:endParaRPr lang="en-US" sz="2400" dirty="0" smtClean="0"/>
          </a:p>
          <a:p>
            <a:pPr marL="342900" lvl="1" indent="-342900">
              <a:buClr>
                <a:schemeClr val="hlink"/>
              </a:buClr>
              <a:buSzPct val="80000"/>
              <a:buFont typeface="Wingdings" pitchFamily="2" charset="2"/>
              <a:buChar char="Ø"/>
            </a:pPr>
            <a:r>
              <a:rPr lang="en-US" dirty="0" smtClean="0"/>
              <a:t>Simulate research :</a:t>
            </a:r>
          </a:p>
          <a:p>
            <a:pPr marL="742950" lvl="2" indent="-342900">
              <a:buClr>
                <a:schemeClr val="hlink"/>
              </a:buClr>
              <a:buSzPct val="80000"/>
              <a:buFont typeface="Wingdings" pitchFamily="2" charset="2"/>
              <a:buChar char="Ø"/>
            </a:pPr>
            <a:r>
              <a:rPr lang="en-US" dirty="0" smtClean="0"/>
              <a:t>With fewer intellectual property obstacles, research of genes may actually increase, allowing researchers to gain new insight into the biology of those specific genes, and possibly even into other genes.</a:t>
            </a:r>
          </a:p>
          <a:p>
            <a:endParaRPr lang="en-US" sz="2400" dirty="0" smtClean="0"/>
          </a:p>
          <a:p>
            <a:pPr lvl="2">
              <a:buNone/>
            </a:pPr>
            <a:endParaRPr lang="en-US" dirty="0"/>
          </a:p>
        </p:txBody>
      </p:sp>
      <p:sp>
        <p:nvSpPr>
          <p:cNvPr id="4" name="Slide Number Placeholder 3"/>
          <p:cNvSpPr>
            <a:spLocks noGrp="1"/>
          </p:cNvSpPr>
          <p:nvPr>
            <p:ph type="sldNum" sz="quarter" idx="12"/>
          </p:nvPr>
        </p:nvSpPr>
        <p:spPr/>
        <p:txBody>
          <a:bodyPr/>
          <a:lstStyle/>
          <a:p>
            <a:fld id="{C6388E53-CAE9-403D-9A24-1A1945E902E9}"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Innovation</a:t>
            </a:r>
            <a:endParaRPr lang="en-US" dirty="0"/>
          </a:p>
        </p:txBody>
      </p:sp>
      <p:sp>
        <p:nvSpPr>
          <p:cNvPr id="3" name="Content Placeholder 2"/>
          <p:cNvSpPr>
            <a:spLocks noGrp="1"/>
          </p:cNvSpPr>
          <p:nvPr>
            <p:ph idx="1"/>
          </p:nvPr>
        </p:nvSpPr>
        <p:spPr/>
        <p:txBody>
          <a:bodyPr/>
          <a:lstStyle/>
          <a:p>
            <a:r>
              <a:rPr lang="en-US" sz="2800" dirty="0" smtClean="0"/>
              <a:t>Hinder Innovation: </a:t>
            </a:r>
          </a:p>
          <a:p>
            <a:pPr lvl="1"/>
            <a:r>
              <a:rPr lang="en-US" sz="2400" dirty="0" smtClean="0"/>
              <a:t>Without basic patents to DNA sequences, early-stage companies will struggle to attract the necessary funding for conducting research and development and many potentially life-saving technologies will never come to fruition</a:t>
            </a:r>
          </a:p>
          <a:p>
            <a:pPr lvl="1"/>
            <a:endParaRPr lang="en-US" sz="2400" dirty="0" smtClean="0"/>
          </a:p>
          <a:p>
            <a:r>
              <a:rPr lang="en-US" sz="2800" dirty="0" smtClean="0"/>
              <a:t>Stimulate Innovation:</a:t>
            </a:r>
          </a:p>
          <a:p>
            <a:pPr lvl="1"/>
            <a:r>
              <a:rPr lang="en-US" sz="2400" dirty="0" smtClean="0"/>
              <a:t>The Court's protection of cDNA is still valuable for biotech companies</a:t>
            </a:r>
          </a:p>
          <a:p>
            <a:pPr lvl="1"/>
            <a:r>
              <a:rPr lang="en-US" sz="2400" dirty="0" smtClean="0"/>
              <a:t>However, cDNA patents are also easier to design around</a:t>
            </a:r>
            <a:endParaRPr lang="en-US" sz="2400" dirty="0"/>
          </a:p>
        </p:txBody>
      </p:sp>
      <p:sp>
        <p:nvSpPr>
          <p:cNvPr id="4" name="Slide Number Placeholder 3"/>
          <p:cNvSpPr>
            <a:spLocks noGrp="1"/>
          </p:cNvSpPr>
          <p:nvPr>
            <p:ph type="sldNum" sz="quarter" idx="12"/>
          </p:nvPr>
        </p:nvSpPr>
        <p:spPr/>
        <p:txBody>
          <a:bodyPr/>
          <a:lstStyle/>
          <a:p>
            <a:fld id="{C6388E53-CAE9-403D-9A24-1A1945E902E9}"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Access</a:t>
            </a:r>
            <a:endParaRPr lang="en-US" dirty="0"/>
          </a:p>
        </p:txBody>
      </p:sp>
      <p:sp>
        <p:nvSpPr>
          <p:cNvPr id="3" name="Content Placeholder 2"/>
          <p:cNvSpPr>
            <a:spLocks noGrp="1"/>
          </p:cNvSpPr>
          <p:nvPr>
            <p:ph idx="1"/>
          </p:nvPr>
        </p:nvSpPr>
        <p:spPr/>
        <p:txBody>
          <a:bodyPr/>
          <a:lstStyle/>
          <a:p>
            <a:r>
              <a:rPr lang="en-US" sz="2800" dirty="0" smtClean="0"/>
              <a:t>Increase Access</a:t>
            </a:r>
          </a:p>
          <a:p>
            <a:pPr lvl="1"/>
            <a:r>
              <a:rPr lang="en-US" sz="2400" dirty="0" smtClean="0"/>
              <a:t>Stimulate competition and lower prices </a:t>
            </a:r>
          </a:p>
          <a:p>
            <a:pPr lvl="2"/>
            <a:r>
              <a:rPr lang="en-US" sz="2000" dirty="0" smtClean="0"/>
              <a:t>the day the Supreme Court decision was announced, Ambry Genetics launched its own BRCA1/2 diagnostic test at $2200, a 30% price cut from Myriad’s test</a:t>
            </a:r>
          </a:p>
          <a:p>
            <a:pPr lvl="2">
              <a:buNone/>
            </a:pPr>
            <a:endParaRPr lang="en-US" sz="2000" dirty="0" smtClean="0"/>
          </a:p>
          <a:p>
            <a:r>
              <a:rPr lang="en-US" sz="2800" dirty="0" smtClean="0"/>
              <a:t>Reduce Access</a:t>
            </a:r>
          </a:p>
          <a:p>
            <a:pPr lvl="1"/>
            <a:r>
              <a:rPr lang="en-US" sz="2400" dirty="0" smtClean="0"/>
              <a:t>cDNA serves as the basis of many biotechnology-based inventions so patent protection for these inventions will still be important</a:t>
            </a:r>
          </a:p>
          <a:p>
            <a:pPr lvl="1"/>
            <a:r>
              <a:rPr lang="en-US" sz="2400" dirty="0" smtClean="0"/>
              <a:t>Companies have multiple patents protecting different aspects of an invention</a:t>
            </a:r>
          </a:p>
        </p:txBody>
      </p:sp>
      <p:sp>
        <p:nvSpPr>
          <p:cNvPr id="4" name="Slide Number Placeholder 3"/>
          <p:cNvSpPr>
            <a:spLocks noGrp="1"/>
          </p:cNvSpPr>
          <p:nvPr>
            <p:ph type="sldNum" sz="quarter" idx="12"/>
          </p:nvPr>
        </p:nvSpPr>
        <p:spPr/>
        <p:txBody>
          <a:bodyPr/>
          <a:lstStyle/>
          <a:p>
            <a:fld id="{C6388E53-CAE9-403D-9A24-1A1945E902E9}"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lgn="ctr">
              <a:buNone/>
            </a:pPr>
            <a:r>
              <a:rPr lang="en-US" dirty="0" smtClean="0"/>
              <a:t>Thank you!</a:t>
            </a:r>
          </a:p>
        </p:txBody>
      </p:sp>
      <p:sp>
        <p:nvSpPr>
          <p:cNvPr id="4" name="Slide Number Placeholder 3"/>
          <p:cNvSpPr>
            <a:spLocks noGrp="1"/>
          </p:cNvSpPr>
          <p:nvPr>
            <p:ph type="sldNum" sz="quarter" idx="12"/>
          </p:nvPr>
        </p:nvSpPr>
        <p:spPr/>
        <p:txBody>
          <a:bodyPr/>
          <a:lstStyle/>
          <a:p>
            <a:fld id="{C6388E53-CAE9-403D-9A24-1A1945E902E9}" type="slidenum">
              <a:rPr lang="en-US" smtClean="0"/>
              <a:pPr/>
              <a:t>27</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946FFBE-5C52-4EDF-80BB-AC077A9CF50B}" type="slidenum">
              <a:rPr lang="en-US"/>
              <a:pPr>
                <a:defRPr/>
              </a:pPr>
              <a:t>3</a:t>
            </a:fld>
            <a:endParaRPr lang="en-US"/>
          </a:p>
        </p:txBody>
      </p:sp>
      <p:sp>
        <p:nvSpPr>
          <p:cNvPr id="251906" name="Rectangle 2"/>
          <p:cNvSpPr>
            <a:spLocks noGrp="1" noChangeArrowheads="1"/>
          </p:cNvSpPr>
          <p:nvPr>
            <p:ph type="title"/>
          </p:nvPr>
        </p:nvSpPr>
        <p:spPr/>
        <p:txBody>
          <a:bodyPr/>
          <a:lstStyle/>
          <a:p>
            <a:pPr eaLnBrk="1" hangingPunct="1">
              <a:defRPr/>
            </a:pPr>
            <a:r>
              <a:rPr lang="en-US" dirty="0" smtClean="0"/>
              <a:t>Source of IP Rights</a:t>
            </a:r>
          </a:p>
        </p:txBody>
      </p:sp>
      <p:sp>
        <p:nvSpPr>
          <p:cNvPr id="251907" name="Rectangle 3"/>
          <p:cNvSpPr>
            <a:spLocks noGrp="1" noChangeArrowheads="1"/>
          </p:cNvSpPr>
          <p:nvPr>
            <p:ph type="body" idx="1"/>
          </p:nvPr>
        </p:nvSpPr>
        <p:spPr>
          <a:xfrm>
            <a:off x="457200" y="1600200"/>
            <a:ext cx="8229600" cy="4800600"/>
          </a:xfrm>
        </p:spPr>
        <p:txBody>
          <a:bodyPr/>
          <a:lstStyle/>
          <a:p>
            <a:pPr eaLnBrk="1" hangingPunct="1">
              <a:lnSpc>
                <a:spcPct val="80000"/>
              </a:lnSpc>
              <a:spcBef>
                <a:spcPct val="50000"/>
              </a:spcBef>
              <a:defRPr/>
            </a:pPr>
            <a:endParaRPr lang="en-US" sz="2900" dirty="0" smtClean="0">
              <a:cs typeface="Times New Roman" pitchFamily="18" charset="0"/>
            </a:endParaRPr>
          </a:p>
          <a:p>
            <a:pPr eaLnBrk="1" hangingPunct="1">
              <a:lnSpc>
                <a:spcPct val="80000"/>
              </a:lnSpc>
              <a:spcBef>
                <a:spcPct val="50000"/>
              </a:spcBef>
              <a:buNone/>
              <a:defRPr/>
            </a:pPr>
            <a:r>
              <a:rPr lang="en-US" sz="2900" dirty="0" smtClean="0">
                <a:cs typeface="Times New Roman" pitchFamily="18" charset="0"/>
              </a:rPr>
              <a:t>U.S. Constitution, Art. I, sec.8: </a:t>
            </a:r>
          </a:p>
          <a:p>
            <a:pPr eaLnBrk="1" hangingPunct="1">
              <a:lnSpc>
                <a:spcPct val="80000"/>
              </a:lnSpc>
              <a:spcBef>
                <a:spcPct val="50000"/>
              </a:spcBef>
              <a:buNone/>
              <a:defRPr/>
            </a:pPr>
            <a:endParaRPr lang="en-US" sz="2900" dirty="0" smtClean="0">
              <a:cs typeface="Times New Roman" pitchFamily="18" charset="0"/>
            </a:endParaRPr>
          </a:p>
          <a:p>
            <a:pPr lvl="1" eaLnBrk="1" hangingPunct="1">
              <a:lnSpc>
                <a:spcPct val="80000"/>
              </a:lnSpc>
              <a:defRPr/>
            </a:pPr>
            <a:r>
              <a:rPr lang="en-US" dirty="0" smtClean="0">
                <a:cs typeface="Times New Roman" pitchFamily="18" charset="0"/>
              </a:rPr>
              <a:t>Congress has broad power to “Promote the Progress of Science and Useful Arts, by securing for limited Times to Authors and Inventors the Exclusive Right to their respective Writings and Discoveries.”</a:t>
            </a:r>
          </a:p>
          <a:p>
            <a:pPr lvl="1" eaLnBrk="1" hangingPunct="1">
              <a:lnSpc>
                <a:spcPct val="80000"/>
              </a:lnSpc>
              <a:buFont typeface="Wingdings" pitchFamily="2" charset="2"/>
              <a:buNone/>
              <a:defRPr/>
            </a:pPr>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08D3223-6B84-4CF0-A841-6AE1D31C6AF0}" type="slidenum">
              <a:rPr lang="en-US"/>
              <a:pPr/>
              <a:t>4</a:t>
            </a:fld>
            <a:endParaRPr lang="en-US"/>
          </a:p>
        </p:txBody>
      </p:sp>
      <p:sp>
        <p:nvSpPr>
          <p:cNvPr id="45058" name="Rectangle 2"/>
          <p:cNvSpPr>
            <a:spLocks noGrp="1" noChangeArrowheads="1"/>
          </p:cNvSpPr>
          <p:nvPr>
            <p:ph type="title"/>
          </p:nvPr>
        </p:nvSpPr>
        <p:spPr/>
        <p:txBody>
          <a:bodyPr/>
          <a:lstStyle/>
          <a:p>
            <a:r>
              <a:rPr lang="en-US">
                <a:cs typeface="Times New Roman" pitchFamily="18" charset="0"/>
              </a:rPr>
              <a:t>Requirements for Patentability</a:t>
            </a:r>
            <a:endParaRPr lang="en-US"/>
          </a:p>
        </p:txBody>
      </p:sp>
      <p:sp>
        <p:nvSpPr>
          <p:cNvPr id="45059" name="Rectangle 3"/>
          <p:cNvSpPr>
            <a:spLocks noGrp="1" noChangeArrowheads="1"/>
          </p:cNvSpPr>
          <p:nvPr>
            <p:ph type="body" idx="1"/>
          </p:nvPr>
        </p:nvSpPr>
        <p:spPr>
          <a:xfrm>
            <a:off x="152400" y="1600200"/>
            <a:ext cx="8763000" cy="4876800"/>
          </a:xfrm>
        </p:spPr>
        <p:txBody>
          <a:bodyPr/>
          <a:lstStyle/>
          <a:p>
            <a:pPr marL="609600" indent="-609600">
              <a:lnSpc>
                <a:spcPct val="90000"/>
              </a:lnSpc>
              <a:spcAft>
                <a:spcPct val="50000"/>
              </a:spcAft>
              <a:buFont typeface="Wingdings" pitchFamily="2" charset="2"/>
              <a:buAutoNum type="arabicPeriod"/>
            </a:pPr>
            <a:r>
              <a:rPr lang="en-US" b="1">
                <a:solidFill>
                  <a:srgbClr val="33CCFF"/>
                </a:solidFill>
              </a:rPr>
              <a:t>Patentable subject matter</a:t>
            </a:r>
            <a:r>
              <a:rPr lang="en-US">
                <a:solidFill>
                  <a:srgbClr val="33CCFF"/>
                </a:solidFill>
              </a:rPr>
              <a:t> </a:t>
            </a:r>
            <a:r>
              <a:rPr lang="en-US" sz="1800">
                <a:solidFill>
                  <a:srgbClr val="33CCFF"/>
                </a:solidFill>
              </a:rPr>
              <a:t>(35 U.S.C. </a:t>
            </a:r>
            <a:r>
              <a:rPr lang="en-US" sz="1800">
                <a:solidFill>
                  <a:srgbClr val="33CCFF"/>
                </a:solidFill>
                <a:cs typeface="Arial" charset="0"/>
              </a:rPr>
              <a:t>§ 101)</a:t>
            </a:r>
          </a:p>
          <a:p>
            <a:pPr marL="609600" indent="-609600">
              <a:lnSpc>
                <a:spcPct val="90000"/>
              </a:lnSpc>
              <a:spcAft>
                <a:spcPct val="50000"/>
              </a:spcAft>
              <a:buFont typeface="Wingdings" pitchFamily="2" charset="2"/>
              <a:buAutoNum type="arabicPeriod"/>
            </a:pPr>
            <a:r>
              <a:rPr lang="en-US" b="1"/>
              <a:t>Utility</a:t>
            </a:r>
            <a:r>
              <a:rPr lang="en-US"/>
              <a:t>: </a:t>
            </a:r>
            <a:r>
              <a:rPr lang="en-US" sz="2800"/>
              <a:t>usefulness </a:t>
            </a:r>
            <a:r>
              <a:rPr lang="en-US" sz="1800"/>
              <a:t>(35 U.S.C. </a:t>
            </a:r>
            <a:r>
              <a:rPr lang="en-US" sz="1800">
                <a:cs typeface="Arial" charset="0"/>
              </a:rPr>
              <a:t>§ 101)</a:t>
            </a:r>
          </a:p>
          <a:p>
            <a:pPr marL="609600" indent="-609600">
              <a:lnSpc>
                <a:spcPct val="90000"/>
              </a:lnSpc>
              <a:spcAft>
                <a:spcPct val="50000"/>
              </a:spcAft>
              <a:buFont typeface="Wingdings" pitchFamily="2" charset="2"/>
              <a:buAutoNum type="arabicPeriod"/>
            </a:pPr>
            <a:r>
              <a:rPr lang="en-US" b="1"/>
              <a:t>Novelty</a:t>
            </a:r>
            <a:r>
              <a:rPr lang="en-US"/>
              <a:t>: </a:t>
            </a:r>
            <a:r>
              <a:rPr lang="en-US" sz="2800"/>
              <a:t>not anticipated in “prior art” </a:t>
            </a:r>
            <a:r>
              <a:rPr lang="en-US" sz="1800"/>
              <a:t>(35 U.S.C. </a:t>
            </a:r>
            <a:r>
              <a:rPr lang="en-US" sz="1800">
                <a:cs typeface="Arial" charset="0"/>
              </a:rPr>
              <a:t>§ 102)</a:t>
            </a:r>
          </a:p>
          <a:p>
            <a:pPr marL="609600" indent="-609600">
              <a:lnSpc>
                <a:spcPct val="90000"/>
              </a:lnSpc>
              <a:spcAft>
                <a:spcPct val="50000"/>
              </a:spcAft>
              <a:buFont typeface="Wingdings" pitchFamily="2" charset="2"/>
              <a:buAutoNum type="arabicPeriod"/>
            </a:pPr>
            <a:r>
              <a:rPr lang="en-US" b="1"/>
              <a:t>Non-obviousness</a:t>
            </a:r>
            <a:r>
              <a:rPr lang="en-US"/>
              <a:t>: </a:t>
            </a:r>
            <a:r>
              <a:rPr lang="en-US" sz="2800"/>
              <a:t>non-trivial extension of the known </a:t>
            </a:r>
            <a:r>
              <a:rPr lang="en-US" sz="1800"/>
              <a:t>(35 U.S.C. </a:t>
            </a:r>
            <a:r>
              <a:rPr lang="en-US" sz="1800">
                <a:cs typeface="Arial" charset="0"/>
              </a:rPr>
              <a:t>§ 103)</a:t>
            </a:r>
            <a:endParaRPr lang="en-US" sz="2800"/>
          </a:p>
          <a:p>
            <a:pPr marL="609600" indent="-609600">
              <a:lnSpc>
                <a:spcPct val="90000"/>
              </a:lnSpc>
              <a:spcAft>
                <a:spcPct val="50000"/>
              </a:spcAft>
              <a:buFont typeface="Wingdings" pitchFamily="2" charset="2"/>
              <a:buAutoNum type="arabicPeriod"/>
            </a:pPr>
            <a:r>
              <a:rPr lang="en-US" b="1">
                <a:cs typeface="Times New Roman" pitchFamily="18" charset="0"/>
              </a:rPr>
              <a:t>Disclosure and enablement</a:t>
            </a:r>
            <a:r>
              <a:rPr lang="en-US">
                <a:cs typeface="Times New Roman" pitchFamily="18" charset="0"/>
              </a:rPr>
              <a:t>: </a:t>
            </a:r>
            <a:r>
              <a:rPr lang="en-US" sz="2800">
                <a:cs typeface="Times New Roman" pitchFamily="18" charset="0"/>
              </a:rPr>
              <a:t>must describe invention with sufficient particularity to enable one skilled in the art to “practice” it</a:t>
            </a:r>
            <a:r>
              <a:rPr lang="en-US">
                <a:cs typeface="Times New Roman" pitchFamily="18" charset="0"/>
              </a:rPr>
              <a:t> </a:t>
            </a:r>
            <a:r>
              <a:rPr lang="en-US" sz="1800"/>
              <a:t>(35 U.S.C. </a:t>
            </a:r>
            <a:r>
              <a:rPr lang="en-US" sz="1800">
                <a:cs typeface="Arial" charset="0"/>
              </a:rPr>
              <a:t>§ 112)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3A4C10-03A6-45E6-B4A5-64C1EC8F3927}" type="slidenum">
              <a:rPr lang="en-US"/>
              <a:pPr/>
              <a:t>5</a:t>
            </a:fld>
            <a:endParaRPr lang="en-US"/>
          </a:p>
        </p:txBody>
      </p:sp>
      <p:sp>
        <p:nvSpPr>
          <p:cNvPr id="273410" name="Rectangle 2"/>
          <p:cNvSpPr>
            <a:spLocks noGrp="1" noChangeArrowheads="1"/>
          </p:cNvSpPr>
          <p:nvPr>
            <p:ph type="title"/>
          </p:nvPr>
        </p:nvSpPr>
        <p:spPr/>
        <p:txBody>
          <a:bodyPr/>
          <a:lstStyle/>
          <a:p>
            <a:r>
              <a:rPr lang="en-US">
                <a:cs typeface="Times New Roman" pitchFamily="18" charset="0"/>
              </a:rPr>
              <a:t>Patentable Subject Matter</a:t>
            </a:r>
          </a:p>
        </p:txBody>
      </p:sp>
      <p:sp>
        <p:nvSpPr>
          <p:cNvPr id="273411" name="Rectangle 3"/>
          <p:cNvSpPr>
            <a:spLocks noGrp="1" noChangeArrowheads="1"/>
          </p:cNvSpPr>
          <p:nvPr>
            <p:ph type="body" idx="1"/>
          </p:nvPr>
        </p:nvSpPr>
        <p:spPr>
          <a:xfrm>
            <a:off x="457200" y="1600200"/>
            <a:ext cx="8229600" cy="5257800"/>
          </a:xfrm>
        </p:spPr>
        <p:txBody>
          <a:bodyPr/>
          <a:lstStyle/>
          <a:p>
            <a:pPr>
              <a:lnSpc>
                <a:spcPct val="90000"/>
              </a:lnSpc>
            </a:pPr>
            <a:r>
              <a:rPr lang="en-US" sz="2800" dirty="0"/>
              <a:t>Section 101 of Title 35 U.S.C.:</a:t>
            </a:r>
          </a:p>
          <a:p>
            <a:pPr lvl="1">
              <a:lnSpc>
                <a:spcPct val="90000"/>
              </a:lnSpc>
            </a:pPr>
            <a:r>
              <a:rPr lang="en-US" sz="2400" i="1" dirty="0"/>
              <a:t>Whoever invents or discovers any new and useful </a:t>
            </a:r>
            <a:r>
              <a:rPr lang="en-US" sz="2400" i="1" dirty="0">
                <a:solidFill>
                  <a:srgbClr val="33CCFF"/>
                </a:solidFill>
              </a:rPr>
              <a:t>process</a:t>
            </a:r>
            <a:r>
              <a:rPr lang="en-US" sz="2400" i="1" dirty="0"/>
              <a:t>, </a:t>
            </a:r>
            <a:r>
              <a:rPr lang="en-US" sz="2400" i="1" dirty="0">
                <a:solidFill>
                  <a:srgbClr val="33CCFF"/>
                </a:solidFill>
              </a:rPr>
              <a:t>machine</a:t>
            </a:r>
            <a:r>
              <a:rPr lang="en-US" sz="2400" i="1" dirty="0"/>
              <a:t>, </a:t>
            </a:r>
            <a:r>
              <a:rPr lang="en-US" sz="2400" i="1" dirty="0">
                <a:solidFill>
                  <a:srgbClr val="33CCFF"/>
                </a:solidFill>
              </a:rPr>
              <a:t>manufacture</a:t>
            </a:r>
            <a:r>
              <a:rPr lang="en-US" sz="2400" i="1" dirty="0"/>
              <a:t>, or </a:t>
            </a:r>
            <a:r>
              <a:rPr lang="en-US" sz="2400" i="1" dirty="0">
                <a:solidFill>
                  <a:srgbClr val="33CCFF"/>
                </a:solidFill>
              </a:rPr>
              <a:t>composition of matter</a:t>
            </a:r>
            <a:r>
              <a:rPr lang="en-US" sz="2400" i="1" dirty="0"/>
              <a:t>, or any </a:t>
            </a:r>
            <a:r>
              <a:rPr lang="en-US" sz="2400" i="1" dirty="0">
                <a:solidFill>
                  <a:srgbClr val="33CCFF"/>
                </a:solidFill>
              </a:rPr>
              <a:t>new and useful improvement thereof</a:t>
            </a:r>
            <a:r>
              <a:rPr lang="en-US" sz="2400" i="1" dirty="0"/>
              <a:t>, may obtain a patent </a:t>
            </a:r>
            <a:r>
              <a:rPr lang="en-US" sz="2400" i="1" dirty="0" err="1"/>
              <a:t>therefor</a:t>
            </a:r>
            <a:r>
              <a:rPr lang="en-US" sz="2400" i="1" dirty="0"/>
              <a:t>, subject to the conditions and requirements of this title.</a:t>
            </a:r>
            <a:r>
              <a:rPr lang="en-US" sz="2400" dirty="0"/>
              <a:t> </a:t>
            </a:r>
          </a:p>
          <a:p>
            <a:pPr>
              <a:lnSpc>
                <a:spcPct val="90000"/>
              </a:lnSpc>
              <a:spcBef>
                <a:spcPct val="0"/>
              </a:spcBef>
            </a:pPr>
            <a:endParaRPr lang="en-US" sz="2800" dirty="0"/>
          </a:p>
          <a:p>
            <a:pPr>
              <a:lnSpc>
                <a:spcPct val="90000"/>
              </a:lnSpc>
              <a:spcBef>
                <a:spcPct val="0"/>
              </a:spcBef>
            </a:pPr>
            <a:r>
              <a:rPr lang="en-US" sz="2800" dirty="0"/>
              <a:t>“Anything under the sun that is made by man” </a:t>
            </a:r>
            <a:endParaRPr lang="en-US" sz="1800" i="1" dirty="0"/>
          </a:p>
          <a:p>
            <a:pPr lvl="1">
              <a:lnSpc>
                <a:spcPct val="90000"/>
              </a:lnSpc>
              <a:spcBef>
                <a:spcPct val="0"/>
              </a:spcBef>
            </a:pPr>
            <a:r>
              <a:rPr lang="en-US" sz="2400" dirty="0"/>
              <a:t>Patentable if made, modified, or transformed by man</a:t>
            </a:r>
          </a:p>
          <a:p>
            <a:pPr lvl="1">
              <a:lnSpc>
                <a:spcPct val="90000"/>
              </a:lnSpc>
              <a:spcBef>
                <a:spcPct val="0"/>
              </a:spcBef>
            </a:pPr>
            <a:r>
              <a:rPr lang="en-US" sz="2400" dirty="0"/>
              <a:t>No morality component in US</a:t>
            </a:r>
          </a:p>
          <a:p>
            <a:pPr lvl="1">
              <a:lnSpc>
                <a:spcPct val="90000"/>
              </a:lnSpc>
              <a:spcBef>
                <a:spcPct val="0"/>
              </a:spcBef>
            </a:pPr>
            <a:endParaRPr lang="en-US" sz="2400" b="1" dirty="0"/>
          </a:p>
          <a:p>
            <a:pPr>
              <a:lnSpc>
                <a:spcPct val="90000"/>
              </a:lnSpc>
              <a:spcBef>
                <a:spcPct val="0"/>
              </a:spcBef>
            </a:pPr>
            <a:r>
              <a:rPr lang="en-US" sz="2800" dirty="0"/>
              <a:t>Cannot patent:</a:t>
            </a:r>
          </a:p>
          <a:p>
            <a:pPr lvl="1">
              <a:lnSpc>
                <a:spcPct val="90000"/>
              </a:lnSpc>
              <a:spcBef>
                <a:spcPct val="0"/>
              </a:spcBef>
            </a:pPr>
            <a:r>
              <a:rPr lang="en-US" sz="2400" dirty="0"/>
              <a:t>Laws of nature, natural phenomena, abstract ideas, mental processes</a:t>
            </a:r>
          </a:p>
          <a:p>
            <a:pPr>
              <a:lnSpc>
                <a:spcPct val="90000"/>
              </a:lnSpc>
              <a:buFont typeface="Wingdings" pitchFamily="2" charset="2"/>
              <a:buNone/>
            </a:pP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72552D7-54ED-4856-A671-7BB7E6496C11}" type="slidenum">
              <a:rPr lang="en-US"/>
              <a:pPr/>
              <a:t>6</a:t>
            </a:fld>
            <a:endParaRPr lang="en-US"/>
          </a:p>
        </p:txBody>
      </p:sp>
      <p:sp>
        <p:nvSpPr>
          <p:cNvPr id="328706" name="Rectangle 2"/>
          <p:cNvSpPr>
            <a:spLocks noGrp="1" noChangeArrowheads="1"/>
          </p:cNvSpPr>
          <p:nvPr>
            <p:ph type="title"/>
          </p:nvPr>
        </p:nvSpPr>
        <p:spPr/>
        <p:txBody>
          <a:bodyPr/>
          <a:lstStyle/>
          <a:p>
            <a:r>
              <a:rPr lang="en-US"/>
              <a:t>What are Gene Patents?</a:t>
            </a:r>
          </a:p>
        </p:txBody>
      </p:sp>
      <p:sp>
        <p:nvSpPr>
          <p:cNvPr id="328707" name="Rectangle 3"/>
          <p:cNvSpPr>
            <a:spLocks noGrp="1" noChangeArrowheads="1"/>
          </p:cNvSpPr>
          <p:nvPr>
            <p:ph type="body" idx="1"/>
          </p:nvPr>
        </p:nvSpPr>
        <p:spPr>
          <a:xfrm>
            <a:off x="381000" y="1600200"/>
            <a:ext cx="8229600" cy="4800600"/>
          </a:xfrm>
        </p:spPr>
        <p:txBody>
          <a:bodyPr/>
          <a:lstStyle/>
          <a:p>
            <a:r>
              <a:rPr lang="en-US" sz="2800" dirty="0" smtClean="0"/>
              <a:t>Definition: Patents directed to certain nucleotide sequences, </a:t>
            </a:r>
            <a:r>
              <a:rPr lang="en-US" sz="2800" i="1" dirty="0" smtClean="0"/>
              <a:t>i.e., </a:t>
            </a:r>
            <a:r>
              <a:rPr lang="en-US" sz="2800" dirty="0" smtClean="0"/>
              <a:t>DNA or RNA, protein that is encoded by those sequences, or cells or biological entities that express the gene encoded by the nucleotide sequences.</a:t>
            </a:r>
          </a:p>
          <a:p>
            <a:endParaRPr lang="en-US" sz="2800" dirty="0"/>
          </a:p>
          <a:p>
            <a:r>
              <a:rPr lang="en-US" sz="2800" dirty="0"/>
              <a:t>About 20,000 genes in human </a:t>
            </a:r>
            <a:r>
              <a:rPr lang="en-US" sz="2800" dirty="0" smtClean="0"/>
              <a:t>genome</a:t>
            </a:r>
          </a:p>
          <a:p>
            <a:endParaRPr lang="en-US" sz="2800" dirty="0" smtClean="0"/>
          </a:p>
          <a:p>
            <a:r>
              <a:rPr lang="en-US" sz="2800" dirty="0" smtClean="0"/>
              <a:t>About 50,000 “gene patents” </a:t>
            </a:r>
          </a:p>
          <a:p>
            <a:pPr lvl="1"/>
            <a:r>
              <a:rPr lang="en-US" sz="2000" dirty="0" smtClean="0"/>
              <a:t>database includes patents having claims mentioning terms specific to nucleic acids, such as, DNA, RNA, nucleotide, and plasmid</a:t>
            </a:r>
            <a:endParaRPr lang="en-US" sz="2000" dirty="0"/>
          </a:p>
          <a:p>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478BE0-7C05-447E-A188-0829E70E8053}" type="slidenum">
              <a:rPr lang="en-US" smtClean="0"/>
              <a:pPr/>
              <a:t>7</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457200" y="228600"/>
            <a:ext cx="8305800" cy="632459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73C129-BF76-43A2-B24C-F1280028B9C9}" type="slidenum">
              <a:rPr lang="en-US"/>
              <a:pPr/>
              <a:t>8</a:t>
            </a:fld>
            <a:endParaRPr lang="en-US"/>
          </a:p>
        </p:txBody>
      </p:sp>
      <p:sp>
        <p:nvSpPr>
          <p:cNvPr id="327682" name="Rectangle 2"/>
          <p:cNvSpPr>
            <a:spLocks noGrp="1" noChangeArrowheads="1"/>
          </p:cNvSpPr>
          <p:nvPr>
            <p:ph type="title"/>
          </p:nvPr>
        </p:nvSpPr>
        <p:spPr/>
        <p:txBody>
          <a:bodyPr/>
          <a:lstStyle/>
          <a:p>
            <a:r>
              <a:rPr lang="en-US" dirty="0" smtClean="0"/>
              <a:t>Products of Nature</a:t>
            </a:r>
            <a:endParaRPr lang="en-US" dirty="0"/>
          </a:p>
        </p:txBody>
      </p:sp>
      <p:sp>
        <p:nvSpPr>
          <p:cNvPr id="327683" name="Rectangle 3"/>
          <p:cNvSpPr>
            <a:spLocks noGrp="1" noChangeArrowheads="1"/>
          </p:cNvSpPr>
          <p:nvPr>
            <p:ph type="body" idx="1"/>
          </p:nvPr>
        </p:nvSpPr>
        <p:spPr>
          <a:xfrm>
            <a:off x="457200" y="1600200"/>
            <a:ext cx="8229600" cy="5257800"/>
          </a:xfrm>
        </p:spPr>
        <p:txBody>
          <a:bodyPr/>
          <a:lstStyle/>
          <a:p>
            <a:r>
              <a:rPr lang="en-US" sz="2800" dirty="0" smtClean="0">
                <a:solidFill>
                  <a:srgbClr val="33CCFF"/>
                </a:solidFill>
              </a:rPr>
              <a:t>Product of Nature Doctrine </a:t>
            </a:r>
            <a:r>
              <a:rPr lang="en-US" sz="2800" dirty="0" smtClean="0"/>
              <a:t>- one may not obtain a patent on something that is indistinguishable from a product of nature</a:t>
            </a:r>
          </a:p>
          <a:p>
            <a:pPr>
              <a:buNone/>
            </a:pPr>
            <a:endParaRPr lang="en-US" sz="2800" dirty="0" smtClean="0"/>
          </a:p>
          <a:p>
            <a:r>
              <a:rPr lang="en-US" sz="2800" dirty="0" smtClean="0"/>
              <a:t>1889 </a:t>
            </a:r>
            <a:r>
              <a:rPr lang="en-US" sz="2800" dirty="0"/>
              <a:t>- U.S. commissioner of patents rejected an application for a patent to cover a fiber identified in needles of a pine </a:t>
            </a:r>
            <a:r>
              <a:rPr lang="en-US" sz="2800" dirty="0" smtClean="0"/>
              <a:t>tree (</a:t>
            </a:r>
            <a:r>
              <a:rPr lang="en-US" sz="2800" i="1" dirty="0" smtClean="0"/>
              <a:t>Ex parte Latimer)</a:t>
            </a:r>
            <a:endParaRPr lang="en-US" sz="2800" dirty="0"/>
          </a:p>
          <a:p>
            <a:pPr lvl="1"/>
            <a:r>
              <a:rPr lang="en-US" sz="2400" dirty="0"/>
              <a:t>"not a patentable invention, recognized by statute, any more than to find a new gem or jewel in the earth would entitle the discoverer to patent all gems which should be subsequently found</a:t>
            </a:r>
            <a:r>
              <a:rPr lang="en-US" sz="2400" dirty="0" smtClean="0"/>
              <a:t>.“</a:t>
            </a:r>
          </a:p>
          <a:p>
            <a:pPr lvl="1">
              <a:buNone/>
            </a:pPr>
            <a:endParaRPr lang="en-US" sz="2400" dirty="0"/>
          </a:p>
          <a:p>
            <a:endParaRPr lang="en-US" sz="2800" dirty="0"/>
          </a:p>
          <a:p>
            <a:pPr lvl="1"/>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6C8DA81-2A45-47F0-ABB5-92CCB6A46527}" type="slidenum">
              <a:rPr lang="en-US"/>
              <a:pPr/>
              <a:t>9</a:t>
            </a:fld>
            <a:endParaRPr lang="en-US"/>
          </a:p>
        </p:txBody>
      </p:sp>
      <p:sp>
        <p:nvSpPr>
          <p:cNvPr id="317442" name="Rectangle 2"/>
          <p:cNvSpPr>
            <a:spLocks noGrp="1" noChangeArrowheads="1"/>
          </p:cNvSpPr>
          <p:nvPr>
            <p:ph type="title"/>
          </p:nvPr>
        </p:nvSpPr>
        <p:spPr/>
        <p:txBody>
          <a:bodyPr/>
          <a:lstStyle/>
          <a:p>
            <a:r>
              <a:rPr lang="en-US" dirty="0" smtClean="0"/>
              <a:t>Purified Substances</a:t>
            </a:r>
            <a:endParaRPr lang="en-US" dirty="0"/>
          </a:p>
        </p:txBody>
      </p:sp>
      <p:sp>
        <p:nvSpPr>
          <p:cNvPr id="317443" name="Rectangle 3"/>
          <p:cNvSpPr>
            <a:spLocks noGrp="1" noChangeArrowheads="1"/>
          </p:cNvSpPr>
          <p:nvPr>
            <p:ph type="body" idx="1"/>
          </p:nvPr>
        </p:nvSpPr>
        <p:spPr>
          <a:xfrm>
            <a:off x="457200" y="1447800"/>
            <a:ext cx="8229600" cy="4876800"/>
          </a:xfrm>
        </p:spPr>
        <p:txBody>
          <a:bodyPr/>
          <a:lstStyle/>
          <a:p>
            <a:r>
              <a:rPr lang="en-US" sz="2800" i="1" dirty="0" smtClean="0"/>
              <a:t>Parke Davis v. H. K. </a:t>
            </a:r>
            <a:r>
              <a:rPr lang="en-US" sz="2800" i="1" dirty="0" err="1" smtClean="0"/>
              <a:t>Mulford</a:t>
            </a:r>
            <a:r>
              <a:rPr lang="en-US" sz="2800" dirty="0" smtClean="0"/>
              <a:t>, 189 F 95 (S.D.N.Y. 1911):</a:t>
            </a:r>
          </a:p>
          <a:p>
            <a:pPr lvl="1"/>
            <a:r>
              <a:rPr lang="en-US" sz="2600" dirty="0" smtClean="0"/>
              <a:t>Product: </a:t>
            </a:r>
            <a:r>
              <a:rPr lang="en-US" sz="2600" dirty="0" smtClean="0">
                <a:solidFill>
                  <a:srgbClr val="33CCFF"/>
                </a:solidFill>
              </a:rPr>
              <a:t>purified adrenaline </a:t>
            </a:r>
            <a:r>
              <a:rPr lang="en-US" sz="2600" dirty="0" smtClean="0"/>
              <a:t>to treat </a:t>
            </a:r>
            <a:r>
              <a:rPr lang="en-US" sz="2400" dirty="0" smtClean="0"/>
              <a:t>patients with low blood pressure</a:t>
            </a:r>
            <a:endParaRPr lang="en-US" sz="2600" dirty="0" smtClean="0"/>
          </a:p>
          <a:p>
            <a:pPr lvl="1"/>
            <a:r>
              <a:rPr lang="en-US" sz="2400" dirty="0" smtClean="0"/>
              <a:t>Prior treatment:  dried and powdered suprarenal glands were used to treat patients with low blood pressure</a:t>
            </a:r>
          </a:p>
          <a:p>
            <a:pPr lvl="1"/>
            <a:r>
              <a:rPr lang="en-US" sz="2400" dirty="0" smtClean="0"/>
              <a:t>Southern District of New York upheld the validity of the patent</a:t>
            </a:r>
            <a:endParaRPr lang="en-US" sz="2600" dirty="0"/>
          </a:p>
          <a:p>
            <a:pPr lvl="2"/>
            <a:r>
              <a:rPr lang="en-US" sz="2200" dirty="0" smtClean="0"/>
              <a:t>become </a:t>
            </a:r>
            <a:r>
              <a:rPr lang="en-US" sz="2200" dirty="0"/>
              <a:t>substantially more useful than their non-extracted or less-pure states </a:t>
            </a:r>
            <a:endParaRPr lang="en-US" sz="2200" dirty="0" smtClean="0"/>
          </a:p>
          <a:p>
            <a:pPr lvl="2"/>
            <a:r>
              <a:rPr lang="en-US" sz="2200" dirty="0" smtClean="0"/>
              <a:t>purified material exhibits properties and utilities not possessed by the unpurified material </a:t>
            </a:r>
          </a:p>
          <a:p>
            <a:pPr lvl="1"/>
            <a:endParaRPr lang="en-US" sz="2600" dirty="0"/>
          </a:p>
        </p:txBody>
      </p:sp>
    </p:spTree>
  </p:cSld>
  <p:clrMapOvr>
    <a:masterClrMapping/>
  </p:clrMapOvr>
</p:sld>
</file>

<file path=ppt/theme/theme1.xml><?xml version="1.0" encoding="utf-8"?>
<a:theme xmlns:a="http://schemas.openxmlformats.org/drawingml/2006/main" name="Ripple">
  <a:themeElements>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445</TotalTime>
  <Words>1826</Words>
  <Application>Microsoft Office PowerPoint</Application>
  <PresentationFormat>On-screen Show (4:3)</PresentationFormat>
  <Paragraphs>207</Paragraphs>
  <Slides>27</Slides>
  <Notes>13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Ripple</vt:lpstr>
      <vt:lpstr>The Myriad Controversy and the Patentability of Genes</vt:lpstr>
      <vt:lpstr>Today’s Discussion</vt:lpstr>
      <vt:lpstr>Source of IP Rights</vt:lpstr>
      <vt:lpstr>Requirements for Patentability</vt:lpstr>
      <vt:lpstr>Patentable Subject Matter</vt:lpstr>
      <vt:lpstr>What are Gene Patents?</vt:lpstr>
      <vt:lpstr>PowerPoint Presentation</vt:lpstr>
      <vt:lpstr>Products of Nature</vt:lpstr>
      <vt:lpstr>Purified Substances</vt:lpstr>
      <vt:lpstr>Purified Substances</vt:lpstr>
      <vt:lpstr>Genetically Engineered Organisms</vt:lpstr>
      <vt:lpstr>PowerPoint Presentation</vt:lpstr>
      <vt:lpstr>Chakrabarty’s Legacy</vt:lpstr>
      <vt:lpstr>Isolated Gene Sequences</vt:lpstr>
      <vt:lpstr>Gene Patents on the Line </vt:lpstr>
      <vt:lpstr>Myriad Genetics  (District Ct, March 29, 2010)</vt:lpstr>
      <vt:lpstr>Myriad (Federal Cir, July 29, 2011)</vt:lpstr>
      <vt:lpstr>Myriad (Federal Cir, August 16, 2012)</vt:lpstr>
      <vt:lpstr>Myriad (Supreme Ct, June 13, 2013)</vt:lpstr>
      <vt:lpstr>Unanswered Questions</vt:lpstr>
      <vt:lpstr>Unanswered Questions</vt:lpstr>
      <vt:lpstr>Unanswered Questions</vt:lpstr>
      <vt:lpstr>Implications for Biotechnology</vt:lpstr>
      <vt:lpstr>Effect on Research</vt:lpstr>
      <vt:lpstr>Effect on Innovation</vt:lpstr>
      <vt:lpstr>Effect on Access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Patentability of Genes</dc:title>
  <dc:creator>Joanna Brougher</dc:creator>
  <cp:lastModifiedBy>Englert, David</cp:lastModifiedBy>
  <cp:revision>54</cp:revision>
  <dcterms:created xsi:type="dcterms:W3CDTF">2010-09-13T21:48:37Z</dcterms:created>
  <dcterms:modified xsi:type="dcterms:W3CDTF">2013-09-12T17:13:43Z</dcterms:modified>
</cp:coreProperties>
</file>