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57" r:id="rId3"/>
    <p:sldId id="259" r:id="rId4"/>
    <p:sldId id="258" r:id="rId5"/>
    <p:sldId id="262" r:id="rId6"/>
    <p:sldId id="263" r:id="rId7"/>
    <p:sldId id="265" r:id="rId8"/>
    <p:sldId id="271" r:id="rId9"/>
    <p:sldId id="264" r:id="rId10"/>
    <p:sldId id="268" r:id="rId11"/>
    <p:sldId id="273" r:id="rId12"/>
    <p:sldId id="269" r:id="rId13"/>
    <p:sldId id="272" r:id="rId14"/>
    <p:sldId id="270" r:id="rId15"/>
    <p:sldId id="266" r:id="rId16"/>
    <p:sldId id="267" r:id="rId17"/>
    <p:sldId id="289" r:id="rId18"/>
    <p:sldId id="276" r:id="rId19"/>
    <p:sldId id="287" r:id="rId20"/>
    <p:sldId id="283" r:id="rId21"/>
    <p:sldId id="292" r:id="rId22"/>
    <p:sldId id="286" r:id="rId23"/>
    <p:sldId id="290" r:id="rId24"/>
    <p:sldId id="291" r:id="rId25"/>
    <p:sldId id="296" r:id="rId26"/>
    <p:sldId id="295" r:id="rId27"/>
    <p:sldId id="294" r:id="rId28"/>
    <p:sldId id="297" r:id="rId29"/>
    <p:sldId id="293" r:id="rId30"/>
    <p:sldId id="298" r:id="rId31"/>
    <p:sldId id="299" r:id="rId32"/>
    <p:sldId id="300" r:id="rId3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29E3D089-7CA4-4B42-B2DA-53E3CB947586}" type="datetimeFigureOut">
              <a:rPr lang="en-US" smtClean="0"/>
              <a:pPr/>
              <a:t>9/12/2013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B17C778-5486-4555-ABF9-4D707617FDFD}" type="slidenum">
              <a:rPr lang="en-US" smtClean="0"/>
              <a:pPr/>
              <a:t>‹#›</a:t>
            </a:fld>
            <a:endParaRPr lang="en-US"/>
          </a:p>
        </p:txBody>
      </p:sp>
    </p:spTree>
    <p:extLst>
      <p:ext uri="{BB962C8B-B14F-4D97-AF65-F5344CB8AC3E}">
        <p14:creationId xmlns:p14="http://schemas.microsoft.com/office/powerpoint/2010/main" val="2393748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A0D404A4-77B5-4F08-B8BA-F5CEC348572F}" type="datetimeFigureOut">
              <a:rPr lang="en-US" smtClean="0"/>
              <a:pPr/>
              <a:t>9/12/2013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761EC48-C559-425E-B6DB-DF7D60E04463}" type="slidenum">
              <a:rPr lang="en-US" smtClean="0"/>
              <a:pPr/>
              <a:t>‹#›</a:t>
            </a:fld>
            <a:endParaRPr lang="en-US" dirty="0"/>
          </a:p>
        </p:txBody>
      </p:sp>
    </p:spTree>
    <p:extLst>
      <p:ext uri="{BB962C8B-B14F-4D97-AF65-F5344CB8AC3E}">
        <p14:creationId xmlns:p14="http://schemas.microsoft.com/office/powerpoint/2010/main" val="3269274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DCL was also an </a:t>
            </a:r>
            <a:r>
              <a:rPr lang="en-US" dirty="0" err="1" smtClean="0"/>
              <a:t>antihistimine</a:t>
            </a:r>
            <a:r>
              <a:rPr lang="en-US" dirty="0" smtClean="0"/>
              <a:t>.  Prior art did not disclose </a:t>
            </a:r>
            <a:r>
              <a:rPr lang="en-US" b="1" dirty="0" smtClean="0"/>
              <a:t>at all </a:t>
            </a:r>
            <a:r>
              <a:rPr lang="en-US" dirty="0" smtClean="0"/>
              <a:t>the metabolite DCL,</a:t>
            </a:r>
            <a:r>
              <a:rPr lang="en-US" baseline="0" dirty="0" smtClean="0"/>
              <a:t> just the ingestion of Claritin.  But patient would necessarily produce DCL; therefore DCL isn’t new.</a:t>
            </a:r>
            <a:endParaRPr lang="en-US" dirty="0"/>
          </a:p>
        </p:txBody>
      </p:sp>
      <p:sp>
        <p:nvSpPr>
          <p:cNvPr id="4" name="Slide Number Placeholder 3"/>
          <p:cNvSpPr>
            <a:spLocks noGrp="1"/>
          </p:cNvSpPr>
          <p:nvPr>
            <p:ph type="sldNum" sz="quarter" idx="10"/>
          </p:nvPr>
        </p:nvSpPr>
        <p:spPr/>
        <p:txBody>
          <a:bodyPr/>
          <a:lstStyle/>
          <a:p>
            <a:fld id="{C761EC48-C559-425E-B6DB-DF7D60E04463}"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Carrier and </a:t>
            </a:r>
            <a:r>
              <a:rPr lang="en-US" dirty="0" err="1" smtClean="0"/>
              <a:t>ascorbyl</a:t>
            </a:r>
            <a:r>
              <a:rPr lang="en-US" dirty="0" smtClean="0"/>
              <a:t> fatty acid ester both being fat soluble can effectively penetrate skin layers and deliver the active </a:t>
            </a:r>
            <a:r>
              <a:rPr lang="en-US" dirty="0" err="1" smtClean="0"/>
              <a:t>ascorbyl</a:t>
            </a:r>
            <a:r>
              <a:rPr lang="en-US" dirty="0" smtClean="0"/>
              <a:t> fatty acid ester to the lipid-rich layers of the skin</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Upon reaching the lipid-rich layers of skin, the </a:t>
            </a:r>
            <a:r>
              <a:rPr lang="en-US" dirty="0" err="1" smtClean="0"/>
              <a:t>ascorbyl</a:t>
            </a:r>
            <a:r>
              <a:rPr lang="en-US" dirty="0" smtClean="0"/>
              <a:t> fatty acid ester produces a number of beneficial effects ranging from the acceleration of collagen synthesis to the scavenging of oxygen-containing radicals caused by exposure to damaging ultraviolet radiation</a:t>
            </a:r>
          </a:p>
          <a:p>
            <a:endParaRPr lang="en-US" dirty="0"/>
          </a:p>
        </p:txBody>
      </p:sp>
      <p:sp>
        <p:nvSpPr>
          <p:cNvPr id="4" name="Slide Number Placeholder 3"/>
          <p:cNvSpPr>
            <a:spLocks noGrp="1"/>
          </p:cNvSpPr>
          <p:nvPr>
            <p:ph type="sldNum" sz="quarter" idx="10"/>
          </p:nvPr>
        </p:nvSpPr>
        <p:spPr/>
        <p:txBody>
          <a:bodyPr/>
          <a:lstStyle/>
          <a:p>
            <a:fld id="{C761EC48-C559-425E-B6DB-DF7D60E04463}" type="slidenum">
              <a:rPr lang="en-US" smtClean="0"/>
              <a:pPr/>
              <a:t>19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Very complex case in the context</a:t>
            </a:r>
            <a:r>
              <a:rPr lang="en-US" baseline="0" dirty="0" smtClean="0"/>
              <a:t> of an interference proceeding.</a:t>
            </a:r>
            <a:endParaRPr lang="en-US" dirty="0"/>
          </a:p>
        </p:txBody>
      </p:sp>
      <p:sp>
        <p:nvSpPr>
          <p:cNvPr id="4" name="Slide Number Placeholder 3"/>
          <p:cNvSpPr>
            <a:spLocks noGrp="1"/>
          </p:cNvSpPr>
          <p:nvPr>
            <p:ph type="sldNum" sz="quarter" idx="10"/>
          </p:nvPr>
        </p:nvSpPr>
        <p:spPr/>
        <p:txBody>
          <a:bodyPr/>
          <a:lstStyle/>
          <a:p>
            <a:fld id="{C761EC48-C559-425E-B6DB-DF7D60E04463}" type="slidenum">
              <a:rPr lang="en-US" smtClean="0"/>
              <a:pPr/>
              <a:t>20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Eating</a:t>
            </a:r>
            <a:r>
              <a:rPr lang="en-US" baseline="0" dirty="0" smtClean="0"/>
              <a:t> such sprouts was found to reduce level of carcinogens in animals.</a:t>
            </a:r>
          </a:p>
          <a:p>
            <a:endParaRPr lang="en-US" dirty="0"/>
          </a:p>
        </p:txBody>
      </p:sp>
      <p:sp>
        <p:nvSpPr>
          <p:cNvPr id="4" name="Slide Number Placeholder 3"/>
          <p:cNvSpPr>
            <a:spLocks noGrp="1"/>
          </p:cNvSpPr>
          <p:nvPr>
            <p:ph type="sldNum" sz="quarter" idx="10"/>
          </p:nvPr>
        </p:nvSpPr>
        <p:spPr/>
        <p:txBody>
          <a:bodyPr/>
          <a:lstStyle/>
          <a:p>
            <a:fld id="{C761EC48-C559-425E-B6DB-DF7D60E04463}" type="slidenum">
              <a:rPr lang="en-US" smtClean="0"/>
              <a:pPr/>
              <a:t>21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Drs.</a:t>
            </a:r>
            <a:r>
              <a:rPr lang="en-US" baseline="0" dirty="0" smtClean="0"/>
              <a:t> Can prescribe for infringing use compounds approved for some other </a:t>
            </a:r>
            <a:r>
              <a:rPr lang="en-US" baseline="0" dirty="0" err="1" smtClean="0"/>
              <a:t>noninfringing</a:t>
            </a:r>
            <a:r>
              <a:rPr lang="en-US" baseline="0" dirty="0" smtClean="0"/>
              <a:t> use.</a:t>
            </a:r>
            <a:endParaRPr lang="en-US" dirty="0"/>
          </a:p>
        </p:txBody>
      </p:sp>
      <p:sp>
        <p:nvSpPr>
          <p:cNvPr id="4" name="Slide Number Placeholder 3"/>
          <p:cNvSpPr>
            <a:spLocks noGrp="1"/>
          </p:cNvSpPr>
          <p:nvPr>
            <p:ph type="sldNum" sz="quarter" idx="10"/>
          </p:nvPr>
        </p:nvSpPr>
        <p:spPr/>
        <p:txBody>
          <a:bodyPr/>
          <a:lstStyle/>
          <a:p>
            <a:fld id="{C761EC48-C559-425E-B6DB-DF7D60E04463}" type="slidenum">
              <a:rPr lang="en-US" smtClean="0"/>
              <a:pPr/>
              <a:t>29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14DA1C-62BF-4C0F-A245-E7619EE76CF5}" type="datetimeFigureOut">
              <a:rPr lang="en-US" smtClean="0"/>
              <a:pPr/>
              <a:t>9/12/2013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EBED0C-A3D3-4CE0-8325-548336D7FC7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4DA1C-62BF-4C0F-A245-E7619EE76CF5}" type="datetimeFigureOut">
              <a:rPr lang="en-US" smtClean="0"/>
              <a:pPr/>
              <a:t>9/12/2013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EBED0C-A3D3-4CE0-8325-548336D7FC7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4DA1C-62BF-4C0F-A245-E7619EE76CF5}" type="datetimeFigureOut">
              <a:rPr lang="en-US" smtClean="0"/>
              <a:pPr/>
              <a:t>9/12/2013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EBED0C-A3D3-4CE0-8325-548336D7FC7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4DA1C-62BF-4C0F-A245-E7619EE76CF5}" type="datetimeFigureOut">
              <a:rPr lang="en-US" smtClean="0"/>
              <a:pPr/>
              <a:t>9/12/2013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EBED0C-A3D3-4CE0-8325-548336D7FC7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14DA1C-62BF-4C0F-A245-E7619EE76CF5}" type="datetimeFigureOut">
              <a:rPr lang="en-US" smtClean="0"/>
              <a:pPr/>
              <a:t>9/12/2013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EBED0C-A3D3-4CE0-8325-548336D7FC7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14DA1C-62BF-4C0F-A245-E7619EE76CF5}" type="datetimeFigureOut">
              <a:rPr lang="en-US" smtClean="0"/>
              <a:pPr/>
              <a:t>9/12/2013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EBED0C-A3D3-4CE0-8325-548336D7FC7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14DA1C-62BF-4C0F-A245-E7619EE76CF5}" type="datetimeFigureOut">
              <a:rPr lang="en-US" smtClean="0"/>
              <a:pPr/>
              <a:t>9/12/2013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8EBED0C-A3D3-4CE0-8325-548336D7FC7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14DA1C-62BF-4C0F-A245-E7619EE76CF5}" type="datetimeFigureOut">
              <a:rPr lang="en-US" smtClean="0"/>
              <a:pPr/>
              <a:t>9/12/2013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8EBED0C-A3D3-4CE0-8325-548336D7FC7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4DA1C-62BF-4C0F-A245-E7619EE76CF5}" type="datetimeFigureOut">
              <a:rPr lang="en-US" smtClean="0"/>
              <a:pPr/>
              <a:t>9/12/2013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EBED0C-A3D3-4CE0-8325-548336D7FC7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4DA1C-62BF-4C0F-A245-E7619EE76CF5}" type="datetimeFigureOut">
              <a:rPr lang="en-US" smtClean="0"/>
              <a:pPr/>
              <a:t>9/12/2013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EBED0C-A3D3-4CE0-8325-548336D7FC7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4DA1C-62BF-4C0F-A245-E7619EE76CF5}" type="datetimeFigureOut">
              <a:rPr lang="en-US" smtClean="0"/>
              <a:pPr/>
              <a:t>9/12/2013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EBED0C-A3D3-4CE0-8325-548336D7FC7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4DA1C-62BF-4C0F-A245-E7619EE76CF5}" type="datetimeFigureOut">
              <a:rPr lang="en-US" smtClean="0"/>
              <a:pPr/>
              <a:t>9/12/2013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BED0C-A3D3-4CE0-8325-548336D7FC7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allardspahr.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gif"/><Relationship Id="rId5" Type="http://schemas.openxmlformats.org/officeDocument/2006/relationships/image" Target="../media/image7.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oleObject" Target="../embeddings/oleObject3.bin"/><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wmf"/><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4.wmf"/><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ballardspahr.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
          <p:cNvPicPr>
            <a:picLocks noChangeAspect="1" noChangeArrowheads="1"/>
          </p:cNvPicPr>
          <p:nvPr/>
        </p:nvPicPr>
        <p:blipFill>
          <a:blip r:embed="rId2" cstate="print"/>
          <a:srcRect/>
          <a:stretch>
            <a:fillRect/>
          </a:stretch>
        </p:blipFill>
        <p:spPr bwMode="auto">
          <a:xfrm>
            <a:off x="1066800" y="304800"/>
            <a:ext cx="6858000" cy="1447800"/>
          </a:xfrm>
          <a:prstGeom prst="rect">
            <a:avLst/>
          </a:prstGeom>
          <a:noFill/>
          <a:ln w="9525">
            <a:noFill/>
            <a:miter lim="800000"/>
            <a:headEnd/>
            <a:tailEnd/>
          </a:ln>
        </p:spPr>
      </p:pic>
      <p:sp>
        <p:nvSpPr>
          <p:cNvPr id="5" name="Rectangle 4"/>
          <p:cNvSpPr/>
          <p:nvPr/>
        </p:nvSpPr>
        <p:spPr>
          <a:xfrm>
            <a:off x="914400" y="2743200"/>
            <a:ext cx="7315200" cy="892552"/>
          </a:xfrm>
          <a:prstGeom prst="rect">
            <a:avLst/>
          </a:prstGeom>
        </p:spPr>
        <p:txBody>
          <a:bodyPr wrap="square">
            <a:spAutoFit/>
          </a:bodyPr>
          <a:lstStyle/>
          <a:p>
            <a:r>
              <a:rPr lang="en-US" sz="3600" b="1" dirty="0" smtClean="0">
                <a:solidFill>
                  <a:srgbClr val="0070C0"/>
                </a:solidFill>
                <a:latin typeface="Futura Bk" pitchFamily="34" charset="0"/>
              </a:rPr>
              <a:t>New Uses For Old Compounds</a:t>
            </a:r>
          </a:p>
          <a:p>
            <a:r>
              <a:rPr lang="en-US" sz="1600" b="1" dirty="0" smtClean="0">
                <a:solidFill>
                  <a:srgbClr val="0070C0"/>
                </a:solidFill>
                <a:latin typeface="Futura Bk" pitchFamily="34" charset="0"/>
              </a:rPr>
              <a:t>September 12, 2013</a:t>
            </a:r>
            <a:endParaRPr lang="en-US" sz="1600" dirty="0"/>
          </a:p>
        </p:txBody>
      </p:sp>
      <p:sp>
        <p:nvSpPr>
          <p:cNvPr id="6" name="Rectangle 5"/>
          <p:cNvSpPr/>
          <p:nvPr/>
        </p:nvSpPr>
        <p:spPr>
          <a:xfrm>
            <a:off x="1828800" y="4419600"/>
            <a:ext cx="5486400" cy="1791260"/>
          </a:xfrm>
          <a:prstGeom prst="rect">
            <a:avLst/>
          </a:prstGeom>
        </p:spPr>
        <p:txBody>
          <a:bodyPr wrap="square">
            <a:spAutoFit/>
          </a:bodyPr>
          <a:lstStyle/>
          <a:p>
            <a:pPr algn="ctr" eaLnBrk="0" hangingPunct="0">
              <a:spcBef>
                <a:spcPct val="20000"/>
              </a:spcBef>
              <a:defRPr/>
            </a:pPr>
            <a:r>
              <a:rPr lang="en-US" sz="2400" b="1" kern="0" dirty="0"/>
              <a:t>Chris Curfman, JD, PhD</a:t>
            </a:r>
          </a:p>
          <a:p>
            <a:pPr algn="ctr" eaLnBrk="0" hangingPunct="0">
              <a:spcBef>
                <a:spcPct val="20000"/>
              </a:spcBef>
              <a:defRPr/>
            </a:pPr>
            <a:r>
              <a:rPr lang="en-US" sz="2400" b="1" kern="0" dirty="0" smtClean="0"/>
              <a:t>ccurfman@mcciplaw.com </a:t>
            </a:r>
            <a:endParaRPr lang="en-US" sz="2400" b="1" kern="0" dirty="0"/>
          </a:p>
          <a:p>
            <a:pPr algn="ctr" eaLnBrk="0" hangingPunct="0">
              <a:spcBef>
                <a:spcPct val="20000"/>
              </a:spcBef>
              <a:defRPr/>
            </a:pPr>
            <a:r>
              <a:rPr lang="en-US" sz="2400" b="1" kern="0" dirty="0"/>
              <a:t>Phone (404) 645-7700</a:t>
            </a:r>
          </a:p>
          <a:p>
            <a:pPr algn="ctr" eaLnBrk="0" hangingPunct="0">
              <a:spcBef>
                <a:spcPct val="20000"/>
              </a:spcBef>
              <a:defRPr/>
            </a:pPr>
            <a:r>
              <a:rPr lang="en-US" sz="2400" b="1" kern="0" dirty="0">
                <a:hlinkClick r:id="rId3"/>
              </a:rPr>
              <a:t>www.mcciplaw.com</a:t>
            </a:r>
            <a:endParaRPr lang="en-US" sz="2400" b="1" kern="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28600" y="152400"/>
            <a:ext cx="8153400" cy="990600"/>
          </a:xfrm>
          <a:prstGeom prst="rect">
            <a:avLst/>
          </a:prstGeom>
        </p:spPr>
        <p:txBody>
          <a:bodyPr/>
          <a:lstStyle/>
          <a:p>
            <a:pPr>
              <a:defRPr/>
            </a:pPr>
            <a:r>
              <a:rPr lang="en-US" sz="3600" b="1" kern="0" dirty="0" smtClean="0">
                <a:solidFill>
                  <a:srgbClr val="0070C0"/>
                </a:solidFill>
                <a:latin typeface="Futura Bk" pitchFamily="34" charset="0"/>
                <a:ea typeface="+mj-ea"/>
                <a:cs typeface="+mj-cs"/>
              </a:rPr>
              <a:t>Reference is silent as to a property</a:t>
            </a:r>
            <a:endParaRPr lang="en-US" sz="3600" b="1" kern="0" dirty="0">
              <a:solidFill>
                <a:srgbClr val="0070C0"/>
              </a:solidFill>
              <a:latin typeface="Futura Bk" pitchFamily="34" charset="0"/>
              <a:ea typeface="+mj-ea"/>
              <a:cs typeface="+mj-cs"/>
            </a:endParaRPr>
          </a:p>
          <a:p>
            <a:pPr>
              <a:defRPr/>
            </a:pPr>
            <a:r>
              <a:rPr lang="en-US" sz="2000" kern="0" dirty="0" smtClean="0">
                <a:latin typeface="Futura Bk" pitchFamily="34" charset="0"/>
                <a:ea typeface="+mj-ea"/>
                <a:cs typeface="+mj-cs"/>
              </a:rPr>
              <a:t>Titanium Metals Corp. v. Banner</a:t>
            </a:r>
            <a:r>
              <a:rPr lang="it-IT" sz="2000" kern="0" dirty="0" smtClean="0">
                <a:latin typeface="Futura Bk" pitchFamily="34" charset="0"/>
                <a:ea typeface="+mj-ea"/>
                <a:cs typeface="+mj-cs"/>
              </a:rPr>
              <a:t>, 778 </a:t>
            </a:r>
            <a:r>
              <a:rPr lang="it-IT" sz="2000" kern="0" dirty="0">
                <a:latin typeface="Futura Bk" pitchFamily="34" charset="0"/>
                <a:ea typeface="+mj-ea"/>
                <a:cs typeface="+mj-cs"/>
              </a:rPr>
              <a:t>F.2d </a:t>
            </a:r>
            <a:r>
              <a:rPr lang="it-IT" sz="2000" kern="0" dirty="0" smtClean="0">
                <a:latin typeface="Futura Bk" pitchFamily="34" charset="0"/>
                <a:ea typeface="+mj-ea"/>
                <a:cs typeface="+mj-cs"/>
              </a:rPr>
              <a:t>778 (Fed. Cir. 1985)</a:t>
            </a:r>
            <a:endParaRPr lang="en-US" sz="2000" kern="0" dirty="0">
              <a:latin typeface="Futura Bk" pitchFamily="34" charset="0"/>
              <a:ea typeface="+mj-ea"/>
              <a:cs typeface="+mj-cs"/>
            </a:endParaRPr>
          </a:p>
        </p:txBody>
      </p:sp>
      <p:sp>
        <p:nvSpPr>
          <p:cNvPr id="3" name="Rectangle 3"/>
          <p:cNvSpPr txBox="1">
            <a:spLocks noChangeArrowheads="1"/>
          </p:cNvSpPr>
          <p:nvPr/>
        </p:nvSpPr>
        <p:spPr>
          <a:xfrm>
            <a:off x="381000" y="1295400"/>
            <a:ext cx="8305800" cy="5181600"/>
          </a:xfrm>
          <a:prstGeom prst="rect">
            <a:avLst/>
          </a:prstGeom>
        </p:spPr>
        <p:txBody>
          <a:bodyPr/>
          <a:lstStyle/>
          <a:p>
            <a:pPr marL="342900" indent="-342900">
              <a:lnSpc>
                <a:spcPct val="90000"/>
              </a:lnSpc>
              <a:spcBef>
                <a:spcPct val="20000"/>
              </a:spcBef>
              <a:buFontTx/>
              <a:buChar char="•"/>
              <a:defRPr/>
            </a:pPr>
            <a:r>
              <a:rPr lang="en-US" sz="2400" kern="0" dirty="0" smtClean="0">
                <a:cs typeface="+mn-cs"/>
              </a:rPr>
              <a:t>1.  A titanium based alloy consisting essentially of 0.6-0.9 wt.% Ni, 0.2-0.4 wt.% Mo, up to 0.2 wt.% Fe, </a:t>
            </a:r>
            <a:r>
              <a:rPr lang="en-US" sz="2400" b="1" kern="0" dirty="0" smtClean="0">
                <a:cs typeface="+mn-cs"/>
              </a:rPr>
              <a:t>said alloy being characterized by good corrosion resistance in hot brine environments</a:t>
            </a:r>
            <a:r>
              <a:rPr lang="en-US" sz="2400" kern="0" dirty="0" smtClean="0">
                <a:cs typeface="+mn-cs"/>
              </a:rPr>
              <a:t>.</a:t>
            </a:r>
          </a:p>
          <a:p>
            <a:pPr marL="342900" indent="-342900">
              <a:lnSpc>
                <a:spcPct val="90000"/>
              </a:lnSpc>
              <a:spcBef>
                <a:spcPct val="20000"/>
              </a:spcBef>
              <a:buFontTx/>
              <a:buChar char="•"/>
              <a:defRPr/>
            </a:pPr>
            <a:endParaRPr lang="en-US" sz="2400" kern="0" dirty="0"/>
          </a:p>
          <a:p>
            <a:pPr marL="342900" indent="-342900">
              <a:lnSpc>
                <a:spcPct val="90000"/>
              </a:lnSpc>
              <a:spcBef>
                <a:spcPct val="20000"/>
              </a:spcBef>
              <a:buFontTx/>
              <a:buChar char="•"/>
              <a:defRPr/>
            </a:pPr>
            <a:r>
              <a:rPr lang="en-US" sz="2400" kern="0" dirty="0" smtClean="0"/>
              <a:t>Russian article had graph with data</a:t>
            </a:r>
            <a:br>
              <a:rPr lang="en-US" sz="2400" kern="0" dirty="0" smtClean="0"/>
            </a:br>
            <a:r>
              <a:rPr lang="en-US" sz="2400" kern="0" dirty="0" smtClean="0"/>
              <a:t>point corresponding to alloy. No </a:t>
            </a:r>
            <a:br>
              <a:rPr lang="en-US" sz="2400" kern="0" dirty="0" smtClean="0"/>
            </a:br>
            <a:r>
              <a:rPr lang="en-US" sz="2400" kern="0" dirty="0" smtClean="0"/>
              <a:t>mention of properties.</a:t>
            </a:r>
          </a:p>
          <a:p>
            <a:pPr marL="342900" indent="-342900">
              <a:lnSpc>
                <a:spcPct val="90000"/>
              </a:lnSpc>
              <a:spcBef>
                <a:spcPct val="20000"/>
              </a:spcBef>
              <a:buFontTx/>
              <a:buChar char="•"/>
              <a:defRPr/>
            </a:pPr>
            <a:endParaRPr lang="en-US" sz="2400" kern="0" dirty="0" smtClean="0">
              <a:cs typeface="+mn-cs"/>
            </a:endParaRPr>
          </a:p>
          <a:p>
            <a:pPr marL="342900" indent="-342900">
              <a:lnSpc>
                <a:spcPct val="90000"/>
              </a:lnSpc>
              <a:spcBef>
                <a:spcPct val="20000"/>
              </a:spcBef>
              <a:buFontTx/>
              <a:buChar char="•"/>
              <a:defRPr/>
            </a:pPr>
            <a:r>
              <a:rPr lang="en-US" sz="2400" kern="0" dirty="0" smtClean="0"/>
              <a:t>Ct. Discovery of a new property</a:t>
            </a:r>
            <a:br>
              <a:rPr lang="en-US" sz="2400" kern="0" dirty="0" smtClean="0"/>
            </a:br>
            <a:r>
              <a:rPr lang="en-US" sz="2400" kern="0" dirty="0" smtClean="0"/>
              <a:t>of a known compound cannot impart</a:t>
            </a:r>
            <a:br>
              <a:rPr lang="en-US" sz="2400" kern="0" dirty="0" smtClean="0"/>
            </a:br>
            <a:r>
              <a:rPr lang="en-US" sz="2400" kern="0" dirty="0" smtClean="0"/>
              <a:t>patentability to claims to the known compound.</a:t>
            </a:r>
          </a:p>
          <a:p>
            <a:pPr marL="342900" indent="-342900">
              <a:lnSpc>
                <a:spcPct val="90000"/>
              </a:lnSpc>
              <a:spcBef>
                <a:spcPct val="20000"/>
              </a:spcBef>
              <a:buFontTx/>
              <a:buChar char="•"/>
              <a:defRPr/>
            </a:pPr>
            <a:endParaRPr lang="en-US" sz="2400" kern="0" dirty="0" smtClean="0"/>
          </a:p>
          <a:p>
            <a:pPr marL="342900" indent="-342900">
              <a:lnSpc>
                <a:spcPct val="90000"/>
              </a:lnSpc>
              <a:spcBef>
                <a:spcPct val="20000"/>
              </a:spcBef>
              <a:buFontTx/>
              <a:buChar char="•"/>
              <a:defRPr/>
            </a:pPr>
            <a:r>
              <a:rPr lang="en-US" sz="2400" kern="0" dirty="0" smtClean="0">
                <a:solidFill>
                  <a:srgbClr val="FF0000"/>
                </a:solidFill>
                <a:cs typeface="+mn-cs"/>
              </a:rPr>
              <a:t>A compound and its properties are inseparable.</a:t>
            </a:r>
          </a:p>
          <a:p>
            <a:pPr marL="342900" indent="-342900">
              <a:lnSpc>
                <a:spcPct val="90000"/>
              </a:lnSpc>
              <a:spcBef>
                <a:spcPct val="20000"/>
              </a:spcBef>
              <a:buFontTx/>
              <a:buChar char="•"/>
              <a:defRPr/>
            </a:pPr>
            <a:endParaRPr lang="en-US" sz="2400" kern="0" dirty="0">
              <a:latin typeface="Futura Bk"/>
              <a:cs typeface="+mn-cs"/>
            </a:endParaRPr>
          </a:p>
          <a:p>
            <a:pPr marL="342900" indent="3175">
              <a:lnSpc>
                <a:spcPct val="90000"/>
              </a:lnSpc>
              <a:spcBef>
                <a:spcPct val="20000"/>
              </a:spcBef>
              <a:defRPr/>
            </a:pPr>
            <a:endParaRPr lang="en-US" sz="2400" kern="0" dirty="0">
              <a:latin typeface="Futura Bk"/>
              <a:cs typeface="+mn-cs"/>
            </a:endParaRPr>
          </a:p>
          <a:p>
            <a:pPr marL="342900" indent="-342900">
              <a:lnSpc>
                <a:spcPct val="90000"/>
              </a:lnSpc>
              <a:spcBef>
                <a:spcPct val="20000"/>
              </a:spcBef>
              <a:buFontTx/>
              <a:buChar char="•"/>
              <a:defRPr/>
            </a:pPr>
            <a:endParaRPr lang="en-US" sz="2400" kern="0" dirty="0">
              <a:latin typeface="Futura Bk"/>
              <a:cs typeface="+mn-cs"/>
            </a:endParaRPr>
          </a:p>
        </p:txBody>
      </p:sp>
      <p:grpSp>
        <p:nvGrpSpPr>
          <p:cNvPr id="4" name="Group 33"/>
          <p:cNvGrpSpPr>
            <a:grpSpLocks/>
          </p:cNvGrpSpPr>
          <p:nvPr/>
        </p:nvGrpSpPr>
        <p:grpSpPr bwMode="auto">
          <a:xfrm>
            <a:off x="0" y="6629400"/>
            <a:ext cx="9144000" cy="228600"/>
            <a:chOff x="0" y="768"/>
            <a:chExt cx="5760" cy="96"/>
          </a:xfrm>
        </p:grpSpPr>
        <p:sp>
          <p:nvSpPr>
            <p:cNvPr id="5"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6"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7"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8"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pic>
        <p:nvPicPr>
          <p:cNvPr id="17412" name="Picture 4" descr="http://upload.wikimedia.org/wikipedia/en/thumb/6/61/TernaryExample.svg/800px-TernaryExample.svg.png"/>
          <p:cNvPicPr>
            <a:picLocks noChangeAspect="1" noChangeArrowheads="1"/>
          </p:cNvPicPr>
          <p:nvPr/>
        </p:nvPicPr>
        <p:blipFill>
          <a:blip r:embed="rId2" cstate="print"/>
          <a:srcRect/>
          <a:stretch>
            <a:fillRect/>
          </a:stretch>
        </p:blipFill>
        <p:spPr bwMode="auto">
          <a:xfrm>
            <a:off x="4775200" y="2057400"/>
            <a:ext cx="4368800" cy="3276600"/>
          </a:xfrm>
          <a:prstGeom prst="rect">
            <a:avLst/>
          </a:prstGeom>
          <a:noFill/>
        </p:spPr>
      </p:pic>
      <p:sp>
        <p:nvSpPr>
          <p:cNvPr id="11" name="Oval 10"/>
          <p:cNvSpPr/>
          <p:nvPr/>
        </p:nvSpPr>
        <p:spPr>
          <a:xfrm>
            <a:off x="6096000" y="43434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400800" y="43434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248400" y="40386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400800" y="41148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248400" y="44958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629400" y="4419600"/>
            <a:ext cx="76200" cy="76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28600" y="152400"/>
            <a:ext cx="8153400" cy="1752600"/>
          </a:xfrm>
          <a:prstGeom prst="rect">
            <a:avLst/>
          </a:prstGeom>
        </p:spPr>
        <p:txBody>
          <a:bodyPr/>
          <a:lstStyle/>
          <a:p>
            <a:pPr>
              <a:defRPr/>
            </a:pPr>
            <a:r>
              <a:rPr lang="en-US" sz="3600" b="1" kern="0" dirty="0" smtClean="0">
                <a:solidFill>
                  <a:srgbClr val="0070C0"/>
                </a:solidFill>
                <a:latin typeface="Futura Bk" pitchFamily="34" charset="0"/>
                <a:ea typeface="+mj-ea"/>
                <a:cs typeface="+mj-cs"/>
              </a:rPr>
              <a:t>Reference forms compounds as an intermediate or metabolite</a:t>
            </a:r>
          </a:p>
          <a:p>
            <a:pPr>
              <a:defRPr/>
            </a:pPr>
            <a:r>
              <a:rPr lang="en-US" b="1" kern="0" dirty="0" smtClean="0">
                <a:solidFill>
                  <a:srgbClr val="0070C0"/>
                </a:solidFill>
                <a:latin typeface="Futura Bk" pitchFamily="34" charset="0"/>
                <a:ea typeface="+mj-ea"/>
                <a:cs typeface="+mj-cs"/>
              </a:rPr>
              <a:t> </a:t>
            </a:r>
            <a:r>
              <a:rPr lang="en-US" sz="2000" i="1" kern="0" dirty="0" err="1" smtClean="0">
                <a:latin typeface="Futura Bk" pitchFamily="34" charset="0"/>
                <a:ea typeface="+mj-ea"/>
                <a:cs typeface="+mj-cs"/>
              </a:rPr>
              <a:t>Shering</a:t>
            </a:r>
            <a:r>
              <a:rPr lang="en-US" sz="2000" i="1" kern="0" dirty="0" smtClean="0">
                <a:latin typeface="Futura Bk" pitchFamily="34" charset="0"/>
                <a:ea typeface="+mj-ea"/>
                <a:cs typeface="+mj-cs"/>
              </a:rPr>
              <a:t> Corp. v. Geneva </a:t>
            </a:r>
            <a:r>
              <a:rPr lang="en-US" sz="2000" i="1" kern="0" dirty="0" err="1" smtClean="0">
                <a:latin typeface="Futura Bk" pitchFamily="34" charset="0"/>
                <a:ea typeface="+mj-ea"/>
                <a:cs typeface="+mj-cs"/>
              </a:rPr>
              <a:t>Pharm</a:t>
            </a:r>
            <a:r>
              <a:rPr lang="en-US" sz="2000" i="1" kern="0" dirty="0" smtClean="0">
                <a:latin typeface="Futura Bk" pitchFamily="34" charset="0"/>
                <a:ea typeface="+mj-ea"/>
                <a:cs typeface="+mj-cs"/>
              </a:rPr>
              <a:t> et al.</a:t>
            </a:r>
            <a:r>
              <a:rPr lang="it-IT" sz="2000" kern="0" dirty="0" smtClean="0">
                <a:latin typeface="Futura Bk" pitchFamily="34" charset="0"/>
                <a:ea typeface="+mj-ea"/>
                <a:cs typeface="+mj-cs"/>
              </a:rPr>
              <a:t>, 348 F.3d 992 (Fed. Cir. 2003)</a:t>
            </a:r>
            <a:endParaRPr lang="en-US" sz="2000" kern="0" dirty="0">
              <a:latin typeface="Futura Bk" pitchFamily="34" charset="0"/>
              <a:ea typeface="+mj-ea"/>
              <a:cs typeface="+mj-cs"/>
            </a:endParaRPr>
          </a:p>
        </p:txBody>
      </p:sp>
      <p:grpSp>
        <p:nvGrpSpPr>
          <p:cNvPr id="3" name="Group 33"/>
          <p:cNvGrpSpPr>
            <a:grpSpLocks/>
          </p:cNvGrpSpPr>
          <p:nvPr/>
        </p:nvGrpSpPr>
        <p:grpSpPr bwMode="auto">
          <a:xfrm>
            <a:off x="0" y="6629400"/>
            <a:ext cx="9144000" cy="228600"/>
            <a:chOff x="0" y="768"/>
            <a:chExt cx="5760" cy="96"/>
          </a:xfrm>
        </p:grpSpPr>
        <p:sp>
          <p:nvSpPr>
            <p:cNvPr id="4"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5"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6"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7"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
        <p:nvSpPr>
          <p:cNvPr id="8" name="TextBox 7"/>
          <p:cNvSpPr txBox="1"/>
          <p:nvPr/>
        </p:nvSpPr>
        <p:spPr>
          <a:xfrm>
            <a:off x="304800" y="2133600"/>
            <a:ext cx="4191000" cy="461665"/>
          </a:xfrm>
          <a:prstGeom prst="rect">
            <a:avLst/>
          </a:prstGeom>
          <a:noFill/>
        </p:spPr>
        <p:txBody>
          <a:bodyPr wrap="square" rtlCol="0">
            <a:spAutoFit/>
          </a:bodyPr>
          <a:lstStyle/>
          <a:p>
            <a:r>
              <a:rPr lang="en-US" sz="2400" dirty="0" smtClean="0"/>
              <a:t>1.  A compound of the formula  </a:t>
            </a:r>
            <a:endParaRPr lang="en-US" sz="2400" dirty="0"/>
          </a:p>
        </p:txBody>
      </p:sp>
      <p:graphicFrame>
        <p:nvGraphicFramePr>
          <p:cNvPr id="2049" name="Object 1"/>
          <p:cNvGraphicFramePr>
            <a:graphicFrameLocks noChangeAspect="1"/>
          </p:cNvGraphicFramePr>
          <p:nvPr/>
        </p:nvGraphicFramePr>
        <p:xfrm>
          <a:off x="685800" y="2667000"/>
          <a:ext cx="2900363" cy="2157413"/>
        </p:xfrm>
        <a:graphic>
          <a:graphicData uri="http://schemas.openxmlformats.org/presentationml/2006/ole">
            <mc:AlternateContent xmlns:mc="http://schemas.openxmlformats.org/markup-compatibility/2006">
              <mc:Choice xmlns:v="urn:schemas-microsoft-com:vml" Requires="v">
                <p:oleObj spid="_x0000_s2050" name="CS ChemDraw Drawing" r:id="rId4" imgW="2899789" imgH="2157567" progId="ChemDraw.Document.6.0">
                  <p:embed/>
                </p:oleObj>
              </mc:Choice>
              <mc:Fallback>
                <p:oleObj name="CS ChemDraw Drawing" r:id="rId4" imgW="2899789" imgH="2157567" progId="ChemDraw.Document.6.0">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667000"/>
                        <a:ext cx="2900363" cy="215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51" name="Picture 3" descr="http://www.nutriteck.com/bulk/img/digestion.gif"/>
          <p:cNvPicPr>
            <a:picLocks noChangeAspect="1" noChangeArrowheads="1"/>
          </p:cNvPicPr>
          <p:nvPr/>
        </p:nvPicPr>
        <p:blipFill>
          <a:blip r:embed="rId6" cstate="print"/>
          <a:srcRect/>
          <a:stretch>
            <a:fillRect/>
          </a:stretch>
        </p:blipFill>
        <p:spPr bwMode="auto">
          <a:xfrm>
            <a:off x="6096000" y="2133600"/>
            <a:ext cx="2286000" cy="3858537"/>
          </a:xfrm>
          <a:prstGeom prst="rect">
            <a:avLst/>
          </a:prstGeom>
          <a:noFill/>
        </p:spPr>
      </p:pic>
      <p:sp>
        <p:nvSpPr>
          <p:cNvPr id="11" name="TextBox 10"/>
          <p:cNvSpPr txBox="1"/>
          <p:nvPr/>
        </p:nvSpPr>
        <p:spPr>
          <a:xfrm>
            <a:off x="4876800" y="1905000"/>
            <a:ext cx="1353256" cy="830997"/>
          </a:xfrm>
          <a:prstGeom prst="rect">
            <a:avLst/>
          </a:prstGeom>
          <a:noFill/>
        </p:spPr>
        <p:txBody>
          <a:bodyPr wrap="none" rtlCol="0">
            <a:spAutoFit/>
          </a:bodyPr>
          <a:lstStyle/>
          <a:p>
            <a:r>
              <a:rPr lang="en-US" sz="2400" dirty="0" smtClean="0"/>
              <a:t>Prior Art </a:t>
            </a:r>
          </a:p>
          <a:p>
            <a:r>
              <a:rPr lang="en-US" sz="2400" dirty="0" err="1" smtClean="0"/>
              <a:t>Claritin</a:t>
            </a:r>
            <a:r>
              <a:rPr lang="en-US" sz="2400" baseline="30000" dirty="0" err="1" smtClean="0"/>
              <a:t>TM</a:t>
            </a:r>
            <a:endParaRPr lang="en-US" sz="2400" baseline="30000" dirty="0"/>
          </a:p>
        </p:txBody>
      </p:sp>
      <p:cxnSp>
        <p:nvCxnSpPr>
          <p:cNvPr id="14" name="Straight Arrow Connector 13"/>
          <p:cNvCxnSpPr/>
          <p:nvPr/>
        </p:nvCxnSpPr>
        <p:spPr>
          <a:xfrm flipH="1" flipV="1">
            <a:off x="3124200" y="3657600"/>
            <a:ext cx="320040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096000" y="2590800"/>
            <a:ext cx="457200" cy="152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248400" y="6019800"/>
            <a:ext cx="1524000" cy="461665"/>
          </a:xfrm>
          <a:prstGeom prst="rect">
            <a:avLst/>
          </a:prstGeom>
          <a:noFill/>
        </p:spPr>
        <p:txBody>
          <a:bodyPr wrap="square" rtlCol="0">
            <a:spAutoFit/>
          </a:bodyPr>
          <a:lstStyle/>
          <a:p>
            <a:r>
              <a:rPr lang="en-US" sz="2400" dirty="0" smtClean="0"/>
              <a:t>Enabled!</a:t>
            </a:r>
            <a:endParaRPr lang="en-US" sz="2400" dirty="0"/>
          </a:p>
        </p:txBody>
      </p:sp>
      <p:sp>
        <p:nvSpPr>
          <p:cNvPr id="18" name="TextBox 17"/>
          <p:cNvSpPr txBox="1"/>
          <p:nvPr/>
        </p:nvSpPr>
        <p:spPr>
          <a:xfrm>
            <a:off x="838200" y="1905000"/>
            <a:ext cx="1423980" cy="461665"/>
          </a:xfrm>
          <a:prstGeom prst="rect">
            <a:avLst/>
          </a:prstGeom>
          <a:noFill/>
        </p:spPr>
        <p:txBody>
          <a:bodyPr wrap="none" rtlCol="0">
            <a:spAutoFit/>
          </a:bodyPr>
          <a:lstStyle/>
          <a:p>
            <a:r>
              <a:rPr lang="en-US" sz="2400" baseline="-25000" dirty="0" smtClean="0">
                <a:solidFill>
                  <a:srgbClr val="FF0000"/>
                </a:solidFill>
                <a:latin typeface="Arial"/>
                <a:cs typeface="Arial"/>
              </a:rPr>
              <a:t>^</a:t>
            </a:r>
            <a:r>
              <a:rPr lang="en-US" sz="2400" dirty="0" smtClean="0">
                <a:solidFill>
                  <a:srgbClr val="FF0000"/>
                </a:solidFill>
                <a:latin typeface="Arial"/>
                <a:cs typeface="Arial"/>
              </a:rPr>
              <a:t> </a:t>
            </a:r>
            <a:r>
              <a:rPr lang="en-US" sz="2400" dirty="0" smtClean="0">
                <a:solidFill>
                  <a:srgbClr val="FF0000"/>
                </a:solidFill>
              </a:rPr>
              <a:t>Isolated </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28600" y="152400"/>
            <a:ext cx="8153400" cy="1143000"/>
          </a:xfrm>
          <a:prstGeom prst="rect">
            <a:avLst/>
          </a:prstGeom>
        </p:spPr>
        <p:txBody>
          <a:bodyPr/>
          <a:lstStyle/>
          <a:p>
            <a:pPr>
              <a:defRPr/>
            </a:pPr>
            <a:r>
              <a:rPr lang="en-US" sz="3600" b="1" kern="0" dirty="0" smtClean="0">
                <a:solidFill>
                  <a:srgbClr val="0070C0"/>
                </a:solidFill>
                <a:latin typeface="Futura Bk" pitchFamily="34" charset="0"/>
                <a:ea typeface="+mj-ea"/>
                <a:cs typeface="+mj-cs"/>
              </a:rPr>
              <a:t>Reference generically describes compound </a:t>
            </a:r>
            <a:r>
              <a:rPr lang="en-US" kern="0" dirty="0" smtClean="0">
                <a:latin typeface="Futura Bk" pitchFamily="34" charset="0"/>
                <a:ea typeface="+mj-ea"/>
                <a:cs typeface="+mj-cs"/>
              </a:rPr>
              <a:t>In re Baird, 16 F.3d 380 (Fed. Cir. 1994)</a:t>
            </a:r>
          </a:p>
          <a:p>
            <a:pPr>
              <a:defRPr/>
            </a:pPr>
            <a:endParaRPr lang="en-US" sz="3600" b="1" kern="0" dirty="0">
              <a:solidFill>
                <a:srgbClr val="0070C0"/>
              </a:solidFill>
              <a:latin typeface="Futura Bk" pitchFamily="34" charset="0"/>
              <a:ea typeface="+mj-ea"/>
              <a:cs typeface="+mj-cs"/>
            </a:endParaRPr>
          </a:p>
        </p:txBody>
      </p:sp>
      <p:grpSp>
        <p:nvGrpSpPr>
          <p:cNvPr id="3" name="Group 33"/>
          <p:cNvGrpSpPr>
            <a:grpSpLocks/>
          </p:cNvGrpSpPr>
          <p:nvPr/>
        </p:nvGrpSpPr>
        <p:grpSpPr bwMode="auto">
          <a:xfrm>
            <a:off x="0" y="6629400"/>
            <a:ext cx="9144000" cy="228600"/>
            <a:chOff x="0" y="768"/>
            <a:chExt cx="5760" cy="96"/>
          </a:xfrm>
        </p:grpSpPr>
        <p:sp>
          <p:nvSpPr>
            <p:cNvPr id="4"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5"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6"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7"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
        <p:nvSpPr>
          <p:cNvPr id="17" name="Content Placeholder 16"/>
          <p:cNvSpPr>
            <a:spLocks noGrp="1"/>
          </p:cNvSpPr>
          <p:nvPr>
            <p:ph sz="half" idx="1"/>
          </p:nvPr>
        </p:nvSpPr>
        <p:spPr>
          <a:xfrm>
            <a:off x="457200" y="1600200"/>
            <a:ext cx="4876800" cy="4953000"/>
          </a:xfrm>
        </p:spPr>
        <p:txBody>
          <a:bodyPr>
            <a:noAutofit/>
          </a:bodyPr>
          <a:lstStyle/>
          <a:p>
            <a:pPr marL="0" indent="3175" fontAlgn="base">
              <a:buNone/>
            </a:pPr>
            <a:r>
              <a:rPr lang="en-US" sz="1800" u="sng" dirty="0" smtClean="0"/>
              <a:t>Prior Art</a:t>
            </a:r>
            <a:endParaRPr lang="en-US" sz="1800" dirty="0" smtClean="0"/>
          </a:p>
          <a:p>
            <a:pPr marL="0" indent="3175" fontAlgn="base">
              <a:buNone/>
            </a:pPr>
            <a:endParaRPr lang="en-US" sz="2000" dirty="0" smtClean="0"/>
          </a:p>
          <a:p>
            <a:pPr marL="0" indent="3175" fontAlgn="base"/>
            <a:endParaRPr lang="en-US" sz="2000" dirty="0" smtClean="0"/>
          </a:p>
          <a:p>
            <a:pPr marL="0" indent="3175" fontAlgn="base">
              <a:buNone/>
            </a:pPr>
            <a:endParaRPr lang="en-US" sz="1600" dirty="0" smtClean="0"/>
          </a:p>
          <a:p>
            <a:pPr marL="0" indent="3175" fontAlgn="base">
              <a:buNone/>
            </a:pPr>
            <a:r>
              <a:rPr lang="en-US" sz="1800" dirty="0" smtClean="0"/>
              <a:t>wherein R is selected from substitute and </a:t>
            </a:r>
            <a:r>
              <a:rPr lang="en-US" sz="1800" dirty="0" err="1" smtClean="0"/>
              <a:t>unsubstituted</a:t>
            </a:r>
            <a:r>
              <a:rPr lang="en-US" sz="1800" dirty="0" smtClean="0"/>
              <a:t> </a:t>
            </a:r>
            <a:r>
              <a:rPr lang="en-US" sz="1800" dirty="0" err="1" smtClean="0"/>
              <a:t>alkylene</a:t>
            </a:r>
            <a:r>
              <a:rPr lang="en-US" sz="1800" dirty="0" smtClean="0"/>
              <a:t> radicals having from about 2 to about 12 carbon atoms, </a:t>
            </a:r>
            <a:r>
              <a:rPr lang="en-US" sz="1800" dirty="0" err="1" smtClean="0"/>
              <a:t>alkylidene</a:t>
            </a:r>
            <a:r>
              <a:rPr lang="en-US" sz="1800" dirty="0" smtClean="0"/>
              <a:t> radicals having from 1 to 12 carbon atoms and </a:t>
            </a:r>
            <a:r>
              <a:rPr lang="en-US" sz="1800" dirty="0" err="1" smtClean="0"/>
              <a:t>cycloalkylidene</a:t>
            </a:r>
            <a:r>
              <a:rPr lang="en-US" sz="1800" dirty="0" smtClean="0"/>
              <a:t> radicals having from 3 to 12 carbon atoms; R’ and R” are selected from substituted and </a:t>
            </a:r>
            <a:r>
              <a:rPr lang="en-US" sz="1800" dirty="0" err="1" smtClean="0"/>
              <a:t>unsubstituted</a:t>
            </a:r>
            <a:r>
              <a:rPr lang="en-US" sz="1800" dirty="0" smtClean="0"/>
              <a:t> </a:t>
            </a:r>
            <a:r>
              <a:rPr lang="en-US" sz="1800" dirty="0" err="1" smtClean="0"/>
              <a:t>alkylene</a:t>
            </a:r>
            <a:r>
              <a:rPr lang="en-US" sz="1800" dirty="0" smtClean="0"/>
              <a:t> radicals having from 2 to 12 carbon atoms, </a:t>
            </a:r>
            <a:r>
              <a:rPr lang="en-US" sz="1800" dirty="0" err="1" smtClean="0"/>
              <a:t>alkylene</a:t>
            </a:r>
            <a:r>
              <a:rPr lang="en-US" sz="1800" dirty="0" smtClean="0"/>
              <a:t> </a:t>
            </a:r>
            <a:r>
              <a:rPr lang="en-US" sz="1800" dirty="0" err="1" smtClean="0"/>
              <a:t>arylene</a:t>
            </a:r>
            <a:r>
              <a:rPr lang="en-US" sz="1800" dirty="0" smtClean="0"/>
              <a:t> radicals having from 8 to 12 carbon atoms and </a:t>
            </a:r>
            <a:r>
              <a:rPr lang="en-US" sz="1800" dirty="0" err="1" smtClean="0"/>
              <a:t>arylene</a:t>
            </a:r>
            <a:r>
              <a:rPr lang="en-US" sz="1800" dirty="0" smtClean="0"/>
              <a:t> radicals; X and X’ are selected from hydrogen or an alkyl radical having from 1 to 4 carbon atoms; and each n is a number from 0 (zero) to 4.</a:t>
            </a:r>
          </a:p>
        </p:txBody>
      </p:sp>
      <p:sp>
        <p:nvSpPr>
          <p:cNvPr id="18" name="Content Placeholder 17"/>
          <p:cNvSpPr>
            <a:spLocks noGrp="1"/>
          </p:cNvSpPr>
          <p:nvPr>
            <p:ph sz="half" idx="2"/>
          </p:nvPr>
        </p:nvSpPr>
        <p:spPr>
          <a:xfrm>
            <a:off x="5486400" y="1600200"/>
            <a:ext cx="3352800" cy="4525963"/>
          </a:xfrm>
        </p:spPr>
        <p:txBody>
          <a:bodyPr>
            <a:normAutofit/>
          </a:bodyPr>
          <a:lstStyle/>
          <a:p>
            <a:pPr>
              <a:buNone/>
            </a:pPr>
            <a:r>
              <a:rPr lang="en-US" sz="1800" u="sng" dirty="0" smtClean="0"/>
              <a:t>Baird Invention</a:t>
            </a:r>
            <a:endParaRPr lang="en-US" sz="1800" dirty="0" smtClean="0"/>
          </a:p>
          <a:p>
            <a:pPr>
              <a:buNone/>
            </a:pPr>
            <a:endParaRPr lang="en-US" sz="1800" dirty="0" smtClean="0"/>
          </a:p>
          <a:p>
            <a:pPr>
              <a:buNone/>
            </a:pPr>
            <a:endParaRPr lang="en-US" sz="1800" dirty="0" smtClean="0"/>
          </a:p>
          <a:p>
            <a:pPr>
              <a:buNone/>
            </a:pPr>
            <a:endParaRPr lang="en-US" sz="1800" dirty="0" smtClean="0"/>
          </a:p>
          <a:p>
            <a:pPr marL="0" indent="0">
              <a:buNone/>
            </a:pPr>
            <a:r>
              <a:rPr lang="en-US" sz="1800" dirty="0" smtClean="0"/>
              <a:t>The same as Prior Art when n</a:t>
            </a:r>
            <a:r>
              <a:rPr lang="en-US" sz="1800" baseline="-25000" dirty="0" smtClean="0"/>
              <a:t>1</a:t>
            </a:r>
            <a:r>
              <a:rPr lang="en-US" sz="1800" dirty="0" smtClean="0"/>
              <a:t> and n</a:t>
            </a:r>
            <a:r>
              <a:rPr lang="en-US" sz="1800" baseline="-25000" dirty="0" smtClean="0"/>
              <a:t>2</a:t>
            </a:r>
            <a:r>
              <a:rPr lang="en-US" sz="1800" dirty="0" smtClean="0"/>
              <a:t> = 0, X and X’ = H, and R = C</a:t>
            </a:r>
            <a:r>
              <a:rPr lang="en-US" sz="1800" baseline="-25000" dirty="0" smtClean="0"/>
              <a:t>3</a:t>
            </a:r>
            <a:r>
              <a:rPr lang="en-US" sz="1800" dirty="0" smtClean="0"/>
              <a:t>.</a:t>
            </a:r>
          </a:p>
          <a:p>
            <a:pPr>
              <a:buNone/>
            </a:pPr>
            <a:endParaRPr lang="en-US" dirty="0"/>
          </a:p>
        </p:txBody>
      </p:sp>
      <p:graphicFrame>
        <p:nvGraphicFramePr>
          <p:cNvPr id="1027" name="Object 3"/>
          <p:cNvGraphicFramePr>
            <a:graphicFrameLocks noChangeAspect="1"/>
          </p:cNvGraphicFramePr>
          <p:nvPr/>
        </p:nvGraphicFramePr>
        <p:xfrm>
          <a:off x="457200" y="1981200"/>
          <a:ext cx="4495800" cy="1032381"/>
        </p:xfrm>
        <a:graphic>
          <a:graphicData uri="http://schemas.openxmlformats.org/presentationml/2006/ole">
            <mc:AlternateContent xmlns:mc="http://schemas.openxmlformats.org/markup-compatibility/2006">
              <mc:Choice xmlns:v="urn:schemas-microsoft-com:vml" Requires="v">
                <p:oleObj spid="_x0000_s1029" name="CS ChemDraw Drawing" r:id="rId3" imgW="5208840" imgH="1196640" progId="ChemDraw.Document.6.0">
                  <p:embed/>
                </p:oleObj>
              </mc:Choice>
              <mc:Fallback>
                <p:oleObj name="CS ChemDraw Drawing" r:id="rId3" imgW="5208840" imgH="1196640" progId="ChemDraw.Document.6.0">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981200"/>
                        <a:ext cx="4495800" cy="1032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8" name="Object 4"/>
          <p:cNvGraphicFramePr>
            <a:graphicFrameLocks noChangeAspect="1"/>
          </p:cNvGraphicFramePr>
          <p:nvPr/>
        </p:nvGraphicFramePr>
        <p:xfrm>
          <a:off x="5334000" y="2057400"/>
          <a:ext cx="3581400" cy="843695"/>
        </p:xfrm>
        <a:graphic>
          <a:graphicData uri="http://schemas.openxmlformats.org/presentationml/2006/ole">
            <mc:AlternateContent xmlns:mc="http://schemas.openxmlformats.org/markup-compatibility/2006">
              <mc:Choice xmlns:v="urn:schemas-microsoft-com:vml" Requires="v">
                <p:oleObj spid="_x0000_s1030" name="CS ChemDraw Drawing" r:id="rId5" imgW="4040640" imgH="951840" progId="ChemDraw.Document.6.0">
                  <p:embed/>
                </p:oleObj>
              </mc:Choice>
              <mc:Fallback>
                <p:oleObj name="CS ChemDraw Drawing" r:id="rId5" imgW="4040640" imgH="951840" progId="ChemDraw.Document.6.0">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2057400"/>
                        <a:ext cx="3581400" cy="843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15962"/>
          </a:xfrm>
        </p:spPr>
        <p:txBody>
          <a:bodyPr>
            <a:normAutofit/>
          </a:bodyPr>
          <a:lstStyle/>
          <a:p>
            <a:pPr algn="l"/>
            <a:r>
              <a:rPr lang="en-US" sz="3600" b="1" dirty="0" smtClean="0">
                <a:solidFill>
                  <a:schemeClr val="tx2">
                    <a:lumMod val="60000"/>
                    <a:lumOff val="40000"/>
                  </a:schemeClr>
                </a:solidFill>
                <a:latin typeface="Futura Bk"/>
              </a:rPr>
              <a:t>Genus / Species Issues</a:t>
            </a:r>
            <a:endParaRPr lang="en-US" sz="3600" b="1" dirty="0">
              <a:solidFill>
                <a:schemeClr val="tx2">
                  <a:lumMod val="60000"/>
                  <a:lumOff val="40000"/>
                </a:schemeClr>
              </a:solidFill>
              <a:latin typeface="Futura Bk"/>
            </a:endParaRPr>
          </a:p>
        </p:txBody>
      </p:sp>
      <p:grpSp>
        <p:nvGrpSpPr>
          <p:cNvPr id="5" name="Group 4"/>
          <p:cNvGrpSpPr>
            <a:grpSpLocks/>
          </p:cNvGrpSpPr>
          <p:nvPr/>
        </p:nvGrpSpPr>
        <p:grpSpPr bwMode="auto">
          <a:xfrm>
            <a:off x="685800" y="1600200"/>
            <a:ext cx="3409950" cy="2214563"/>
            <a:chOff x="1920" y="2016"/>
            <a:chExt cx="2256" cy="1488"/>
          </a:xfrm>
        </p:grpSpPr>
        <p:sp>
          <p:nvSpPr>
            <p:cNvPr id="6" name="Oval 5"/>
            <p:cNvSpPr>
              <a:spLocks noChangeArrowheads="1"/>
            </p:cNvSpPr>
            <p:nvPr/>
          </p:nvSpPr>
          <p:spPr bwMode="auto">
            <a:xfrm>
              <a:off x="1920" y="2352"/>
              <a:ext cx="1248" cy="1152"/>
            </a:xfrm>
            <a:prstGeom prst="ellipse">
              <a:avLst/>
            </a:prstGeom>
            <a:solidFill>
              <a:srgbClr val="00FF00"/>
            </a:solidFill>
            <a:ln w="9525">
              <a:solidFill>
                <a:schemeClr val="tx1"/>
              </a:solidFill>
              <a:round/>
              <a:headEnd/>
              <a:tailEnd/>
            </a:ln>
            <a:effectLst/>
          </p:spPr>
          <p:txBody>
            <a:bodyPr wrap="none" anchor="ctr"/>
            <a:lstStyle/>
            <a:p>
              <a:endParaRPr lang="en-US"/>
            </a:p>
          </p:txBody>
        </p:sp>
        <p:sp>
          <p:nvSpPr>
            <p:cNvPr id="7" name="Oval 6"/>
            <p:cNvSpPr>
              <a:spLocks noChangeArrowheads="1"/>
            </p:cNvSpPr>
            <p:nvPr/>
          </p:nvSpPr>
          <p:spPr bwMode="auto">
            <a:xfrm>
              <a:off x="2640" y="2736"/>
              <a:ext cx="192" cy="192"/>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8" name="Line 7"/>
            <p:cNvSpPr>
              <a:spLocks noChangeShapeType="1"/>
            </p:cNvSpPr>
            <p:nvPr/>
          </p:nvSpPr>
          <p:spPr bwMode="auto">
            <a:xfrm flipH="1">
              <a:off x="2736" y="2208"/>
              <a:ext cx="768" cy="432"/>
            </a:xfrm>
            <a:prstGeom prst="line">
              <a:avLst/>
            </a:prstGeom>
            <a:noFill/>
            <a:ln w="9525">
              <a:solidFill>
                <a:schemeClr val="tx1"/>
              </a:solidFill>
              <a:round/>
              <a:headEnd/>
              <a:tailEnd type="triangle" w="med" len="med"/>
            </a:ln>
            <a:effectLst/>
          </p:spPr>
          <p:txBody>
            <a:bodyPr/>
            <a:lstStyle/>
            <a:p>
              <a:endParaRPr lang="en-US"/>
            </a:p>
          </p:txBody>
        </p:sp>
        <p:sp>
          <p:nvSpPr>
            <p:cNvPr id="9" name="Text Box 8"/>
            <p:cNvSpPr txBox="1">
              <a:spLocks noChangeArrowheads="1"/>
            </p:cNvSpPr>
            <p:nvPr/>
          </p:nvSpPr>
          <p:spPr bwMode="auto">
            <a:xfrm>
              <a:off x="3504" y="2016"/>
              <a:ext cx="624" cy="262"/>
            </a:xfrm>
            <a:prstGeom prst="rect">
              <a:avLst/>
            </a:prstGeom>
            <a:noFill/>
            <a:ln w="9525">
              <a:noFill/>
              <a:miter lim="800000"/>
              <a:headEnd/>
              <a:tailEnd/>
            </a:ln>
            <a:effectLst/>
          </p:spPr>
          <p:txBody>
            <a:bodyPr lIns="86493" tIns="43247" rIns="86493" bIns="43247">
              <a:spAutoFit/>
            </a:bodyPr>
            <a:lstStyle/>
            <a:p>
              <a:pPr defTabSz="865188" eaLnBrk="0" hangingPunct="0">
                <a:spcBef>
                  <a:spcPct val="50000"/>
                </a:spcBef>
              </a:pPr>
              <a:r>
                <a:rPr lang="en-US" sz="2000">
                  <a:latin typeface="Verdana" pitchFamily="34" charset="0"/>
                </a:rPr>
                <a:t>Claim</a:t>
              </a:r>
            </a:p>
          </p:txBody>
        </p:sp>
        <p:sp>
          <p:nvSpPr>
            <p:cNvPr id="10" name="Line 9"/>
            <p:cNvSpPr>
              <a:spLocks noChangeShapeType="1"/>
            </p:cNvSpPr>
            <p:nvPr/>
          </p:nvSpPr>
          <p:spPr bwMode="auto">
            <a:xfrm flipH="1">
              <a:off x="2736" y="2832"/>
              <a:ext cx="912" cy="0"/>
            </a:xfrm>
            <a:prstGeom prst="line">
              <a:avLst/>
            </a:prstGeom>
            <a:noFill/>
            <a:ln w="9525">
              <a:solidFill>
                <a:schemeClr val="tx1"/>
              </a:solidFill>
              <a:round/>
              <a:headEnd/>
              <a:tailEnd type="triangle" w="med" len="med"/>
            </a:ln>
            <a:effectLst/>
          </p:spPr>
          <p:txBody>
            <a:bodyPr/>
            <a:lstStyle/>
            <a:p>
              <a:endParaRPr lang="en-US"/>
            </a:p>
          </p:txBody>
        </p:sp>
        <p:sp>
          <p:nvSpPr>
            <p:cNvPr id="11" name="Text Box 10"/>
            <p:cNvSpPr txBox="1">
              <a:spLocks noChangeArrowheads="1"/>
            </p:cNvSpPr>
            <p:nvPr/>
          </p:nvSpPr>
          <p:spPr bwMode="auto">
            <a:xfrm>
              <a:off x="3696" y="2697"/>
              <a:ext cx="480" cy="262"/>
            </a:xfrm>
            <a:prstGeom prst="rect">
              <a:avLst/>
            </a:prstGeom>
            <a:noFill/>
            <a:ln w="9525">
              <a:noFill/>
              <a:miter lim="800000"/>
              <a:headEnd/>
              <a:tailEnd/>
            </a:ln>
            <a:effectLst/>
          </p:spPr>
          <p:txBody>
            <a:bodyPr lIns="86493" tIns="43247" rIns="86493" bIns="43247">
              <a:spAutoFit/>
            </a:bodyPr>
            <a:lstStyle/>
            <a:p>
              <a:pPr defTabSz="865188" eaLnBrk="0" hangingPunct="0">
                <a:spcBef>
                  <a:spcPct val="50000"/>
                </a:spcBef>
              </a:pPr>
              <a:r>
                <a:rPr lang="en-US" sz="2000">
                  <a:latin typeface="Verdana" pitchFamily="34" charset="0"/>
                </a:rPr>
                <a:t>Art</a:t>
              </a:r>
            </a:p>
          </p:txBody>
        </p:sp>
      </p:grpSp>
      <p:grpSp>
        <p:nvGrpSpPr>
          <p:cNvPr id="12" name="Group 4"/>
          <p:cNvGrpSpPr>
            <a:grpSpLocks/>
          </p:cNvGrpSpPr>
          <p:nvPr/>
        </p:nvGrpSpPr>
        <p:grpSpPr bwMode="auto">
          <a:xfrm>
            <a:off x="4419600" y="1600200"/>
            <a:ext cx="3773488" cy="2214563"/>
            <a:chOff x="1728" y="1536"/>
            <a:chExt cx="2496" cy="1488"/>
          </a:xfrm>
        </p:grpSpPr>
        <p:sp>
          <p:nvSpPr>
            <p:cNvPr id="13" name="Oval 5"/>
            <p:cNvSpPr>
              <a:spLocks noChangeArrowheads="1"/>
            </p:cNvSpPr>
            <p:nvPr/>
          </p:nvSpPr>
          <p:spPr bwMode="auto">
            <a:xfrm>
              <a:off x="1728" y="1872"/>
              <a:ext cx="1248" cy="1152"/>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14" name="Oval 6"/>
            <p:cNvSpPr>
              <a:spLocks noChangeArrowheads="1"/>
            </p:cNvSpPr>
            <p:nvPr/>
          </p:nvSpPr>
          <p:spPr bwMode="auto">
            <a:xfrm>
              <a:off x="2448" y="2256"/>
              <a:ext cx="192" cy="192"/>
            </a:xfrm>
            <a:prstGeom prst="ellipse">
              <a:avLst/>
            </a:prstGeom>
            <a:solidFill>
              <a:srgbClr val="00FF00"/>
            </a:solidFill>
            <a:ln w="9525">
              <a:solidFill>
                <a:schemeClr val="tx1"/>
              </a:solidFill>
              <a:round/>
              <a:headEnd/>
              <a:tailEnd/>
            </a:ln>
            <a:effectLst/>
          </p:spPr>
          <p:txBody>
            <a:bodyPr wrap="none" anchor="ctr"/>
            <a:lstStyle/>
            <a:p>
              <a:endParaRPr lang="en-US"/>
            </a:p>
          </p:txBody>
        </p:sp>
        <p:sp>
          <p:nvSpPr>
            <p:cNvPr id="15" name="Line 7"/>
            <p:cNvSpPr>
              <a:spLocks noChangeShapeType="1"/>
            </p:cNvSpPr>
            <p:nvPr/>
          </p:nvSpPr>
          <p:spPr bwMode="auto">
            <a:xfrm flipH="1">
              <a:off x="2544" y="1728"/>
              <a:ext cx="768" cy="432"/>
            </a:xfrm>
            <a:prstGeom prst="line">
              <a:avLst/>
            </a:prstGeom>
            <a:noFill/>
            <a:ln w="9525">
              <a:solidFill>
                <a:schemeClr val="tx1"/>
              </a:solidFill>
              <a:round/>
              <a:headEnd/>
              <a:tailEnd type="triangle" w="med" len="med"/>
            </a:ln>
            <a:effectLst/>
          </p:spPr>
          <p:txBody>
            <a:bodyPr/>
            <a:lstStyle/>
            <a:p>
              <a:endParaRPr lang="en-US"/>
            </a:p>
          </p:txBody>
        </p:sp>
        <p:sp>
          <p:nvSpPr>
            <p:cNvPr id="16" name="Text Box 8"/>
            <p:cNvSpPr txBox="1">
              <a:spLocks noChangeArrowheads="1"/>
            </p:cNvSpPr>
            <p:nvPr/>
          </p:nvSpPr>
          <p:spPr bwMode="auto">
            <a:xfrm>
              <a:off x="3311" y="1536"/>
              <a:ext cx="625" cy="262"/>
            </a:xfrm>
            <a:prstGeom prst="rect">
              <a:avLst/>
            </a:prstGeom>
            <a:noFill/>
            <a:ln w="9525">
              <a:noFill/>
              <a:miter lim="800000"/>
              <a:headEnd/>
              <a:tailEnd/>
            </a:ln>
            <a:effectLst/>
          </p:spPr>
          <p:txBody>
            <a:bodyPr lIns="86493" tIns="43247" rIns="86493" bIns="43247">
              <a:spAutoFit/>
            </a:bodyPr>
            <a:lstStyle/>
            <a:p>
              <a:pPr defTabSz="865188" eaLnBrk="0" hangingPunct="0">
                <a:spcBef>
                  <a:spcPct val="50000"/>
                </a:spcBef>
              </a:pPr>
              <a:r>
                <a:rPr lang="en-US" sz="2000">
                  <a:latin typeface="Verdana" pitchFamily="34" charset="0"/>
                </a:rPr>
                <a:t>Art</a:t>
              </a:r>
            </a:p>
          </p:txBody>
        </p:sp>
        <p:sp>
          <p:nvSpPr>
            <p:cNvPr id="17" name="Line 9"/>
            <p:cNvSpPr>
              <a:spLocks noChangeShapeType="1"/>
            </p:cNvSpPr>
            <p:nvPr/>
          </p:nvSpPr>
          <p:spPr bwMode="auto">
            <a:xfrm flipH="1">
              <a:off x="2544" y="2352"/>
              <a:ext cx="912" cy="0"/>
            </a:xfrm>
            <a:prstGeom prst="line">
              <a:avLst/>
            </a:prstGeom>
            <a:noFill/>
            <a:ln w="9525">
              <a:solidFill>
                <a:schemeClr val="tx1"/>
              </a:solidFill>
              <a:round/>
              <a:headEnd/>
              <a:tailEnd type="triangle" w="med" len="med"/>
            </a:ln>
            <a:effectLst/>
          </p:spPr>
          <p:txBody>
            <a:bodyPr/>
            <a:lstStyle/>
            <a:p>
              <a:endParaRPr lang="en-US"/>
            </a:p>
          </p:txBody>
        </p:sp>
        <p:sp>
          <p:nvSpPr>
            <p:cNvPr id="18" name="Text Box 10"/>
            <p:cNvSpPr txBox="1">
              <a:spLocks noChangeArrowheads="1"/>
            </p:cNvSpPr>
            <p:nvPr/>
          </p:nvSpPr>
          <p:spPr bwMode="auto">
            <a:xfrm>
              <a:off x="3504" y="2217"/>
              <a:ext cx="720" cy="262"/>
            </a:xfrm>
            <a:prstGeom prst="rect">
              <a:avLst/>
            </a:prstGeom>
            <a:noFill/>
            <a:ln w="9525">
              <a:noFill/>
              <a:miter lim="800000"/>
              <a:headEnd/>
              <a:tailEnd/>
            </a:ln>
            <a:effectLst/>
          </p:spPr>
          <p:txBody>
            <a:bodyPr lIns="86493" tIns="43247" rIns="86493" bIns="43247">
              <a:spAutoFit/>
            </a:bodyPr>
            <a:lstStyle/>
            <a:p>
              <a:pPr defTabSz="865188" eaLnBrk="0" hangingPunct="0">
                <a:spcBef>
                  <a:spcPct val="50000"/>
                </a:spcBef>
              </a:pPr>
              <a:r>
                <a:rPr lang="en-US" sz="2000">
                  <a:latin typeface="Verdana" pitchFamily="34" charset="0"/>
                </a:rPr>
                <a:t>Claim</a:t>
              </a:r>
            </a:p>
          </p:txBody>
        </p:sp>
      </p:grpSp>
      <p:grpSp>
        <p:nvGrpSpPr>
          <p:cNvPr id="19" name="Group 4"/>
          <p:cNvGrpSpPr>
            <a:grpSpLocks/>
          </p:cNvGrpSpPr>
          <p:nvPr/>
        </p:nvGrpSpPr>
        <p:grpSpPr bwMode="auto">
          <a:xfrm>
            <a:off x="3733800" y="4343400"/>
            <a:ext cx="2057400" cy="1866900"/>
            <a:chOff x="1728" y="1872"/>
            <a:chExt cx="1248" cy="1152"/>
          </a:xfrm>
        </p:grpSpPr>
        <p:sp>
          <p:nvSpPr>
            <p:cNvPr id="20" name="Oval 5"/>
            <p:cNvSpPr>
              <a:spLocks noChangeArrowheads="1"/>
            </p:cNvSpPr>
            <p:nvPr/>
          </p:nvSpPr>
          <p:spPr bwMode="auto">
            <a:xfrm>
              <a:off x="1728" y="1872"/>
              <a:ext cx="1248" cy="1152"/>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1" name="Oval 6"/>
            <p:cNvSpPr>
              <a:spLocks noChangeArrowheads="1"/>
            </p:cNvSpPr>
            <p:nvPr/>
          </p:nvSpPr>
          <p:spPr bwMode="auto">
            <a:xfrm>
              <a:off x="2514" y="2389"/>
              <a:ext cx="80" cy="86"/>
            </a:xfrm>
            <a:prstGeom prst="ellipse">
              <a:avLst/>
            </a:prstGeom>
            <a:solidFill>
              <a:srgbClr val="00FF00"/>
            </a:solidFill>
            <a:ln w="9525">
              <a:solidFill>
                <a:schemeClr val="tx1"/>
              </a:solidFill>
              <a:round/>
              <a:headEnd/>
              <a:tailEnd/>
            </a:ln>
            <a:effectLst/>
          </p:spPr>
          <p:txBody>
            <a:bodyPr wrap="none" anchor="ctr"/>
            <a:lstStyle/>
            <a:p>
              <a:endParaRPr lang="en-US"/>
            </a:p>
          </p:txBody>
        </p:sp>
      </p:grpSp>
      <p:grpSp>
        <p:nvGrpSpPr>
          <p:cNvPr id="27" name="Group 4"/>
          <p:cNvGrpSpPr>
            <a:grpSpLocks/>
          </p:cNvGrpSpPr>
          <p:nvPr/>
        </p:nvGrpSpPr>
        <p:grpSpPr bwMode="auto">
          <a:xfrm>
            <a:off x="5867400" y="4572000"/>
            <a:ext cx="1295624" cy="1372195"/>
            <a:chOff x="1728" y="1974"/>
            <a:chExt cx="857" cy="922"/>
          </a:xfrm>
        </p:grpSpPr>
        <p:sp>
          <p:nvSpPr>
            <p:cNvPr id="28" name="Oval 5"/>
            <p:cNvSpPr>
              <a:spLocks noChangeArrowheads="1"/>
            </p:cNvSpPr>
            <p:nvPr/>
          </p:nvSpPr>
          <p:spPr bwMode="auto">
            <a:xfrm>
              <a:off x="1728" y="1974"/>
              <a:ext cx="857" cy="922"/>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29" name="Oval 6"/>
            <p:cNvSpPr>
              <a:spLocks noChangeArrowheads="1"/>
            </p:cNvSpPr>
            <p:nvPr/>
          </p:nvSpPr>
          <p:spPr bwMode="auto">
            <a:xfrm>
              <a:off x="2131" y="2230"/>
              <a:ext cx="358" cy="355"/>
            </a:xfrm>
            <a:prstGeom prst="ellipse">
              <a:avLst/>
            </a:prstGeom>
            <a:solidFill>
              <a:srgbClr val="00FF00"/>
            </a:solidFill>
            <a:ln w="9525">
              <a:solidFill>
                <a:schemeClr val="tx1"/>
              </a:solidFill>
              <a:round/>
              <a:headEnd/>
              <a:tailEnd/>
            </a:ln>
            <a:effectLst/>
          </p:spPr>
          <p:txBody>
            <a:bodyPr wrap="none" anchor="ctr"/>
            <a:lstStyle/>
            <a:p>
              <a:endParaRPr lang="en-US"/>
            </a:p>
          </p:txBody>
        </p:sp>
      </p:grpSp>
      <p:grpSp>
        <p:nvGrpSpPr>
          <p:cNvPr id="30" name="Group 4"/>
          <p:cNvGrpSpPr>
            <a:grpSpLocks/>
          </p:cNvGrpSpPr>
          <p:nvPr/>
        </p:nvGrpSpPr>
        <p:grpSpPr bwMode="auto">
          <a:xfrm>
            <a:off x="7315200" y="4724400"/>
            <a:ext cx="972097" cy="952500"/>
            <a:chOff x="2333" y="2384"/>
            <a:chExt cx="643" cy="640"/>
          </a:xfrm>
        </p:grpSpPr>
        <p:sp>
          <p:nvSpPr>
            <p:cNvPr id="31" name="Oval 5"/>
            <p:cNvSpPr>
              <a:spLocks noChangeArrowheads="1"/>
            </p:cNvSpPr>
            <p:nvPr/>
          </p:nvSpPr>
          <p:spPr bwMode="auto">
            <a:xfrm>
              <a:off x="2333" y="2384"/>
              <a:ext cx="643" cy="64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2" name="Oval 6"/>
            <p:cNvSpPr>
              <a:spLocks noChangeArrowheads="1"/>
            </p:cNvSpPr>
            <p:nvPr/>
          </p:nvSpPr>
          <p:spPr bwMode="auto">
            <a:xfrm>
              <a:off x="2534" y="2486"/>
              <a:ext cx="358" cy="410"/>
            </a:xfrm>
            <a:prstGeom prst="ellipse">
              <a:avLst/>
            </a:prstGeom>
            <a:solidFill>
              <a:srgbClr val="00FF00"/>
            </a:solidFill>
            <a:ln w="9525">
              <a:solidFill>
                <a:schemeClr val="tx1"/>
              </a:solidFill>
              <a:round/>
              <a:headEnd/>
              <a:tailEnd/>
            </a:ln>
            <a:effectLst/>
          </p:spPr>
          <p:txBody>
            <a:bodyPr wrap="none" anchor="ctr"/>
            <a:lstStyle/>
            <a:p>
              <a:endParaRPr lang="en-US"/>
            </a:p>
          </p:txBody>
        </p:sp>
      </p:grpSp>
      <p:sp>
        <p:nvSpPr>
          <p:cNvPr id="35" name="Freeform 34"/>
          <p:cNvSpPr/>
          <p:nvPr/>
        </p:nvSpPr>
        <p:spPr>
          <a:xfrm>
            <a:off x="668785" y="2057400"/>
            <a:ext cx="1617215" cy="1765916"/>
          </a:xfrm>
          <a:custGeom>
            <a:avLst/>
            <a:gdLst>
              <a:gd name="connsiteX0" fmla="*/ 1310935 w 1667522"/>
              <a:gd name="connsiteY0" fmla="*/ 102093 h 1759258"/>
              <a:gd name="connsiteX1" fmla="*/ 1026850 w 1667522"/>
              <a:gd name="connsiteY1" fmla="*/ 688020 h 1759258"/>
              <a:gd name="connsiteX2" fmla="*/ 1124504 w 1667522"/>
              <a:gd name="connsiteY2" fmla="*/ 1060882 h 1759258"/>
              <a:gd name="connsiteX3" fmla="*/ 1523999 w 1667522"/>
              <a:gd name="connsiteY3" fmla="*/ 1185169 h 1759258"/>
              <a:gd name="connsiteX4" fmla="*/ 1639409 w 1667522"/>
              <a:gd name="connsiteY4" fmla="*/ 1398233 h 1759258"/>
              <a:gd name="connsiteX5" fmla="*/ 1586143 w 1667522"/>
              <a:gd name="connsiteY5" fmla="*/ 1549154 h 1759258"/>
              <a:gd name="connsiteX6" fmla="*/ 1151137 w 1667522"/>
              <a:gd name="connsiteY6" fmla="*/ 1744462 h 1759258"/>
              <a:gd name="connsiteX7" fmla="*/ 476434 w 1667522"/>
              <a:gd name="connsiteY7" fmla="*/ 1637930 h 1759258"/>
              <a:gd name="connsiteX8" fmla="*/ 41429 w 1667522"/>
              <a:gd name="connsiteY8" fmla="*/ 1034249 h 1759258"/>
              <a:gd name="connsiteX9" fmla="*/ 227860 w 1667522"/>
              <a:gd name="connsiteY9" fmla="*/ 359546 h 1759258"/>
              <a:gd name="connsiteX10" fmla="*/ 760520 w 1667522"/>
              <a:gd name="connsiteY10" fmla="*/ 75460 h 1759258"/>
              <a:gd name="connsiteX11" fmla="*/ 1310935 w 1667522"/>
              <a:gd name="connsiteY11" fmla="*/ 102093 h 1759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67522" h="1759258">
                <a:moveTo>
                  <a:pt x="1310935" y="102093"/>
                </a:moveTo>
                <a:cubicBezTo>
                  <a:pt x="1355323" y="204186"/>
                  <a:pt x="1057922" y="528222"/>
                  <a:pt x="1026850" y="688020"/>
                </a:cubicBezTo>
                <a:cubicBezTo>
                  <a:pt x="995778" y="847818"/>
                  <a:pt x="1041646" y="978024"/>
                  <a:pt x="1124504" y="1060882"/>
                </a:cubicBezTo>
                <a:cubicBezTo>
                  <a:pt x="1207362" y="1143740"/>
                  <a:pt x="1438182" y="1128944"/>
                  <a:pt x="1523999" y="1185169"/>
                </a:cubicBezTo>
                <a:cubicBezTo>
                  <a:pt x="1609816" y="1241394"/>
                  <a:pt x="1629052" y="1337569"/>
                  <a:pt x="1639409" y="1398233"/>
                </a:cubicBezTo>
                <a:cubicBezTo>
                  <a:pt x="1649766" y="1458897"/>
                  <a:pt x="1667522" y="1491449"/>
                  <a:pt x="1586143" y="1549154"/>
                </a:cubicBezTo>
                <a:cubicBezTo>
                  <a:pt x="1504764" y="1606859"/>
                  <a:pt x="1336088" y="1729666"/>
                  <a:pt x="1151137" y="1744462"/>
                </a:cubicBezTo>
                <a:cubicBezTo>
                  <a:pt x="966186" y="1759258"/>
                  <a:pt x="661385" y="1756299"/>
                  <a:pt x="476434" y="1637930"/>
                </a:cubicBezTo>
                <a:cubicBezTo>
                  <a:pt x="291483" y="1519561"/>
                  <a:pt x="82858" y="1247313"/>
                  <a:pt x="41429" y="1034249"/>
                </a:cubicBezTo>
                <a:cubicBezTo>
                  <a:pt x="0" y="821185"/>
                  <a:pt x="108012" y="519344"/>
                  <a:pt x="227860" y="359546"/>
                </a:cubicBezTo>
                <a:cubicBezTo>
                  <a:pt x="347708" y="199748"/>
                  <a:pt x="578528" y="116889"/>
                  <a:pt x="760520" y="75460"/>
                </a:cubicBezTo>
                <a:cubicBezTo>
                  <a:pt x="942512" y="34031"/>
                  <a:pt x="1266547" y="0"/>
                  <a:pt x="1310935" y="102093"/>
                </a:cubicBezTo>
                <a:close/>
              </a:path>
            </a:pathLst>
          </a:cu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3"/>
          <p:cNvGrpSpPr>
            <a:grpSpLocks/>
          </p:cNvGrpSpPr>
          <p:nvPr/>
        </p:nvGrpSpPr>
        <p:grpSpPr bwMode="auto">
          <a:xfrm>
            <a:off x="0" y="6629400"/>
            <a:ext cx="9144000" cy="228600"/>
            <a:chOff x="0" y="768"/>
            <a:chExt cx="5760" cy="96"/>
          </a:xfrm>
        </p:grpSpPr>
        <p:sp>
          <p:nvSpPr>
            <p:cNvPr id="37"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38"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39"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40"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Whether an earlier disclosed genus anticipates or renders obvious a later species depends on the facts.</a:t>
            </a:r>
          </a:p>
          <a:p>
            <a:r>
              <a:rPr lang="en-US" dirty="0" smtClean="0"/>
              <a:t>A broad genus does not necessarily describe every species within the genus—your compound may still be “new.”</a:t>
            </a:r>
          </a:p>
          <a:p>
            <a:r>
              <a:rPr lang="en-US" dirty="0" smtClean="0"/>
              <a:t>Can </a:t>
            </a:r>
            <a:r>
              <a:rPr lang="en-US" dirty="0" err="1" smtClean="0"/>
              <a:t>you“at</a:t>
            </a:r>
            <a:r>
              <a:rPr lang="en-US" dirty="0" smtClean="0"/>
              <a:t> once envisage each member of the genus”?</a:t>
            </a:r>
            <a:endParaRPr lang="en-US" dirty="0"/>
          </a:p>
        </p:txBody>
      </p:sp>
      <p:grpSp>
        <p:nvGrpSpPr>
          <p:cNvPr id="4" name="Group 33"/>
          <p:cNvGrpSpPr>
            <a:grpSpLocks/>
          </p:cNvGrpSpPr>
          <p:nvPr/>
        </p:nvGrpSpPr>
        <p:grpSpPr bwMode="auto">
          <a:xfrm>
            <a:off x="0" y="6629400"/>
            <a:ext cx="9144000" cy="228600"/>
            <a:chOff x="0" y="768"/>
            <a:chExt cx="5760" cy="96"/>
          </a:xfrm>
        </p:grpSpPr>
        <p:sp>
          <p:nvSpPr>
            <p:cNvPr id="5"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6"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7"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8"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
        <p:nvSpPr>
          <p:cNvPr id="9" name="Title 1"/>
          <p:cNvSpPr>
            <a:spLocks noGrp="1"/>
          </p:cNvSpPr>
          <p:nvPr>
            <p:ph type="title"/>
          </p:nvPr>
        </p:nvSpPr>
        <p:spPr>
          <a:xfrm>
            <a:off x="381000" y="152400"/>
            <a:ext cx="8229600" cy="715962"/>
          </a:xfrm>
        </p:spPr>
        <p:txBody>
          <a:bodyPr>
            <a:normAutofit/>
          </a:bodyPr>
          <a:lstStyle/>
          <a:p>
            <a:pPr algn="l"/>
            <a:r>
              <a:rPr lang="en-US" sz="3600" b="1" dirty="0" smtClean="0">
                <a:solidFill>
                  <a:schemeClr val="tx2">
                    <a:lumMod val="60000"/>
                    <a:lumOff val="40000"/>
                  </a:schemeClr>
                </a:solidFill>
                <a:latin typeface="Futura Bk"/>
              </a:rPr>
              <a:t>Genus / Species Issues</a:t>
            </a:r>
            <a:endParaRPr lang="en-US" sz="3600" b="1" dirty="0">
              <a:solidFill>
                <a:schemeClr val="tx2">
                  <a:lumMod val="60000"/>
                  <a:lumOff val="40000"/>
                </a:schemeClr>
              </a:solidFill>
              <a:latin typeface="Futura Bk"/>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28600" y="152400"/>
            <a:ext cx="8153400" cy="1066800"/>
          </a:xfrm>
          <a:prstGeom prst="rect">
            <a:avLst/>
          </a:prstGeom>
        </p:spPr>
        <p:txBody>
          <a:bodyPr/>
          <a:lstStyle/>
          <a:p>
            <a:pPr>
              <a:defRPr/>
            </a:pPr>
            <a:r>
              <a:rPr lang="en-US" sz="3600" b="1" kern="0" dirty="0" smtClean="0">
                <a:solidFill>
                  <a:schemeClr val="tx2">
                    <a:lumMod val="60000"/>
                    <a:lumOff val="40000"/>
                  </a:schemeClr>
                </a:solidFill>
                <a:latin typeface="Futura Bk" pitchFamily="34" charset="0"/>
                <a:ea typeface="+mj-ea"/>
                <a:cs typeface="+mj-cs"/>
              </a:rPr>
              <a:t>Guidelines for determining whether a compound is “old”</a:t>
            </a:r>
            <a:endParaRPr lang="en-US" sz="3600" b="1" kern="0" dirty="0">
              <a:solidFill>
                <a:schemeClr val="tx2">
                  <a:lumMod val="60000"/>
                  <a:lumOff val="40000"/>
                </a:schemeClr>
              </a:solidFill>
              <a:latin typeface="Futura Bk" pitchFamily="34" charset="0"/>
              <a:ea typeface="+mj-ea"/>
              <a:cs typeface="+mj-cs"/>
            </a:endParaRPr>
          </a:p>
        </p:txBody>
      </p:sp>
      <p:sp>
        <p:nvSpPr>
          <p:cNvPr id="3" name="Rectangle 3"/>
          <p:cNvSpPr txBox="1">
            <a:spLocks noChangeArrowheads="1"/>
          </p:cNvSpPr>
          <p:nvPr/>
        </p:nvSpPr>
        <p:spPr>
          <a:xfrm>
            <a:off x="381000" y="1295400"/>
            <a:ext cx="8305800" cy="5334000"/>
          </a:xfrm>
          <a:prstGeom prst="rect">
            <a:avLst/>
          </a:prstGeom>
        </p:spPr>
        <p:txBody>
          <a:bodyPr/>
          <a:lstStyle/>
          <a:p>
            <a:pPr marL="342900" indent="-342900">
              <a:lnSpc>
                <a:spcPct val="90000"/>
              </a:lnSpc>
              <a:spcBef>
                <a:spcPct val="20000"/>
              </a:spcBef>
              <a:buFontTx/>
              <a:buChar char="•"/>
              <a:defRPr/>
            </a:pPr>
            <a:r>
              <a:rPr lang="en-US" sz="2400" kern="0" dirty="0" smtClean="0">
                <a:cs typeface="+mn-cs"/>
              </a:rPr>
              <a:t>Does the reference describe the compound clearly?</a:t>
            </a:r>
          </a:p>
          <a:p>
            <a:pPr marL="342900" indent="-342900">
              <a:lnSpc>
                <a:spcPct val="90000"/>
              </a:lnSpc>
              <a:spcBef>
                <a:spcPct val="20000"/>
              </a:spcBef>
              <a:defRPr/>
            </a:pPr>
            <a:endParaRPr lang="en-US" sz="1200" kern="0" dirty="0" smtClean="0">
              <a:cs typeface="+mn-cs"/>
            </a:endParaRPr>
          </a:p>
          <a:p>
            <a:pPr marL="342900" indent="-342900">
              <a:lnSpc>
                <a:spcPct val="90000"/>
              </a:lnSpc>
              <a:spcBef>
                <a:spcPct val="20000"/>
              </a:spcBef>
              <a:buFontTx/>
              <a:buChar char="•"/>
              <a:defRPr/>
            </a:pPr>
            <a:r>
              <a:rPr lang="en-US" sz="2400" kern="0" dirty="0" smtClean="0"/>
              <a:t>If so, can PHOSITA make it? Must one develop a unique synthesis or purification to arrive at the compound?</a:t>
            </a:r>
          </a:p>
          <a:p>
            <a:pPr marL="342900" indent="-342900">
              <a:lnSpc>
                <a:spcPct val="90000"/>
              </a:lnSpc>
              <a:spcBef>
                <a:spcPct val="20000"/>
              </a:spcBef>
              <a:buFontTx/>
              <a:buChar char="•"/>
              <a:defRPr/>
            </a:pPr>
            <a:endParaRPr lang="en-US" sz="1200" kern="0" dirty="0" smtClean="0">
              <a:cs typeface="+mn-cs"/>
            </a:endParaRPr>
          </a:p>
          <a:p>
            <a:pPr marL="342900" indent="-342900">
              <a:lnSpc>
                <a:spcPct val="90000"/>
              </a:lnSpc>
              <a:spcBef>
                <a:spcPct val="20000"/>
              </a:spcBef>
              <a:buFontTx/>
              <a:buChar char="•"/>
              <a:defRPr/>
            </a:pPr>
            <a:r>
              <a:rPr lang="en-US" sz="2400" kern="0" dirty="0" smtClean="0"/>
              <a:t>If not, is there a close analog described and the differences are minimal or suggested?</a:t>
            </a:r>
          </a:p>
          <a:p>
            <a:pPr marL="342900" indent="-342900">
              <a:lnSpc>
                <a:spcPct val="90000"/>
              </a:lnSpc>
              <a:spcBef>
                <a:spcPct val="20000"/>
              </a:spcBef>
              <a:buFontTx/>
              <a:buChar char="•"/>
              <a:defRPr/>
            </a:pPr>
            <a:endParaRPr lang="en-US" sz="1200" kern="0" dirty="0" smtClean="0"/>
          </a:p>
          <a:p>
            <a:pPr marL="342900" indent="-342900">
              <a:lnSpc>
                <a:spcPct val="90000"/>
              </a:lnSpc>
              <a:spcBef>
                <a:spcPct val="20000"/>
              </a:spcBef>
              <a:buFontTx/>
              <a:buChar char="•"/>
              <a:defRPr/>
            </a:pPr>
            <a:r>
              <a:rPr lang="en-US" sz="2400" kern="0" dirty="0" smtClean="0"/>
              <a:t>Does the reference necessarily make the compound (intermediate or metabolite)?</a:t>
            </a:r>
          </a:p>
          <a:p>
            <a:pPr marL="342900" indent="-342900">
              <a:lnSpc>
                <a:spcPct val="90000"/>
              </a:lnSpc>
              <a:spcBef>
                <a:spcPct val="20000"/>
              </a:spcBef>
              <a:buFontTx/>
              <a:buChar char="•"/>
              <a:defRPr/>
            </a:pPr>
            <a:endParaRPr lang="en-US" sz="1200" kern="0" dirty="0" smtClean="0"/>
          </a:p>
          <a:p>
            <a:pPr marL="342900" indent="-342900">
              <a:lnSpc>
                <a:spcPct val="90000"/>
              </a:lnSpc>
              <a:spcBef>
                <a:spcPct val="20000"/>
              </a:spcBef>
              <a:buFontTx/>
              <a:buChar char="•"/>
              <a:defRPr/>
            </a:pPr>
            <a:r>
              <a:rPr lang="en-US" sz="2400" kern="0" dirty="0" smtClean="0"/>
              <a:t>Must one make vast numbers of selections from numerous variables to arrive at the compound?</a:t>
            </a:r>
          </a:p>
          <a:p>
            <a:pPr marL="342900" indent="-342900">
              <a:lnSpc>
                <a:spcPct val="90000"/>
              </a:lnSpc>
              <a:spcBef>
                <a:spcPct val="20000"/>
              </a:spcBef>
              <a:buFontTx/>
              <a:buChar char="•"/>
              <a:defRPr/>
            </a:pPr>
            <a:endParaRPr lang="en-US" sz="1200" kern="0" dirty="0" smtClean="0"/>
          </a:p>
          <a:p>
            <a:pPr marL="342900" indent="-342900">
              <a:lnSpc>
                <a:spcPct val="90000"/>
              </a:lnSpc>
              <a:spcBef>
                <a:spcPct val="20000"/>
              </a:spcBef>
              <a:buFontTx/>
              <a:buChar char="•"/>
              <a:defRPr/>
            </a:pPr>
            <a:r>
              <a:rPr lang="en-US" sz="2400" kern="0" dirty="0" smtClean="0"/>
              <a:t>Are there valuable subgenus?</a:t>
            </a:r>
            <a:endParaRPr lang="en-US" sz="2400" kern="0" dirty="0" smtClean="0">
              <a:cs typeface="+mn-cs"/>
            </a:endParaRPr>
          </a:p>
          <a:p>
            <a:pPr marL="342900" indent="3175">
              <a:lnSpc>
                <a:spcPct val="90000"/>
              </a:lnSpc>
              <a:spcBef>
                <a:spcPct val="20000"/>
              </a:spcBef>
              <a:defRPr/>
            </a:pPr>
            <a:endParaRPr lang="en-US" sz="1200" kern="0" dirty="0" smtClean="0">
              <a:cs typeface="+mn-cs"/>
            </a:endParaRPr>
          </a:p>
          <a:p>
            <a:pPr marL="342900" indent="3175">
              <a:lnSpc>
                <a:spcPct val="90000"/>
              </a:lnSpc>
              <a:spcBef>
                <a:spcPct val="20000"/>
              </a:spcBef>
              <a:defRPr/>
            </a:pPr>
            <a:r>
              <a:rPr lang="en-US" sz="2400" kern="0" dirty="0" smtClean="0">
                <a:solidFill>
                  <a:srgbClr val="FF0000"/>
                </a:solidFill>
              </a:rPr>
              <a:t>Don’t give up too easily on compound claims.</a:t>
            </a:r>
            <a:endParaRPr lang="en-US" sz="2400" kern="0" dirty="0">
              <a:solidFill>
                <a:srgbClr val="FF0000"/>
              </a:solidFill>
              <a:cs typeface="+mn-cs"/>
            </a:endParaRPr>
          </a:p>
          <a:p>
            <a:pPr marL="342900" indent="-342900">
              <a:lnSpc>
                <a:spcPct val="90000"/>
              </a:lnSpc>
              <a:spcBef>
                <a:spcPct val="20000"/>
              </a:spcBef>
              <a:buFontTx/>
              <a:buChar char="•"/>
              <a:defRPr/>
            </a:pPr>
            <a:endParaRPr lang="en-US" sz="2400" kern="0" dirty="0">
              <a:cs typeface="+mn-cs"/>
            </a:endParaRPr>
          </a:p>
        </p:txBody>
      </p:sp>
      <p:grpSp>
        <p:nvGrpSpPr>
          <p:cNvPr id="4" name="Group 33"/>
          <p:cNvGrpSpPr>
            <a:grpSpLocks/>
          </p:cNvGrpSpPr>
          <p:nvPr/>
        </p:nvGrpSpPr>
        <p:grpSpPr bwMode="auto">
          <a:xfrm>
            <a:off x="0" y="6629400"/>
            <a:ext cx="9144000" cy="228600"/>
            <a:chOff x="0" y="768"/>
            <a:chExt cx="5760" cy="96"/>
          </a:xfrm>
        </p:grpSpPr>
        <p:sp>
          <p:nvSpPr>
            <p:cNvPr id="5"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6"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7"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8"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28600" y="152400"/>
            <a:ext cx="8153400" cy="1066800"/>
          </a:xfrm>
          <a:prstGeom prst="rect">
            <a:avLst/>
          </a:prstGeom>
        </p:spPr>
        <p:txBody>
          <a:bodyPr/>
          <a:lstStyle/>
          <a:p>
            <a:pPr>
              <a:defRPr/>
            </a:pPr>
            <a:r>
              <a:rPr lang="en-US" sz="3600" b="1" kern="0" dirty="0" smtClean="0">
                <a:solidFill>
                  <a:schemeClr val="tx2">
                    <a:lumMod val="60000"/>
                    <a:lumOff val="40000"/>
                  </a:schemeClr>
                </a:solidFill>
                <a:latin typeface="Futura Bk" pitchFamily="34" charset="0"/>
                <a:ea typeface="+mj-ea"/>
                <a:cs typeface="+mj-cs"/>
              </a:rPr>
              <a:t>A truly “old” compound:  Now What?</a:t>
            </a:r>
            <a:endParaRPr lang="en-US" sz="2000" kern="0" dirty="0">
              <a:solidFill>
                <a:schemeClr val="tx2">
                  <a:lumMod val="60000"/>
                  <a:lumOff val="40000"/>
                </a:schemeClr>
              </a:solidFill>
              <a:latin typeface="Futura Bk" pitchFamily="34" charset="0"/>
              <a:ea typeface="+mj-ea"/>
              <a:cs typeface="+mj-cs"/>
            </a:endParaRPr>
          </a:p>
        </p:txBody>
      </p:sp>
      <p:sp>
        <p:nvSpPr>
          <p:cNvPr id="3" name="Rectangle 3"/>
          <p:cNvSpPr txBox="1">
            <a:spLocks noChangeArrowheads="1"/>
          </p:cNvSpPr>
          <p:nvPr/>
        </p:nvSpPr>
        <p:spPr>
          <a:xfrm>
            <a:off x="457200" y="1143000"/>
            <a:ext cx="8305800" cy="5410200"/>
          </a:xfrm>
          <a:prstGeom prst="rect">
            <a:avLst/>
          </a:prstGeom>
        </p:spPr>
        <p:txBody>
          <a:bodyPr/>
          <a:lstStyle/>
          <a:p>
            <a:pPr marL="342900" indent="3175">
              <a:lnSpc>
                <a:spcPct val="90000"/>
              </a:lnSpc>
              <a:spcBef>
                <a:spcPct val="20000"/>
              </a:spcBef>
              <a:defRPr/>
            </a:pPr>
            <a:endParaRPr lang="en-US" sz="2400" kern="0" dirty="0">
              <a:latin typeface="Futura Bk"/>
              <a:cs typeface="+mn-cs"/>
            </a:endParaRPr>
          </a:p>
          <a:p>
            <a:pPr marL="342900" indent="-342900">
              <a:lnSpc>
                <a:spcPct val="90000"/>
              </a:lnSpc>
              <a:spcBef>
                <a:spcPct val="20000"/>
              </a:spcBef>
              <a:buFontTx/>
              <a:buChar char="•"/>
              <a:defRPr/>
            </a:pPr>
            <a:endParaRPr lang="en-US" sz="2400" kern="0" dirty="0">
              <a:latin typeface="Futura Bk"/>
              <a:cs typeface="+mn-cs"/>
            </a:endParaRPr>
          </a:p>
        </p:txBody>
      </p:sp>
      <p:grpSp>
        <p:nvGrpSpPr>
          <p:cNvPr id="4" name="Group 33"/>
          <p:cNvGrpSpPr>
            <a:grpSpLocks/>
          </p:cNvGrpSpPr>
          <p:nvPr/>
        </p:nvGrpSpPr>
        <p:grpSpPr bwMode="auto">
          <a:xfrm>
            <a:off x="0" y="6629400"/>
            <a:ext cx="9144000" cy="228600"/>
            <a:chOff x="0" y="768"/>
            <a:chExt cx="5760" cy="96"/>
          </a:xfrm>
        </p:grpSpPr>
        <p:sp>
          <p:nvSpPr>
            <p:cNvPr id="5"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6"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7"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8"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
        <p:nvSpPr>
          <p:cNvPr id="10" name="Content Placeholder 9"/>
          <p:cNvSpPr>
            <a:spLocks noGrp="1"/>
          </p:cNvSpPr>
          <p:nvPr>
            <p:ph idx="1"/>
          </p:nvPr>
        </p:nvSpPr>
        <p:spPr>
          <a:xfrm>
            <a:off x="457200" y="1600200"/>
            <a:ext cx="8229600" cy="4876800"/>
          </a:xfrm>
        </p:spPr>
        <p:txBody>
          <a:bodyPr>
            <a:normAutofit lnSpcReduction="10000"/>
          </a:bodyPr>
          <a:lstStyle/>
          <a:p>
            <a:r>
              <a:rPr lang="en-US" dirty="0" smtClean="0"/>
              <a:t>Cannot claim the compound.</a:t>
            </a:r>
          </a:p>
          <a:p>
            <a:pPr>
              <a:buNone/>
            </a:pPr>
            <a:endParaRPr lang="en-US" dirty="0" smtClean="0"/>
          </a:p>
          <a:p>
            <a:r>
              <a:rPr lang="en-US" dirty="0" smtClean="0"/>
              <a:t>Must claim its method of use.  But is the method truly “new” (and non-obvious)?</a:t>
            </a:r>
          </a:p>
          <a:p>
            <a:pPr>
              <a:buNone/>
            </a:pPr>
            <a:endParaRPr lang="en-US" dirty="0" smtClean="0"/>
          </a:p>
          <a:p>
            <a:r>
              <a:rPr lang="en-US" dirty="0" smtClean="0"/>
              <a:t>Again, the name of the game is the claim.</a:t>
            </a:r>
          </a:p>
          <a:p>
            <a:pPr>
              <a:buNone/>
            </a:pPr>
            <a:endParaRPr lang="en-US" dirty="0" smtClean="0"/>
          </a:p>
          <a:p>
            <a:r>
              <a:rPr lang="en-US" dirty="0" smtClean="0"/>
              <a:t>The steps recited in claim must define a different act that in the prior art.</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543800" cy="4983163"/>
          </a:xfrm>
        </p:spPr>
        <p:txBody>
          <a:bodyPr>
            <a:normAutofit/>
          </a:bodyPr>
          <a:lstStyle/>
          <a:p>
            <a:r>
              <a:rPr lang="en-US" sz="2800" dirty="0" smtClean="0"/>
              <a:t>Inventor A patents a shoe polish for shinning shoes (“A composition for polishing shoes comprising X.”)</a:t>
            </a:r>
          </a:p>
          <a:p>
            <a:r>
              <a:rPr lang="en-US" sz="2800" dirty="0" smtClean="0"/>
              <a:t>Inventor B claims</a:t>
            </a:r>
          </a:p>
          <a:p>
            <a:pPr lvl="1"/>
            <a:r>
              <a:rPr lang="en-US" dirty="0" smtClean="0"/>
              <a:t>A method of polishing shoes comprising applying X to shoes?</a:t>
            </a:r>
          </a:p>
          <a:p>
            <a:pPr lvl="1"/>
            <a:r>
              <a:rPr lang="en-US" dirty="0" smtClean="0"/>
              <a:t>A method of repelling water on shoes comprising applying X to shoes?</a:t>
            </a:r>
          </a:p>
          <a:p>
            <a:pPr lvl="1"/>
            <a:r>
              <a:rPr lang="en-US" dirty="0" smtClean="0"/>
              <a:t>A method of growing hair comprising applying X to skin?</a:t>
            </a:r>
          </a:p>
          <a:p>
            <a:pPr lvl="1"/>
            <a:endParaRPr lang="en-US" dirty="0"/>
          </a:p>
        </p:txBody>
      </p:sp>
      <p:grpSp>
        <p:nvGrpSpPr>
          <p:cNvPr id="4" name="Group 33"/>
          <p:cNvGrpSpPr>
            <a:grpSpLocks/>
          </p:cNvGrpSpPr>
          <p:nvPr/>
        </p:nvGrpSpPr>
        <p:grpSpPr bwMode="auto">
          <a:xfrm>
            <a:off x="0" y="6629400"/>
            <a:ext cx="9144000" cy="228600"/>
            <a:chOff x="0" y="768"/>
            <a:chExt cx="5760" cy="96"/>
          </a:xfrm>
        </p:grpSpPr>
        <p:sp>
          <p:nvSpPr>
            <p:cNvPr id="5"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6"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7"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8"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
        <p:nvSpPr>
          <p:cNvPr id="9" name="Rectangle 2"/>
          <p:cNvSpPr txBox="1">
            <a:spLocks noGrp="1" noChangeArrowheads="1"/>
          </p:cNvSpPr>
          <p:nvPr>
            <p:ph type="title"/>
          </p:nvPr>
        </p:nvSpPr>
        <p:spPr>
          <a:xfrm>
            <a:off x="457200" y="152400"/>
            <a:ext cx="8229600" cy="914400"/>
          </a:xfrm>
          <a:prstGeom prst="rect">
            <a:avLst/>
          </a:prstGeom>
        </p:spPr>
        <p:txBody>
          <a:bodyPr>
            <a:normAutofit fontScale="90000"/>
          </a:bodyPr>
          <a:lstStyle/>
          <a:p>
            <a:pPr algn="l">
              <a:defRPr/>
            </a:pPr>
            <a:r>
              <a:rPr lang="en-US" sz="4000" b="1" kern="0" dirty="0" smtClean="0">
                <a:solidFill>
                  <a:schemeClr val="tx2">
                    <a:lumMod val="60000"/>
                    <a:lumOff val="40000"/>
                  </a:schemeClr>
                </a:solidFill>
                <a:latin typeface="Futura Bk" pitchFamily="34" charset="0"/>
                <a:ea typeface="+mj-ea"/>
                <a:cs typeface="+mj-cs"/>
              </a:rPr>
              <a:t>Inherency: a classic hypo</a:t>
            </a:r>
            <a:r>
              <a:rPr lang="en-US" sz="3600" b="1" kern="0" dirty="0" smtClean="0">
                <a:solidFill>
                  <a:srgbClr val="0070C0"/>
                </a:solidFill>
                <a:latin typeface="Futura Bk" pitchFamily="34" charset="0"/>
                <a:ea typeface="+mj-ea"/>
                <a:cs typeface="+mj-cs"/>
              </a:rPr>
              <a:t/>
            </a:r>
            <a:br>
              <a:rPr lang="en-US" sz="3600" b="1" kern="0" dirty="0" smtClean="0">
                <a:solidFill>
                  <a:srgbClr val="0070C0"/>
                </a:solidFill>
                <a:latin typeface="Futura Bk" pitchFamily="34" charset="0"/>
                <a:ea typeface="+mj-ea"/>
                <a:cs typeface="+mj-cs"/>
              </a:rPr>
            </a:br>
            <a:r>
              <a:rPr lang="en-US" sz="2000" i="1" dirty="0" smtClean="0">
                <a:latin typeface="Futura Bk"/>
              </a:rPr>
              <a:t>Catalina Marketing Int’l, v. Coolsavings.com, </a:t>
            </a:r>
            <a:r>
              <a:rPr lang="en-US" sz="2000" dirty="0" smtClean="0">
                <a:latin typeface="Futura Bk"/>
              </a:rPr>
              <a:t>289 F.3d 801 (Fed. Cir. 2002)</a:t>
            </a:r>
            <a:endParaRPr lang="en-US" sz="2000" kern="0" dirty="0">
              <a:latin typeface="Futura Bk" pitchFamily="34" charset="0"/>
              <a:ea typeface="+mj-ea"/>
              <a:cs typeface="+mj-cs"/>
            </a:endParaRPr>
          </a:p>
        </p:txBody>
      </p:sp>
      <p:pic>
        <p:nvPicPr>
          <p:cNvPr id="10" name="Picture 4" descr="MCj02505550000[1]"/>
          <p:cNvPicPr>
            <a:picLocks noChangeAspect="1" noChangeArrowheads="1"/>
          </p:cNvPicPr>
          <p:nvPr/>
        </p:nvPicPr>
        <p:blipFill>
          <a:blip r:embed="rId2" cstate="print"/>
          <a:srcRect/>
          <a:stretch>
            <a:fillRect/>
          </a:stretch>
        </p:blipFill>
        <p:spPr>
          <a:xfrm>
            <a:off x="6934200" y="1676400"/>
            <a:ext cx="1981031" cy="1502966"/>
          </a:xfrm>
          <a:prstGeom prst="rect">
            <a:avLst/>
          </a:prstGeom>
          <a:noFill/>
          <a:ln/>
        </p:spPr>
      </p:pic>
      <p:pic>
        <p:nvPicPr>
          <p:cNvPr id="11" name="Picture 2" descr="C:\Users\alpha\AppData\Local\Microsoft\Windows\Temporary Internet Files\Content.IE5\U37T1X0W\MC900441310[1].png"/>
          <p:cNvPicPr>
            <a:picLocks noChangeAspect="1" noChangeArrowheads="1"/>
          </p:cNvPicPr>
          <p:nvPr/>
        </p:nvPicPr>
        <p:blipFill>
          <a:blip r:embed="rId3" cstate="print"/>
          <a:srcRect/>
          <a:stretch>
            <a:fillRect/>
          </a:stretch>
        </p:blipFill>
        <p:spPr bwMode="auto">
          <a:xfrm>
            <a:off x="3962400" y="5334000"/>
            <a:ext cx="609600" cy="609600"/>
          </a:xfrm>
          <a:prstGeom prst="rect">
            <a:avLst/>
          </a:prstGeom>
          <a:noFill/>
        </p:spPr>
      </p:pic>
      <p:pic>
        <p:nvPicPr>
          <p:cNvPr id="12" name="Picture 3" descr="C:\Users\alpha\AppData\Local\Microsoft\Windows\Temporary Internet Files\Content.IE5\R133PAK8\MC900439584[1].png"/>
          <p:cNvPicPr>
            <a:picLocks noChangeAspect="1" noChangeArrowheads="1"/>
          </p:cNvPicPr>
          <p:nvPr/>
        </p:nvPicPr>
        <p:blipFill>
          <a:blip r:embed="rId4" cstate="print"/>
          <a:srcRect/>
          <a:stretch>
            <a:fillRect/>
          </a:stretch>
        </p:blipFill>
        <p:spPr bwMode="auto">
          <a:xfrm>
            <a:off x="4191000" y="3505200"/>
            <a:ext cx="549915" cy="465529"/>
          </a:xfrm>
          <a:prstGeom prst="rect">
            <a:avLst/>
          </a:prstGeom>
          <a:noFill/>
        </p:spPr>
      </p:pic>
      <p:pic>
        <p:nvPicPr>
          <p:cNvPr id="13" name="Picture 3" descr="C:\Users\alpha\AppData\Local\Microsoft\Windows\Temporary Internet Files\Content.IE5\R133PAK8\MC900439584[1].png"/>
          <p:cNvPicPr>
            <a:picLocks noChangeAspect="1" noChangeArrowheads="1"/>
          </p:cNvPicPr>
          <p:nvPr/>
        </p:nvPicPr>
        <p:blipFill>
          <a:blip r:embed="rId4" cstate="print"/>
          <a:srcRect/>
          <a:stretch>
            <a:fillRect/>
          </a:stretch>
        </p:blipFill>
        <p:spPr bwMode="auto">
          <a:xfrm>
            <a:off x="5943600" y="4419600"/>
            <a:ext cx="549915" cy="46552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15962"/>
          </a:xfrm>
        </p:spPr>
        <p:txBody>
          <a:bodyPr>
            <a:normAutofit/>
          </a:bodyPr>
          <a:lstStyle/>
          <a:p>
            <a:pPr algn="l"/>
            <a:r>
              <a:rPr lang="en-US" sz="3600" b="1" kern="0" dirty="0" smtClean="0">
                <a:solidFill>
                  <a:schemeClr val="tx2">
                    <a:lumMod val="60000"/>
                    <a:lumOff val="40000"/>
                  </a:schemeClr>
                </a:solidFill>
                <a:latin typeface="Futura Bk" pitchFamily="34" charset="0"/>
              </a:rPr>
              <a:t>Inherency Rules</a:t>
            </a:r>
            <a:endParaRPr lang="en-US" sz="3600" dirty="0">
              <a:solidFill>
                <a:schemeClr val="tx2">
                  <a:lumMod val="60000"/>
                  <a:lumOff val="40000"/>
                </a:schemeClr>
              </a:solidFill>
            </a:endParaRPr>
          </a:p>
        </p:txBody>
      </p:sp>
      <p:sp>
        <p:nvSpPr>
          <p:cNvPr id="3" name="Content Placeholder 2"/>
          <p:cNvSpPr>
            <a:spLocks noGrp="1"/>
          </p:cNvSpPr>
          <p:nvPr>
            <p:ph idx="1"/>
          </p:nvPr>
        </p:nvSpPr>
        <p:spPr>
          <a:xfrm>
            <a:off x="457200" y="1066800"/>
            <a:ext cx="8229600" cy="5410200"/>
          </a:xfrm>
        </p:spPr>
        <p:txBody>
          <a:bodyPr>
            <a:normAutofit fontScale="92500" lnSpcReduction="10000"/>
          </a:bodyPr>
          <a:lstStyle/>
          <a:p>
            <a:r>
              <a:rPr lang="en-US" dirty="0" smtClean="0"/>
              <a:t>Under the principles of inherency, if the prior art </a:t>
            </a:r>
            <a:r>
              <a:rPr lang="en-US" b="1" dirty="0" smtClean="0"/>
              <a:t>necessarily functions </a:t>
            </a:r>
            <a:r>
              <a:rPr lang="en-US" dirty="0" smtClean="0"/>
              <a:t>in accordance with, or includes, the claim limitations, it anticipates.</a:t>
            </a:r>
          </a:p>
          <a:p>
            <a:endParaRPr lang="en-US" sz="1900" dirty="0" smtClean="0"/>
          </a:p>
          <a:p>
            <a:r>
              <a:rPr lang="en-US" dirty="0" smtClean="0"/>
              <a:t>A limitation or the entire invention is inherent in the prior art if it’s the “natural result flowing from” the explicit disclosure of the prior art.</a:t>
            </a:r>
          </a:p>
          <a:p>
            <a:endParaRPr lang="en-US" dirty="0" smtClean="0"/>
          </a:p>
          <a:p>
            <a:r>
              <a:rPr lang="en-US" dirty="0" smtClean="0"/>
              <a:t>Inherency is not necessarily coterminous with knowledge of ordinary skill in the art.  Artisans of ordinary skill may not recognize the inherent characteristics or functioning of the prior art.</a:t>
            </a:r>
          </a:p>
          <a:p>
            <a:endParaRPr lang="en-US" dirty="0" smtClean="0"/>
          </a:p>
          <a:p>
            <a:endParaRPr lang="en-US" dirty="0" smtClean="0"/>
          </a:p>
          <a:p>
            <a:endParaRPr lang="en-US" dirty="0"/>
          </a:p>
        </p:txBody>
      </p:sp>
      <p:grpSp>
        <p:nvGrpSpPr>
          <p:cNvPr id="4" name="Group 33"/>
          <p:cNvGrpSpPr>
            <a:grpSpLocks/>
          </p:cNvGrpSpPr>
          <p:nvPr/>
        </p:nvGrpSpPr>
        <p:grpSpPr bwMode="auto">
          <a:xfrm>
            <a:off x="0" y="6629400"/>
            <a:ext cx="9144000" cy="228600"/>
            <a:chOff x="0" y="768"/>
            <a:chExt cx="5760" cy="96"/>
          </a:xfrm>
        </p:grpSpPr>
        <p:sp>
          <p:nvSpPr>
            <p:cNvPr id="5"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6"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7"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8"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6DB0319-FD47-4CB6-8790-AD966007B3A5}" type="slidenum">
              <a:rPr lang="en-US"/>
              <a:pPr/>
              <a:t>19</a:t>
            </a:fld>
            <a:endParaRPr lang="en-US"/>
          </a:p>
        </p:txBody>
      </p:sp>
      <p:sp>
        <p:nvSpPr>
          <p:cNvPr id="506882" name="Rectangle 2"/>
          <p:cNvSpPr>
            <a:spLocks noGrp="1" noChangeArrowheads="1"/>
          </p:cNvSpPr>
          <p:nvPr>
            <p:ph type="title"/>
          </p:nvPr>
        </p:nvSpPr>
        <p:spPr>
          <a:xfrm>
            <a:off x="533400" y="152400"/>
            <a:ext cx="8229600" cy="944562"/>
          </a:xfrm>
        </p:spPr>
        <p:txBody>
          <a:bodyPr>
            <a:normAutofit fontScale="90000"/>
          </a:bodyPr>
          <a:lstStyle/>
          <a:p>
            <a:pPr algn="l"/>
            <a:r>
              <a:rPr lang="en-US" sz="4000" b="1" dirty="0">
                <a:solidFill>
                  <a:schemeClr val="tx2">
                    <a:lumMod val="60000"/>
                    <a:lumOff val="40000"/>
                  </a:schemeClr>
                </a:solidFill>
                <a:latin typeface="Futura Bk"/>
              </a:rPr>
              <a:t>Inherency - </a:t>
            </a:r>
            <a:r>
              <a:rPr lang="en-US" sz="4000" b="1" dirty="0" err="1">
                <a:solidFill>
                  <a:schemeClr val="tx2">
                    <a:lumMod val="60000"/>
                    <a:lumOff val="40000"/>
                  </a:schemeClr>
                </a:solidFill>
                <a:latin typeface="Futura Bk"/>
              </a:rPr>
              <a:t>Perricone</a:t>
            </a:r>
            <a:r>
              <a:rPr lang="en-US" sz="4000" b="1" dirty="0">
                <a:solidFill>
                  <a:schemeClr val="tx2">
                    <a:lumMod val="60000"/>
                    <a:lumOff val="40000"/>
                  </a:schemeClr>
                </a:solidFill>
                <a:latin typeface="Futura Bk"/>
              </a:rPr>
              <a:t> </a:t>
            </a:r>
            <a:r>
              <a:rPr lang="en-US" sz="4000" b="1" dirty="0" smtClean="0">
                <a:solidFill>
                  <a:schemeClr val="tx2">
                    <a:lumMod val="60000"/>
                    <a:lumOff val="40000"/>
                  </a:schemeClr>
                </a:solidFill>
                <a:latin typeface="Futura Bk"/>
              </a:rPr>
              <a:t>Case</a:t>
            </a:r>
            <a:r>
              <a:rPr lang="en-US" sz="3600" b="1" dirty="0" smtClean="0">
                <a:solidFill>
                  <a:schemeClr val="tx2">
                    <a:lumMod val="60000"/>
                    <a:lumOff val="40000"/>
                  </a:schemeClr>
                </a:solidFill>
              </a:rPr>
              <a:t/>
            </a:r>
            <a:br>
              <a:rPr lang="en-US" sz="3600" b="1" dirty="0" smtClean="0">
                <a:solidFill>
                  <a:schemeClr val="tx2">
                    <a:lumMod val="60000"/>
                    <a:lumOff val="40000"/>
                  </a:schemeClr>
                </a:solidFill>
              </a:rPr>
            </a:br>
            <a:r>
              <a:rPr lang="en-US" sz="2000" i="1" dirty="0" err="1" smtClean="0">
                <a:latin typeface="Futura Bk"/>
              </a:rPr>
              <a:t>Perricone</a:t>
            </a:r>
            <a:r>
              <a:rPr lang="en-US" sz="2000" i="1" dirty="0" smtClean="0">
                <a:latin typeface="Futura Bk"/>
              </a:rPr>
              <a:t> v. </a:t>
            </a:r>
            <a:r>
              <a:rPr lang="en-US" sz="2000" i="1" dirty="0" err="1" smtClean="0">
                <a:latin typeface="Futura Bk"/>
              </a:rPr>
              <a:t>Medicis</a:t>
            </a:r>
            <a:r>
              <a:rPr lang="en-US" sz="2000" i="1" dirty="0" smtClean="0">
                <a:latin typeface="Futura Bk"/>
              </a:rPr>
              <a:t> Pharmaceutical,</a:t>
            </a:r>
            <a:r>
              <a:rPr lang="en-US" sz="2000" dirty="0" smtClean="0">
                <a:latin typeface="Futura Bk"/>
              </a:rPr>
              <a:t> 432 F.3d 1368 (Fed. Cir. 2005)</a:t>
            </a:r>
            <a:endParaRPr lang="en-US" sz="3600" b="1" dirty="0">
              <a:solidFill>
                <a:schemeClr val="tx2">
                  <a:lumMod val="60000"/>
                  <a:lumOff val="40000"/>
                </a:schemeClr>
              </a:solidFill>
              <a:latin typeface="Futura Bk"/>
            </a:endParaRPr>
          </a:p>
        </p:txBody>
      </p:sp>
      <p:sp>
        <p:nvSpPr>
          <p:cNvPr id="506883" name="Rectangle 3"/>
          <p:cNvSpPr>
            <a:spLocks noGrp="1" noChangeArrowheads="1"/>
          </p:cNvSpPr>
          <p:nvPr>
            <p:ph type="body" idx="1"/>
          </p:nvPr>
        </p:nvSpPr>
        <p:spPr>
          <a:xfrm>
            <a:off x="457200" y="1295400"/>
            <a:ext cx="5791200" cy="5181600"/>
          </a:xfrm>
        </p:spPr>
        <p:txBody>
          <a:bodyPr>
            <a:normAutofit fontScale="92500" lnSpcReduction="10000"/>
          </a:bodyPr>
          <a:lstStyle/>
          <a:p>
            <a:pPr marL="461963" lvl="2" indent="-461963">
              <a:buAutoNum type="arabicPeriod"/>
            </a:pPr>
            <a:r>
              <a:rPr lang="en-US" sz="2000" dirty="0" smtClean="0"/>
              <a:t>A method for treating skin sunburn comprising topically </a:t>
            </a:r>
            <a:r>
              <a:rPr lang="en-US" sz="2000" u="sng" dirty="0" smtClean="0"/>
              <a:t>applying to the skin sunburn </a:t>
            </a:r>
            <a:r>
              <a:rPr lang="en-US" sz="2000" dirty="0" smtClean="0"/>
              <a:t>[a ascorbic acid fatty acid ester].</a:t>
            </a:r>
          </a:p>
          <a:p>
            <a:pPr marL="461963" lvl="2" indent="-461963">
              <a:buNone/>
            </a:pPr>
            <a:endParaRPr lang="en-US" sz="2000" dirty="0" smtClean="0"/>
          </a:p>
          <a:p>
            <a:pPr marL="461963" lvl="2" indent="-461963">
              <a:buAutoNum type="arabicPeriod" startAt="8"/>
            </a:pPr>
            <a:r>
              <a:rPr lang="en-US" sz="2000" dirty="0" smtClean="0"/>
              <a:t>A  method for preventing sunburn damage to exposed skin surfaces, comprising </a:t>
            </a:r>
            <a:r>
              <a:rPr lang="en-US" sz="2000" u="sng" dirty="0" smtClean="0"/>
              <a:t>applying to exposed skin surface</a:t>
            </a:r>
            <a:r>
              <a:rPr lang="en-US" sz="2000" dirty="0" smtClean="0"/>
              <a:t>. . . .</a:t>
            </a:r>
          </a:p>
          <a:p>
            <a:pPr marL="461963" lvl="2" indent="-461963">
              <a:buNone/>
            </a:pPr>
            <a:endParaRPr lang="en-US" sz="2000" dirty="0" smtClean="0"/>
          </a:p>
          <a:p>
            <a:pPr marL="461963" lvl="2" indent="-461963">
              <a:buAutoNum type="arabicPeriod"/>
            </a:pPr>
            <a:r>
              <a:rPr lang="en-US" sz="2000" dirty="0" smtClean="0"/>
              <a:t>A method for the treatment of skin disorders which arises because of depleted or inhibited collagen synthesis </a:t>
            </a:r>
            <a:r>
              <a:rPr lang="en-US" sz="2000" u="sng" dirty="0" smtClean="0"/>
              <a:t>[which happens to all skin] </a:t>
            </a:r>
            <a:r>
              <a:rPr lang="en-US" sz="2000" dirty="0" smtClean="0"/>
              <a:t>comprising topically applying to affected skin areas . . . .</a:t>
            </a:r>
          </a:p>
          <a:p>
            <a:pPr marL="461963" lvl="2" indent="-461963">
              <a:buNone/>
            </a:pPr>
            <a:endParaRPr lang="en-US" sz="2000" dirty="0" smtClean="0"/>
          </a:p>
          <a:p>
            <a:pPr marL="461963" lvl="2" indent="-461963">
              <a:buNone/>
            </a:pPr>
            <a:r>
              <a:rPr lang="en-US" sz="2000" dirty="0" smtClean="0"/>
              <a:t>9.	A method for the treatment of damaged or aging skin and epithelial tissue disorders comprising topically applying to affected tissue areas </a:t>
            </a:r>
            <a:r>
              <a:rPr lang="en-US" sz="2000" u="sng" dirty="0" smtClean="0"/>
              <a:t>[skin that ages] </a:t>
            </a:r>
            <a:r>
              <a:rPr lang="en-US" sz="2000" dirty="0" smtClean="0"/>
              <a:t>. . . .</a:t>
            </a:r>
            <a:endParaRPr lang="en-US" sz="2800" dirty="0"/>
          </a:p>
        </p:txBody>
      </p:sp>
      <p:sp>
        <p:nvSpPr>
          <p:cNvPr id="5" name="TextBox 4"/>
          <p:cNvSpPr txBox="1"/>
          <p:nvPr/>
        </p:nvSpPr>
        <p:spPr>
          <a:xfrm>
            <a:off x="6629400" y="2438400"/>
            <a:ext cx="2362200" cy="1477328"/>
          </a:xfrm>
          <a:prstGeom prst="rect">
            <a:avLst/>
          </a:prstGeom>
          <a:noFill/>
          <a:ln w="38100">
            <a:solidFill>
              <a:schemeClr val="accent1"/>
            </a:solidFill>
          </a:ln>
        </p:spPr>
        <p:txBody>
          <a:bodyPr wrap="square" rtlCol="0">
            <a:spAutoFit/>
          </a:bodyPr>
          <a:lstStyle/>
          <a:p>
            <a:r>
              <a:rPr lang="en-US" dirty="0" smtClean="0"/>
              <a:t>Prior Art:</a:t>
            </a:r>
          </a:p>
          <a:p>
            <a:r>
              <a:rPr lang="en-US" dirty="0" smtClean="0"/>
              <a:t>A composition for topical application to skin containing . . . </a:t>
            </a:r>
            <a:r>
              <a:rPr lang="en-US" dirty="0" err="1" smtClean="0"/>
              <a:t>ascorbyl</a:t>
            </a:r>
            <a:r>
              <a:rPr lang="en-US" dirty="0" smtClean="0"/>
              <a:t> </a:t>
            </a:r>
            <a:r>
              <a:rPr lang="en-US" dirty="0" err="1" smtClean="0"/>
              <a:t>palmitate</a:t>
            </a:r>
            <a:r>
              <a:rPr lang="en-US" dirty="0" smtClean="0"/>
              <a:t>.</a:t>
            </a:r>
            <a:endParaRPr lang="en-US" dirty="0"/>
          </a:p>
        </p:txBody>
      </p:sp>
      <p:grpSp>
        <p:nvGrpSpPr>
          <p:cNvPr id="6" name="Group 33"/>
          <p:cNvGrpSpPr>
            <a:grpSpLocks/>
          </p:cNvGrpSpPr>
          <p:nvPr/>
        </p:nvGrpSpPr>
        <p:grpSpPr bwMode="auto">
          <a:xfrm>
            <a:off x="0" y="6629400"/>
            <a:ext cx="9144000" cy="228600"/>
            <a:chOff x="0" y="768"/>
            <a:chExt cx="5760" cy="96"/>
          </a:xfrm>
        </p:grpSpPr>
        <p:sp>
          <p:nvSpPr>
            <p:cNvPr id="7"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8"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9"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10"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pic>
        <p:nvPicPr>
          <p:cNvPr id="25602" name="Picture 2" descr="C:\Users\alpha\AppData\Local\Microsoft\Windows\Temporary Internet Files\Content.IE5\U37T1X0W\MC900441310[1].png"/>
          <p:cNvPicPr>
            <a:picLocks noChangeAspect="1" noChangeArrowheads="1"/>
          </p:cNvPicPr>
          <p:nvPr/>
        </p:nvPicPr>
        <p:blipFill>
          <a:blip r:embed="rId3" cstate="print"/>
          <a:srcRect/>
          <a:stretch>
            <a:fillRect/>
          </a:stretch>
        </p:blipFill>
        <p:spPr bwMode="auto">
          <a:xfrm>
            <a:off x="5715000" y="1219200"/>
            <a:ext cx="914400" cy="914400"/>
          </a:xfrm>
          <a:prstGeom prst="rect">
            <a:avLst/>
          </a:prstGeom>
          <a:noFill/>
        </p:spPr>
      </p:pic>
      <p:pic>
        <p:nvPicPr>
          <p:cNvPr id="25603" name="Picture 3" descr="C:\Users\alpha\AppData\Local\Microsoft\Windows\Temporary Internet Files\Content.IE5\R133PAK8\MC900439584[1].png"/>
          <p:cNvPicPr>
            <a:picLocks noChangeAspect="1" noChangeArrowheads="1"/>
          </p:cNvPicPr>
          <p:nvPr/>
        </p:nvPicPr>
        <p:blipFill>
          <a:blip r:embed="rId4" cstate="print"/>
          <a:srcRect/>
          <a:stretch>
            <a:fillRect/>
          </a:stretch>
        </p:blipFill>
        <p:spPr bwMode="auto">
          <a:xfrm>
            <a:off x="5562600" y="2514600"/>
            <a:ext cx="854715" cy="723556"/>
          </a:xfrm>
          <a:prstGeom prst="rect">
            <a:avLst/>
          </a:prstGeom>
          <a:noFill/>
        </p:spPr>
      </p:pic>
      <p:pic>
        <p:nvPicPr>
          <p:cNvPr id="13" name="Picture 3" descr="C:\Users\alpha\AppData\Local\Microsoft\Windows\Temporary Internet Files\Content.IE5\R133PAK8\MC900439584[1].png"/>
          <p:cNvPicPr>
            <a:picLocks noChangeAspect="1" noChangeArrowheads="1"/>
          </p:cNvPicPr>
          <p:nvPr/>
        </p:nvPicPr>
        <p:blipFill>
          <a:blip r:embed="rId4" cstate="print"/>
          <a:srcRect/>
          <a:stretch>
            <a:fillRect/>
          </a:stretch>
        </p:blipFill>
        <p:spPr bwMode="auto">
          <a:xfrm>
            <a:off x="5943600" y="4038600"/>
            <a:ext cx="854715" cy="723556"/>
          </a:xfrm>
          <a:prstGeom prst="rect">
            <a:avLst/>
          </a:prstGeom>
          <a:noFill/>
        </p:spPr>
      </p:pic>
      <p:pic>
        <p:nvPicPr>
          <p:cNvPr id="14" name="Picture 3" descr="C:\Users\alpha\AppData\Local\Microsoft\Windows\Temporary Internet Files\Content.IE5\R133PAK8\MC900439584[1].png"/>
          <p:cNvPicPr>
            <a:picLocks noChangeAspect="1" noChangeArrowheads="1"/>
          </p:cNvPicPr>
          <p:nvPr/>
        </p:nvPicPr>
        <p:blipFill>
          <a:blip r:embed="rId4" cstate="print"/>
          <a:srcRect/>
          <a:stretch>
            <a:fillRect/>
          </a:stretch>
        </p:blipFill>
        <p:spPr bwMode="auto">
          <a:xfrm>
            <a:off x="5943600" y="5181600"/>
            <a:ext cx="854715" cy="723556"/>
          </a:xfrm>
          <a:prstGeom prst="rect">
            <a:avLst/>
          </a:prstGeom>
          <a:noFill/>
        </p:spPr>
      </p:pic>
      <p:pic>
        <p:nvPicPr>
          <p:cNvPr id="3" name="Picture 3" descr="C:\Users\alpha\AppData\Local\Microsoft\Windows\Temporary Internet Files\Content.IE5\I2U12IEP\MC900239905[1].wmf"/>
          <p:cNvPicPr>
            <a:picLocks noChangeAspect="1" noChangeArrowheads="1"/>
          </p:cNvPicPr>
          <p:nvPr/>
        </p:nvPicPr>
        <p:blipFill>
          <a:blip r:embed="rId5" cstate="print"/>
          <a:srcRect/>
          <a:stretch>
            <a:fillRect/>
          </a:stretch>
        </p:blipFill>
        <p:spPr bwMode="auto">
          <a:xfrm>
            <a:off x="7696200" y="228600"/>
            <a:ext cx="1111948" cy="1600200"/>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3"/>
                                        </p:tgtEl>
                                        <p:attrNameLst>
                                          <p:attrName>style.visibility</p:attrName>
                                        </p:attrNameLst>
                                      </p:cBhvr>
                                      <p:to>
                                        <p:strVal val="visible"/>
                                      </p:to>
                                    </p:set>
                                    <p:anim calcmode="lin" valueType="num">
                                      <p:cBhvr additive="base">
                                        <p:cTn id="13" dur="500" fill="hold"/>
                                        <p:tgtEl>
                                          <p:spTgt spid="25603"/>
                                        </p:tgtEl>
                                        <p:attrNameLst>
                                          <p:attrName>ppt_x</p:attrName>
                                        </p:attrNameLst>
                                      </p:cBhvr>
                                      <p:tavLst>
                                        <p:tav tm="0">
                                          <p:val>
                                            <p:strVal val="#ppt_x"/>
                                          </p:val>
                                        </p:tav>
                                        <p:tav tm="100000">
                                          <p:val>
                                            <p:strVal val="#ppt_x"/>
                                          </p:val>
                                        </p:tav>
                                      </p:tavLst>
                                    </p:anim>
                                    <p:anim calcmode="lin" valueType="num">
                                      <p:cBhvr additive="base">
                                        <p:cTn id="14" dur="500" fill="hold"/>
                                        <p:tgtEl>
                                          <p:spTgt spid="2560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228600" y="76200"/>
            <a:ext cx="8534400" cy="838200"/>
          </a:xfrm>
        </p:spPr>
        <p:txBody>
          <a:bodyPr/>
          <a:lstStyle/>
          <a:p>
            <a:pPr algn="l" eaLnBrk="1" hangingPunct="1"/>
            <a:r>
              <a:rPr lang="en-US" sz="3600" b="1" dirty="0" smtClean="0">
                <a:solidFill>
                  <a:srgbClr val="0070C0"/>
                </a:solidFill>
                <a:latin typeface="Futura Bk" pitchFamily="34" charset="0"/>
              </a:rPr>
              <a:t>Agenda</a:t>
            </a:r>
          </a:p>
        </p:txBody>
      </p:sp>
      <p:sp>
        <p:nvSpPr>
          <p:cNvPr id="5" name="Rectangle 7"/>
          <p:cNvSpPr txBox="1">
            <a:spLocks noChangeArrowheads="1"/>
          </p:cNvSpPr>
          <p:nvPr/>
        </p:nvSpPr>
        <p:spPr>
          <a:xfrm>
            <a:off x="457200" y="990600"/>
            <a:ext cx="7391400" cy="5410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20000"/>
              </a:lnSpc>
              <a:spcBef>
                <a:spcPct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Futura Bk" pitchFamily="34" charset="0"/>
                <a:ea typeface="+mn-ea"/>
                <a:cs typeface="+mn-cs"/>
              </a:rPr>
              <a:t>A word about </a:t>
            </a:r>
            <a:r>
              <a:rPr lang="en-US" sz="2400" dirty="0" smtClean="0">
                <a:latin typeface="Futura Bk" pitchFamily="34" charset="0"/>
              </a:rPr>
              <a:t>patents and the role of t</a:t>
            </a:r>
            <a:r>
              <a:rPr kumimoji="0" lang="en-US" sz="2400" b="0" i="0" u="none" strike="noStrike" kern="1200" cap="none" spc="0" normalizeH="0" baseline="0" noProof="0" dirty="0" smtClean="0">
                <a:ln>
                  <a:noFill/>
                </a:ln>
                <a:solidFill>
                  <a:schemeClr val="tx1"/>
                </a:solidFill>
                <a:effectLst/>
                <a:uLnTx/>
                <a:uFillTx/>
                <a:latin typeface="Futura Bk" pitchFamily="34" charset="0"/>
                <a:ea typeface="+mn-ea"/>
                <a:cs typeface="+mn-cs"/>
              </a:rPr>
              <a:t>he claims</a:t>
            </a:r>
          </a:p>
          <a:p>
            <a:pPr marL="342900" marR="0" lvl="0" indent="-342900" algn="l" defTabSz="914400" rtl="0" eaLnBrk="1" fontAlgn="auto" latinLnBrk="0" hangingPunct="1">
              <a:lnSpc>
                <a:spcPct val="120000"/>
              </a:lnSpc>
              <a:spcBef>
                <a:spcPct val="0"/>
              </a:spcBef>
              <a:spcAft>
                <a:spcPts val="0"/>
              </a:spcAft>
              <a:buClrTx/>
              <a:buSzTx/>
              <a:buFont typeface="Arial" pitchFamily="34" charset="0"/>
              <a:buChar char="•"/>
              <a:tabLst/>
              <a:defRPr/>
            </a:pPr>
            <a:r>
              <a:rPr lang="en-US" sz="2400" dirty="0" smtClean="0">
                <a:latin typeface="Futura Bk" pitchFamily="34" charset="0"/>
              </a:rPr>
              <a:t>Is it truly an “old” compound?</a:t>
            </a:r>
          </a:p>
          <a:p>
            <a:pPr marL="800100" lvl="1" indent="-342900">
              <a:lnSpc>
                <a:spcPct val="120000"/>
              </a:lnSpc>
              <a:spcBef>
                <a:spcPct val="0"/>
              </a:spcBef>
              <a:buFont typeface="Arial" pitchFamily="34" charset="0"/>
              <a:buChar char="•"/>
            </a:pPr>
            <a:r>
              <a:rPr lang="en-US" sz="2400" dirty="0" smtClean="0">
                <a:latin typeface="Futura Bk" pitchFamily="34" charset="0"/>
              </a:rPr>
              <a:t>References that are not enabled</a:t>
            </a:r>
          </a:p>
          <a:p>
            <a:pPr marL="800100" lvl="1" indent="-342900">
              <a:lnSpc>
                <a:spcPct val="120000"/>
              </a:lnSpc>
              <a:spcBef>
                <a:spcPct val="0"/>
              </a:spcBef>
              <a:buFont typeface="Arial" pitchFamily="34" charset="0"/>
              <a:buChar char="•"/>
            </a:pPr>
            <a:r>
              <a:rPr lang="en-US" sz="2400" dirty="0">
                <a:latin typeface="Futura Bk" pitchFamily="34" charset="0"/>
              </a:rPr>
              <a:t>R</a:t>
            </a:r>
            <a:r>
              <a:rPr lang="en-US" sz="2400" dirty="0" smtClean="0">
                <a:latin typeface="Futura Bk" pitchFamily="34" charset="0"/>
              </a:rPr>
              <a:t>eferences that disclose a broad genus</a:t>
            </a:r>
          </a:p>
          <a:p>
            <a:pPr marL="800100" lvl="1" indent="-342900">
              <a:lnSpc>
                <a:spcPct val="120000"/>
              </a:lnSpc>
              <a:spcBef>
                <a:spcPct val="0"/>
              </a:spcBef>
              <a:buFont typeface="Arial" pitchFamily="34" charset="0"/>
              <a:buChar char="•"/>
            </a:pPr>
            <a:r>
              <a:rPr lang="en-US" sz="2400" dirty="0" smtClean="0">
                <a:latin typeface="Futura Bk" pitchFamily="34" charset="0"/>
              </a:rPr>
              <a:t>References that do not disclose</a:t>
            </a:r>
            <a:br>
              <a:rPr lang="en-US" sz="2400" dirty="0" smtClean="0">
                <a:latin typeface="Futura Bk" pitchFamily="34" charset="0"/>
              </a:rPr>
            </a:br>
            <a:r>
              <a:rPr lang="en-US" sz="2400" dirty="0" smtClean="0">
                <a:latin typeface="Futura Bk" pitchFamily="34" charset="0"/>
              </a:rPr>
              <a:t>uses or properties</a:t>
            </a:r>
          </a:p>
          <a:p>
            <a:pPr marL="800100" lvl="1" indent="-342900">
              <a:lnSpc>
                <a:spcPct val="120000"/>
              </a:lnSpc>
              <a:spcBef>
                <a:spcPct val="0"/>
              </a:spcBef>
              <a:buFont typeface="Arial" pitchFamily="34" charset="0"/>
              <a:buChar char="•"/>
            </a:pPr>
            <a:r>
              <a:rPr lang="en-US" sz="2400" dirty="0" smtClean="0">
                <a:latin typeface="Futura Bk" pitchFamily="34" charset="0"/>
              </a:rPr>
              <a:t>Intermediates / Metabolites</a:t>
            </a:r>
          </a:p>
          <a:p>
            <a:pPr marL="342900" indent="-342900">
              <a:lnSpc>
                <a:spcPct val="120000"/>
              </a:lnSpc>
              <a:spcBef>
                <a:spcPct val="0"/>
              </a:spcBef>
              <a:buFont typeface="Arial" pitchFamily="34" charset="0"/>
              <a:buChar char="•"/>
            </a:pPr>
            <a:r>
              <a:rPr lang="en-US" sz="2400" dirty="0" smtClean="0">
                <a:latin typeface="Futura Bk" pitchFamily="34" charset="0"/>
              </a:rPr>
              <a:t>The compound’s “old”, now what?</a:t>
            </a:r>
            <a:br>
              <a:rPr lang="en-US" sz="2400" dirty="0" smtClean="0">
                <a:latin typeface="Futura Bk" pitchFamily="34" charset="0"/>
              </a:rPr>
            </a:br>
            <a:r>
              <a:rPr lang="en-US" sz="2400" dirty="0" smtClean="0">
                <a:latin typeface="Futura Bk" pitchFamily="34" charset="0"/>
              </a:rPr>
              <a:t>Is the method truly “new”?</a:t>
            </a:r>
          </a:p>
          <a:p>
            <a:pPr marL="800100" lvl="1" indent="-342900">
              <a:lnSpc>
                <a:spcPct val="120000"/>
              </a:lnSpc>
              <a:spcBef>
                <a:spcPct val="0"/>
              </a:spcBef>
              <a:buFont typeface="Arial" pitchFamily="34" charset="0"/>
              <a:buChar char="•"/>
            </a:pPr>
            <a:r>
              <a:rPr lang="en-US" sz="2400" dirty="0" smtClean="0">
                <a:latin typeface="Futura Bk" pitchFamily="34" charset="0"/>
              </a:rPr>
              <a:t>Inherency cases</a:t>
            </a:r>
          </a:p>
          <a:p>
            <a:pPr marL="800100" lvl="1" indent="-342900">
              <a:lnSpc>
                <a:spcPct val="120000"/>
              </a:lnSpc>
              <a:spcBef>
                <a:spcPct val="0"/>
              </a:spcBef>
              <a:buFont typeface="Arial" pitchFamily="34" charset="0"/>
              <a:buChar char="•"/>
            </a:pPr>
            <a:r>
              <a:rPr lang="en-US" sz="2400" dirty="0" smtClean="0">
                <a:latin typeface="Futura Bk" pitchFamily="34" charset="0"/>
              </a:rPr>
              <a:t>Exemplary claims</a:t>
            </a:r>
          </a:p>
          <a:p>
            <a:pPr marL="800100" lvl="1" indent="-342900">
              <a:lnSpc>
                <a:spcPct val="120000"/>
              </a:lnSpc>
              <a:spcBef>
                <a:spcPct val="0"/>
              </a:spcBef>
              <a:buFont typeface="Arial" pitchFamily="34" charset="0"/>
              <a:buChar char="•"/>
            </a:pPr>
            <a:r>
              <a:rPr lang="en-US" sz="2400" dirty="0" smtClean="0">
                <a:latin typeface="Futura Bk" pitchFamily="34" charset="0"/>
              </a:rPr>
              <a:t>Foreign considerations</a:t>
            </a:r>
          </a:p>
          <a:p>
            <a:pPr marL="800100" lvl="1" indent="-342900">
              <a:lnSpc>
                <a:spcPct val="120000"/>
              </a:lnSpc>
              <a:spcBef>
                <a:spcPct val="0"/>
              </a:spcBef>
              <a:buFont typeface="Arial" pitchFamily="34" charset="0"/>
              <a:buChar char="•"/>
            </a:pPr>
            <a:endParaRPr lang="en-US" sz="2400" dirty="0" smtClean="0">
              <a:latin typeface="Futura Bk" pitchFamily="34" charset="0"/>
            </a:endParaRPr>
          </a:p>
          <a:p>
            <a:pPr marL="800100" lvl="1" indent="-342900">
              <a:lnSpc>
                <a:spcPct val="120000"/>
              </a:lnSpc>
              <a:spcBef>
                <a:spcPct val="0"/>
              </a:spcBef>
            </a:pPr>
            <a:endParaRPr lang="en-US" sz="2400" dirty="0">
              <a:latin typeface="Futura Bk" pitchFamily="34" charset="0"/>
            </a:endParaRPr>
          </a:p>
          <a:p>
            <a:pPr marL="800100" lvl="1" indent="-342900">
              <a:lnSpc>
                <a:spcPct val="120000"/>
              </a:lnSpc>
              <a:spcBef>
                <a:spcPct val="0"/>
              </a:spcBef>
              <a:buFont typeface="Arial" pitchFamily="34" charset="0"/>
              <a:buChar char="•"/>
            </a:pPr>
            <a:endParaRPr kumimoji="0" lang="en-US" sz="2400" b="0" i="0" u="none" strike="noStrike" kern="1200" cap="none" spc="0" normalizeH="0" baseline="0" noProof="0" dirty="0" smtClean="0">
              <a:ln>
                <a:noFill/>
              </a:ln>
              <a:solidFill>
                <a:schemeClr val="tx1"/>
              </a:solidFill>
              <a:effectLst/>
              <a:uLnTx/>
              <a:uFillTx/>
              <a:latin typeface="Futura Bk" pitchFamily="34" charset="0"/>
              <a:ea typeface="+mn-ea"/>
              <a:cs typeface="+mn-cs"/>
            </a:endParaRPr>
          </a:p>
        </p:txBody>
      </p:sp>
      <p:pic>
        <p:nvPicPr>
          <p:cNvPr id="6" name="Picture 8" descr="32747071"/>
          <p:cNvPicPr>
            <a:picLocks noGrp="1" noChangeAspect="1" noChangeArrowheads="1" noCrop="1"/>
          </p:cNvPicPr>
          <p:nvPr>
            <p:ph sz="half" idx="4294967295"/>
          </p:nvPr>
        </p:nvPicPr>
        <p:blipFill>
          <a:blip r:embed="rId2" cstate="print"/>
          <a:srcRect/>
          <a:stretch>
            <a:fillRect/>
          </a:stretch>
        </p:blipFill>
        <p:spPr>
          <a:xfrm>
            <a:off x="6172200" y="3200400"/>
            <a:ext cx="1619250" cy="1733550"/>
          </a:xfrm>
          <a:prstGeom prst="rect">
            <a:avLst/>
          </a:prstGeom>
          <a:noFill/>
        </p:spPr>
      </p:pic>
      <p:grpSp>
        <p:nvGrpSpPr>
          <p:cNvPr id="7" name="Group 33"/>
          <p:cNvGrpSpPr>
            <a:grpSpLocks/>
          </p:cNvGrpSpPr>
          <p:nvPr/>
        </p:nvGrpSpPr>
        <p:grpSpPr bwMode="auto">
          <a:xfrm>
            <a:off x="0" y="6629400"/>
            <a:ext cx="9144000" cy="228600"/>
            <a:chOff x="0" y="768"/>
            <a:chExt cx="5760" cy="96"/>
          </a:xfrm>
        </p:grpSpPr>
        <p:sp>
          <p:nvSpPr>
            <p:cNvPr id="8"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dirty="0"/>
            </a:p>
          </p:txBody>
        </p:sp>
        <p:sp>
          <p:nvSpPr>
            <p:cNvPr id="9"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dirty="0"/>
            </a:p>
          </p:txBody>
        </p:sp>
        <p:sp>
          <p:nvSpPr>
            <p:cNvPr id="10"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dirty="0"/>
            </a:p>
          </p:txBody>
        </p:sp>
        <p:sp>
          <p:nvSpPr>
            <p:cNvPr id="11"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dirty="0"/>
            </a:p>
          </p:txBody>
        </p:sp>
      </p:grpSp>
      <p:grpSp>
        <p:nvGrpSpPr>
          <p:cNvPr id="12" name="Group 33"/>
          <p:cNvGrpSpPr>
            <a:grpSpLocks/>
          </p:cNvGrpSpPr>
          <p:nvPr/>
        </p:nvGrpSpPr>
        <p:grpSpPr bwMode="auto">
          <a:xfrm>
            <a:off x="0" y="6629400"/>
            <a:ext cx="9144000" cy="228600"/>
            <a:chOff x="0" y="768"/>
            <a:chExt cx="5760" cy="96"/>
          </a:xfrm>
        </p:grpSpPr>
        <p:sp>
          <p:nvSpPr>
            <p:cNvPr id="13"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dirty="0"/>
            </a:p>
          </p:txBody>
        </p:sp>
        <p:sp>
          <p:nvSpPr>
            <p:cNvPr id="14"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dirty="0"/>
            </a:p>
          </p:txBody>
        </p:sp>
        <p:sp>
          <p:nvSpPr>
            <p:cNvPr id="15"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dirty="0"/>
            </a:p>
          </p:txBody>
        </p:sp>
        <p:sp>
          <p:nvSpPr>
            <p:cNvPr id="16"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dirty="0"/>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yourhealthupfront.com/wp-content/uploads/2012/06/zzz.gif"/>
          <p:cNvPicPr>
            <a:picLocks noChangeAspect="1" noChangeArrowheads="1"/>
          </p:cNvPicPr>
          <p:nvPr/>
        </p:nvPicPr>
        <p:blipFill>
          <a:blip r:embed="rId3" cstate="print"/>
          <a:srcRect/>
          <a:stretch>
            <a:fillRect/>
          </a:stretch>
        </p:blipFill>
        <p:spPr bwMode="auto">
          <a:xfrm>
            <a:off x="6629400" y="228600"/>
            <a:ext cx="1468253" cy="923926"/>
          </a:xfrm>
          <a:prstGeom prst="rect">
            <a:avLst/>
          </a:prstGeom>
          <a:noFill/>
        </p:spPr>
      </p:pic>
      <p:sp>
        <p:nvSpPr>
          <p:cNvPr id="516098" name="Rectangle 2"/>
          <p:cNvSpPr>
            <a:spLocks noGrp="1" noChangeArrowheads="1"/>
          </p:cNvSpPr>
          <p:nvPr>
            <p:ph type="title"/>
          </p:nvPr>
        </p:nvSpPr>
        <p:spPr>
          <a:xfrm>
            <a:off x="457200" y="152400"/>
            <a:ext cx="8229600" cy="990600"/>
          </a:xfrm>
        </p:spPr>
        <p:txBody>
          <a:bodyPr>
            <a:normAutofit/>
          </a:bodyPr>
          <a:lstStyle/>
          <a:p>
            <a:pPr algn="l"/>
            <a:r>
              <a:rPr lang="en-US" sz="3600" b="1" dirty="0" smtClean="0">
                <a:solidFill>
                  <a:schemeClr val="tx2">
                    <a:lumMod val="60000"/>
                    <a:lumOff val="40000"/>
                  </a:schemeClr>
                </a:solidFill>
                <a:latin typeface="Futura Bk"/>
              </a:rPr>
              <a:t>Inherency – Rapoport</a:t>
            </a:r>
            <a:br>
              <a:rPr lang="en-US" sz="3600" b="1" dirty="0" smtClean="0">
                <a:solidFill>
                  <a:schemeClr val="tx2">
                    <a:lumMod val="60000"/>
                    <a:lumOff val="40000"/>
                  </a:schemeClr>
                </a:solidFill>
                <a:latin typeface="Futura Bk"/>
              </a:rPr>
            </a:br>
            <a:r>
              <a:rPr lang="en-US" sz="1800" i="1" dirty="0" smtClean="0">
                <a:latin typeface="Futura Bk"/>
              </a:rPr>
              <a:t>Rapoport  v. Dement, </a:t>
            </a:r>
            <a:r>
              <a:rPr lang="en-US" sz="1800" dirty="0" smtClean="0">
                <a:latin typeface="Futura Bk"/>
              </a:rPr>
              <a:t>254 F.3d 1053 (Fed. Cir. 2001)</a:t>
            </a:r>
            <a:endParaRPr lang="en-US" sz="1800" dirty="0">
              <a:latin typeface="Futura Bk"/>
            </a:endParaRPr>
          </a:p>
        </p:txBody>
      </p:sp>
      <p:sp>
        <p:nvSpPr>
          <p:cNvPr id="5" name="Content Placeholder 4"/>
          <p:cNvSpPr>
            <a:spLocks noGrp="1"/>
          </p:cNvSpPr>
          <p:nvPr>
            <p:ph sz="half" idx="1"/>
          </p:nvPr>
        </p:nvSpPr>
        <p:spPr/>
        <p:txBody>
          <a:bodyPr>
            <a:normAutofit/>
          </a:bodyPr>
          <a:lstStyle/>
          <a:p>
            <a:pPr>
              <a:buNone/>
            </a:pPr>
            <a:r>
              <a:rPr lang="en-US" sz="2400" dirty="0" smtClean="0"/>
              <a:t>1.	A method for </a:t>
            </a:r>
            <a:r>
              <a:rPr lang="en-US" sz="2400" u="sng" dirty="0" smtClean="0"/>
              <a:t>treatment of sleep apneas</a:t>
            </a:r>
            <a:r>
              <a:rPr lang="en-US" sz="2400" dirty="0" smtClean="0"/>
              <a:t> comprising administering a therapeutically effective regimen of a compound of Formula I (</a:t>
            </a:r>
            <a:r>
              <a:rPr lang="en-US" sz="2400" dirty="0" err="1" smtClean="0"/>
              <a:t>buspirone</a:t>
            </a:r>
            <a:r>
              <a:rPr lang="en-US" sz="2400" dirty="0" smtClean="0"/>
              <a:t>).</a:t>
            </a:r>
          </a:p>
          <a:p>
            <a:endParaRPr lang="en-US" sz="2400" dirty="0" smtClean="0"/>
          </a:p>
          <a:p>
            <a:r>
              <a:rPr lang="en-US" sz="2400" dirty="0" smtClean="0"/>
              <a:t>Application referred to administration at bedtime and at higher doses.</a:t>
            </a:r>
            <a:endParaRPr lang="en-US" sz="2400" dirty="0"/>
          </a:p>
        </p:txBody>
      </p:sp>
      <p:sp>
        <p:nvSpPr>
          <p:cNvPr id="15" name="Content Placeholder 14"/>
          <p:cNvSpPr>
            <a:spLocks noGrp="1"/>
          </p:cNvSpPr>
          <p:nvPr>
            <p:ph sz="half" idx="2"/>
          </p:nvPr>
        </p:nvSpPr>
        <p:spPr/>
        <p:txBody>
          <a:bodyPr>
            <a:normAutofit/>
          </a:bodyPr>
          <a:lstStyle/>
          <a:p>
            <a:r>
              <a:rPr lang="en-US" sz="2400" dirty="0" smtClean="0"/>
              <a:t>Prior art disclosed </a:t>
            </a:r>
            <a:r>
              <a:rPr lang="en-US" sz="2400" u="sng" dirty="0" smtClean="0"/>
              <a:t>treatment of anxiety in patients suffering from sleep apnea </a:t>
            </a:r>
            <a:r>
              <a:rPr lang="en-US" sz="2400" dirty="0" smtClean="0"/>
              <a:t>with </a:t>
            </a:r>
            <a:r>
              <a:rPr lang="en-US" sz="2400" dirty="0" err="1" smtClean="0"/>
              <a:t>buspirone</a:t>
            </a:r>
            <a:r>
              <a:rPr lang="en-US" sz="2400" dirty="0" smtClean="0"/>
              <a:t>.</a:t>
            </a:r>
          </a:p>
          <a:p>
            <a:r>
              <a:rPr lang="en-US" sz="2400" dirty="0" smtClean="0"/>
              <a:t>Did not address treatment of underlying disorder.</a:t>
            </a:r>
          </a:p>
          <a:p>
            <a:r>
              <a:rPr lang="en-US" sz="2400" dirty="0" smtClean="0"/>
              <a:t>Did not actually administer to those suffering with sleep apnea.</a:t>
            </a:r>
          </a:p>
          <a:p>
            <a:r>
              <a:rPr lang="en-US" sz="2400" dirty="0" smtClean="0"/>
              <a:t>Disclosed lower doses.</a:t>
            </a:r>
            <a:endParaRPr lang="en-US" sz="2400" dirty="0"/>
          </a:p>
        </p:txBody>
      </p:sp>
      <p:sp>
        <p:nvSpPr>
          <p:cNvPr id="4" name="Slide Number Placeholder 5"/>
          <p:cNvSpPr>
            <a:spLocks noGrp="1"/>
          </p:cNvSpPr>
          <p:nvPr>
            <p:ph type="sldNum" sz="quarter" idx="12"/>
          </p:nvPr>
        </p:nvSpPr>
        <p:spPr/>
        <p:txBody>
          <a:bodyPr/>
          <a:lstStyle/>
          <a:p>
            <a:fld id="{DCFFCB09-D880-46C6-B1ED-C2B518D0FA73}" type="slidenum">
              <a:rPr lang="en-US"/>
              <a:pPr/>
              <a:t>20</a:t>
            </a:fld>
            <a:endParaRPr lang="en-US"/>
          </a:p>
        </p:txBody>
      </p:sp>
      <p:grpSp>
        <p:nvGrpSpPr>
          <p:cNvPr id="6" name="Group 33"/>
          <p:cNvGrpSpPr>
            <a:grpSpLocks/>
          </p:cNvGrpSpPr>
          <p:nvPr/>
        </p:nvGrpSpPr>
        <p:grpSpPr bwMode="auto">
          <a:xfrm>
            <a:off x="0" y="6629400"/>
            <a:ext cx="9144000" cy="228600"/>
            <a:chOff x="0" y="768"/>
            <a:chExt cx="5760" cy="96"/>
          </a:xfrm>
        </p:grpSpPr>
        <p:sp>
          <p:nvSpPr>
            <p:cNvPr id="7"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8"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9"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10"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pPr>
              <a:buNone/>
            </a:pPr>
            <a:r>
              <a:rPr lang="en-US" dirty="0" smtClean="0"/>
              <a:t>1.  A method of preparing a food product rich in </a:t>
            </a:r>
            <a:r>
              <a:rPr lang="en-US" dirty="0" err="1" smtClean="0"/>
              <a:t>glucosinolates</a:t>
            </a:r>
            <a:r>
              <a:rPr lang="en-US" dirty="0" smtClean="0"/>
              <a:t>, comprising germinated cruciferous seeds. . . harvesting sprouts before the 2-leaf stage to form a food product comprising a plurality of sprouts.</a:t>
            </a:r>
            <a:endParaRPr lang="en-US" dirty="0"/>
          </a:p>
        </p:txBody>
      </p:sp>
      <p:sp>
        <p:nvSpPr>
          <p:cNvPr id="4" name="Content Placeholder 3"/>
          <p:cNvSpPr>
            <a:spLocks noGrp="1"/>
          </p:cNvSpPr>
          <p:nvPr>
            <p:ph sz="half" idx="2"/>
          </p:nvPr>
        </p:nvSpPr>
        <p:spPr/>
        <p:txBody>
          <a:bodyPr>
            <a:normAutofit/>
          </a:bodyPr>
          <a:lstStyle/>
          <a:p>
            <a:r>
              <a:rPr lang="en-US" dirty="0" smtClean="0"/>
              <a:t>Prior art was nature.</a:t>
            </a:r>
          </a:p>
          <a:p>
            <a:r>
              <a:rPr lang="en-US" dirty="0" smtClean="0"/>
              <a:t>Ct. A new sprout was not claimed nor a new way of growing it.</a:t>
            </a:r>
          </a:p>
          <a:p>
            <a:r>
              <a:rPr lang="en-US" dirty="0" smtClean="0"/>
              <a:t>Patentee simply describes unexpected benefit of a known process.</a:t>
            </a:r>
            <a:endParaRPr lang="en-US" dirty="0"/>
          </a:p>
        </p:txBody>
      </p:sp>
      <p:sp>
        <p:nvSpPr>
          <p:cNvPr id="5" name="Rectangle 2"/>
          <p:cNvSpPr>
            <a:spLocks noGrp="1" noChangeArrowheads="1"/>
          </p:cNvSpPr>
          <p:nvPr>
            <p:ph type="title"/>
          </p:nvPr>
        </p:nvSpPr>
        <p:spPr>
          <a:xfrm>
            <a:off x="457200" y="152400"/>
            <a:ext cx="8229600" cy="990600"/>
          </a:xfrm>
        </p:spPr>
        <p:txBody>
          <a:bodyPr>
            <a:normAutofit/>
          </a:bodyPr>
          <a:lstStyle/>
          <a:p>
            <a:pPr algn="l"/>
            <a:r>
              <a:rPr lang="en-US" sz="3600" b="1" dirty="0" smtClean="0">
                <a:solidFill>
                  <a:schemeClr val="tx2">
                    <a:lumMod val="60000"/>
                    <a:lumOff val="40000"/>
                  </a:schemeClr>
                </a:solidFill>
                <a:latin typeface="Futura Bk"/>
              </a:rPr>
              <a:t>Inherency – Cruciferous</a:t>
            </a:r>
            <a:br>
              <a:rPr lang="en-US" sz="3600" b="1" dirty="0" smtClean="0">
                <a:solidFill>
                  <a:schemeClr val="tx2">
                    <a:lumMod val="60000"/>
                    <a:lumOff val="40000"/>
                  </a:schemeClr>
                </a:solidFill>
                <a:latin typeface="Futura Bk"/>
              </a:rPr>
            </a:br>
            <a:r>
              <a:rPr lang="en-US" sz="1800" i="1" dirty="0" smtClean="0">
                <a:latin typeface="Futura Bk"/>
              </a:rPr>
              <a:t>In re Cruciferous Sprout Litigation, 301</a:t>
            </a:r>
            <a:r>
              <a:rPr lang="en-US" sz="1800" dirty="0" smtClean="0">
                <a:latin typeface="Futura Bk"/>
              </a:rPr>
              <a:t> F.3d 1343 (Fed. Cir. 2002)</a:t>
            </a:r>
            <a:endParaRPr lang="en-US" sz="1800" dirty="0">
              <a:latin typeface="Futura Bk"/>
            </a:endParaRPr>
          </a:p>
        </p:txBody>
      </p:sp>
      <p:pic>
        <p:nvPicPr>
          <p:cNvPr id="39938" name="Picture 2" descr="C:\Users\alpha\AppData\Local\Microsoft\Windows\Temporary Internet Files\Content.IE5\D9GAH2HX\MC900331257[1].wmf"/>
          <p:cNvPicPr>
            <a:picLocks noChangeAspect="1" noChangeArrowheads="1"/>
          </p:cNvPicPr>
          <p:nvPr/>
        </p:nvPicPr>
        <p:blipFill>
          <a:blip r:embed="rId3" cstate="print"/>
          <a:srcRect/>
          <a:stretch>
            <a:fillRect/>
          </a:stretch>
        </p:blipFill>
        <p:spPr bwMode="auto">
          <a:xfrm>
            <a:off x="7467600" y="228600"/>
            <a:ext cx="1008091" cy="993833"/>
          </a:xfrm>
          <a:prstGeom prst="rect">
            <a:avLst/>
          </a:prstGeom>
          <a:noFill/>
        </p:spPr>
      </p:pic>
      <p:grpSp>
        <p:nvGrpSpPr>
          <p:cNvPr id="7" name="Group 33"/>
          <p:cNvGrpSpPr>
            <a:grpSpLocks/>
          </p:cNvGrpSpPr>
          <p:nvPr/>
        </p:nvGrpSpPr>
        <p:grpSpPr bwMode="auto">
          <a:xfrm>
            <a:off x="0" y="6629400"/>
            <a:ext cx="9144000" cy="228600"/>
            <a:chOff x="0" y="768"/>
            <a:chExt cx="5760" cy="96"/>
          </a:xfrm>
        </p:grpSpPr>
        <p:sp>
          <p:nvSpPr>
            <p:cNvPr id="8"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9"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10"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11"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B94BC56-5ED3-43DC-AD4B-DA94EA9D29BD}" type="slidenum">
              <a:rPr lang="en-US"/>
              <a:pPr/>
              <a:t>22</a:t>
            </a:fld>
            <a:endParaRPr lang="en-US"/>
          </a:p>
        </p:txBody>
      </p:sp>
      <p:sp>
        <p:nvSpPr>
          <p:cNvPr id="518146" name="Rectangle 2"/>
          <p:cNvSpPr>
            <a:spLocks noGrp="1" noChangeArrowheads="1"/>
          </p:cNvSpPr>
          <p:nvPr>
            <p:ph type="title"/>
          </p:nvPr>
        </p:nvSpPr>
        <p:spPr>
          <a:xfrm>
            <a:off x="457200" y="152400"/>
            <a:ext cx="8229600" cy="639762"/>
          </a:xfrm>
        </p:spPr>
        <p:txBody>
          <a:bodyPr>
            <a:noAutofit/>
          </a:bodyPr>
          <a:lstStyle/>
          <a:p>
            <a:pPr algn="l"/>
            <a:r>
              <a:rPr lang="en-US" sz="3600" b="1" dirty="0" smtClean="0">
                <a:solidFill>
                  <a:schemeClr val="tx2">
                    <a:lumMod val="60000"/>
                    <a:lumOff val="40000"/>
                  </a:schemeClr>
                </a:solidFill>
                <a:latin typeface="Futura Bk"/>
              </a:rPr>
              <a:t>Scenarios to look out for</a:t>
            </a:r>
            <a:endParaRPr lang="en-US" sz="3600" b="1" dirty="0">
              <a:solidFill>
                <a:schemeClr val="tx2">
                  <a:lumMod val="60000"/>
                  <a:lumOff val="40000"/>
                </a:schemeClr>
              </a:solidFill>
              <a:latin typeface="Futura Bk"/>
            </a:endParaRPr>
          </a:p>
        </p:txBody>
      </p:sp>
      <p:sp>
        <p:nvSpPr>
          <p:cNvPr id="518147" name="Rectangle 3"/>
          <p:cNvSpPr>
            <a:spLocks noGrp="1" noChangeArrowheads="1"/>
          </p:cNvSpPr>
          <p:nvPr>
            <p:ph type="body" idx="1"/>
          </p:nvPr>
        </p:nvSpPr>
        <p:spPr>
          <a:xfrm>
            <a:off x="457200" y="990600"/>
            <a:ext cx="8229600" cy="4525963"/>
          </a:xfrm>
        </p:spPr>
        <p:txBody>
          <a:bodyPr/>
          <a:lstStyle/>
          <a:p>
            <a:r>
              <a:rPr lang="en-US" dirty="0" smtClean="0"/>
              <a:t>Treatment and the mechanism underlying the treatment.</a:t>
            </a:r>
          </a:p>
          <a:p>
            <a:r>
              <a:rPr lang="en-US" dirty="0" smtClean="0"/>
              <a:t>Related methods </a:t>
            </a:r>
            <a:r>
              <a:rPr lang="en-US" dirty="0"/>
              <a:t>of treatment or </a:t>
            </a:r>
            <a:r>
              <a:rPr lang="en-US" dirty="0" smtClean="0"/>
              <a:t>prevention.</a:t>
            </a:r>
          </a:p>
          <a:p>
            <a:r>
              <a:rPr lang="en-US" dirty="0" smtClean="0"/>
              <a:t>Discovered benefits or advantages of a method.</a:t>
            </a:r>
          </a:p>
          <a:p>
            <a:pPr>
              <a:buNone/>
            </a:pPr>
            <a:endParaRPr lang="en-US" dirty="0" smtClean="0"/>
          </a:p>
        </p:txBody>
      </p:sp>
      <p:grpSp>
        <p:nvGrpSpPr>
          <p:cNvPr id="5" name="Group 33"/>
          <p:cNvGrpSpPr>
            <a:grpSpLocks/>
          </p:cNvGrpSpPr>
          <p:nvPr/>
        </p:nvGrpSpPr>
        <p:grpSpPr bwMode="auto">
          <a:xfrm>
            <a:off x="0" y="6629400"/>
            <a:ext cx="9144000" cy="228600"/>
            <a:chOff x="0" y="768"/>
            <a:chExt cx="5760" cy="96"/>
          </a:xfrm>
        </p:grpSpPr>
        <p:sp>
          <p:nvSpPr>
            <p:cNvPr id="6"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7"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8"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9"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algn="l"/>
            <a:r>
              <a:rPr lang="en-US" sz="3600" b="1" dirty="0" smtClean="0">
                <a:solidFill>
                  <a:schemeClr val="tx2">
                    <a:lumMod val="60000"/>
                    <a:lumOff val="40000"/>
                  </a:schemeClr>
                </a:solidFill>
                <a:latin typeface="Futura Bk"/>
              </a:rPr>
              <a:t>Now that you know what you know,</a:t>
            </a:r>
            <a:br>
              <a:rPr lang="en-US" sz="3600" b="1" dirty="0" smtClean="0">
                <a:solidFill>
                  <a:schemeClr val="tx2">
                    <a:lumMod val="60000"/>
                    <a:lumOff val="40000"/>
                  </a:schemeClr>
                </a:solidFill>
                <a:latin typeface="Futura Bk"/>
              </a:rPr>
            </a:br>
            <a:r>
              <a:rPr lang="en-US" sz="3600" b="1" dirty="0" smtClean="0">
                <a:solidFill>
                  <a:schemeClr val="tx2">
                    <a:lumMod val="60000"/>
                    <a:lumOff val="40000"/>
                  </a:schemeClr>
                </a:solidFill>
                <a:latin typeface="Futura Bk"/>
              </a:rPr>
              <a:t>what can you do differently?</a:t>
            </a:r>
            <a:endParaRPr lang="en-US" sz="3600" b="1" dirty="0">
              <a:solidFill>
                <a:schemeClr val="tx2">
                  <a:lumMod val="60000"/>
                  <a:lumOff val="40000"/>
                </a:schemeClr>
              </a:solidFill>
              <a:latin typeface="Futura Bk"/>
            </a:endParaRPr>
          </a:p>
        </p:txBody>
      </p:sp>
      <p:sp>
        <p:nvSpPr>
          <p:cNvPr id="3" name="Content Placeholder 2"/>
          <p:cNvSpPr>
            <a:spLocks noGrp="1"/>
          </p:cNvSpPr>
          <p:nvPr>
            <p:ph idx="1"/>
          </p:nvPr>
        </p:nvSpPr>
        <p:spPr/>
        <p:txBody>
          <a:bodyPr/>
          <a:lstStyle/>
          <a:p>
            <a:r>
              <a:rPr lang="en-US" dirty="0" smtClean="0"/>
              <a:t>Give compound to a different group of people?</a:t>
            </a:r>
          </a:p>
          <a:p>
            <a:r>
              <a:rPr lang="en-US" dirty="0" smtClean="0"/>
              <a:t>Give compound in a different way (route or timing)?</a:t>
            </a:r>
          </a:p>
          <a:p>
            <a:r>
              <a:rPr lang="en-US" dirty="0" smtClean="0"/>
              <a:t>Give compound in a different dose?</a:t>
            </a:r>
          </a:p>
          <a:p>
            <a:r>
              <a:rPr lang="en-US" dirty="0" smtClean="0"/>
              <a:t>Combine compound with a different composition, therapy, or test?</a:t>
            </a:r>
            <a:endParaRPr lang="en-US" dirty="0"/>
          </a:p>
        </p:txBody>
      </p:sp>
      <p:grpSp>
        <p:nvGrpSpPr>
          <p:cNvPr id="4" name="Group 33"/>
          <p:cNvGrpSpPr>
            <a:grpSpLocks/>
          </p:cNvGrpSpPr>
          <p:nvPr/>
        </p:nvGrpSpPr>
        <p:grpSpPr bwMode="auto">
          <a:xfrm>
            <a:off x="0" y="6629400"/>
            <a:ext cx="9144000" cy="228600"/>
            <a:chOff x="0" y="768"/>
            <a:chExt cx="5760" cy="96"/>
          </a:xfrm>
        </p:grpSpPr>
        <p:sp>
          <p:nvSpPr>
            <p:cNvPr id="5"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6"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7"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8"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p>
            <a:pPr algn="l"/>
            <a:r>
              <a:rPr lang="en-US" sz="3600" b="1" dirty="0" smtClean="0">
                <a:solidFill>
                  <a:schemeClr val="tx2">
                    <a:lumMod val="60000"/>
                    <a:lumOff val="40000"/>
                  </a:schemeClr>
                </a:solidFill>
                <a:latin typeface="Futura Bk"/>
              </a:rPr>
              <a:t>Example claims</a:t>
            </a:r>
            <a:endParaRPr lang="en-US" sz="3600" b="1" dirty="0">
              <a:solidFill>
                <a:schemeClr val="tx2">
                  <a:lumMod val="60000"/>
                  <a:lumOff val="40000"/>
                </a:schemeClr>
              </a:solidFill>
              <a:latin typeface="Futura Bk"/>
            </a:endParaRPr>
          </a:p>
        </p:txBody>
      </p:sp>
      <p:sp>
        <p:nvSpPr>
          <p:cNvPr id="3" name="Content Placeholder 2"/>
          <p:cNvSpPr>
            <a:spLocks noGrp="1"/>
          </p:cNvSpPr>
          <p:nvPr>
            <p:ph idx="1"/>
          </p:nvPr>
        </p:nvSpPr>
        <p:spPr>
          <a:xfrm>
            <a:off x="457200" y="1295400"/>
            <a:ext cx="8229600" cy="4953000"/>
          </a:xfrm>
        </p:spPr>
        <p:txBody>
          <a:bodyPr>
            <a:normAutofit lnSpcReduction="10000"/>
          </a:bodyPr>
          <a:lstStyle/>
          <a:p>
            <a:r>
              <a:rPr lang="en-US" dirty="0" smtClean="0"/>
              <a:t>Claims reference a different patient population.</a:t>
            </a:r>
          </a:p>
          <a:p>
            <a:pPr lvl="1"/>
            <a:r>
              <a:rPr lang="en-US" dirty="0" smtClean="0"/>
              <a:t>Method of treating a patient with disease X, comprising administering to said patient compound Y.</a:t>
            </a:r>
          </a:p>
          <a:p>
            <a:pPr lvl="1"/>
            <a:r>
              <a:rPr lang="en-US" dirty="0" smtClean="0"/>
              <a:t>Method of treating disease X, comprising screening/identifying a patient with disease X and administering to said patient compound Y.</a:t>
            </a:r>
          </a:p>
          <a:p>
            <a:r>
              <a:rPr lang="en-US" dirty="0" smtClean="0"/>
              <a:t>Caution:  recite intended purpose for which the method is performed not merely a desired effect the method may achieve</a:t>
            </a:r>
          </a:p>
          <a:p>
            <a:pPr>
              <a:buNone/>
            </a:pPr>
            <a:endParaRPr lang="en-US" dirty="0"/>
          </a:p>
        </p:txBody>
      </p:sp>
      <p:grpSp>
        <p:nvGrpSpPr>
          <p:cNvPr id="5" name="Group 33"/>
          <p:cNvGrpSpPr>
            <a:grpSpLocks/>
          </p:cNvGrpSpPr>
          <p:nvPr/>
        </p:nvGrpSpPr>
        <p:grpSpPr bwMode="auto">
          <a:xfrm>
            <a:off x="0" y="6629400"/>
            <a:ext cx="9144000" cy="228600"/>
            <a:chOff x="0" y="768"/>
            <a:chExt cx="5760" cy="96"/>
          </a:xfrm>
        </p:grpSpPr>
        <p:sp>
          <p:nvSpPr>
            <p:cNvPr id="6"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7"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8"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9"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5029200"/>
          </a:xfrm>
        </p:spPr>
        <p:txBody>
          <a:bodyPr>
            <a:normAutofit/>
          </a:bodyPr>
          <a:lstStyle/>
          <a:p>
            <a:r>
              <a:rPr lang="en-US" dirty="0" smtClean="0"/>
              <a:t>Claims reference a different regimen.</a:t>
            </a:r>
          </a:p>
          <a:p>
            <a:pPr lvl="1"/>
            <a:r>
              <a:rPr lang="en-US" dirty="0" smtClean="0"/>
              <a:t>A method of treating disease X, comprising administering an amount of compound Y effective to treat disease X.</a:t>
            </a:r>
          </a:p>
          <a:p>
            <a:pPr lvl="1"/>
            <a:r>
              <a:rPr lang="en-US" dirty="0" smtClean="0"/>
              <a:t>A method of treating disease X, comprising administering twice daily compound Y.</a:t>
            </a:r>
          </a:p>
          <a:p>
            <a:pPr lvl="1"/>
            <a:r>
              <a:rPr lang="en-US" dirty="0" smtClean="0"/>
              <a:t>A method of treating disease X, comprising co-administering compounds Y and Z.</a:t>
            </a:r>
          </a:p>
          <a:p>
            <a:pPr lvl="1"/>
            <a:r>
              <a:rPr lang="en-US" dirty="0" smtClean="0"/>
              <a:t>A method of treating disease X, comprising topically administering a composition comprising Y.</a:t>
            </a:r>
          </a:p>
          <a:p>
            <a:pPr lvl="1"/>
            <a:endParaRPr lang="en-US" dirty="0"/>
          </a:p>
        </p:txBody>
      </p:sp>
      <p:sp>
        <p:nvSpPr>
          <p:cNvPr id="4" name="Title 1"/>
          <p:cNvSpPr>
            <a:spLocks noGrp="1"/>
          </p:cNvSpPr>
          <p:nvPr>
            <p:ph type="title"/>
          </p:nvPr>
        </p:nvSpPr>
        <p:spPr>
          <a:xfrm>
            <a:off x="457200" y="152400"/>
            <a:ext cx="8229600" cy="715962"/>
          </a:xfrm>
        </p:spPr>
        <p:txBody>
          <a:bodyPr>
            <a:normAutofit/>
          </a:bodyPr>
          <a:lstStyle/>
          <a:p>
            <a:pPr algn="l"/>
            <a:r>
              <a:rPr lang="en-US" sz="3600" b="1" dirty="0" smtClean="0">
                <a:solidFill>
                  <a:schemeClr val="tx2">
                    <a:lumMod val="60000"/>
                    <a:lumOff val="40000"/>
                  </a:schemeClr>
                </a:solidFill>
                <a:latin typeface="Futura Bk"/>
              </a:rPr>
              <a:t>Example claims</a:t>
            </a:r>
            <a:endParaRPr lang="en-US" sz="3600" b="1" dirty="0">
              <a:solidFill>
                <a:schemeClr val="tx2">
                  <a:lumMod val="60000"/>
                  <a:lumOff val="40000"/>
                </a:schemeClr>
              </a:solidFill>
              <a:latin typeface="Futura Bk"/>
            </a:endParaRPr>
          </a:p>
        </p:txBody>
      </p:sp>
      <p:grpSp>
        <p:nvGrpSpPr>
          <p:cNvPr id="5" name="Group 33"/>
          <p:cNvGrpSpPr>
            <a:grpSpLocks/>
          </p:cNvGrpSpPr>
          <p:nvPr/>
        </p:nvGrpSpPr>
        <p:grpSpPr bwMode="auto">
          <a:xfrm>
            <a:off x="0" y="6629400"/>
            <a:ext cx="9144000" cy="228600"/>
            <a:chOff x="0" y="768"/>
            <a:chExt cx="5760" cy="96"/>
          </a:xfrm>
        </p:grpSpPr>
        <p:sp>
          <p:nvSpPr>
            <p:cNvPr id="6"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7"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8"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9"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105400"/>
          </a:xfrm>
        </p:spPr>
        <p:txBody>
          <a:bodyPr>
            <a:normAutofit/>
          </a:bodyPr>
          <a:lstStyle/>
          <a:p>
            <a:r>
              <a:rPr lang="en-US" dirty="0" smtClean="0"/>
              <a:t>Compositions </a:t>
            </a:r>
          </a:p>
          <a:p>
            <a:pPr lvl="1"/>
            <a:r>
              <a:rPr lang="en-US" dirty="0" smtClean="0"/>
              <a:t>A composition comprising compound Y and a pharmaceutically acceptable carrier.</a:t>
            </a:r>
          </a:p>
          <a:p>
            <a:pPr lvl="1"/>
            <a:r>
              <a:rPr lang="en-US" dirty="0" smtClean="0"/>
              <a:t>An emulsion for optical administration comprising compound Y, an emulsifier, and a preservative.</a:t>
            </a:r>
          </a:p>
          <a:p>
            <a:pPr lvl="1"/>
            <a:r>
              <a:rPr lang="en-US" dirty="0" smtClean="0"/>
              <a:t>A composition (or kit) comprising compound Y and compound Z.</a:t>
            </a:r>
          </a:p>
          <a:p>
            <a:pPr lvl="1"/>
            <a:r>
              <a:rPr lang="en-US" dirty="0" smtClean="0"/>
              <a:t>A pill comprising 10 mg of compound Y.</a:t>
            </a:r>
          </a:p>
          <a:p>
            <a:pPr lvl="1"/>
            <a:r>
              <a:rPr lang="en-US" dirty="0" smtClean="0"/>
              <a:t>A kit comprising an assay for detecting disease X and a composition comprising compound Y.</a:t>
            </a:r>
            <a:endParaRPr lang="en-US" dirty="0"/>
          </a:p>
        </p:txBody>
      </p:sp>
      <p:sp>
        <p:nvSpPr>
          <p:cNvPr id="4" name="Title 1"/>
          <p:cNvSpPr>
            <a:spLocks noGrp="1"/>
          </p:cNvSpPr>
          <p:nvPr>
            <p:ph type="title"/>
          </p:nvPr>
        </p:nvSpPr>
        <p:spPr>
          <a:xfrm>
            <a:off x="457200" y="152400"/>
            <a:ext cx="8229600" cy="715962"/>
          </a:xfrm>
        </p:spPr>
        <p:txBody>
          <a:bodyPr>
            <a:normAutofit/>
          </a:bodyPr>
          <a:lstStyle/>
          <a:p>
            <a:pPr algn="l"/>
            <a:r>
              <a:rPr lang="en-US" sz="3600" b="1" dirty="0" smtClean="0">
                <a:solidFill>
                  <a:schemeClr val="tx2">
                    <a:lumMod val="60000"/>
                    <a:lumOff val="40000"/>
                  </a:schemeClr>
                </a:solidFill>
                <a:latin typeface="Futura Bk"/>
              </a:rPr>
              <a:t>Example claims</a:t>
            </a:r>
            <a:endParaRPr lang="en-US" sz="3600" b="1" dirty="0">
              <a:solidFill>
                <a:schemeClr val="tx2">
                  <a:lumMod val="60000"/>
                  <a:lumOff val="40000"/>
                </a:schemeClr>
              </a:solidFill>
              <a:latin typeface="Futura Bk"/>
            </a:endParaRPr>
          </a:p>
        </p:txBody>
      </p:sp>
      <p:grpSp>
        <p:nvGrpSpPr>
          <p:cNvPr id="5" name="Group 33"/>
          <p:cNvGrpSpPr>
            <a:grpSpLocks/>
          </p:cNvGrpSpPr>
          <p:nvPr/>
        </p:nvGrpSpPr>
        <p:grpSpPr bwMode="auto">
          <a:xfrm>
            <a:off x="0" y="6629400"/>
            <a:ext cx="9144000" cy="228600"/>
            <a:chOff x="0" y="768"/>
            <a:chExt cx="5760" cy="96"/>
          </a:xfrm>
        </p:grpSpPr>
        <p:sp>
          <p:nvSpPr>
            <p:cNvPr id="6"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dirty="0"/>
            </a:p>
          </p:txBody>
        </p:sp>
        <p:sp>
          <p:nvSpPr>
            <p:cNvPr id="7"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dirty="0"/>
            </a:p>
          </p:txBody>
        </p:sp>
        <p:sp>
          <p:nvSpPr>
            <p:cNvPr id="8"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dirty="0"/>
            </a:p>
          </p:txBody>
        </p:sp>
        <p:sp>
          <p:nvSpPr>
            <p:cNvPr id="9"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dirty="0"/>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Claims for screening</a:t>
            </a:r>
          </a:p>
          <a:p>
            <a:pPr lvl="1"/>
            <a:r>
              <a:rPr lang="en-US" dirty="0" smtClean="0"/>
              <a:t>A method of identifying a compound that treats disease X, comprising contacting a cell with compound Y and a test compound; and determining whether the test compound is more efficacious than compound Y</a:t>
            </a:r>
            <a:endParaRPr lang="en-US" dirty="0"/>
          </a:p>
        </p:txBody>
      </p:sp>
      <p:sp>
        <p:nvSpPr>
          <p:cNvPr id="4" name="Title 1"/>
          <p:cNvSpPr>
            <a:spLocks noGrp="1"/>
          </p:cNvSpPr>
          <p:nvPr>
            <p:ph type="title"/>
          </p:nvPr>
        </p:nvSpPr>
        <p:spPr/>
        <p:txBody>
          <a:bodyPr>
            <a:normAutofit/>
          </a:bodyPr>
          <a:lstStyle/>
          <a:p>
            <a:pPr algn="l"/>
            <a:r>
              <a:rPr lang="en-US" sz="3600" b="1" dirty="0" smtClean="0">
                <a:solidFill>
                  <a:schemeClr val="tx2">
                    <a:lumMod val="60000"/>
                    <a:lumOff val="40000"/>
                  </a:schemeClr>
                </a:solidFill>
                <a:latin typeface="Futura Bk"/>
              </a:rPr>
              <a:t>Example claims</a:t>
            </a:r>
            <a:endParaRPr lang="en-US" sz="3600" b="1" dirty="0">
              <a:solidFill>
                <a:schemeClr val="tx2">
                  <a:lumMod val="60000"/>
                  <a:lumOff val="40000"/>
                </a:schemeClr>
              </a:solidFill>
              <a:latin typeface="Futura Bk"/>
            </a:endParaRPr>
          </a:p>
        </p:txBody>
      </p:sp>
      <p:grpSp>
        <p:nvGrpSpPr>
          <p:cNvPr id="5" name="Group 33"/>
          <p:cNvGrpSpPr>
            <a:grpSpLocks/>
          </p:cNvGrpSpPr>
          <p:nvPr/>
        </p:nvGrpSpPr>
        <p:grpSpPr bwMode="auto">
          <a:xfrm>
            <a:off x="0" y="6629400"/>
            <a:ext cx="9144000" cy="228600"/>
            <a:chOff x="0" y="768"/>
            <a:chExt cx="5760" cy="96"/>
          </a:xfrm>
        </p:grpSpPr>
        <p:sp>
          <p:nvSpPr>
            <p:cNvPr id="6"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dirty="0"/>
            </a:p>
          </p:txBody>
        </p:sp>
        <p:sp>
          <p:nvSpPr>
            <p:cNvPr id="7"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dirty="0"/>
            </a:p>
          </p:txBody>
        </p:sp>
        <p:sp>
          <p:nvSpPr>
            <p:cNvPr id="8"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dirty="0"/>
            </a:p>
          </p:txBody>
        </p:sp>
        <p:sp>
          <p:nvSpPr>
            <p:cNvPr id="9"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dirty="0"/>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lstStyle/>
          <a:p>
            <a:pPr algn="l"/>
            <a:r>
              <a:rPr lang="en-US" sz="3600" b="1" dirty="0" smtClean="0">
                <a:solidFill>
                  <a:schemeClr val="tx2">
                    <a:lumMod val="60000"/>
                    <a:lumOff val="40000"/>
                  </a:schemeClr>
                </a:solidFill>
                <a:latin typeface="Futura Bk"/>
              </a:rPr>
              <a:t>Domination</a:t>
            </a:r>
            <a:endParaRPr lang="en-US" sz="3600" b="1" dirty="0">
              <a:solidFill>
                <a:schemeClr val="tx2">
                  <a:lumMod val="60000"/>
                  <a:lumOff val="40000"/>
                </a:schemeClr>
              </a:solidFill>
              <a:latin typeface="Futura Bk"/>
            </a:endParaRPr>
          </a:p>
        </p:txBody>
      </p:sp>
      <p:sp>
        <p:nvSpPr>
          <p:cNvPr id="3" name="Content Placeholder 2"/>
          <p:cNvSpPr>
            <a:spLocks noGrp="1"/>
          </p:cNvSpPr>
          <p:nvPr>
            <p:ph idx="1"/>
          </p:nvPr>
        </p:nvSpPr>
        <p:spPr>
          <a:xfrm>
            <a:off x="457200" y="1219200"/>
            <a:ext cx="8229600" cy="4953000"/>
          </a:xfrm>
        </p:spPr>
        <p:txBody>
          <a:bodyPr>
            <a:normAutofit/>
          </a:bodyPr>
          <a:lstStyle/>
          <a:p>
            <a:r>
              <a:rPr lang="en-US" sz="2800" dirty="0" smtClean="0"/>
              <a:t>Domination of second party by first party</a:t>
            </a:r>
          </a:p>
          <a:p>
            <a:pPr lvl="1"/>
            <a:r>
              <a:rPr lang="en-US" sz="2400" dirty="0" smtClean="0"/>
              <a:t>First party’s compound claim dominates all subsequent uses of that compound</a:t>
            </a:r>
          </a:p>
          <a:p>
            <a:pPr lvl="1"/>
            <a:r>
              <a:rPr lang="en-US" sz="2400" dirty="0" smtClean="0"/>
              <a:t>Second party is infringing first party’s compound claim even for new use of claimed compound</a:t>
            </a:r>
          </a:p>
          <a:p>
            <a:pPr lvl="1"/>
            <a:r>
              <a:rPr lang="en-US" sz="2400" dirty="0" smtClean="0"/>
              <a:t>Second party, to avoid liability on compound patent, has to </a:t>
            </a:r>
          </a:p>
          <a:p>
            <a:pPr lvl="2"/>
            <a:r>
              <a:rPr lang="en-US" sz="2000" dirty="0" smtClean="0"/>
              <a:t>1.  Take a license </a:t>
            </a:r>
          </a:p>
          <a:p>
            <a:pPr lvl="2"/>
            <a:r>
              <a:rPr lang="en-US" sz="2000" dirty="0" smtClean="0"/>
              <a:t>2.  Invalidate patent</a:t>
            </a:r>
          </a:p>
          <a:p>
            <a:pPr lvl="2"/>
            <a:r>
              <a:rPr lang="en-US" sz="2000" dirty="0" smtClean="0"/>
              <a:t>3.  Await expiration of patent</a:t>
            </a:r>
          </a:p>
          <a:p>
            <a:pPr lvl="1"/>
            <a:r>
              <a:rPr lang="en-US" sz="2400" dirty="0" smtClean="0"/>
              <a:t>Second party has a blocking patent on the new use.  First party cannot practice new use without infringing Second party.</a:t>
            </a:r>
          </a:p>
          <a:p>
            <a:endParaRPr lang="en-US" dirty="0"/>
          </a:p>
        </p:txBody>
      </p:sp>
      <p:grpSp>
        <p:nvGrpSpPr>
          <p:cNvPr id="4" name="Group 33"/>
          <p:cNvGrpSpPr>
            <a:grpSpLocks/>
          </p:cNvGrpSpPr>
          <p:nvPr/>
        </p:nvGrpSpPr>
        <p:grpSpPr bwMode="auto">
          <a:xfrm>
            <a:off x="0" y="6629400"/>
            <a:ext cx="9144000" cy="228600"/>
            <a:chOff x="0" y="768"/>
            <a:chExt cx="5760" cy="96"/>
          </a:xfrm>
        </p:grpSpPr>
        <p:sp>
          <p:nvSpPr>
            <p:cNvPr id="5"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dirty="0"/>
            </a:p>
          </p:txBody>
        </p:sp>
        <p:sp>
          <p:nvSpPr>
            <p:cNvPr id="6"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dirty="0"/>
            </a:p>
          </p:txBody>
        </p:sp>
        <p:sp>
          <p:nvSpPr>
            <p:cNvPr id="7"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dirty="0"/>
            </a:p>
          </p:txBody>
        </p:sp>
        <p:sp>
          <p:nvSpPr>
            <p:cNvPr id="8"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dirty="0"/>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pPr algn="l"/>
            <a:r>
              <a:rPr lang="en-US" sz="3600" b="1" dirty="0" smtClean="0">
                <a:solidFill>
                  <a:schemeClr val="tx2">
                    <a:lumMod val="60000"/>
                    <a:lumOff val="40000"/>
                  </a:schemeClr>
                </a:solidFill>
                <a:latin typeface="Futura Bk"/>
              </a:rPr>
              <a:t>Problems with method of use claims</a:t>
            </a:r>
            <a:endParaRPr lang="en-US" sz="3600" b="1" dirty="0">
              <a:solidFill>
                <a:schemeClr val="tx2">
                  <a:lumMod val="60000"/>
                  <a:lumOff val="40000"/>
                </a:schemeClr>
              </a:solidFill>
              <a:latin typeface="Futura Bk"/>
            </a:endParaRP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Dominated by a patent on composition.</a:t>
            </a:r>
          </a:p>
          <a:p>
            <a:r>
              <a:rPr lang="en-US" dirty="0" smtClean="0"/>
              <a:t>Difficult to detect infringement of the method</a:t>
            </a:r>
          </a:p>
          <a:p>
            <a:r>
              <a:rPr lang="en-US" dirty="0" smtClean="0"/>
              <a:t>If detected, it is usually the end user.  Sue manufacturer under contributory infringement</a:t>
            </a:r>
          </a:p>
          <a:p>
            <a:pPr lvl="1"/>
            <a:r>
              <a:rPr lang="en-US" dirty="0" smtClean="0"/>
              <a:t>Sale of compound isn’t infringement if sale is connected to non-infringing use / not directed to infringing use</a:t>
            </a:r>
          </a:p>
        </p:txBody>
      </p:sp>
      <p:grpSp>
        <p:nvGrpSpPr>
          <p:cNvPr id="4" name="Group 33"/>
          <p:cNvGrpSpPr>
            <a:grpSpLocks/>
          </p:cNvGrpSpPr>
          <p:nvPr/>
        </p:nvGrpSpPr>
        <p:grpSpPr bwMode="auto">
          <a:xfrm>
            <a:off x="0" y="6629400"/>
            <a:ext cx="9144000" cy="228600"/>
            <a:chOff x="0" y="768"/>
            <a:chExt cx="5760" cy="96"/>
          </a:xfrm>
        </p:grpSpPr>
        <p:sp>
          <p:nvSpPr>
            <p:cNvPr id="5"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dirty="0"/>
            </a:p>
          </p:txBody>
        </p:sp>
        <p:sp>
          <p:nvSpPr>
            <p:cNvPr id="6"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dirty="0"/>
            </a:p>
          </p:txBody>
        </p:sp>
        <p:sp>
          <p:nvSpPr>
            <p:cNvPr id="7"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dirty="0"/>
            </a:p>
          </p:txBody>
        </p:sp>
        <p:sp>
          <p:nvSpPr>
            <p:cNvPr id="8"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5562600" cy="4830763"/>
          </a:xfrm>
        </p:spPr>
        <p:txBody>
          <a:bodyPr>
            <a:normAutofit/>
          </a:bodyPr>
          <a:lstStyle/>
          <a:p>
            <a:r>
              <a:rPr lang="en-US" dirty="0" smtClean="0"/>
              <a:t>A property right it is a right to exclude others.</a:t>
            </a:r>
          </a:p>
          <a:p>
            <a:pPr lvl="1"/>
            <a:r>
              <a:rPr lang="en-US" dirty="0" smtClean="0"/>
              <a:t>Tangible:  real property, personal property</a:t>
            </a:r>
          </a:p>
          <a:p>
            <a:pPr lvl="1"/>
            <a:r>
              <a:rPr lang="en-US" dirty="0" smtClean="0"/>
              <a:t>Intangible:  right of publicity, right of privacy  </a:t>
            </a:r>
          </a:p>
          <a:p>
            <a:r>
              <a:rPr lang="en-US" dirty="0" smtClean="0"/>
              <a:t>A patent is a property right and the right is defined by the claims.</a:t>
            </a:r>
          </a:p>
          <a:p>
            <a:endParaRPr lang="en-US" dirty="0" smtClean="0"/>
          </a:p>
          <a:p>
            <a:endParaRPr lang="en-US" dirty="0"/>
          </a:p>
        </p:txBody>
      </p:sp>
      <p:sp>
        <p:nvSpPr>
          <p:cNvPr id="4" name="Rectangle 6"/>
          <p:cNvSpPr>
            <a:spLocks noGrp="1" noChangeArrowheads="1"/>
          </p:cNvSpPr>
          <p:nvPr>
            <p:ph type="title"/>
          </p:nvPr>
        </p:nvSpPr>
        <p:spPr>
          <a:xfrm>
            <a:off x="228600" y="76200"/>
            <a:ext cx="8001000" cy="868362"/>
          </a:xfrm>
        </p:spPr>
        <p:txBody>
          <a:bodyPr/>
          <a:lstStyle/>
          <a:p>
            <a:pPr algn="l" eaLnBrk="1" hangingPunct="1"/>
            <a:r>
              <a:rPr lang="en-US" sz="3600" b="1" dirty="0" smtClean="0">
                <a:solidFill>
                  <a:srgbClr val="0070C0"/>
                </a:solidFill>
                <a:latin typeface="Futura Bk" pitchFamily="34" charset="0"/>
              </a:rPr>
              <a:t>Patents and the role of the claims</a:t>
            </a:r>
          </a:p>
        </p:txBody>
      </p:sp>
      <p:grpSp>
        <p:nvGrpSpPr>
          <p:cNvPr id="5" name="Group 33"/>
          <p:cNvGrpSpPr>
            <a:grpSpLocks/>
          </p:cNvGrpSpPr>
          <p:nvPr/>
        </p:nvGrpSpPr>
        <p:grpSpPr bwMode="auto">
          <a:xfrm>
            <a:off x="0" y="6629400"/>
            <a:ext cx="9144000" cy="228600"/>
            <a:chOff x="0" y="768"/>
            <a:chExt cx="5760" cy="96"/>
          </a:xfrm>
        </p:grpSpPr>
        <p:sp>
          <p:nvSpPr>
            <p:cNvPr id="6"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dirty="0"/>
            </a:p>
          </p:txBody>
        </p:sp>
        <p:sp>
          <p:nvSpPr>
            <p:cNvPr id="7"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dirty="0"/>
            </a:p>
          </p:txBody>
        </p:sp>
        <p:sp>
          <p:nvSpPr>
            <p:cNvPr id="8"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dirty="0"/>
            </a:p>
          </p:txBody>
        </p:sp>
        <p:sp>
          <p:nvSpPr>
            <p:cNvPr id="9"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dirty="0"/>
            </a:p>
          </p:txBody>
        </p:sp>
      </p:grpSp>
      <p:pic>
        <p:nvPicPr>
          <p:cNvPr id="2050" name="Picture 2" descr="http://technologygateway.nasa.gov/images/photos/USPatentCover.jpg"/>
          <p:cNvPicPr>
            <a:picLocks noChangeAspect="1" noChangeArrowheads="1"/>
          </p:cNvPicPr>
          <p:nvPr/>
        </p:nvPicPr>
        <p:blipFill>
          <a:blip r:embed="rId2" cstate="print"/>
          <a:srcRect/>
          <a:stretch>
            <a:fillRect/>
          </a:stretch>
        </p:blipFill>
        <p:spPr bwMode="auto">
          <a:xfrm>
            <a:off x="6172200" y="1676400"/>
            <a:ext cx="2581749" cy="3832700"/>
          </a:xfrm>
          <a:prstGeom prst="rect">
            <a:avLst/>
          </a:prstGeom>
          <a:noFill/>
        </p:spPr>
      </p:pic>
      <p:sp>
        <p:nvSpPr>
          <p:cNvPr id="11" name="TextBox 10"/>
          <p:cNvSpPr txBox="1"/>
          <p:nvPr/>
        </p:nvSpPr>
        <p:spPr>
          <a:xfrm>
            <a:off x="609600" y="5867400"/>
            <a:ext cx="7620000" cy="523220"/>
          </a:xfrm>
          <a:prstGeom prst="rect">
            <a:avLst/>
          </a:prstGeom>
          <a:noFill/>
        </p:spPr>
        <p:txBody>
          <a:bodyPr wrap="square" rtlCol="0">
            <a:spAutoFit/>
          </a:bodyPr>
          <a:lstStyle/>
          <a:p>
            <a:r>
              <a:rPr lang="en-US" sz="2800" dirty="0" smtClean="0">
                <a:solidFill>
                  <a:srgbClr val="FF0000"/>
                </a:solidFill>
              </a:rPr>
              <a:t>“The name of the game is the claim.”  -- Hon. Rich</a:t>
            </a:r>
            <a:endParaRPr lang="en-US" sz="2800"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p>
            <a:pPr algn="l"/>
            <a:r>
              <a:rPr lang="en-US" sz="3600" b="1" dirty="0" smtClean="0">
                <a:solidFill>
                  <a:schemeClr val="tx2">
                    <a:lumMod val="60000"/>
                    <a:lumOff val="40000"/>
                  </a:schemeClr>
                </a:solidFill>
                <a:latin typeface="Futura Bk"/>
              </a:rPr>
              <a:t>Foreign considerations</a:t>
            </a:r>
            <a:endParaRPr lang="en-US" sz="3600" b="1" dirty="0">
              <a:solidFill>
                <a:schemeClr val="tx2">
                  <a:lumMod val="60000"/>
                  <a:lumOff val="40000"/>
                </a:schemeClr>
              </a:solidFill>
              <a:latin typeface="Futura Bk"/>
            </a:endParaRPr>
          </a:p>
        </p:txBody>
      </p:sp>
      <p:sp>
        <p:nvSpPr>
          <p:cNvPr id="3" name="Content Placeholder 2"/>
          <p:cNvSpPr>
            <a:spLocks noGrp="1"/>
          </p:cNvSpPr>
          <p:nvPr>
            <p:ph idx="1"/>
          </p:nvPr>
        </p:nvSpPr>
        <p:spPr>
          <a:xfrm>
            <a:off x="457200" y="990600"/>
            <a:ext cx="8229600" cy="5257800"/>
          </a:xfrm>
        </p:spPr>
        <p:txBody>
          <a:bodyPr>
            <a:normAutofit fontScale="92500" lnSpcReduction="10000"/>
          </a:bodyPr>
          <a:lstStyle/>
          <a:p>
            <a:r>
              <a:rPr lang="en-US" dirty="0" smtClean="0"/>
              <a:t>Methods of use in non-medical fields are ok.</a:t>
            </a:r>
          </a:p>
          <a:p>
            <a:r>
              <a:rPr lang="en-US" dirty="0" smtClean="0"/>
              <a:t>Compositions are patentable –even if only used in medical treatment.</a:t>
            </a:r>
          </a:p>
          <a:p>
            <a:r>
              <a:rPr lang="en-US" dirty="0" smtClean="0"/>
              <a:t>Methods of medial treatment are NOT eligible subject matter in foreign countries.</a:t>
            </a:r>
          </a:p>
          <a:p>
            <a:pPr lvl="1"/>
            <a:r>
              <a:rPr lang="en-US" dirty="0" smtClean="0"/>
              <a:t>“First medical use” claims.</a:t>
            </a:r>
          </a:p>
          <a:p>
            <a:pPr lvl="2"/>
            <a:r>
              <a:rPr lang="en-US" dirty="0" smtClean="0"/>
              <a:t>Compound Y (novel) for use in therapy.</a:t>
            </a:r>
          </a:p>
          <a:p>
            <a:pPr lvl="2"/>
            <a:r>
              <a:rPr lang="en-US" dirty="0" smtClean="0"/>
              <a:t>Compound Y (known) for use in therapy.</a:t>
            </a:r>
          </a:p>
          <a:p>
            <a:pPr lvl="2"/>
            <a:r>
              <a:rPr lang="en-US" dirty="0" smtClean="0"/>
              <a:t>A purpose limited product claim.</a:t>
            </a:r>
          </a:p>
          <a:p>
            <a:pPr lvl="1"/>
            <a:r>
              <a:rPr lang="en-US" dirty="0" smtClean="0"/>
              <a:t>“Second medical use” or “Swiss-style” claims</a:t>
            </a:r>
          </a:p>
          <a:p>
            <a:pPr lvl="2"/>
            <a:r>
              <a:rPr lang="en-US" dirty="0" smtClean="0"/>
              <a:t>Use of compound Y (known) for the manufacture of a medicament for treating disease X (a secondary indication).</a:t>
            </a:r>
            <a:endParaRPr lang="en-US" dirty="0"/>
          </a:p>
        </p:txBody>
      </p:sp>
      <p:grpSp>
        <p:nvGrpSpPr>
          <p:cNvPr id="4" name="Group 33"/>
          <p:cNvGrpSpPr>
            <a:grpSpLocks/>
          </p:cNvGrpSpPr>
          <p:nvPr/>
        </p:nvGrpSpPr>
        <p:grpSpPr bwMode="auto">
          <a:xfrm>
            <a:off x="0" y="6629400"/>
            <a:ext cx="9144000" cy="228600"/>
            <a:chOff x="0" y="768"/>
            <a:chExt cx="5760" cy="96"/>
          </a:xfrm>
        </p:grpSpPr>
        <p:sp>
          <p:nvSpPr>
            <p:cNvPr id="5"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dirty="0"/>
            </a:p>
          </p:txBody>
        </p:sp>
        <p:sp>
          <p:nvSpPr>
            <p:cNvPr id="6"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dirty="0"/>
            </a:p>
          </p:txBody>
        </p:sp>
        <p:sp>
          <p:nvSpPr>
            <p:cNvPr id="7"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dirty="0"/>
            </a:p>
          </p:txBody>
        </p:sp>
        <p:sp>
          <p:nvSpPr>
            <p:cNvPr id="8"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dirty="0"/>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l"/>
            <a:r>
              <a:rPr lang="en-US" sz="3600" b="1" dirty="0" smtClean="0">
                <a:solidFill>
                  <a:schemeClr val="tx2">
                    <a:lumMod val="60000"/>
                    <a:lumOff val="40000"/>
                  </a:schemeClr>
                </a:solidFill>
                <a:latin typeface="Futura Bk"/>
              </a:rPr>
              <a:t>Foreign considerations</a:t>
            </a:r>
            <a:endParaRPr lang="en-US" sz="3600" b="1" dirty="0">
              <a:solidFill>
                <a:schemeClr val="tx2">
                  <a:lumMod val="60000"/>
                  <a:lumOff val="40000"/>
                </a:schemeClr>
              </a:solidFill>
              <a:latin typeface="Futura Bk"/>
            </a:endParaRPr>
          </a:p>
        </p:txBody>
      </p:sp>
      <p:sp>
        <p:nvSpPr>
          <p:cNvPr id="3" name="Content Placeholder 2"/>
          <p:cNvSpPr>
            <a:spLocks noGrp="1"/>
          </p:cNvSpPr>
          <p:nvPr>
            <p:ph idx="1"/>
          </p:nvPr>
        </p:nvSpPr>
        <p:spPr/>
        <p:txBody>
          <a:bodyPr/>
          <a:lstStyle/>
          <a:p>
            <a:r>
              <a:rPr lang="en-US" dirty="0" smtClean="0"/>
              <a:t>Is it really a medical method?</a:t>
            </a:r>
          </a:p>
          <a:p>
            <a:pPr lvl="1"/>
            <a:r>
              <a:rPr lang="en-US" dirty="0" smtClean="0"/>
              <a:t>Contraception is not a medical method.</a:t>
            </a:r>
          </a:p>
          <a:p>
            <a:pPr lvl="1"/>
            <a:r>
              <a:rPr lang="en-US" dirty="0" smtClean="0"/>
              <a:t>Solely cosmetic effects are not medical methods (e.g., weight loss in non-obese people). </a:t>
            </a:r>
          </a:p>
          <a:p>
            <a:pPr lvl="1"/>
            <a:r>
              <a:rPr lang="en-US" dirty="0" smtClean="0"/>
              <a:t>Cosmetic and therapeutic are medical methods (e.g., removing plaque in teeth).</a:t>
            </a:r>
          </a:p>
          <a:p>
            <a:pPr lvl="1"/>
            <a:r>
              <a:rPr lang="en-US" dirty="0" smtClean="0"/>
              <a:t>Diagnosis is a medical method if it leads to concrete diagnosis.</a:t>
            </a:r>
            <a:endParaRPr lang="en-US" dirty="0"/>
          </a:p>
        </p:txBody>
      </p:sp>
      <p:grpSp>
        <p:nvGrpSpPr>
          <p:cNvPr id="5" name="Group 33"/>
          <p:cNvGrpSpPr>
            <a:grpSpLocks/>
          </p:cNvGrpSpPr>
          <p:nvPr/>
        </p:nvGrpSpPr>
        <p:grpSpPr bwMode="auto">
          <a:xfrm>
            <a:off x="0" y="6629400"/>
            <a:ext cx="9144000" cy="228600"/>
            <a:chOff x="0" y="768"/>
            <a:chExt cx="5760" cy="96"/>
          </a:xfrm>
        </p:grpSpPr>
        <p:sp>
          <p:nvSpPr>
            <p:cNvPr id="6"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dirty="0"/>
            </a:p>
          </p:txBody>
        </p:sp>
        <p:sp>
          <p:nvSpPr>
            <p:cNvPr id="7"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dirty="0"/>
            </a:p>
          </p:txBody>
        </p:sp>
        <p:sp>
          <p:nvSpPr>
            <p:cNvPr id="8"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dirty="0"/>
            </a:p>
          </p:txBody>
        </p:sp>
        <p:sp>
          <p:nvSpPr>
            <p:cNvPr id="9"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dirty="0"/>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00200"/>
            <a:ext cx="8229600" cy="1143000"/>
          </a:xfrm>
        </p:spPr>
        <p:txBody>
          <a:bodyPr/>
          <a:lstStyle/>
          <a:p>
            <a:r>
              <a:rPr lang="en-US" dirty="0" smtClean="0">
                <a:solidFill>
                  <a:schemeClr val="tx2">
                    <a:lumMod val="60000"/>
                    <a:lumOff val="40000"/>
                  </a:schemeClr>
                </a:solidFill>
                <a:latin typeface="Futura Bk"/>
              </a:rPr>
              <a:t>Thank You</a:t>
            </a:r>
            <a:endParaRPr lang="en-US" dirty="0">
              <a:solidFill>
                <a:schemeClr val="tx2">
                  <a:lumMod val="60000"/>
                  <a:lumOff val="40000"/>
                </a:schemeClr>
              </a:solidFill>
              <a:latin typeface="Futura Bk"/>
            </a:endParaRPr>
          </a:p>
        </p:txBody>
      </p:sp>
      <p:grpSp>
        <p:nvGrpSpPr>
          <p:cNvPr id="4" name="Group 33"/>
          <p:cNvGrpSpPr>
            <a:grpSpLocks/>
          </p:cNvGrpSpPr>
          <p:nvPr/>
        </p:nvGrpSpPr>
        <p:grpSpPr bwMode="auto">
          <a:xfrm>
            <a:off x="0" y="6629400"/>
            <a:ext cx="9144000" cy="228600"/>
            <a:chOff x="0" y="768"/>
            <a:chExt cx="5760" cy="96"/>
          </a:xfrm>
        </p:grpSpPr>
        <p:sp>
          <p:nvSpPr>
            <p:cNvPr id="5"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dirty="0"/>
            </a:p>
          </p:txBody>
        </p:sp>
        <p:sp>
          <p:nvSpPr>
            <p:cNvPr id="6"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dirty="0"/>
            </a:p>
          </p:txBody>
        </p:sp>
        <p:sp>
          <p:nvSpPr>
            <p:cNvPr id="7"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dirty="0"/>
            </a:p>
          </p:txBody>
        </p:sp>
        <p:sp>
          <p:nvSpPr>
            <p:cNvPr id="8"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dirty="0"/>
            </a:p>
          </p:txBody>
        </p:sp>
      </p:grpSp>
      <p:sp>
        <p:nvSpPr>
          <p:cNvPr id="9" name="Rectangle 8"/>
          <p:cNvSpPr/>
          <p:nvPr/>
        </p:nvSpPr>
        <p:spPr>
          <a:xfrm>
            <a:off x="2286000" y="2745736"/>
            <a:ext cx="4572000" cy="1366528"/>
          </a:xfrm>
          <a:prstGeom prst="rect">
            <a:avLst/>
          </a:prstGeom>
        </p:spPr>
        <p:txBody>
          <a:bodyPr>
            <a:spAutoFit/>
          </a:bodyPr>
          <a:lstStyle/>
          <a:p>
            <a:pPr algn="ctr" eaLnBrk="0" hangingPunct="0">
              <a:spcBef>
                <a:spcPct val="20000"/>
              </a:spcBef>
              <a:defRPr/>
            </a:pPr>
            <a:r>
              <a:rPr lang="en-US" b="1" kern="0" dirty="0" smtClean="0"/>
              <a:t>Chris Curfman, JD, PhD</a:t>
            </a:r>
          </a:p>
          <a:p>
            <a:pPr algn="ctr" eaLnBrk="0" hangingPunct="0">
              <a:spcBef>
                <a:spcPct val="20000"/>
              </a:spcBef>
              <a:defRPr/>
            </a:pPr>
            <a:r>
              <a:rPr lang="en-US" b="1" kern="0" dirty="0" smtClean="0"/>
              <a:t>ccurfman@mcciplaw.com </a:t>
            </a:r>
          </a:p>
          <a:p>
            <a:pPr algn="ctr" eaLnBrk="0" hangingPunct="0">
              <a:spcBef>
                <a:spcPct val="20000"/>
              </a:spcBef>
              <a:defRPr/>
            </a:pPr>
            <a:r>
              <a:rPr lang="en-US" b="1" kern="0" dirty="0" smtClean="0"/>
              <a:t>Phone (404) 645-7700</a:t>
            </a:r>
          </a:p>
          <a:p>
            <a:pPr algn="ctr" eaLnBrk="0" hangingPunct="0">
              <a:spcBef>
                <a:spcPct val="20000"/>
              </a:spcBef>
              <a:defRPr/>
            </a:pPr>
            <a:r>
              <a:rPr lang="en-US" b="1" kern="0" dirty="0" smtClean="0">
                <a:hlinkClick r:id="rId2"/>
              </a:rPr>
              <a:t>www.mcciplaw.com</a:t>
            </a:r>
            <a:endParaRPr lang="en-US" dirty="0"/>
          </a:p>
        </p:txBody>
      </p:sp>
      <p:sp>
        <p:nvSpPr>
          <p:cNvPr id="10" name="TextBox 9"/>
          <p:cNvSpPr txBox="1"/>
          <p:nvPr/>
        </p:nvSpPr>
        <p:spPr>
          <a:xfrm>
            <a:off x="2743200" y="838200"/>
            <a:ext cx="3326423" cy="461665"/>
          </a:xfrm>
          <a:prstGeom prst="rect">
            <a:avLst/>
          </a:prstGeom>
          <a:noFill/>
        </p:spPr>
        <p:txBody>
          <a:bodyPr wrap="none" rtlCol="0">
            <a:spAutoFit/>
          </a:bodyPr>
          <a:lstStyle/>
          <a:p>
            <a:r>
              <a:rPr lang="en-US" sz="2400" dirty="0" smtClean="0">
                <a:solidFill>
                  <a:srgbClr val="FF0000"/>
                </a:solidFill>
              </a:rPr>
              <a:t>It’s all in how you claim it</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half" idx="1"/>
          </p:nvPr>
        </p:nvSpPr>
        <p:spPr/>
        <p:txBody>
          <a:bodyPr>
            <a:noAutofit/>
          </a:bodyPr>
          <a:lstStyle/>
          <a:p>
            <a:pPr marL="514350" indent="-514350">
              <a:buFont typeface="+mj-lt"/>
              <a:buAutoNum type="arabicPeriod"/>
            </a:pPr>
            <a:r>
              <a:rPr lang="en-US" sz="3200" dirty="0" smtClean="0"/>
              <a:t>A compound having </a:t>
            </a:r>
            <a:br>
              <a:rPr lang="en-US" sz="3200" dirty="0" smtClean="0"/>
            </a:br>
            <a:r>
              <a:rPr lang="en-US" sz="3200" dirty="0" smtClean="0"/>
              <a:t>Formula I.	</a:t>
            </a:r>
          </a:p>
          <a:p>
            <a:endParaRPr lang="en-US" sz="3200" dirty="0"/>
          </a:p>
          <a:p>
            <a:pPr marL="514350" indent="-514350">
              <a:buFont typeface="+mj-lt"/>
              <a:buAutoNum type="arabicPeriod"/>
            </a:pPr>
            <a:r>
              <a:rPr lang="en-US" sz="3200" dirty="0" smtClean="0"/>
              <a:t>A method of treating cancer comprising administering a compound having Formula I.</a:t>
            </a:r>
          </a:p>
        </p:txBody>
      </p:sp>
      <p:sp>
        <p:nvSpPr>
          <p:cNvPr id="13" name="Content Placeholder 12"/>
          <p:cNvSpPr>
            <a:spLocks noGrp="1"/>
          </p:cNvSpPr>
          <p:nvPr>
            <p:ph sz="half" idx="2"/>
          </p:nvPr>
        </p:nvSpPr>
        <p:spPr/>
        <p:txBody>
          <a:bodyPr>
            <a:normAutofit/>
          </a:bodyPr>
          <a:lstStyle/>
          <a:p>
            <a:endParaRPr lang="en-US" dirty="0"/>
          </a:p>
          <a:p>
            <a:endParaRPr lang="en-US" dirty="0" smtClean="0"/>
          </a:p>
          <a:p>
            <a:endParaRPr lang="en-US" dirty="0"/>
          </a:p>
          <a:p>
            <a:pPr lvl="4">
              <a:buNone/>
            </a:pPr>
            <a:endParaRPr lang="en-US" dirty="0" smtClean="0"/>
          </a:p>
          <a:p>
            <a:endParaRPr lang="en-US" dirty="0"/>
          </a:p>
        </p:txBody>
      </p:sp>
      <p:grpSp>
        <p:nvGrpSpPr>
          <p:cNvPr id="5" name="Group 33"/>
          <p:cNvGrpSpPr>
            <a:grpSpLocks/>
          </p:cNvGrpSpPr>
          <p:nvPr/>
        </p:nvGrpSpPr>
        <p:grpSpPr bwMode="auto">
          <a:xfrm>
            <a:off x="0" y="6629400"/>
            <a:ext cx="9144000" cy="228600"/>
            <a:chOff x="0" y="768"/>
            <a:chExt cx="5760" cy="96"/>
          </a:xfrm>
        </p:grpSpPr>
        <p:sp>
          <p:nvSpPr>
            <p:cNvPr id="6"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dirty="0"/>
            </a:p>
          </p:txBody>
        </p:sp>
        <p:sp>
          <p:nvSpPr>
            <p:cNvPr id="7"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dirty="0"/>
            </a:p>
          </p:txBody>
        </p:sp>
        <p:sp>
          <p:nvSpPr>
            <p:cNvPr id="8"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dirty="0"/>
            </a:p>
          </p:txBody>
        </p:sp>
        <p:sp>
          <p:nvSpPr>
            <p:cNvPr id="9"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dirty="0"/>
            </a:p>
          </p:txBody>
        </p:sp>
      </p:grpSp>
      <p:pic>
        <p:nvPicPr>
          <p:cNvPr id="1030" name="Picture 6" descr="C:\Users\alpha\AppData\Local\Microsoft\Windows\Temporary Internet Files\Content.IE5\6IC3H95L\MC900216662[1].wmf"/>
          <p:cNvPicPr>
            <a:picLocks noChangeAspect="1" noChangeArrowheads="1"/>
          </p:cNvPicPr>
          <p:nvPr/>
        </p:nvPicPr>
        <p:blipFill>
          <a:blip r:embed="rId2" cstate="print"/>
          <a:srcRect/>
          <a:stretch>
            <a:fillRect/>
          </a:stretch>
        </p:blipFill>
        <p:spPr bwMode="auto">
          <a:xfrm>
            <a:off x="5638800" y="3733800"/>
            <a:ext cx="1979676" cy="2362533"/>
          </a:xfrm>
          <a:prstGeom prst="rect">
            <a:avLst/>
          </a:prstGeom>
          <a:noFill/>
        </p:spPr>
      </p:pic>
      <p:sp>
        <p:nvSpPr>
          <p:cNvPr id="22" name="Rectangle 6"/>
          <p:cNvSpPr txBox="1">
            <a:spLocks noChangeArrowheads="1"/>
          </p:cNvSpPr>
          <p:nvPr/>
        </p:nvSpPr>
        <p:spPr>
          <a:xfrm>
            <a:off x="381000" y="76200"/>
            <a:ext cx="8001000" cy="8683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0070C0"/>
                </a:solidFill>
                <a:effectLst/>
                <a:uLnTx/>
                <a:uFillTx/>
                <a:latin typeface="Futura Bk" pitchFamily="34" charset="0"/>
                <a:ea typeface="+mj-ea"/>
                <a:cs typeface="+mj-cs"/>
              </a:rPr>
              <a:t>Patents and the role of the claims</a:t>
            </a:r>
          </a:p>
        </p:txBody>
      </p:sp>
      <p:pic>
        <p:nvPicPr>
          <p:cNvPr id="1035" name="Picture 11" descr="C:\Users\alpha\AppData\Local\Microsoft\Windows\Temporary Internet Files\Content.IE5\8X76O6GE\MC900311198[1].wmf"/>
          <p:cNvPicPr>
            <a:picLocks noChangeAspect="1" noChangeArrowheads="1"/>
          </p:cNvPicPr>
          <p:nvPr/>
        </p:nvPicPr>
        <p:blipFill>
          <a:blip r:embed="rId3" cstate="print"/>
          <a:srcRect/>
          <a:stretch>
            <a:fillRect/>
          </a:stretch>
        </p:blipFill>
        <p:spPr bwMode="auto">
          <a:xfrm>
            <a:off x="5791200" y="1600200"/>
            <a:ext cx="1813255" cy="157093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Vertical Scroll 14"/>
          <p:cNvSpPr/>
          <p:nvPr/>
        </p:nvSpPr>
        <p:spPr>
          <a:xfrm>
            <a:off x="4267200" y="1371600"/>
            <a:ext cx="4724400" cy="4800600"/>
          </a:xfrm>
          <a:prstGeom prst="verticalScroll">
            <a:avLst>
              <a:gd name="adj" fmla="val 8742"/>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35 USC 102</a:t>
            </a:r>
            <a:endParaRPr lang="en-US" dirty="0"/>
          </a:p>
        </p:txBody>
      </p:sp>
      <p:sp>
        <p:nvSpPr>
          <p:cNvPr id="14" name="Vertical Scroll 13"/>
          <p:cNvSpPr/>
          <p:nvPr/>
        </p:nvSpPr>
        <p:spPr>
          <a:xfrm>
            <a:off x="0" y="1371600"/>
            <a:ext cx="4724400" cy="4800600"/>
          </a:xfrm>
          <a:prstGeom prst="verticalScroll">
            <a:avLst>
              <a:gd name="adj" fmla="val 8742"/>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33"/>
          <p:cNvGrpSpPr>
            <a:grpSpLocks/>
          </p:cNvGrpSpPr>
          <p:nvPr/>
        </p:nvGrpSpPr>
        <p:grpSpPr bwMode="auto">
          <a:xfrm>
            <a:off x="0" y="6629400"/>
            <a:ext cx="9144000" cy="228600"/>
            <a:chOff x="0" y="768"/>
            <a:chExt cx="5760" cy="96"/>
          </a:xfrm>
        </p:grpSpPr>
        <p:sp>
          <p:nvSpPr>
            <p:cNvPr id="3"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dirty="0"/>
            </a:p>
          </p:txBody>
        </p:sp>
        <p:sp>
          <p:nvSpPr>
            <p:cNvPr id="4"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dirty="0"/>
            </a:p>
          </p:txBody>
        </p:sp>
        <p:sp>
          <p:nvSpPr>
            <p:cNvPr id="5"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dirty="0"/>
            </a:p>
          </p:txBody>
        </p:sp>
        <p:sp>
          <p:nvSpPr>
            <p:cNvPr id="6"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dirty="0"/>
            </a:p>
          </p:txBody>
        </p:sp>
      </p:grpSp>
      <p:sp>
        <p:nvSpPr>
          <p:cNvPr id="7" name="Rectangle 6"/>
          <p:cNvSpPr txBox="1">
            <a:spLocks noChangeArrowheads="1"/>
          </p:cNvSpPr>
          <p:nvPr/>
        </p:nvSpPr>
        <p:spPr>
          <a:xfrm>
            <a:off x="381000" y="76200"/>
            <a:ext cx="8001000" cy="8683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0070C0"/>
                </a:solidFill>
                <a:effectLst/>
                <a:uLnTx/>
                <a:uFillTx/>
                <a:latin typeface="Futura Bk" pitchFamily="34" charset="0"/>
                <a:ea typeface="+mj-ea"/>
                <a:cs typeface="+mj-cs"/>
              </a:rPr>
              <a:t>Is it truly an “old” compound?</a:t>
            </a:r>
          </a:p>
        </p:txBody>
      </p:sp>
      <p:sp>
        <p:nvSpPr>
          <p:cNvPr id="9" name="Content Placeholder 8"/>
          <p:cNvSpPr>
            <a:spLocks noGrp="1"/>
          </p:cNvSpPr>
          <p:nvPr>
            <p:ph sz="half" idx="1"/>
          </p:nvPr>
        </p:nvSpPr>
        <p:spPr>
          <a:xfrm>
            <a:off x="457200" y="1981200"/>
            <a:ext cx="4038600" cy="4191000"/>
          </a:xfrm>
        </p:spPr>
        <p:txBody>
          <a:bodyPr>
            <a:normAutofit fontScale="77500" lnSpcReduction="20000"/>
          </a:bodyPr>
          <a:lstStyle/>
          <a:p>
            <a:pPr marL="0" lvl="0" indent="0">
              <a:buFontTx/>
              <a:buAutoNum type="arabicParenBoth"/>
              <a:defRPr/>
            </a:pPr>
            <a:r>
              <a:rPr lang="en-US" dirty="0"/>
              <a:t>The claimed invention was patented, described in a printed publication, or in public use, on sale or otherwise available to the public before the effective filing date of the claimed invention; or</a:t>
            </a:r>
          </a:p>
          <a:p>
            <a:pPr lvl="0" indent="3175">
              <a:defRPr/>
            </a:pPr>
            <a:endParaRPr lang="en-US" dirty="0"/>
          </a:p>
          <a:p>
            <a:pPr marL="0" lvl="0" indent="3175">
              <a:buFont typeface="Wingdings" pitchFamily="2" charset="2"/>
              <a:buAutoNum type="arabicParenBoth" startAt="2"/>
              <a:defRPr/>
            </a:pPr>
            <a:r>
              <a:rPr lang="en-US" dirty="0"/>
              <a:t>The claimed invention was described in a patent or published application that as effectively filed before the effective date of the claimed invention.</a:t>
            </a:r>
          </a:p>
        </p:txBody>
      </p:sp>
      <p:sp>
        <p:nvSpPr>
          <p:cNvPr id="11" name="Content Placeholder 10"/>
          <p:cNvSpPr>
            <a:spLocks noGrp="1"/>
          </p:cNvSpPr>
          <p:nvPr>
            <p:ph sz="half" idx="2"/>
          </p:nvPr>
        </p:nvSpPr>
        <p:spPr>
          <a:xfrm>
            <a:off x="4648200" y="1905000"/>
            <a:ext cx="4038600" cy="4038600"/>
          </a:xfrm>
        </p:spPr>
        <p:txBody>
          <a:bodyPr>
            <a:normAutofit fontScale="77500" lnSpcReduction="20000"/>
          </a:bodyPr>
          <a:lstStyle/>
          <a:p>
            <a:r>
              <a:rPr lang="en-US" dirty="0" smtClean="0"/>
              <a:t>the differences between the subject matter sought to be patented and the prior art are such that the subject matter as a whole would have been obvious at the time the invention was made to a person having ordinary skill in the art to which said subject matter pertains.</a:t>
            </a:r>
            <a:endParaRPr lang="en-US" dirty="0"/>
          </a:p>
        </p:txBody>
      </p:sp>
      <p:sp>
        <p:nvSpPr>
          <p:cNvPr id="16" name="TextBox 15"/>
          <p:cNvSpPr txBox="1"/>
          <p:nvPr/>
        </p:nvSpPr>
        <p:spPr>
          <a:xfrm>
            <a:off x="990600" y="1371600"/>
            <a:ext cx="1480866" cy="369332"/>
          </a:xfrm>
          <a:prstGeom prst="rect">
            <a:avLst/>
          </a:prstGeom>
          <a:noFill/>
        </p:spPr>
        <p:txBody>
          <a:bodyPr wrap="square" rtlCol="0">
            <a:spAutoFit/>
          </a:bodyPr>
          <a:lstStyle/>
          <a:p>
            <a:r>
              <a:rPr lang="en-US" dirty="0" smtClean="0">
                <a:solidFill>
                  <a:srgbClr val="FF0000"/>
                </a:solidFill>
              </a:rPr>
              <a:t>35 USC 102</a:t>
            </a:r>
            <a:endParaRPr lang="en-US" dirty="0">
              <a:solidFill>
                <a:srgbClr val="FF0000"/>
              </a:solidFill>
            </a:endParaRPr>
          </a:p>
        </p:txBody>
      </p:sp>
      <p:sp>
        <p:nvSpPr>
          <p:cNvPr id="17" name="Rectangle 16"/>
          <p:cNvSpPr/>
          <p:nvPr/>
        </p:nvSpPr>
        <p:spPr>
          <a:xfrm>
            <a:off x="5257800" y="1371600"/>
            <a:ext cx="1252266" cy="369332"/>
          </a:xfrm>
          <a:prstGeom prst="rect">
            <a:avLst/>
          </a:prstGeom>
        </p:spPr>
        <p:txBody>
          <a:bodyPr wrap="none">
            <a:spAutoFit/>
          </a:bodyPr>
          <a:lstStyle/>
          <a:p>
            <a:r>
              <a:rPr lang="en-US" dirty="0" smtClean="0">
                <a:solidFill>
                  <a:srgbClr val="FF0000"/>
                </a:solidFill>
              </a:rPr>
              <a:t>35 USC 103</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457200" y="990600"/>
            <a:ext cx="8305800" cy="5486400"/>
          </a:xfrm>
          <a:prstGeom prst="rect">
            <a:avLst/>
          </a:prstGeom>
        </p:spPr>
        <p:txBody>
          <a:bodyPr/>
          <a:lstStyle/>
          <a:p>
            <a:pPr marL="342900" indent="-342900">
              <a:lnSpc>
                <a:spcPct val="90000"/>
              </a:lnSpc>
              <a:spcBef>
                <a:spcPct val="20000"/>
              </a:spcBef>
              <a:buFontTx/>
              <a:buChar char="•"/>
              <a:defRPr/>
            </a:pPr>
            <a:r>
              <a:rPr lang="en-US" sz="2800" kern="0" dirty="0">
                <a:cs typeface="+mn-cs"/>
              </a:rPr>
              <a:t>The question is whether the claimed compound </a:t>
            </a:r>
            <a:r>
              <a:rPr lang="en-US" sz="2800" b="1" kern="0" dirty="0" smtClean="0">
                <a:solidFill>
                  <a:srgbClr val="FF0000"/>
                </a:solidFill>
                <a:cs typeface="+mn-cs"/>
              </a:rPr>
              <a:t>is described</a:t>
            </a:r>
            <a:r>
              <a:rPr lang="en-US" sz="2800" kern="0" dirty="0" smtClean="0">
                <a:cs typeface="+mn-cs"/>
              </a:rPr>
              <a:t> in </a:t>
            </a:r>
            <a:r>
              <a:rPr lang="en-US" sz="2800" kern="0" dirty="0">
                <a:cs typeface="+mn-cs"/>
              </a:rPr>
              <a:t>the reference or </a:t>
            </a:r>
            <a:r>
              <a:rPr lang="en-US" sz="2800" kern="0" dirty="0" smtClean="0">
                <a:cs typeface="+mn-cs"/>
              </a:rPr>
              <a:t>not.</a:t>
            </a:r>
            <a:endParaRPr lang="en-US" sz="2800" kern="0" dirty="0">
              <a:cs typeface="+mn-cs"/>
            </a:endParaRPr>
          </a:p>
          <a:p>
            <a:pPr marL="342900" indent="-342900">
              <a:lnSpc>
                <a:spcPct val="90000"/>
              </a:lnSpc>
              <a:spcBef>
                <a:spcPct val="20000"/>
              </a:spcBef>
              <a:defRPr/>
            </a:pPr>
            <a:endParaRPr lang="en-US" sz="2800" kern="0" dirty="0">
              <a:cs typeface="+mn-cs"/>
            </a:endParaRPr>
          </a:p>
          <a:p>
            <a:pPr marL="342900" indent="-342900">
              <a:lnSpc>
                <a:spcPct val="90000"/>
              </a:lnSpc>
              <a:spcBef>
                <a:spcPct val="20000"/>
              </a:spcBef>
              <a:buFontTx/>
              <a:buChar char="•"/>
              <a:defRPr/>
            </a:pPr>
            <a:r>
              <a:rPr lang="en-US" sz="2800" kern="0" dirty="0" smtClean="0">
                <a:cs typeface="+mn-cs"/>
              </a:rPr>
              <a:t>The description of </a:t>
            </a:r>
            <a:r>
              <a:rPr lang="en-US" sz="2800" kern="0" dirty="0">
                <a:cs typeface="+mn-cs"/>
              </a:rPr>
              <a:t>the compound </a:t>
            </a:r>
            <a:r>
              <a:rPr lang="en-US" sz="2800" kern="0" dirty="0" smtClean="0">
                <a:cs typeface="+mn-cs"/>
              </a:rPr>
              <a:t>must </a:t>
            </a:r>
            <a:r>
              <a:rPr lang="en-US" sz="2800" kern="0" dirty="0">
                <a:cs typeface="+mn-cs"/>
              </a:rPr>
              <a:t>be “enabled.”</a:t>
            </a:r>
          </a:p>
          <a:p>
            <a:pPr marL="342900" indent="3175">
              <a:lnSpc>
                <a:spcPct val="90000"/>
              </a:lnSpc>
              <a:spcBef>
                <a:spcPct val="20000"/>
              </a:spcBef>
              <a:defRPr/>
            </a:pPr>
            <a:endParaRPr lang="en-US" sz="2800" kern="0" dirty="0">
              <a:cs typeface="+mn-cs"/>
            </a:endParaRPr>
          </a:p>
          <a:p>
            <a:pPr marL="342900" indent="3175">
              <a:lnSpc>
                <a:spcPct val="90000"/>
              </a:lnSpc>
              <a:spcBef>
                <a:spcPct val="20000"/>
              </a:spcBef>
              <a:defRPr/>
            </a:pPr>
            <a:r>
              <a:rPr lang="en-US" sz="2800" kern="0" dirty="0">
                <a:cs typeface="+mn-cs"/>
              </a:rPr>
              <a:t>“If the prior art offers no more than a starting point for further experiments, if its teachings will sometimes succeed and sometimes fail, if it does not inform the art without more how to practice the new invention, it has not correspondingly enriched the store of common knowledge, and it is not an anticipation.”</a:t>
            </a:r>
          </a:p>
          <a:p>
            <a:pPr marL="342900" indent="3175">
              <a:lnSpc>
                <a:spcPct val="90000"/>
              </a:lnSpc>
              <a:spcBef>
                <a:spcPct val="20000"/>
              </a:spcBef>
              <a:defRPr/>
            </a:pPr>
            <a:r>
              <a:rPr lang="en-US" sz="2800" i="1" kern="0" dirty="0" smtClean="0"/>
              <a:t>Hon.</a:t>
            </a:r>
            <a:r>
              <a:rPr lang="en-US" sz="2800" i="1" kern="0" dirty="0" smtClean="0">
                <a:cs typeface="+mn-cs"/>
              </a:rPr>
              <a:t> </a:t>
            </a:r>
            <a:r>
              <a:rPr lang="en-US" sz="2800" i="1" kern="0" dirty="0">
                <a:cs typeface="+mn-cs"/>
              </a:rPr>
              <a:t>Learned Hand, 1942</a:t>
            </a:r>
            <a:r>
              <a:rPr lang="en-US" sz="2800" kern="0" dirty="0">
                <a:cs typeface="+mn-cs"/>
              </a:rPr>
              <a:t>.</a:t>
            </a:r>
          </a:p>
          <a:p>
            <a:pPr marL="342900" indent="-342900">
              <a:lnSpc>
                <a:spcPct val="90000"/>
              </a:lnSpc>
              <a:spcBef>
                <a:spcPct val="20000"/>
              </a:spcBef>
              <a:buFontTx/>
              <a:buChar char="•"/>
              <a:defRPr/>
            </a:pPr>
            <a:endParaRPr lang="en-US" sz="2400" kern="0" dirty="0">
              <a:latin typeface="Futura Bk"/>
              <a:cs typeface="+mn-cs"/>
            </a:endParaRPr>
          </a:p>
          <a:p>
            <a:pPr marL="342900" indent="-342900">
              <a:lnSpc>
                <a:spcPct val="90000"/>
              </a:lnSpc>
              <a:spcBef>
                <a:spcPct val="20000"/>
              </a:spcBef>
              <a:buFontTx/>
              <a:buChar char="•"/>
              <a:defRPr/>
            </a:pPr>
            <a:endParaRPr lang="en-US" sz="2400" kern="0" dirty="0">
              <a:latin typeface="Futura Bk"/>
              <a:cs typeface="+mn-cs"/>
            </a:endParaRPr>
          </a:p>
        </p:txBody>
      </p:sp>
      <p:grpSp>
        <p:nvGrpSpPr>
          <p:cNvPr id="4" name="Group 33"/>
          <p:cNvGrpSpPr>
            <a:grpSpLocks/>
          </p:cNvGrpSpPr>
          <p:nvPr/>
        </p:nvGrpSpPr>
        <p:grpSpPr bwMode="auto">
          <a:xfrm>
            <a:off x="0" y="6629400"/>
            <a:ext cx="9144000" cy="228600"/>
            <a:chOff x="0" y="768"/>
            <a:chExt cx="5760" cy="96"/>
          </a:xfrm>
        </p:grpSpPr>
        <p:sp>
          <p:nvSpPr>
            <p:cNvPr id="5"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dirty="0"/>
            </a:p>
          </p:txBody>
        </p:sp>
        <p:sp>
          <p:nvSpPr>
            <p:cNvPr id="6"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dirty="0"/>
            </a:p>
          </p:txBody>
        </p:sp>
        <p:sp>
          <p:nvSpPr>
            <p:cNvPr id="7"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dirty="0"/>
            </a:p>
          </p:txBody>
        </p:sp>
        <p:sp>
          <p:nvSpPr>
            <p:cNvPr id="8"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dirty="0"/>
            </a:p>
          </p:txBody>
        </p:sp>
      </p:grpSp>
      <p:sp>
        <p:nvSpPr>
          <p:cNvPr id="9" name="Rectangle 6"/>
          <p:cNvSpPr txBox="1">
            <a:spLocks noChangeArrowheads="1"/>
          </p:cNvSpPr>
          <p:nvPr/>
        </p:nvSpPr>
        <p:spPr>
          <a:xfrm>
            <a:off x="381000" y="76200"/>
            <a:ext cx="8001000" cy="8683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0070C0"/>
                </a:solidFill>
                <a:effectLst/>
                <a:uLnTx/>
                <a:uFillTx/>
                <a:latin typeface="Futura Bk" pitchFamily="34" charset="0"/>
                <a:ea typeface="+mj-ea"/>
                <a:cs typeface="+mj-cs"/>
              </a:rPr>
              <a:t>Is it truly an “old” compound?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txBox="1">
            <a:spLocks noChangeArrowheads="1"/>
          </p:cNvSpPr>
          <p:nvPr/>
        </p:nvSpPr>
        <p:spPr>
          <a:xfrm>
            <a:off x="381000" y="304800"/>
            <a:ext cx="8001000" cy="762000"/>
          </a:xfrm>
          <a:prstGeom prst="rect">
            <a:avLst/>
          </a:prstGeom>
        </p:spPr>
        <p:txBody>
          <a:bodyPr vert="horz" lIns="91440" tIns="45720" rIns="91440" bIns="45720" rtlCol="0" anchor="ctr">
            <a:normAutofit fontScale="9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0070C0"/>
                </a:solidFill>
                <a:effectLst/>
                <a:uLnTx/>
                <a:uFillTx/>
                <a:latin typeface="Futura Bk" pitchFamily="34" charset="0"/>
                <a:ea typeface="+mj-ea"/>
                <a:cs typeface="+mj-cs"/>
              </a:rPr>
              <a:t>References that </a:t>
            </a:r>
            <a:r>
              <a:rPr kumimoji="0" lang="en-US" sz="3600" b="1" i="0" u="sng" strike="noStrike" kern="1200" cap="none" spc="0" normalizeH="0" baseline="0" noProof="0" dirty="0" err="1" smtClean="0">
                <a:ln>
                  <a:noFill/>
                </a:ln>
                <a:solidFill>
                  <a:srgbClr val="0070C0"/>
                </a:solidFill>
                <a:effectLst/>
                <a:uLnTx/>
                <a:uFillTx/>
                <a:latin typeface="Futura Bk" pitchFamily="34" charset="0"/>
                <a:ea typeface="+mj-ea"/>
                <a:cs typeface="+mj-cs"/>
              </a:rPr>
              <a:t>ar</a:t>
            </a:r>
            <a:r>
              <a:rPr lang="en-US" sz="3600" b="1" u="sng" dirty="0" smtClean="0">
                <a:solidFill>
                  <a:srgbClr val="0070C0"/>
                </a:solidFill>
                <a:latin typeface="Futura Bk" pitchFamily="34" charset="0"/>
                <a:ea typeface="+mj-ea"/>
                <a:cs typeface="+mj-cs"/>
              </a:rPr>
              <a:t>e not </a:t>
            </a:r>
            <a:r>
              <a:rPr lang="en-US" sz="3600" b="1" dirty="0" smtClean="0">
                <a:solidFill>
                  <a:srgbClr val="0070C0"/>
                </a:solidFill>
                <a:latin typeface="Futura Bk" pitchFamily="34" charset="0"/>
                <a:ea typeface="+mj-ea"/>
                <a:cs typeface="+mj-cs"/>
              </a:rPr>
              <a:t>enabled</a:t>
            </a:r>
          </a:p>
          <a:p>
            <a:pPr>
              <a:spcBef>
                <a:spcPct val="0"/>
              </a:spcBef>
            </a:pPr>
            <a:r>
              <a:rPr lang="en-US" sz="2400" kern="0" dirty="0">
                <a:solidFill>
                  <a:schemeClr val="tx1"/>
                </a:solidFill>
                <a:latin typeface="Futura Bk" pitchFamily="34" charset="0"/>
                <a:ea typeface="+mn-ea"/>
                <a:cs typeface="+mn-cs"/>
              </a:rPr>
              <a:t>In re </a:t>
            </a:r>
            <a:r>
              <a:rPr lang="en-US" sz="2400" kern="0" dirty="0" smtClean="0">
                <a:solidFill>
                  <a:schemeClr val="tx1"/>
                </a:solidFill>
                <a:latin typeface="Futura Bk" pitchFamily="34" charset="0"/>
                <a:ea typeface="+mn-ea"/>
                <a:cs typeface="+mn-cs"/>
              </a:rPr>
              <a:t>Brown, 329 F.2d 1006 (CCPA 1964)</a:t>
            </a:r>
            <a:endParaRPr kumimoji="0" lang="en-US" sz="3600" b="1" i="0" u="none" strike="noStrike" kern="1200" cap="none" spc="0" normalizeH="0" baseline="0" noProof="0" dirty="0" smtClean="0">
              <a:ln>
                <a:noFill/>
              </a:ln>
              <a:solidFill>
                <a:srgbClr val="0070C0"/>
              </a:solidFill>
              <a:effectLst/>
              <a:uLnTx/>
              <a:uFillTx/>
              <a:latin typeface="Futura Bk" pitchFamily="34" charset="0"/>
              <a:ea typeface="+mj-ea"/>
              <a:cs typeface="+mj-cs"/>
            </a:endParaRPr>
          </a:p>
        </p:txBody>
      </p:sp>
      <p:sp>
        <p:nvSpPr>
          <p:cNvPr id="5" name="Content Placeholder 4"/>
          <p:cNvSpPr>
            <a:spLocks noGrp="1"/>
          </p:cNvSpPr>
          <p:nvPr>
            <p:ph idx="1"/>
          </p:nvPr>
        </p:nvSpPr>
        <p:spPr>
          <a:xfrm>
            <a:off x="457200" y="1295400"/>
            <a:ext cx="8229600" cy="5334000"/>
          </a:xfrm>
        </p:spPr>
        <p:txBody>
          <a:bodyPr>
            <a:normAutofit fontScale="85000" lnSpcReduction="20000"/>
          </a:bodyPr>
          <a:lstStyle/>
          <a:p>
            <a:r>
              <a:rPr lang="en-US" dirty="0" smtClean="0"/>
              <a:t>Reference disclosed compositions comprising </a:t>
            </a:r>
            <a:r>
              <a:rPr lang="en-US" i="1" dirty="0" smtClean="0"/>
              <a:t>copolymers</a:t>
            </a:r>
            <a:r>
              <a:rPr lang="en-US" dirty="0" smtClean="0"/>
              <a:t> of a </a:t>
            </a:r>
            <a:r>
              <a:rPr lang="en-US" dirty="0" err="1" smtClean="0"/>
              <a:t>perfluoroalkylsiloxane</a:t>
            </a:r>
            <a:r>
              <a:rPr lang="en-US" dirty="0" smtClean="0"/>
              <a:t>.</a:t>
            </a:r>
          </a:p>
          <a:p>
            <a:endParaRPr lang="en-US" dirty="0" smtClean="0"/>
          </a:p>
          <a:p>
            <a:r>
              <a:rPr lang="en-US" dirty="0" smtClean="0"/>
              <a:t>Reference stated “attempt to prepare fluorine containing silicone </a:t>
            </a:r>
            <a:r>
              <a:rPr lang="en-US" dirty="0" err="1" smtClean="0"/>
              <a:t>homopolymers</a:t>
            </a:r>
            <a:r>
              <a:rPr lang="en-US" dirty="0" smtClean="0"/>
              <a:t> have been unsuccessful.”</a:t>
            </a:r>
          </a:p>
          <a:p>
            <a:endParaRPr lang="en-US" dirty="0" smtClean="0"/>
          </a:p>
          <a:p>
            <a:r>
              <a:rPr lang="en-US" dirty="0" smtClean="0"/>
              <a:t>Claims recited compositions comprising </a:t>
            </a:r>
            <a:r>
              <a:rPr lang="en-US" i="1" dirty="0" err="1" smtClean="0"/>
              <a:t>homopolymers</a:t>
            </a:r>
            <a:r>
              <a:rPr lang="en-US" dirty="0" smtClean="0"/>
              <a:t> of </a:t>
            </a:r>
            <a:r>
              <a:rPr lang="en-US" dirty="0" err="1" smtClean="0"/>
              <a:t>perfluoroalkylsiloxane</a:t>
            </a:r>
            <a:r>
              <a:rPr lang="en-US" dirty="0" smtClean="0"/>
              <a:t>. </a:t>
            </a:r>
          </a:p>
          <a:p>
            <a:endParaRPr lang="en-US" dirty="0" smtClean="0"/>
          </a:p>
          <a:p>
            <a:r>
              <a:rPr lang="en-US" dirty="0" smtClean="0"/>
              <a:t>Ct. “the true test of any prior art relied on to show or suggest that a chemical compound is old, is whether the prior art is such as to place the disclosed "compound" in the possession of the public.”</a:t>
            </a:r>
            <a:endParaRPr lang="en-US" dirty="0"/>
          </a:p>
        </p:txBody>
      </p:sp>
      <p:grpSp>
        <p:nvGrpSpPr>
          <p:cNvPr id="6" name="Group 33"/>
          <p:cNvGrpSpPr>
            <a:grpSpLocks/>
          </p:cNvGrpSpPr>
          <p:nvPr/>
        </p:nvGrpSpPr>
        <p:grpSpPr bwMode="auto">
          <a:xfrm>
            <a:off x="0" y="6629400"/>
            <a:ext cx="9144000" cy="228600"/>
            <a:chOff x="0" y="768"/>
            <a:chExt cx="5760" cy="96"/>
          </a:xfrm>
        </p:grpSpPr>
        <p:sp>
          <p:nvSpPr>
            <p:cNvPr id="7"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8"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9"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10"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Autofit/>
          </a:bodyPr>
          <a:lstStyle/>
          <a:p>
            <a:r>
              <a:rPr lang="en-US" sz="2400" dirty="0" smtClean="0"/>
              <a:t>A reference listed two compounds within the claims, but evidence suggested a method of synthesis was not developed until later.</a:t>
            </a:r>
          </a:p>
          <a:p>
            <a:pPr>
              <a:buNone/>
            </a:pPr>
            <a:endParaRPr lang="en-US" sz="1600" dirty="0" smtClean="0"/>
          </a:p>
          <a:p>
            <a:r>
              <a:rPr lang="en-US" sz="2400" dirty="0" smtClean="0"/>
              <a:t>Ct. “Mere naming of a compound in a reference, </a:t>
            </a:r>
            <a:r>
              <a:rPr lang="en-US" sz="2400" i="1" dirty="0" smtClean="0"/>
              <a:t>without more</a:t>
            </a:r>
            <a:r>
              <a:rPr lang="en-US" sz="2400" dirty="0" smtClean="0"/>
              <a:t>, cannot constitute a description of the compound.”</a:t>
            </a:r>
          </a:p>
          <a:p>
            <a:pPr>
              <a:buNone/>
            </a:pPr>
            <a:endParaRPr lang="en-US" sz="1600" dirty="0" smtClean="0"/>
          </a:p>
          <a:p>
            <a:r>
              <a:rPr lang="en-US" sz="2400" dirty="0" smtClean="0"/>
              <a:t>The “more” is--a person having ordinary skill in the art's ability to make the claimed compound.</a:t>
            </a:r>
          </a:p>
          <a:p>
            <a:endParaRPr lang="en-US" sz="1600" dirty="0" smtClean="0"/>
          </a:p>
          <a:p>
            <a:r>
              <a:rPr lang="en-US" sz="2400" dirty="0" smtClean="0"/>
              <a:t>It is not necessary that the compound have actually been made.</a:t>
            </a:r>
          </a:p>
          <a:p>
            <a:endParaRPr lang="en-US" sz="1600" dirty="0" smtClean="0"/>
          </a:p>
          <a:p>
            <a:r>
              <a:rPr lang="en-US" sz="2400" dirty="0" smtClean="0">
                <a:solidFill>
                  <a:srgbClr val="FF0000"/>
                </a:solidFill>
              </a:rPr>
              <a:t>Prior Art’s description + PHOSITA’s skill = public’s possession.  It is applicant’s burden to prove this is not so.</a:t>
            </a:r>
            <a:endParaRPr lang="en-US" sz="2400" dirty="0">
              <a:solidFill>
                <a:srgbClr val="FF0000"/>
              </a:solidFill>
            </a:endParaRPr>
          </a:p>
        </p:txBody>
      </p:sp>
      <p:sp>
        <p:nvSpPr>
          <p:cNvPr id="4" name="Rectangle 6"/>
          <p:cNvSpPr txBox="1">
            <a:spLocks noChangeArrowheads="1"/>
          </p:cNvSpPr>
          <p:nvPr/>
        </p:nvSpPr>
        <p:spPr>
          <a:xfrm>
            <a:off x="381000" y="152400"/>
            <a:ext cx="8001000" cy="762000"/>
          </a:xfrm>
          <a:prstGeom prst="rect">
            <a:avLst/>
          </a:prstGeom>
        </p:spPr>
        <p:txBody>
          <a:bodyPr vert="horz" lIns="91440" tIns="45720" rIns="91440" bIns="45720" rtlCol="0" anchor="ctr">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0070C0"/>
                </a:solidFill>
                <a:effectLst/>
                <a:uLnTx/>
                <a:uFillTx/>
                <a:latin typeface="Futura Bk" pitchFamily="34" charset="0"/>
                <a:ea typeface="+mj-ea"/>
                <a:cs typeface="+mj-cs"/>
              </a:rPr>
              <a:t>References that </a:t>
            </a:r>
            <a:r>
              <a:rPr kumimoji="0" lang="en-US" sz="3600" b="1" i="0" u="sng" strike="noStrike" kern="1200" cap="none" spc="0" normalizeH="0" baseline="0" noProof="0" dirty="0" err="1" smtClean="0">
                <a:ln>
                  <a:noFill/>
                </a:ln>
                <a:solidFill>
                  <a:srgbClr val="0070C0"/>
                </a:solidFill>
                <a:effectLst/>
                <a:uLnTx/>
                <a:uFillTx/>
                <a:latin typeface="Futura Bk" pitchFamily="34" charset="0"/>
                <a:ea typeface="+mj-ea"/>
                <a:cs typeface="+mj-cs"/>
              </a:rPr>
              <a:t>ar</a:t>
            </a:r>
            <a:r>
              <a:rPr lang="en-US" sz="3600" b="1" u="sng" dirty="0" smtClean="0">
                <a:solidFill>
                  <a:srgbClr val="0070C0"/>
                </a:solidFill>
                <a:latin typeface="Futura Bk" pitchFamily="34" charset="0"/>
                <a:ea typeface="+mj-ea"/>
                <a:cs typeface="+mj-cs"/>
              </a:rPr>
              <a:t>e not </a:t>
            </a:r>
            <a:r>
              <a:rPr lang="en-US" sz="3600" b="1" dirty="0" smtClean="0">
                <a:solidFill>
                  <a:srgbClr val="0070C0"/>
                </a:solidFill>
                <a:latin typeface="Futura Bk" pitchFamily="34" charset="0"/>
                <a:ea typeface="+mj-ea"/>
                <a:cs typeface="+mj-cs"/>
              </a:rPr>
              <a:t>enabled</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latin typeface="Futura Bk" pitchFamily="34" charset="0"/>
                <a:ea typeface="+mj-ea"/>
                <a:cs typeface="+mj-cs"/>
              </a:rPr>
              <a:t>In re Wiggins 488 F.2d 538 (CCPA 1973)</a:t>
            </a:r>
          </a:p>
        </p:txBody>
      </p:sp>
      <p:grpSp>
        <p:nvGrpSpPr>
          <p:cNvPr id="5" name="Group 33"/>
          <p:cNvGrpSpPr>
            <a:grpSpLocks/>
          </p:cNvGrpSpPr>
          <p:nvPr/>
        </p:nvGrpSpPr>
        <p:grpSpPr bwMode="auto">
          <a:xfrm>
            <a:off x="0" y="6629400"/>
            <a:ext cx="9144000" cy="228600"/>
            <a:chOff x="0" y="768"/>
            <a:chExt cx="5760" cy="96"/>
          </a:xfrm>
        </p:grpSpPr>
        <p:sp>
          <p:nvSpPr>
            <p:cNvPr id="6"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7"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8"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9"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28600" y="152400"/>
            <a:ext cx="8153400" cy="990600"/>
          </a:xfrm>
          <a:prstGeom prst="rect">
            <a:avLst/>
          </a:prstGeom>
        </p:spPr>
        <p:txBody>
          <a:bodyPr/>
          <a:lstStyle/>
          <a:p>
            <a:pPr>
              <a:defRPr/>
            </a:pPr>
            <a:r>
              <a:rPr lang="en-US" sz="3600" b="1" kern="0" dirty="0" smtClean="0">
                <a:solidFill>
                  <a:srgbClr val="0070C0"/>
                </a:solidFill>
                <a:latin typeface="Futura Bk" pitchFamily="34" charset="0"/>
                <a:ea typeface="+mj-ea"/>
                <a:cs typeface="+mj-cs"/>
              </a:rPr>
              <a:t>No “use” described in the reference</a:t>
            </a:r>
            <a:endParaRPr lang="en-US" sz="3600" b="1" kern="0" dirty="0">
              <a:solidFill>
                <a:srgbClr val="0070C0"/>
              </a:solidFill>
              <a:latin typeface="Futura Bk" pitchFamily="34" charset="0"/>
              <a:ea typeface="+mj-ea"/>
              <a:cs typeface="+mj-cs"/>
            </a:endParaRPr>
          </a:p>
          <a:p>
            <a:pPr>
              <a:defRPr/>
            </a:pPr>
            <a:r>
              <a:rPr lang="en-US" sz="2000" kern="0" dirty="0">
                <a:latin typeface="Futura Bk" pitchFamily="34" charset="0"/>
                <a:ea typeface="+mj-ea"/>
                <a:cs typeface="+mj-cs"/>
              </a:rPr>
              <a:t>In re </a:t>
            </a:r>
            <a:r>
              <a:rPr lang="en-US" sz="2000" kern="0" dirty="0" err="1">
                <a:latin typeface="Futura Bk" pitchFamily="34" charset="0"/>
                <a:ea typeface="+mj-ea"/>
                <a:cs typeface="+mj-cs"/>
              </a:rPr>
              <a:t>Hafner</a:t>
            </a:r>
            <a:r>
              <a:rPr lang="en-US" sz="2000" kern="0" dirty="0">
                <a:latin typeface="Futura Bk" pitchFamily="34" charset="0"/>
                <a:ea typeface="+mj-ea"/>
                <a:cs typeface="+mj-cs"/>
              </a:rPr>
              <a:t>, 410 F.2d 1403 (CCPA 1969)</a:t>
            </a:r>
          </a:p>
        </p:txBody>
      </p:sp>
      <p:sp>
        <p:nvSpPr>
          <p:cNvPr id="3" name="Rectangle 3"/>
          <p:cNvSpPr txBox="1">
            <a:spLocks noChangeArrowheads="1"/>
          </p:cNvSpPr>
          <p:nvPr/>
        </p:nvSpPr>
        <p:spPr>
          <a:xfrm>
            <a:off x="457200" y="1143000"/>
            <a:ext cx="8305800" cy="5410200"/>
          </a:xfrm>
          <a:prstGeom prst="rect">
            <a:avLst/>
          </a:prstGeom>
        </p:spPr>
        <p:txBody>
          <a:bodyPr/>
          <a:lstStyle/>
          <a:p>
            <a:pPr marL="342900" indent="-342900">
              <a:lnSpc>
                <a:spcPct val="90000"/>
              </a:lnSpc>
              <a:spcBef>
                <a:spcPct val="20000"/>
              </a:spcBef>
              <a:buFontTx/>
              <a:buChar char="•"/>
              <a:defRPr/>
            </a:pPr>
            <a:r>
              <a:rPr lang="en-US" sz="2400" kern="0" dirty="0" err="1">
                <a:cs typeface="+mn-cs"/>
              </a:rPr>
              <a:t>Hafner</a:t>
            </a:r>
            <a:r>
              <a:rPr lang="en-US" sz="2400" kern="0" dirty="0">
                <a:cs typeface="+mn-cs"/>
              </a:rPr>
              <a:t> invented new chemical compounds and filed Application 1.  Problem:  He didn’t disclose a use for the compounds in the application.  Rejected under §112.</a:t>
            </a:r>
          </a:p>
          <a:p>
            <a:pPr marL="342900" indent="-342900">
              <a:lnSpc>
                <a:spcPct val="90000"/>
              </a:lnSpc>
              <a:spcBef>
                <a:spcPct val="20000"/>
              </a:spcBef>
              <a:buFontTx/>
              <a:buChar char="•"/>
              <a:defRPr/>
            </a:pPr>
            <a:endParaRPr lang="en-US" sz="2400" kern="0" dirty="0">
              <a:cs typeface="+mn-cs"/>
            </a:endParaRPr>
          </a:p>
          <a:p>
            <a:pPr marL="342900" indent="-342900">
              <a:lnSpc>
                <a:spcPct val="90000"/>
              </a:lnSpc>
              <a:spcBef>
                <a:spcPct val="20000"/>
              </a:spcBef>
              <a:buFontTx/>
              <a:buChar char="•"/>
              <a:defRPr/>
            </a:pPr>
            <a:r>
              <a:rPr lang="en-US" sz="2400" kern="0" dirty="0" err="1">
                <a:cs typeface="+mn-cs"/>
              </a:rPr>
              <a:t>Hafner</a:t>
            </a:r>
            <a:r>
              <a:rPr lang="en-US" sz="2400" kern="0" dirty="0">
                <a:cs typeface="+mn-cs"/>
              </a:rPr>
              <a:t> found a use for the compounds and filed Application 2 four years later. This application was enabled under 112.  Problem:  now anticipated under </a:t>
            </a:r>
            <a:r>
              <a:rPr lang="en-US" sz="2400" kern="0" dirty="0"/>
              <a:t> §</a:t>
            </a:r>
            <a:r>
              <a:rPr lang="en-US" sz="2400" kern="0" dirty="0">
                <a:cs typeface="+mn-cs"/>
              </a:rPr>
              <a:t>102 in view of Application 1.</a:t>
            </a:r>
          </a:p>
          <a:p>
            <a:pPr marL="342900" indent="-342900">
              <a:lnSpc>
                <a:spcPct val="90000"/>
              </a:lnSpc>
              <a:spcBef>
                <a:spcPct val="20000"/>
              </a:spcBef>
              <a:defRPr/>
            </a:pPr>
            <a:endParaRPr lang="en-US" sz="2400" kern="0" dirty="0">
              <a:cs typeface="+mn-cs"/>
            </a:endParaRPr>
          </a:p>
          <a:p>
            <a:pPr marL="342900" indent="-342900">
              <a:lnSpc>
                <a:spcPct val="90000"/>
              </a:lnSpc>
              <a:spcBef>
                <a:spcPct val="20000"/>
              </a:spcBef>
              <a:buFontTx/>
              <a:buChar char="•"/>
              <a:defRPr/>
            </a:pPr>
            <a:r>
              <a:rPr lang="en-US" sz="2400" kern="0" dirty="0">
                <a:cs typeface="+mn-cs"/>
              </a:rPr>
              <a:t>Double Standard!  How can PTO say App 1 was not enabled enough for it to be granted but then say it was enabled enough to be used as prior art against App 2?</a:t>
            </a:r>
          </a:p>
          <a:p>
            <a:pPr marL="342900" indent="-342900">
              <a:lnSpc>
                <a:spcPct val="90000"/>
              </a:lnSpc>
              <a:spcBef>
                <a:spcPct val="20000"/>
              </a:spcBef>
              <a:buFontTx/>
              <a:buChar char="•"/>
              <a:defRPr/>
            </a:pPr>
            <a:endParaRPr lang="en-US" sz="2400" kern="0" dirty="0">
              <a:cs typeface="+mn-cs"/>
            </a:endParaRPr>
          </a:p>
          <a:p>
            <a:pPr marL="342900" indent="-342900">
              <a:lnSpc>
                <a:spcPct val="90000"/>
              </a:lnSpc>
              <a:spcBef>
                <a:spcPct val="20000"/>
              </a:spcBef>
              <a:buFontTx/>
              <a:buChar char="•"/>
              <a:defRPr/>
            </a:pPr>
            <a:r>
              <a:rPr lang="en-US" sz="2400" kern="0" dirty="0">
                <a:cs typeface="+mn-cs"/>
              </a:rPr>
              <a:t>Look to the statutes:  </a:t>
            </a:r>
            <a:r>
              <a:rPr lang="en-US" sz="2400" kern="0" dirty="0"/>
              <a:t> §112 requires description of how to make </a:t>
            </a:r>
            <a:r>
              <a:rPr lang="en-US" sz="2400" kern="0" dirty="0">
                <a:solidFill>
                  <a:srgbClr val="FF0000"/>
                </a:solidFill>
              </a:rPr>
              <a:t>and use </a:t>
            </a:r>
            <a:r>
              <a:rPr lang="en-US" sz="2400" kern="0" dirty="0"/>
              <a:t>the compound, §102 does not.</a:t>
            </a:r>
            <a:endParaRPr lang="en-US" sz="2400" kern="0" dirty="0">
              <a:cs typeface="+mn-cs"/>
            </a:endParaRPr>
          </a:p>
          <a:p>
            <a:pPr marL="342900" indent="3175">
              <a:lnSpc>
                <a:spcPct val="90000"/>
              </a:lnSpc>
              <a:spcBef>
                <a:spcPct val="20000"/>
              </a:spcBef>
              <a:defRPr/>
            </a:pPr>
            <a:endParaRPr lang="en-US" sz="2400" kern="0" dirty="0">
              <a:latin typeface="Futura Bk"/>
              <a:cs typeface="+mn-cs"/>
            </a:endParaRPr>
          </a:p>
          <a:p>
            <a:pPr marL="342900" indent="-342900">
              <a:lnSpc>
                <a:spcPct val="90000"/>
              </a:lnSpc>
              <a:spcBef>
                <a:spcPct val="20000"/>
              </a:spcBef>
              <a:buFontTx/>
              <a:buChar char="•"/>
              <a:defRPr/>
            </a:pPr>
            <a:endParaRPr lang="en-US" sz="2400" kern="0" dirty="0">
              <a:latin typeface="Futura Bk"/>
              <a:cs typeface="+mn-cs"/>
            </a:endParaRPr>
          </a:p>
        </p:txBody>
      </p:sp>
      <p:grpSp>
        <p:nvGrpSpPr>
          <p:cNvPr id="4" name="Group 33"/>
          <p:cNvGrpSpPr>
            <a:grpSpLocks/>
          </p:cNvGrpSpPr>
          <p:nvPr/>
        </p:nvGrpSpPr>
        <p:grpSpPr bwMode="auto">
          <a:xfrm>
            <a:off x="0" y="6629400"/>
            <a:ext cx="9144000" cy="228600"/>
            <a:chOff x="0" y="768"/>
            <a:chExt cx="5760" cy="96"/>
          </a:xfrm>
        </p:grpSpPr>
        <p:sp>
          <p:nvSpPr>
            <p:cNvPr id="5" name="Rectangle 34"/>
            <p:cNvSpPr>
              <a:spLocks noChangeArrowheads="1"/>
            </p:cNvSpPr>
            <p:nvPr/>
          </p:nvSpPr>
          <p:spPr bwMode="auto">
            <a:xfrm>
              <a:off x="0" y="768"/>
              <a:ext cx="1440" cy="96"/>
            </a:xfrm>
            <a:prstGeom prst="rect">
              <a:avLst/>
            </a:prstGeom>
            <a:solidFill>
              <a:srgbClr val="7C97EC"/>
            </a:solidFill>
            <a:ln w="9525">
              <a:noFill/>
              <a:miter lim="800000"/>
              <a:headEnd/>
              <a:tailEnd/>
            </a:ln>
          </p:spPr>
          <p:txBody>
            <a:bodyPr wrap="none" anchor="ctr"/>
            <a:lstStyle/>
            <a:p>
              <a:endParaRPr lang="en-US"/>
            </a:p>
          </p:txBody>
        </p:sp>
        <p:sp>
          <p:nvSpPr>
            <p:cNvPr id="6" name="Rectangle 35"/>
            <p:cNvSpPr>
              <a:spLocks noChangeArrowheads="1"/>
            </p:cNvSpPr>
            <p:nvPr/>
          </p:nvSpPr>
          <p:spPr bwMode="auto">
            <a:xfrm>
              <a:off x="2880" y="768"/>
              <a:ext cx="1440" cy="96"/>
            </a:xfrm>
            <a:prstGeom prst="rect">
              <a:avLst/>
            </a:prstGeom>
            <a:solidFill>
              <a:srgbClr val="49CE14"/>
            </a:solidFill>
            <a:ln w="9525">
              <a:noFill/>
              <a:miter lim="800000"/>
              <a:headEnd/>
              <a:tailEnd/>
            </a:ln>
          </p:spPr>
          <p:txBody>
            <a:bodyPr wrap="none" anchor="ctr"/>
            <a:lstStyle/>
            <a:p>
              <a:endParaRPr lang="en-US"/>
            </a:p>
          </p:txBody>
        </p:sp>
        <p:sp>
          <p:nvSpPr>
            <p:cNvPr id="7" name="Rectangle 36"/>
            <p:cNvSpPr>
              <a:spLocks noChangeArrowheads="1"/>
            </p:cNvSpPr>
            <p:nvPr/>
          </p:nvSpPr>
          <p:spPr bwMode="auto">
            <a:xfrm>
              <a:off x="1440" y="768"/>
              <a:ext cx="1440" cy="96"/>
            </a:xfrm>
            <a:prstGeom prst="rect">
              <a:avLst/>
            </a:prstGeom>
            <a:solidFill>
              <a:srgbClr val="C3233A"/>
            </a:solidFill>
            <a:ln w="9525">
              <a:noFill/>
              <a:miter lim="800000"/>
              <a:headEnd/>
              <a:tailEnd/>
            </a:ln>
          </p:spPr>
          <p:txBody>
            <a:bodyPr wrap="none" anchor="ctr"/>
            <a:lstStyle/>
            <a:p>
              <a:endParaRPr lang="en-US"/>
            </a:p>
          </p:txBody>
        </p:sp>
        <p:sp>
          <p:nvSpPr>
            <p:cNvPr id="8" name="Rectangle 37"/>
            <p:cNvSpPr>
              <a:spLocks noChangeArrowheads="1"/>
            </p:cNvSpPr>
            <p:nvPr/>
          </p:nvSpPr>
          <p:spPr bwMode="auto">
            <a:xfrm>
              <a:off x="4320" y="768"/>
              <a:ext cx="1440" cy="96"/>
            </a:xfrm>
            <a:prstGeom prst="rect">
              <a:avLst/>
            </a:prstGeom>
            <a:solidFill>
              <a:srgbClr val="EAEAEA"/>
            </a:solidFill>
            <a:ln w="9525">
              <a:no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1186</TotalTime>
  <Words>2346</Words>
  <Application>Microsoft Office PowerPoint</Application>
  <PresentationFormat>On-screen Show (4:3)</PresentationFormat>
  <Paragraphs>251</Paragraphs>
  <Slides>32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CS ChemDraw Drawing</vt:lpstr>
      <vt:lpstr>PowerPoint Presentation</vt:lpstr>
      <vt:lpstr>Agenda</vt:lpstr>
      <vt:lpstr>Patents and the role of the claims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Genus / Species Issues</vt:lpstr>
      <vt:lpstr>Genus / Species Issues</vt:lpstr>
      <vt:lpstr>PowerPoint Presentation</vt:lpstr>
      <vt:lpstr>PowerPoint Presentation</vt:lpstr>
      <vt:lpstr>Inherency: a classic hypo Catalina Marketing Int’l, v. Coolsavings.com, 289 F.3d 801 (Fed. Cir. 2002)</vt:lpstr>
      <vt:lpstr>Inherency Rules</vt:lpstr>
      <vt:lpstr>Inherency - Perricone Case Perricone v. Medicis Pharmaceutical, 432 F.3d 1368 (Fed. Cir. 2005)</vt:lpstr>
      <vt:lpstr>Inherency – Rapoport Rapoport  v. Dement, 254 F.3d 1053 (Fed. Cir. 2001)</vt:lpstr>
      <vt:lpstr>Inherency – Cruciferous In re Cruciferous Sprout Litigation, 301 F.3d 1343 (Fed. Cir. 2002)</vt:lpstr>
      <vt:lpstr>Scenarios to look out for</vt:lpstr>
      <vt:lpstr>Now that you know what you know, what can you do differently?</vt:lpstr>
      <vt:lpstr>Example claims</vt:lpstr>
      <vt:lpstr>Example claims</vt:lpstr>
      <vt:lpstr>Example claims</vt:lpstr>
      <vt:lpstr>Example claims</vt:lpstr>
      <vt:lpstr>Domination</vt:lpstr>
      <vt:lpstr>Problems with method of use claims</vt:lpstr>
      <vt:lpstr>Foreign considerations</vt:lpstr>
      <vt:lpstr>Foreign considerations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Curfman</dc:creator>
  <cp:lastModifiedBy>Englert, David</cp:lastModifiedBy>
  <cp:revision>123</cp:revision>
  <dcterms:created xsi:type="dcterms:W3CDTF">2013-09-05T14:02:12Z</dcterms:created>
  <dcterms:modified xsi:type="dcterms:W3CDTF">2013-09-12T17:14:15Z</dcterms:modified>
</cp:coreProperties>
</file>