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544A6-BBD5-4EAA-9D27-A7AD0978B192}" type="datetimeFigureOut">
              <a:rPr lang="en-US" smtClean="0"/>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727A9-0615-46D3-BF89-ECBF1848FDA4}" type="slidenum">
              <a:rPr lang="en-US" smtClean="0"/>
              <a:t>‹#›</a:t>
            </a:fld>
            <a:endParaRPr lang="en-US"/>
          </a:p>
        </p:txBody>
      </p:sp>
    </p:spTree>
    <p:extLst>
      <p:ext uri="{BB962C8B-B14F-4D97-AF65-F5344CB8AC3E}">
        <p14:creationId xmlns:p14="http://schemas.microsoft.com/office/powerpoint/2010/main" val="402010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latin typeface="Arial" pitchFamily="34" charset="0"/>
                <a:cs typeface="Arial" pitchFamily="34" charset="0"/>
              </a:rPr>
              <a:t>This is Moore’s law, backwards (contrasting it to technologies that improve exponentially over time)</a:t>
            </a:r>
            <a:endParaRPr lang="en-US" altLang="en-US" smtClean="0"/>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fld id="{4BDF6DF0-9399-483D-881B-5A3728DC394B}" type="slidenum">
              <a:rPr lang="en-US" altLang="en-US" sz="1200"/>
              <a:pPr eaLnBrk="1" hangingPunct="1"/>
              <a:t>6</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fast to fail/survival of the fittest</a:t>
            </a:r>
          </a:p>
          <a:p>
            <a:endParaRPr lang="en-US" dirty="0" smtClean="0"/>
          </a:p>
          <a:p>
            <a:endParaRPr lang="en-US" dirty="0"/>
          </a:p>
          <a:p>
            <a:endParaRPr lang="en-US" dirty="0" smtClean="0"/>
          </a:p>
          <a:p>
            <a:r>
              <a:rPr lang="en-US" dirty="0" smtClean="0"/>
              <a:t>STAY TUNED – give us a shot</a:t>
            </a:r>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30</a:t>
            </a:fld>
            <a:endParaRPr lang="en-US"/>
          </a:p>
        </p:txBody>
      </p:sp>
    </p:spTree>
    <p:extLst>
      <p:ext uri="{BB962C8B-B14F-4D97-AF65-F5344CB8AC3E}">
        <p14:creationId xmlns:p14="http://schemas.microsoft.com/office/powerpoint/2010/main" val="280826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Anais</a:t>
            </a:r>
            <a:r>
              <a:rPr lang="en-US" dirty="0" smtClean="0"/>
              <a:t> Nin – French American writer of the last century (had an interesting tie to President Seligman)</a:t>
            </a:r>
          </a:p>
          <a:p>
            <a:endParaRPr lang="en-US" dirty="0" smtClean="0"/>
          </a:p>
          <a:p>
            <a:r>
              <a:rPr lang="en-US" dirty="0"/>
              <a:t>FOR-</a:t>
            </a:r>
            <a:r>
              <a:rPr lang="en-US" dirty="0" err="1"/>
              <a:t>tess</a:t>
            </a:r>
            <a:r>
              <a:rPr lang="en-US" dirty="0"/>
              <a:t> for-TOO-nah AHD-</a:t>
            </a:r>
            <a:r>
              <a:rPr lang="en-US" dirty="0" err="1"/>
              <a:t>yoo</a:t>
            </a:r>
            <a:r>
              <a:rPr lang="en-US" dirty="0"/>
              <a:t>-</a:t>
            </a:r>
            <a:r>
              <a:rPr lang="en-US" dirty="0" err="1"/>
              <a:t>waht</a:t>
            </a:r>
            <a:r>
              <a:rPr lang="en-US" dirty="0"/>
              <a:t> </a:t>
            </a:r>
            <a:r>
              <a:rPr lang="en-US" dirty="0" smtClean="0"/>
              <a:t> - fortune </a:t>
            </a:r>
            <a:r>
              <a:rPr lang="en-US" dirty="0" err="1" smtClean="0"/>
              <a:t>favours</a:t>
            </a:r>
            <a:r>
              <a:rPr lang="en-US" dirty="0" smtClean="0"/>
              <a:t> the brave. Terence, Roman playwright, 2nd century BC</a:t>
            </a:r>
            <a:r>
              <a:rPr lang="en-US" dirty="0"/>
              <a:t/>
            </a:r>
            <a:br>
              <a:rPr lang="en-US" dirty="0"/>
            </a:br>
            <a:endParaRPr lang="en-US" dirty="0" smtClean="0"/>
          </a:p>
          <a:p>
            <a:endParaRPr lang="en-US" dirty="0" smtClean="0"/>
          </a:p>
          <a:p>
            <a:r>
              <a:rPr lang="en-US" b="1" dirty="0"/>
              <a:t>STAY TUNED – give us a shot</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31</a:t>
            </a:fld>
            <a:endParaRPr lang="en-US"/>
          </a:p>
        </p:txBody>
      </p:sp>
    </p:spTree>
    <p:extLst>
      <p:ext uri="{BB962C8B-B14F-4D97-AF65-F5344CB8AC3E}">
        <p14:creationId xmlns:p14="http://schemas.microsoft.com/office/powerpoint/2010/main" val="132512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32</a:t>
            </a:fld>
            <a:endParaRPr lang="en-US"/>
          </a:p>
        </p:txBody>
      </p:sp>
    </p:spTree>
    <p:extLst>
      <p:ext uri="{BB962C8B-B14F-4D97-AF65-F5344CB8AC3E}">
        <p14:creationId xmlns:p14="http://schemas.microsoft.com/office/powerpoint/2010/main" val="105337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33</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34</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35</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36</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37</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38</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39</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self and office – brief intro – originally fro western NY, Optics UR, AFROTC RIT, AF JAG, patent attorney, start-up, small public company, M&amp;A, licensing, project </a:t>
            </a:r>
            <a:r>
              <a:rPr lang="en-US" dirty="0" err="1" smtClean="0"/>
              <a:t>managmeent</a:t>
            </a:r>
            <a:r>
              <a:rPr lang="en-US" dirty="0" smtClean="0"/>
              <a:t> and culture change…</a:t>
            </a:r>
          </a:p>
          <a:p>
            <a:endParaRPr lang="en-US" dirty="0"/>
          </a:p>
          <a:p>
            <a:r>
              <a:rPr lang="en-US" dirty="0" smtClean="0"/>
              <a:t>As alumni – saw UR from a distance – amazing research (changing lives, altering our world), an ecosystem of pieces of a great puzzle (Simon, </a:t>
            </a:r>
            <a:r>
              <a:rPr lang="en-US" dirty="0" err="1" smtClean="0"/>
              <a:t>Hajim</a:t>
            </a:r>
            <a:r>
              <a:rPr lang="en-US" dirty="0" smtClean="0"/>
              <a:t>, URMC, SMD – CTSI, CMTI, TEAM, BME senior design, Big Data, </a:t>
            </a:r>
            <a:r>
              <a:rPr lang="en-US" dirty="0" err="1" smtClean="0"/>
              <a:t>cGMP</a:t>
            </a:r>
            <a:r>
              <a:rPr lang="en-US" dirty="0" smtClean="0"/>
              <a:t>…)  --- came to be part of a great adventure in re-defining Rochester’s position in the pantheon of in novation hubs – the next Silicon Valley….</a:t>
            </a:r>
          </a:p>
          <a:p>
            <a:endParaRPr lang="en-US" dirty="0"/>
          </a:p>
          <a:p>
            <a:r>
              <a:rPr lang="en-US" dirty="0" smtClean="0"/>
              <a:t>How maximize the opportunity?  What are the challenges…?</a:t>
            </a:r>
          </a:p>
          <a:p>
            <a:endParaRPr lang="en-US" dirty="0"/>
          </a:p>
          <a:p>
            <a:r>
              <a:rPr lang="en-US" dirty="0" smtClean="0"/>
              <a:t>Idea that two former tech transfer offices are now one – Appropriate time to reflect on what we do and how we do it – Took feedback and embarking on a new direction</a:t>
            </a:r>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22</a:t>
            </a:fld>
            <a:endParaRPr lang="en-US"/>
          </a:p>
        </p:txBody>
      </p:sp>
    </p:spTree>
    <p:extLst>
      <p:ext uri="{BB962C8B-B14F-4D97-AF65-F5344CB8AC3E}">
        <p14:creationId xmlns:p14="http://schemas.microsoft.com/office/powerpoint/2010/main" val="105337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40</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41</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42</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43</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44</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45</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46</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67</a:t>
            </a:fld>
            <a:endParaRPr lang="en-US"/>
          </a:p>
        </p:txBody>
      </p:sp>
    </p:spTree>
    <p:extLst>
      <p:ext uri="{BB962C8B-B14F-4D97-AF65-F5344CB8AC3E}">
        <p14:creationId xmlns:p14="http://schemas.microsoft.com/office/powerpoint/2010/main" val="1053379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68</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69</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Re-focused mission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23</a:t>
            </a:fld>
            <a:endParaRPr lang="en-US"/>
          </a:p>
        </p:txBody>
      </p:sp>
    </p:spTree>
    <p:extLst>
      <p:ext uri="{BB962C8B-B14F-4D97-AF65-F5344CB8AC3E}">
        <p14:creationId xmlns:p14="http://schemas.microsoft.com/office/powerpoint/2010/main" val="413602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70</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71</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72</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73</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74</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75</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76</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77</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78</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79</a:t>
            </a:fld>
            <a:endParaRPr lang="en-US"/>
          </a:p>
        </p:txBody>
      </p:sp>
    </p:spTree>
    <p:extLst>
      <p:ext uri="{BB962C8B-B14F-4D97-AF65-F5344CB8AC3E}">
        <p14:creationId xmlns:p14="http://schemas.microsoft.com/office/powerpoint/2010/main" val="371497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Hit high points:</a:t>
            </a:r>
          </a:p>
          <a:p>
            <a:pPr marL="171450" indent="-171450">
              <a:buFontTx/>
              <a:buChar char="-"/>
            </a:pPr>
            <a:r>
              <a:rPr lang="en-US" dirty="0" smtClean="0"/>
              <a:t>“develop” – focus on moving technologies forward, developing them so that they can be licensed or taken out in a start-up company – no longer just patenting and “transferring” – more active</a:t>
            </a:r>
          </a:p>
          <a:p>
            <a:pPr marL="171450" indent="-171450">
              <a:buFontTx/>
              <a:buChar char="-"/>
            </a:pPr>
            <a:endParaRPr lang="en-US" dirty="0" smtClean="0"/>
          </a:p>
          <a:p>
            <a:pPr marL="171450" indent="-171450">
              <a:buFontTx/>
              <a:buChar char="-"/>
            </a:pPr>
            <a:r>
              <a:rPr lang="en-US" dirty="0" smtClean="0"/>
              <a:t>“innovations – not just discoveries or inventions, but all forms of innovation – we’ve worked with English professors, innovators in teaching, psychology, health care services and quality improvements</a:t>
            </a:r>
          </a:p>
          <a:p>
            <a:pPr marL="171450" indent="-171450">
              <a:buFontTx/>
              <a:buChar char="-"/>
            </a:pPr>
            <a:endParaRPr lang="en-US" dirty="0" smtClean="0"/>
          </a:p>
          <a:p>
            <a:pPr marL="171450" indent="-171450">
              <a:buFontTx/>
              <a:buChar char="-"/>
            </a:pPr>
            <a:r>
              <a:rPr lang="en-US" dirty="0" smtClean="0"/>
              <a:t>“Products and services” – not all research has a commercial outlet – it’s ok</a:t>
            </a:r>
          </a:p>
          <a:p>
            <a:pPr marL="171450" indent="-171450">
              <a:buFontTx/>
              <a:buChar char="-"/>
            </a:pPr>
            <a:endParaRPr lang="en-US" dirty="0" smtClean="0"/>
          </a:p>
          <a:p>
            <a:pPr marL="171450" indent="-171450">
              <a:buFontTx/>
              <a:buChar char="-"/>
            </a:pPr>
            <a:r>
              <a:rPr lang="en-US" dirty="0" smtClean="0"/>
              <a:t>“Value” – Royalties, economic </a:t>
            </a:r>
            <a:r>
              <a:rPr lang="en-US" dirty="0" err="1" smtClean="0"/>
              <a:t>develoment</a:t>
            </a:r>
            <a:r>
              <a:rPr lang="en-US" dirty="0" smtClean="0"/>
              <a:t>/jobs, learning (students), public relations and public good</a:t>
            </a:r>
          </a:p>
          <a:p>
            <a:pPr marL="171450" indent="-171450">
              <a:buFontTx/>
              <a:buChar char="-"/>
            </a:pPr>
            <a:endParaRPr lang="en-US" dirty="0" smtClean="0"/>
          </a:p>
          <a:p>
            <a:pPr marL="171450" indent="-171450">
              <a:buFontTx/>
              <a:buChar char="-"/>
            </a:pPr>
            <a:r>
              <a:rPr lang="en-US" dirty="0" smtClean="0"/>
              <a:t>“</a:t>
            </a:r>
            <a:r>
              <a:rPr lang="en-US" dirty="0" err="1" smtClean="0"/>
              <a:t>Meliora</a:t>
            </a:r>
            <a:r>
              <a:rPr lang="en-US" dirty="0" smtClean="0"/>
              <a:t> –make the world ever better” – bigger mission than just $$$, although </a:t>
            </a:r>
            <a:r>
              <a:rPr lang="en-US" dirty="0" err="1" smtClean="0"/>
              <a:t>bottomline</a:t>
            </a:r>
            <a:r>
              <a:rPr lang="en-US" dirty="0" smtClean="0"/>
              <a:t> needs to be part of the discussion…</a:t>
            </a:r>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24</a:t>
            </a:fld>
            <a:endParaRPr lang="en-US"/>
          </a:p>
        </p:txBody>
      </p:sp>
    </p:spTree>
    <p:extLst>
      <p:ext uri="{BB962C8B-B14F-4D97-AF65-F5344CB8AC3E}">
        <p14:creationId xmlns:p14="http://schemas.microsoft.com/office/powerpoint/2010/main" val="4136027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80</a:t>
            </a:fld>
            <a:endParaRPr lang="en-US"/>
          </a:p>
        </p:txBody>
      </p:sp>
    </p:spTree>
    <p:extLst>
      <p:ext uri="{BB962C8B-B14F-4D97-AF65-F5344CB8AC3E}">
        <p14:creationId xmlns:p14="http://schemas.microsoft.com/office/powerpoint/2010/main" val="105337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“customers” – include: </a:t>
            </a:r>
            <a:r>
              <a:rPr lang="en-US" dirty="0" err="1" smtClean="0"/>
              <a:t>fculty</a:t>
            </a:r>
            <a:r>
              <a:rPr lang="en-US" dirty="0" smtClean="0"/>
              <a:t>; companies; users</a:t>
            </a:r>
          </a:p>
          <a:p>
            <a:endParaRPr lang="en-US" dirty="0"/>
          </a:p>
          <a:p>
            <a:r>
              <a:rPr lang="en-US" dirty="0" smtClean="0"/>
              <a:t>“ecosystem” – includes: campus, off-campus, upstate region; investors, angels, VCs, entrepreneurs, alumni, etc.</a:t>
            </a:r>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25</a:t>
            </a:fld>
            <a:endParaRPr lang="en-US"/>
          </a:p>
        </p:txBody>
      </p:sp>
    </p:spTree>
    <p:extLst>
      <p:ext uri="{BB962C8B-B14F-4D97-AF65-F5344CB8AC3E}">
        <p14:creationId xmlns:p14="http://schemas.microsoft.com/office/powerpoint/2010/main" val="30062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PROGRESS… but here’s the idea:</a:t>
            </a:r>
          </a:p>
          <a:p>
            <a:endParaRPr lang="en-US" dirty="0"/>
          </a:p>
          <a:p>
            <a:r>
              <a:rPr lang="en-US" dirty="0" smtClean="0"/>
              <a:t>Open and engaging</a:t>
            </a:r>
          </a:p>
          <a:p>
            <a:r>
              <a:rPr lang="en-US" dirty="0" smtClean="0"/>
              <a:t>More navigable</a:t>
            </a:r>
          </a:p>
          <a:p>
            <a:endParaRPr lang="en-US" dirty="0"/>
          </a:p>
          <a:p>
            <a:r>
              <a:rPr lang="en-US" dirty="0" smtClean="0"/>
              <a:t>Technology-centric</a:t>
            </a:r>
          </a:p>
          <a:p>
            <a:endParaRPr lang="en-US" dirty="0"/>
          </a:p>
          <a:p>
            <a:r>
              <a:rPr lang="en-US" dirty="0" smtClean="0"/>
              <a:t>Building toward better presentations of our technologies (e.g., video, renderings, faculty testimonials, etc.)</a:t>
            </a:r>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26</a:t>
            </a:fld>
            <a:endParaRPr lang="en-US"/>
          </a:p>
        </p:txBody>
      </p:sp>
    </p:spTree>
    <p:extLst>
      <p:ext uri="{BB962C8B-B14F-4D97-AF65-F5344CB8AC3E}">
        <p14:creationId xmlns:p14="http://schemas.microsoft.com/office/powerpoint/2010/main" val="411812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this</a:t>
            </a:r>
          </a:p>
          <a:p>
            <a:endParaRPr lang="en-US" dirty="0"/>
          </a:p>
          <a:p>
            <a:r>
              <a:rPr lang="en-US" dirty="0"/>
              <a:t>Discuss</a:t>
            </a:r>
          </a:p>
          <a:p>
            <a:endParaRPr lang="en-US" dirty="0"/>
          </a:p>
          <a:p>
            <a:r>
              <a:rPr lang="en-US" dirty="0"/>
              <a:t>Result --&gt; we </a:t>
            </a:r>
            <a:r>
              <a:rPr lang="en-US" u="sng" dirty="0"/>
              <a:t>almost</a:t>
            </a:r>
            <a:r>
              <a:rPr lang="en-US" dirty="0"/>
              <a:t> have </a:t>
            </a:r>
            <a:r>
              <a:rPr lang="en-US" u="sng" dirty="0"/>
              <a:t>nothing to sell</a:t>
            </a:r>
            <a:r>
              <a:rPr lang="en-US" dirty="0"/>
              <a:t>!</a:t>
            </a:r>
          </a:p>
          <a:p>
            <a:endParaRPr lang="en-US" dirty="0"/>
          </a:p>
          <a:p>
            <a:r>
              <a:rPr lang="en-US" dirty="0"/>
              <a:t>Can call, meet, advertise, put on web… same result</a:t>
            </a:r>
          </a:p>
          <a:p>
            <a:endParaRPr lang="en-US" dirty="0"/>
          </a:p>
          <a:p>
            <a:r>
              <a:rPr lang="en-US" dirty="0"/>
              <a:t>Worst case is in medical and in particular </a:t>
            </a:r>
            <a:r>
              <a:rPr lang="en-US" dirty="0" err="1"/>
              <a:t>biopharma</a:t>
            </a:r>
            <a:r>
              <a:rPr lang="en-US" dirty="0"/>
              <a:t>, but same to some extent across all techs</a:t>
            </a:r>
          </a:p>
          <a:p>
            <a:endParaRPr lang="en-US" dirty="0"/>
          </a:p>
          <a:p>
            <a:r>
              <a:rPr lang="en-US" dirty="0"/>
              <a:t>And recall that NYS is not a hot spot for VC investment, or even medical companies, entrepreneurs, etc. to start</a:t>
            </a:r>
          </a:p>
          <a:p>
            <a:endParaRPr lang="en-US" dirty="0"/>
          </a:p>
          <a:p>
            <a:r>
              <a:rPr lang="en-US" b="1" dirty="0"/>
              <a:t>*** NEED TO GET BUSINESS ATTENTION AND PROVIDE MORE…</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27</a:t>
            </a:fld>
            <a:endParaRPr lang="en-US"/>
          </a:p>
        </p:txBody>
      </p:sp>
    </p:spTree>
    <p:extLst>
      <p:ext uri="{BB962C8B-B14F-4D97-AF65-F5344CB8AC3E}">
        <p14:creationId xmlns:p14="http://schemas.microsoft.com/office/powerpoint/2010/main" val="176682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discuss idea – approach…</a:t>
            </a:r>
          </a:p>
          <a:p>
            <a:endParaRPr lang="en-US" dirty="0"/>
          </a:p>
          <a:p>
            <a:r>
              <a:rPr lang="en-US" dirty="0"/>
              <a:t>Otherwise, we are largely making blind calls and hoping that someone will invest in or license a bare idea</a:t>
            </a:r>
          </a:p>
          <a:p>
            <a:endParaRPr lang="en-US" dirty="0"/>
          </a:p>
          <a:p>
            <a:r>
              <a:rPr lang="en-US" b="1" dirty="0"/>
              <a:t>Seeds – sapling – trees – apples</a:t>
            </a:r>
          </a:p>
          <a:p>
            <a:endParaRPr lang="en-US" b="1" dirty="0"/>
          </a:p>
          <a:p>
            <a:r>
              <a:rPr lang="en-US" b="1" dirty="0"/>
              <a:t>Bridge – our side needs to be started first</a:t>
            </a:r>
            <a:r>
              <a:rPr lang="en-US" b="1" dirty="0" smtClean="0"/>
              <a:t>… </a:t>
            </a:r>
            <a:r>
              <a:rPr lang="en-US" dirty="0" smtClean="0"/>
              <a:t> </a:t>
            </a:r>
            <a:r>
              <a:rPr lang="en-US" dirty="0"/>
              <a:t>– gets at need to meet part way, but need for us to build or grow hopefully with business goal and input in mind, but to some extent, if we don’t start, they’ll never meet us over the valley of risk</a:t>
            </a:r>
            <a:r>
              <a:rPr lang="en-US" dirty="0" smtClean="0"/>
              <a:t>…  </a:t>
            </a:r>
          </a:p>
          <a:p>
            <a:endParaRPr lang="en-US" b="1" dirty="0"/>
          </a:p>
          <a:p>
            <a:r>
              <a:rPr lang="en-US" b="1" dirty="0" smtClean="0"/>
              <a:t>PATRICK will discus further</a:t>
            </a:r>
            <a:endParaRPr lang="en-US" dirty="0"/>
          </a:p>
          <a:p>
            <a:endParaRPr lang="en-US" dirty="0"/>
          </a:p>
          <a:p>
            <a:r>
              <a:rPr lang="en-US" b="1" dirty="0"/>
              <a:t>Medical – biggest gap – almost no way to license without development…</a:t>
            </a:r>
          </a:p>
          <a:p>
            <a:endParaRPr lang="en-US" dirty="0" smtClean="0"/>
          </a:p>
          <a:p>
            <a:pPr marL="571500" indent="-571500">
              <a:buFont typeface="+mj-lt"/>
              <a:buAutoNum type="romanUcPeriod"/>
            </a:pPr>
            <a:r>
              <a:rPr lang="en-US" dirty="0"/>
              <a:t>Office Re-organization and improvements</a:t>
            </a:r>
          </a:p>
          <a:p>
            <a:pPr marL="571500" indent="-571500">
              <a:buFont typeface="+mj-lt"/>
              <a:buAutoNum type="romanUcPeriod"/>
            </a:pPr>
            <a:r>
              <a:rPr lang="en-US" dirty="0"/>
              <a:t>Portfolio rationalization and evaluation</a:t>
            </a:r>
          </a:p>
          <a:p>
            <a:pPr marL="571500" indent="-571500">
              <a:buFont typeface="+mj-lt"/>
              <a:buAutoNum type="romanUcPeriod"/>
            </a:pPr>
            <a:r>
              <a:rPr lang="en-US" dirty="0"/>
              <a:t>Branding</a:t>
            </a:r>
          </a:p>
          <a:p>
            <a:pPr marL="571500" indent="-571500">
              <a:buFont typeface="+mj-lt"/>
              <a:buAutoNum type="romanUcPeriod"/>
            </a:pPr>
            <a:r>
              <a:rPr lang="en-US" dirty="0"/>
              <a:t>Project Management, Lean Start-up, POC and Roadmap – bridging the Valley of Risk</a:t>
            </a:r>
          </a:p>
          <a:p>
            <a:pPr marL="971550" lvl="1" indent="-571500">
              <a:buFont typeface="+mj-lt"/>
              <a:buAutoNum type="alphaUcPeriod"/>
            </a:pPr>
            <a:r>
              <a:rPr lang="en-US" dirty="0"/>
              <a:t>Start-ups</a:t>
            </a:r>
          </a:p>
          <a:p>
            <a:pPr marL="971550" lvl="1" indent="-571500">
              <a:buFont typeface="+mj-lt"/>
              <a:buAutoNum type="alphaUcPeriod"/>
            </a:pPr>
            <a:r>
              <a:rPr lang="en-US" dirty="0"/>
              <a:t>Licenses</a:t>
            </a:r>
          </a:p>
          <a:p>
            <a:pPr marL="571500" indent="-571500">
              <a:buFont typeface="+mj-lt"/>
              <a:buAutoNum type="romanUcPeriod"/>
            </a:pPr>
            <a:r>
              <a:rPr lang="en-US" dirty="0"/>
              <a:t>Ecosystem development: Faculty, Students, Alumni, Community</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28</a:t>
            </a:fld>
            <a:endParaRPr lang="en-US"/>
          </a:p>
        </p:txBody>
      </p:sp>
    </p:spTree>
    <p:extLst>
      <p:ext uri="{BB962C8B-B14F-4D97-AF65-F5344CB8AC3E}">
        <p14:creationId xmlns:p14="http://schemas.microsoft.com/office/powerpoint/2010/main" val="599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TERM…  </a:t>
            </a:r>
            <a:endParaRPr lang="en-US" dirty="0"/>
          </a:p>
          <a:p>
            <a:r>
              <a:rPr lang="en-US" dirty="0"/>
              <a:t>Discuss ideas</a:t>
            </a:r>
          </a:p>
          <a:p>
            <a:endParaRPr lang="en-US" dirty="0"/>
          </a:p>
          <a:p>
            <a:pPr marL="172329" indent="-172329">
              <a:buFontTx/>
              <a:buChar char="-"/>
            </a:pPr>
            <a:r>
              <a:rPr lang="en-US" dirty="0"/>
              <a:t>Faculty: outreach, training, hurdles, customer service orientation, business (Lean Start-up); match right supports to individual technology/opportunity (Roadmap); yearly recognition event</a:t>
            </a:r>
          </a:p>
          <a:p>
            <a:pPr marL="172329" indent="-172329">
              <a:buFontTx/>
              <a:buChar char="-"/>
            </a:pPr>
            <a:endParaRPr lang="en-US" dirty="0"/>
          </a:p>
          <a:p>
            <a:pPr marL="172329" indent="-172329">
              <a:buFontTx/>
              <a:buChar char="-"/>
            </a:pPr>
            <a:r>
              <a:rPr lang="en-US" dirty="0"/>
              <a:t>Students: continue with BME and CMTI and Simon; extend training and engage PhDs/Post-docs; consider Entrepreneurial Post-doc program</a:t>
            </a:r>
          </a:p>
          <a:p>
            <a:pPr marL="172329" indent="-172329">
              <a:buFontTx/>
              <a:buChar char="-"/>
            </a:pPr>
            <a:endParaRPr lang="en-US" dirty="0"/>
          </a:p>
          <a:p>
            <a:pPr marL="172329" indent="-172329">
              <a:buFontTx/>
              <a:buChar char="-"/>
            </a:pPr>
            <a:r>
              <a:rPr lang="en-US" dirty="0"/>
              <a:t>Alumni: advisory counsels, outreach, experts</a:t>
            </a:r>
          </a:p>
          <a:p>
            <a:pPr marL="172329" indent="-172329">
              <a:buFontTx/>
              <a:buChar char="-"/>
            </a:pPr>
            <a:endParaRPr lang="en-US" dirty="0"/>
          </a:p>
          <a:p>
            <a:pPr marL="172329" indent="-172329">
              <a:buFontTx/>
              <a:buChar char="-"/>
            </a:pPr>
            <a:r>
              <a:rPr lang="en-US" dirty="0"/>
              <a:t>Community: ongoing engagement; develop understanding; create opportunities to interact between us, faculty, investors – Maybe big Jazz fest event for alumni, investors, entrepreneurs; include other locales and schools</a:t>
            </a:r>
          </a:p>
          <a:p>
            <a:endParaRPr lang="en-US" dirty="0" smtClean="0"/>
          </a:p>
          <a:p>
            <a:pPr marL="514350" indent="-514350">
              <a:buFont typeface="+mj-lt"/>
              <a:buAutoNum type="arabicPeriod"/>
            </a:pPr>
            <a:r>
              <a:rPr lang="en-US" dirty="0" smtClean="0"/>
              <a:t>Limited </a:t>
            </a:r>
            <a:r>
              <a:rPr lang="en-US" dirty="0"/>
              <a:t>experience and/or comfort with clinical-regulatory-health economics requirements for medical technologies</a:t>
            </a:r>
          </a:p>
          <a:p>
            <a:pPr marL="514350" indent="-514350">
              <a:buFont typeface="+mj-lt"/>
              <a:buAutoNum type="arabicPeriod"/>
            </a:pPr>
            <a:r>
              <a:rPr lang="en-US" dirty="0"/>
              <a:t>Limited money for long-term returns or medical technologies</a:t>
            </a:r>
          </a:p>
          <a:p>
            <a:pPr marL="514350" indent="-514350">
              <a:buFont typeface="+mj-lt"/>
              <a:buAutoNum type="arabicPeriod"/>
            </a:pPr>
            <a:r>
              <a:rPr lang="en-US" dirty="0"/>
              <a:t>Limited entrepreneurs or managers locally with technology or medical business experience</a:t>
            </a:r>
          </a:p>
          <a:p>
            <a:pPr marL="514350" indent="-514350">
              <a:buFont typeface="+mj-lt"/>
              <a:buAutoNum type="arabicPeriod"/>
            </a:pPr>
            <a:r>
              <a:rPr lang="en-US" dirty="0"/>
              <a:t>Faculty with limited business understanding or management skills</a:t>
            </a:r>
          </a:p>
          <a:p>
            <a:pPr marL="514350" indent="-514350">
              <a:buFont typeface="+mj-lt"/>
              <a:buAutoNum type="arabicPeriod"/>
            </a:pPr>
            <a:r>
              <a:rPr lang="en-US" dirty="0"/>
              <a:t>Lots of helpful people, but result of #s 1, 3 and 4 above is often unproductive collaborations and confusion</a:t>
            </a:r>
          </a:p>
          <a:p>
            <a:endParaRPr lang="en-US" dirty="0"/>
          </a:p>
        </p:txBody>
      </p:sp>
      <p:sp>
        <p:nvSpPr>
          <p:cNvPr id="4" name="Slide Number Placeholder 3"/>
          <p:cNvSpPr>
            <a:spLocks noGrp="1"/>
          </p:cNvSpPr>
          <p:nvPr>
            <p:ph type="sldNum" sz="quarter" idx="10"/>
          </p:nvPr>
        </p:nvSpPr>
        <p:spPr/>
        <p:txBody>
          <a:bodyPr/>
          <a:lstStyle/>
          <a:p>
            <a:fld id="{C4ADDE23-7F18-402B-8639-EED6BFA0D0DB}" type="slidenum">
              <a:rPr lang="en-US" smtClean="0"/>
              <a:t>29</a:t>
            </a:fld>
            <a:endParaRPr lang="en-US"/>
          </a:p>
        </p:txBody>
      </p:sp>
    </p:spTree>
    <p:extLst>
      <p:ext uri="{BB962C8B-B14F-4D97-AF65-F5344CB8AC3E}">
        <p14:creationId xmlns:p14="http://schemas.microsoft.com/office/powerpoint/2010/main" val="371497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4784D0-D16F-4E9A-9581-07D2A6998796}"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395812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784D0-D16F-4E9A-9581-07D2A6998796}"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367752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784D0-D16F-4E9A-9581-07D2A6998796}"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72211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784D0-D16F-4E9A-9581-07D2A6998796}"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274749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784D0-D16F-4E9A-9581-07D2A6998796}"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58690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4784D0-D16F-4E9A-9581-07D2A6998796}"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123369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4784D0-D16F-4E9A-9581-07D2A6998796}"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118221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4784D0-D16F-4E9A-9581-07D2A6998796}"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124521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784D0-D16F-4E9A-9581-07D2A6998796}"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324117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784D0-D16F-4E9A-9581-07D2A6998796}"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313565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784D0-D16F-4E9A-9581-07D2A6998796}"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EA196-4E3A-4D92-8BBC-D9F1B5F6DE3A}" type="slidenum">
              <a:rPr lang="en-US" smtClean="0"/>
              <a:t>‹#›</a:t>
            </a:fld>
            <a:endParaRPr lang="en-US"/>
          </a:p>
        </p:txBody>
      </p:sp>
    </p:spTree>
    <p:extLst>
      <p:ext uri="{BB962C8B-B14F-4D97-AF65-F5344CB8AC3E}">
        <p14:creationId xmlns:p14="http://schemas.microsoft.com/office/powerpoint/2010/main" val="131760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784D0-D16F-4E9A-9581-07D2A6998796}" type="datetimeFigureOut">
              <a:rPr lang="en-US" smtClean="0"/>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EA196-4E3A-4D92-8BBC-D9F1B5F6DE3A}" type="slidenum">
              <a:rPr lang="en-US" smtClean="0"/>
              <a:t>‹#›</a:t>
            </a:fld>
            <a:endParaRPr lang="en-US"/>
          </a:p>
        </p:txBody>
      </p:sp>
    </p:spTree>
    <p:extLst>
      <p:ext uri="{BB962C8B-B14F-4D97-AF65-F5344CB8AC3E}">
        <p14:creationId xmlns:p14="http://schemas.microsoft.com/office/powerpoint/2010/main" val="12356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dpa.urmc.edu"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rochester.edu/TechnologyDevelop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mailto:shelley.jones@leclairryan.com" TargetMode="External"/><Relationship Id="rId3" Type="http://schemas.openxmlformats.org/officeDocument/2006/relationships/image" Target="../media/image1.png"/><Relationship Id="rId7" Type="http://schemas.openxmlformats.org/officeDocument/2006/relationships/hyperlink" Target="../../../Documents%20and%20Settings/sajones/Documents%20and%20Settings/wbarry/Local%20Settings/Temporary%20Internet%20Files/OLK3/michael.goldman@leclairryan.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carissa.childs@leclairryan.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gi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3.gif"/></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donna.beyea@rochester.edu" TargetMode="Externa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mailto:shelley.jones@leclairryan.com" TargetMode="External"/><Relationship Id="rId3" Type="http://schemas.openxmlformats.org/officeDocument/2006/relationships/image" Target="../media/image1.png"/><Relationship Id="rId7" Type="http://schemas.openxmlformats.org/officeDocument/2006/relationships/hyperlink" Target="../../../Documents%20and%20Settings/sajones/Documents%20and%20Settings/wbarry/Local%20Settings/Temporary%20Internet%20Files/OLK3/michael.goldman@leclairryan.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carissa.childs@leclairryan.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gif"/></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3"/>
          <p:cNvGrpSpPr>
            <a:grpSpLocks/>
          </p:cNvGrpSpPr>
          <p:nvPr/>
        </p:nvGrpSpPr>
        <p:grpSpPr bwMode="auto">
          <a:xfrm>
            <a:off x="-1426517" y="-107156"/>
            <a:ext cx="10597307" cy="7000875"/>
            <a:chOff x="-2028825" y="-152400"/>
            <a:chExt cx="15071725" cy="9956800"/>
          </a:xfrm>
        </p:grpSpPr>
        <p:sp>
          <p:nvSpPr>
            <p:cNvPr id="3076"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a:solidFill>
                    <a:schemeClr val="tx1">
                      <a:alpha val="36078"/>
                    </a:schemeClr>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307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9"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30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074" name="Rectangle 3"/>
          <p:cNvSpPr>
            <a:spLocks noGrp="1" noChangeArrowheads="1"/>
          </p:cNvSpPr>
          <p:nvPr>
            <p:ph type="title"/>
          </p:nvPr>
        </p:nvSpPr>
        <p:spPr>
          <a:xfrm>
            <a:off x="415231" y="2143125"/>
            <a:ext cx="8340328" cy="2678906"/>
          </a:xfrm>
        </p:spPr>
        <p:txBody>
          <a:bodyPr anchor="ctr">
            <a:normAutofit fontScale="90000"/>
          </a:bodyPr>
          <a:lstStyle/>
          <a:p>
            <a:pPr eaLnBrk="1" hangingPunct="1"/>
            <a:r>
              <a:rPr lang="en-US" altLang="en-US" sz="4200" b="1" dirty="0">
                <a:solidFill>
                  <a:srgbClr val="505050"/>
                </a:solidFill>
                <a:latin typeface="Arial" pitchFamily="34" charset="0"/>
                <a:cs typeface="Arial" pitchFamily="34" charset="0"/>
                <a:sym typeface="Arial" pitchFamily="34" charset="0"/>
              </a:rPr>
              <a:t>Introducing UR Ventures – the Future of Technology Transfer at the University of Rochester</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F.I.R.E. Series</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21 October 2013</a:t>
            </a:r>
            <a:endParaRPr lang="en-US" altLang="en-US" sz="4200" b="1" dirty="0">
              <a:solidFill>
                <a:srgbClr val="505050"/>
              </a:solidFill>
              <a:latin typeface="Arial" pitchFamily="34" charset="0"/>
              <a:sym typeface="Arial" pitchFamily="34" charset="0"/>
            </a:endParaRPr>
          </a:p>
        </p:txBody>
      </p:sp>
    </p:spTree>
    <p:extLst>
      <p:ext uri="{BB962C8B-B14F-4D97-AF65-F5344CB8AC3E}">
        <p14:creationId xmlns:p14="http://schemas.microsoft.com/office/powerpoint/2010/main" val="4149975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
          <p:cNvGrpSpPr>
            <a:grpSpLocks/>
          </p:cNvGrpSpPr>
          <p:nvPr/>
        </p:nvGrpSpPr>
        <p:grpSpPr bwMode="auto">
          <a:xfrm>
            <a:off x="0" y="6098977"/>
            <a:ext cx="9170789" cy="794742"/>
            <a:chOff x="0" y="8674100"/>
            <a:chExt cx="13042900" cy="1130300"/>
          </a:xfrm>
        </p:grpSpPr>
        <p:sp>
          <p:nvSpPr>
            <p:cNvPr id="11272"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12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1267" name="Title 5"/>
          <p:cNvSpPr>
            <a:spLocks noGrp="1"/>
          </p:cNvSpPr>
          <p:nvPr>
            <p:ph type="title"/>
          </p:nvPr>
        </p:nvSpPr>
        <p:spPr>
          <a:xfrm>
            <a:off x="392906" y="591502"/>
            <a:ext cx="8197453" cy="803672"/>
          </a:xfrm>
        </p:spPr>
        <p:txBody>
          <a:bodyPr/>
          <a:lstStyle/>
          <a:p>
            <a:pPr eaLnBrk="1" hangingPunct="1"/>
            <a:r>
              <a:rPr lang="en-US" altLang="en-US" sz="3400" b="1" dirty="0">
                <a:latin typeface="Arial" pitchFamily="34" charset="0"/>
                <a:cs typeface="Arial" pitchFamily="34" charset="0"/>
              </a:rPr>
              <a:t>How Did We Get Here?</a:t>
            </a:r>
          </a:p>
        </p:txBody>
      </p:sp>
      <p:sp>
        <p:nvSpPr>
          <p:cNvPr id="7" name="Content Placeholder 6"/>
          <p:cNvSpPr>
            <a:spLocks noGrp="1"/>
          </p:cNvSpPr>
          <p:nvPr>
            <p:ph idx="1"/>
          </p:nvPr>
        </p:nvSpPr>
        <p:spPr>
          <a:xfrm>
            <a:off x="392906" y="2357437"/>
            <a:ext cx="8358188" cy="2786063"/>
          </a:xfrm>
        </p:spPr>
        <p:txBody>
          <a:bodyPr/>
          <a:lstStyle/>
          <a:p>
            <a:pPr marL="0" indent="0">
              <a:spcBef>
                <a:spcPts val="562"/>
              </a:spcBef>
              <a:spcAft>
                <a:spcPts val="562"/>
              </a:spcAft>
            </a:pPr>
            <a:r>
              <a:rPr lang="en-US" altLang="en-US" sz="2200" b="1">
                <a:latin typeface="Arial" pitchFamily="34" charset="0"/>
                <a:cs typeface="Arial" pitchFamily="34" charset="0"/>
              </a:rPr>
              <a:t>Pharma Stopped Doing Risk-Taking, Breakthru Science:</a:t>
            </a:r>
          </a:p>
          <a:p>
            <a:pPr marL="0" indent="0">
              <a:spcBef>
                <a:spcPts val="562"/>
              </a:spcBef>
              <a:spcAft>
                <a:spcPts val="562"/>
              </a:spcAft>
            </a:pPr>
            <a:r>
              <a:rPr lang="en-US" altLang="en-US" sz="2200">
                <a:latin typeface="Arial" pitchFamily="34" charset="0"/>
                <a:cs typeface="Arial" pitchFamily="34" charset="0"/>
              </a:rPr>
              <a:t>•	Pharma “walked away from the translational research model that made it great: risk-taking and breakthrough science”</a:t>
            </a:r>
          </a:p>
          <a:p>
            <a:pPr marL="0" indent="0">
              <a:spcBef>
                <a:spcPts val="562"/>
              </a:spcBef>
              <a:spcAft>
                <a:spcPts val="562"/>
              </a:spcAft>
              <a:buFontTx/>
              <a:buChar char="•"/>
            </a:pPr>
            <a:r>
              <a:rPr lang="en-US" altLang="en-US" sz="2200">
                <a:latin typeface="Arial" pitchFamily="34" charset="0"/>
                <a:cs typeface="Arial" pitchFamily="34" charset="0"/>
              </a:rPr>
              <a:t>A risk-averse course of “marginal innovation” failed - in part because marginal compounds are themselves risky</a:t>
            </a:r>
            <a:endParaRPr lang="en-US" altLang="en-US" sz="2000">
              <a:latin typeface="Arial" pitchFamily="34" charset="0"/>
              <a:cs typeface="Arial" pitchFamily="34" charset="0"/>
            </a:endParaRPr>
          </a:p>
          <a:p>
            <a:pPr marL="0" indent="0">
              <a:spcBef>
                <a:spcPts val="562"/>
              </a:spcBef>
              <a:spcAft>
                <a:spcPts val="562"/>
              </a:spcAft>
            </a:pPr>
            <a:endParaRPr lang="en-US" altLang="en-US" sz="2000">
              <a:latin typeface="Arial" pitchFamily="34" charset="0"/>
              <a:cs typeface="Arial" pitchFamily="34" charset="0"/>
            </a:endParaRPr>
          </a:p>
          <a:p>
            <a:pPr marL="0" indent="0">
              <a:spcBef>
                <a:spcPts val="562"/>
              </a:spcBef>
              <a:spcAft>
                <a:spcPts val="562"/>
              </a:spcAft>
            </a:pPr>
            <a:endParaRPr lang="en-US" altLang="en-US" sz="2000">
              <a:latin typeface="Arial" pitchFamily="34" charset="0"/>
              <a:cs typeface="Arial" pitchFamily="34" charset="0"/>
            </a:endParaRPr>
          </a:p>
        </p:txBody>
      </p:sp>
      <p:sp>
        <p:nvSpPr>
          <p:cNvPr id="11269" name="TextBox 10"/>
          <p:cNvSpPr txBox="1">
            <a:spLocks noChangeArrowheads="1"/>
          </p:cNvSpPr>
          <p:nvPr/>
        </p:nvSpPr>
        <p:spPr bwMode="auto">
          <a:xfrm>
            <a:off x="1839516" y="5840016"/>
            <a:ext cx="5284143" cy="19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800" i="1">
                <a:latin typeface="Arial" pitchFamily="34" charset="0"/>
                <a:cs typeface="Arial" pitchFamily="34" charset="0"/>
              </a:rPr>
              <a:t>Munos, B.  Sci. Transl. Med. 5, 168ed1 (2013); Munos, B. &amp; Chin, W.W. Sci. Transl. Med. 3, 89cm16 (2011)   </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594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7"/>
          <p:cNvGrpSpPr>
            <a:grpSpLocks/>
          </p:cNvGrpSpPr>
          <p:nvPr/>
        </p:nvGrpSpPr>
        <p:grpSpPr bwMode="auto">
          <a:xfrm>
            <a:off x="0" y="6098977"/>
            <a:ext cx="9170789" cy="794742"/>
            <a:chOff x="0" y="8674100"/>
            <a:chExt cx="13042900" cy="1130300"/>
          </a:xfrm>
        </p:grpSpPr>
        <p:sp>
          <p:nvSpPr>
            <p:cNvPr id="1229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22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2291" name="Title 5"/>
          <p:cNvSpPr>
            <a:spLocks noGrp="1"/>
          </p:cNvSpPr>
          <p:nvPr>
            <p:ph type="title"/>
          </p:nvPr>
        </p:nvSpPr>
        <p:spPr>
          <a:xfrm>
            <a:off x="553641" y="591502"/>
            <a:ext cx="7875984" cy="642938"/>
          </a:xfrm>
        </p:spPr>
        <p:txBody>
          <a:bodyPr/>
          <a:lstStyle/>
          <a:p>
            <a:pPr eaLnBrk="1" hangingPunct="1"/>
            <a:r>
              <a:rPr lang="en-US" altLang="en-US" sz="3400" b="1" dirty="0">
                <a:latin typeface="Arial" pitchFamily="34" charset="0"/>
                <a:cs typeface="Arial" pitchFamily="34" charset="0"/>
              </a:rPr>
              <a:t>We Need New Models: Role of NIH</a:t>
            </a:r>
          </a:p>
        </p:txBody>
      </p:sp>
      <p:sp>
        <p:nvSpPr>
          <p:cNvPr id="7" name="Content Placeholder 6"/>
          <p:cNvSpPr>
            <a:spLocks noGrp="1"/>
          </p:cNvSpPr>
          <p:nvPr>
            <p:ph idx="1"/>
          </p:nvPr>
        </p:nvSpPr>
        <p:spPr>
          <a:xfrm>
            <a:off x="339328" y="2143125"/>
            <a:ext cx="8358188" cy="3429000"/>
          </a:xfrm>
        </p:spPr>
        <p:txBody>
          <a:bodyPr/>
          <a:lstStyle/>
          <a:p>
            <a:pPr marL="321457" indent="-321457">
              <a:spcBef>
                <a:spcPts val="562"/>
              </a:spcBef>
              <a:spcAft>
                <a:spcPts val="562"/>
              </a:spcAft>
            </a:pPr>
            <a:r>
              <a:rPr lang="en-US" altLang="en-US" sz="2200">
                <a:latin typeface="Arial" pitchFamily="34" charset="0"/>
                <a:cs typeface="Arial" pitchFamily="34" charset="0"/>
              </a:rPr>
              <a:t>•	</a:t>
            </a:r>
            <a:r>
              <a:rPr lang="en-US" altLang="en-US" sz="2200" b="1">
                <a:latin typeface="Arial" pitchFamily="34" charset="0"/>
                <a:cs typeface="Arial" pitchFamily="34" charset="0"/>
              </a:rPr>
              <a:t>Bolder innovation</a:t>
            </a:r>
            <a:r>
              <a:rPr lang="en-US" altLang="en-US" sz="2200">
                <a:latin typeface="Arial" pitchFamily="34" charset="0"/>
                <a:cs typeface="Arial" pitchFamily="34" charset="0"/>
              </a:rPr>
              <a:t>. Key role of NIH-funded research and academic partners.</a:t>
            </a:r>
          </a:p>
          <a:p>
            <a:pPr marL="321457" indent="-321457">
              <a:spcBef>
                <a:spcPts val="562"/>
              </a:spcBef>
              <a:spcAft>
                <a:spcPts val="562"/>
              </a:spcAft>
            </a:pPr>
            <a:r>
              <a:rPr lang="en-US" altLang="en-US" sz="2200">
                <a:latin typeface="Arial" pitchFamily="34" charset="0"/>
                <a:cs typeface="Arial" pitchFamily="34" charset="0"/>
              </a:rPr>
              <a:t>•	</a:t>
            </a:r>
            <a:r>
              <a:rPr lang="en-US" altLang="en-US" sz="2200" b="1">
                <a:latin typeface="Arial" pitchFamily="34" charset="0"/>
                <a:cs typeface="Arial" pitchFamily="34" charset="0"/>
              </a:rPr>
              <a:t>Faster innovation</a:t>
            </a:r>
            <a:r>
              <a:rPr lang="en-US" altLang="en-US" sz="2200">
                <a:latin typeface="Arial" pitchFamily="34" charset="0"/>
                <a:cs typeface="Arial" pitchFamily="34" charset="0"/>
              </a:rPr>
              <a:t>. Drug repurposing is one approach (NCATS).</a:t>
            </a:r>
          </a:p>
          <a:p>
            <a:pPr marL="321457" indent="-321457">
              <a:spcBef>
                <a:spcPts val="562"/>
              </a:spcBef>
              <a:spcAft>
                <a:spcPts val="562"/>
              </a:spcAft>
            </a:pPr>
            <a:r>
              <a:rPr lang="en-US" altLang="en-US" sz="2200">
                <a:latin typeface="Arial" pitchFamily="34" charset="0"/>
                <a:cs typeface="Arial" pitchFamily="34" charset="0"/>
              </a:rPr>
              <a:t>•	</a:t>
            </a:r>
            <a:r>
              <a:rPr lang="en-US" altLang="en-US" sz="2200" b="1">
                <a:latin typeface="Arial" pitchFamily="34" charset="0"/>
                <a:cs typeface="Arial" pitchFamily="34" charset="0"/>
              </a:rPr>
              <a:t>Speedier R&amp;D</a:t>
            </a:r>
            <a:r>
              <a:rPr lang="en-US" altLang="en-US" sz="2200">
                <a:latin typeface="Arial" pitchFamily="34" charset="0"/>
                <a:cs typeface="Arial" pitchFamily="34" charset="0"/>
              </a:rPr>
              <a:t>. Developing shared tools and common standards (NIH), including better evidence-based medicine and use of EMR (PCORI).</a:t>
            </a:r>
          </a:p>
          <a:p>
            <a:pPr marL="321457" indent="-321457">
              <a:spcBef>
                <a:spcPts val="562"/>
              </a:spcBef>
              <a:spcAft>
                <a:spcPts val="562"/>
              </a:spcAft>
            </a:pPr>
            <a:r>
              <a:rPr lang="en-US" altLang="en-US" sz="2200">
                <a:latin typeface="Arial" pitchFamily="34" charset="0"/>
                <a:cs typeface="Arial" pitchFamily="34" charset="0"/>
              </a:rPr>
              <a:t>•	</a:t>
            </a:r>
            <a:r>
              <a:rPr lang="en-US" altLang="en-US" sz="2200" b="1">
                <a:latin typeface="Arial" pitchFamily="34" charset="0"/>
                <a:cs typeface="Arial" pitchFamily="34" charset="0"/>
              </a:rPr>
              <a:t>More collaboration. </a:t>
            </a:r>
            <a:r>
              <a:rPr lang="en-US" altLang="en-US" sz="2200">
                <a:latin typeface="Arial" pitchFamily="34" charset="0"/>
                <a:cs typeface="Arial" pitchFamily="34" charset="0"/>
              </a:rPr>
              <a:t>Avoid repeating the same mistakes.</a:t>
            </a:r>
          </a:p>
          <a:p>
            <a:pPr marL="321457" indent="-321457">
              <a:spcBef>
                <a:spcPts val="562"/>
              </a:spcBef>
              <a:spcAft>
                <a:spcPts val="562"/>
              </a:spcAft>
            </a:pPr>
            <a:endParaRPr lang="en-US" altLang="en-US" sz="2200">
              <a:latin typeface="Arial" pitchFamily="34" charset="0"/>
              <a:cs typeface="Arial" pitchFamily="34" charset="0"/>
            </a:endParaRPr>
          </a:p>
          <a:p>
            <a:pPr marL="321457" indent="-321457">
              <a:spcBef>
                <a:spcPts val="562"/>
              </a:spcBef>
              <a:spcAft>
                <a:spcPts val="562"/>
              </a:spcAft>
            </a:pPr>
            <a:endParaRPr lang="en-US" altLang="en-US" sz="2000">
              <a:latin typeface="Arial" pitchFamily="34" charset="0"/>
              <a:cs typeface="Arial" pitchFamily="34" charset="0"/>
            </a:endParaRPr>
          </a:p>
          <a:p>
            <a:pPr marL="321457" indent="-321457">
              <a:spcBef>
                <a:spcPts val="562"/>
              </a:spcBef>
              <a:spcAft>
                <a:spcPts val="562"/>
              </a:spcAft>
            </a:pPr>
            <a:endParaRPr lang="en-US" altLang="en-US" sz="2000">
              <a:latin typeface="Arial" pitchFamily="34" charset="0"/>
              <a:cs typeface="Arial" pitchFamily="34" charset="0"/>
            </a:endParaRPr>
          </a:p>
          <a:p>
            <a:pPr marL="321457" indent="-321457">
              <a:spcBef>
                <a:spcPts val="562"/>
              </a:spcBef>
              <a:spcAft>
                <a:spcPts val="562"/>
              </a:spcAft>
            </a:pPr>
            <a:endParaRPr lang="en-US" altLang="en-US" sz="2000">
              <a:latin typeface="Arial" pitchFamily="34" charset="0"/>
              <a:cs typeface="Arial" pitchFamily="34" charset="0"/>
            </a:endParaRPr>
          </a:p>
        </p:txBody>
      </p:sp>
      <p:sp>
        <p:nvSpPr>
          <p:cNvPr id="12293" name="TextBox 11"/>
          <p:cNvSpPr txBox="1">
            <a:spLocks noChangeArrowheads="1"/>
          </p:cNvSpPr>
          <p:nvPr/>
        </p:nvSpPr>
        <p:spPr bwMode="auto">
          <a:xfrm>
            <a:off x="3607594" y="5840016"/>
            <a:ext cx="2242596"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800" i="1">
                <a:latin typeface="Arial" pitchFamily="34" charset="0"/>
                <a:cs typeface="Arial" pitchFamily="34" charset="0"/>
              </a:rPr>
              <a:t>Munos, B.  Sci. Transl. Med. 5, 168ed1 (2013)</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59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0" y="6098977"/>
            <a:ext cx="9170789" cy="794742"/>
            <a:chOff x="0" y="8674100"/>
            <a:chExt cx="13042900" cy="1130300"/>
          </a:xfrm>
        </p:grpSpPr>
        <p:sp>
          <p:nvSpPr>
            <p:cNvPr id="13322"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33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3315" name="Title 5"/>
          <p:cNvSpPr>
            <a:spLocks noGrp="1"/>
          </p:cNvSpPr>
          <p:nvPr>
            <p:ph type="title"/>
          </p:nvPr>
        </p:nvSpPr>
        <p:spPr>
          <a:xfrm>
            <a:off x="821531" y="591502"/>
            <a:ext cx="7875984" cy="642938"/>
          </a:xfrm>
        </p:spPr>
        <p:txBody>
          <a:bodyPr/>
          <a:lstStyle/>
          <a:p>
            <a:pPr eaLnBrk="1" hangingPunct="1"/>
            <a:r>
              <a:rPr lang="en-US" altLang="en-US" sz="3100" b="1" dirty="0">
                <a:latin typeface="Arial" pitchFamily="34" charset="0"/>
                <a:cs typeface="Arial" pitchFamily="34" charset="0"/>
              </a:rPr>
              <a:t>Academia is a Major Driver of </a:t>
            </a:r>
            <a:r>
              <a:rPr lang="en-US" altLang="en-US" sz="3100" b="1" i="1" dirty="0">
                <a:latin typeface="Arial" pitchFamily="34" charset="0"/>
                <a:cs typeface="Arial" pitchFamily="34" charset="0"/>
              </a:rPr>
              <a:t>New</a:t>
            </a:r>
            <a:r>
              <a:rPr lang="en-US" altLang="en-US" sz="3100" b="1" dirty="0">
                <a:latin typeface="Arial" pitchFamily="34" charset="0"/>
                <a:cs typeface="Arial" pitchFamily="34" charset="0"/>
              </a:rPr>
              <a:t> Drugs</a:t>
            </a:r>
          </a:p>
        </p:txBody>
      </p:sp>
      <p:sp>
        <p:nvSpPr>
          <p:cNvPr id="13316" name="TextBox 11"/>
          <p:cNvSpPr txBox="1">
            <a:spLocks noChangeArrowheads="1"/>
          </p:cNvSpPr>
          <p:nvPr/>
        </p:nvSpPr>
        <p:spPr bwMode="auto">
          <a:xfrm>
            <a:off x="982266" y="5893594"/>
            <a:ext cx="7737574" cy="19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800" i="1">
                <a:latin typeface="Arial" pitchFamily="34" charset="0"/>
                <a:cs typeface="Arial" pitchFamily="34" charset="0"/>
              </a:rPr>
              <a:t>Kneller, R. The importance of new companies for drug discovery: origins of a decade of new drugs. Nat. Rev. Drug Disc. 9, 867-882, 2010.</a:t>
            </a:r>
          </a:p>
        </p:txBody>
      </p:sp>
      <p:pic>
        <p:nvPicPr>
          <p:cNvPr id="13317" name="Picture 12" descr="NewDrugs-Sources-xSD.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41" y="1660922"/>
            <a:ext cx="7340203" cy="42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0"/>
          <p:cNvSpPr txBox="1">
            <a:spLocks noChangeArrowheads="1"/>
          </p:cNvSpPr>
          <p:nvPr/>
        </p:nvSpPr>
        <p:spPr bwMode="auto">
          <a:xfrm>
            <a:off x="5322094" y="1821656"/>
            <a:ext cx="2534915" cy="1265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just" eaLnBrk="1" hangingPunct="1"/>
            <a:r>
              <a:rPr lang="en-US" altLang="en-US" sz="1300">
                <a:solidFill>
                  <a:schemeClr val="tx1"/>
                </a:solidFill>
                <a:latin typeface="Arial" pitchFamily="34" charset="0"/>
                <a:ea typeface="MS PGothic" pitchFamily="34" charset="-128"/>
              </a:rPr>
              <a:t>Distribution of the discovery of the 252 new drugs approved by the US FDA (1998-2007), classified by whether are scientifically novel (new) or follow-on (old).</a:t>
            </a:r>
          </a:p>
        </p:txBody>
      </p:sp>
      <p:sp>
        <p:nvSpPr>
          <p:cNvPr id="15" name="Rectangle 14"/>
          <p:cNvSpPr>
            <a:spLocks noChangeArrowheads="1"/>
          </p:cNvSpPr>
          <p:nvPr/>
        </p:nvSpPr>
        <p:spPr bwMode="auto">
          <a:xfrm>
            <a:off x="928688" y="1982391"/>
            <a:ext cx="779115" cy="2946797"/>
          </a:xfrm>
          <a:prstGeom prst="rect">
            <a:avLst/>
          </a:prstGeom>
          <a:noFill/>
          <a:ln w="25400">
            <a:solidFill>
              <a:srgbClr val="FF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64291" tIns="32146" rIns="64291" bIns="32146" anchor="ctr"/>
          <a:lstStyle/>
          <a:p>
            <a:pPr algn="ctr">
              <a:defRPr/>
            </a:pPr>
            <a:endParaRPr lang="en-US">
              <a:solidFill>
                <a:schemeClr val="lt1"/>
              </a:solidFill>
              <a:latin typeface="+mn-lt"/>
              <a:ea typeface="+mn-ea"/>
              <a:sym typeface="Gill Sans" charset="0"/>
            </a:endParaRPr>
          </a:p>
        </p:txBody>
      </p:sp>
      <p:pic>
        <p:nvPicPr>
          <p:cNvPr id="13"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82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0" y="6098977"/>
            <a:ext cx="9170789" cy="794742"/>
            <a:chOff x="0" y="8674100"/>
            <a:chExt cx="13042900" cy="1130300"/>
          </a:xfrm>
        </p:grpSpPr>
        <p:sp>
          <p:nvSpPr>
            <p:cNvPr id="14344"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43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4339" name="Title 5"/>
          <p:cNvSpPr>
            <a:spLocks noGrp="1"/>
          </p:cNvSpPr>
          <p:nvPr>
            <p:ph type="title"/>
          </p:nvPr>
        </p:nvSpPr>
        <p:spPr>
          <a:xfrm>
            <a:off x="196453" y="591502"/>
            <a:ext cx="8947547" cy="696516"/>
          </a:xfrm>
        </p:spPr>
        <p:txBody>
          <a:bodyPr/>
          <a:lstStyle/>
          <a:p>
            <a:pPr eaLnBrk="1" hangingPunct="1"/>
            <a:r>
              <a:rPr lang="en-US" altLang="en-US" sz="3400" b="1" dirty="0">
                <a:latin typeface="Arial" pitchFamily="34" charset="0"/>
                <a:cs typeface="Arial" pitchFamily="34" charset="0"/>
              </a:rPr>
              <a:t>Universities &amp; </a:t>
            </a:r>
            <a:r>
              <a:rPr lang="en-US" altLang="en-US" sz="3400" b="1" dirty="0" err="1">
                <a:latin typeface="Arial" pitchFamily="34" charset="0"/>
                <a:cs typeface="Arial" pitchFamily="34" charset="0"/>
              </a:rPr>
              <a:t>Biotechs</a:t>
            </a:r>
            <a:r>
              <a:rPr lang="en-US" altLang="en-US" sz="3400" b="1" dirty="0">
                <a:latin typeface="Arial" pitchFamily="34" charset="0"/>
                <a:cs typeface="Arial" pitchFamily="34" charset="0"/>
              </a:rPr>
              <a:t> Drive Innovation</a:t>
            </a:r>
          </a:p>
        </p:txBody>
      </p:sp>
      <p:sp>
        <p:nvSpPr>
          <p:cNvPr id="7" name="Content Placeholder 6"/>
          <p:cNvSpPr>
            <a:spLocks noGrp="1"/>
          </p:cNvSpPr>
          <p:nvPr>
            <p:ph idx="1"/>
          </p:nvPr>
        </p:nvSpPr>
        <p:spPr>
          <a:xfrm>
            <a:off x="339328" y="2357438"/>
            <a:ext cx="8358188" cy="3429000"/>
          </a:xfrm>
        </p:spPr>
        <p:txBody>
          <a:bodyPr/>
          <a:lstStyle/>
          <a:p>
            <a:pPr marL="321457" indent="-321457">
              <a:spcBef>
                <a:spcPts val="562"/>
              </a:spcBef>
              <a:spcAft>
                <a:spcPts val="562"/>
              </a:spcAft>
            </a:pPr>
            <a:r>
              <a:rPr lang="en-US" altLang="en-US" sz="2200">
                <a:latin typeface="Arial" pitchFamily="34" charset="0"/>
                <a:cs typeface="Arial" pitchFamily="34" charset="0"/>
              </a:rPr>
              <a:t>•	~50% of scientifically innovative new drugs came from Univs &amp; Biotechs</a:t>
            </a:r>
          </a:p>
          <a:p>
            <a:pPr marL="321457" indent="-321457">
              <a:spcBef>
                <a:spcPts val="562"/>
              </a:spcBef>
              <a:spcAft>
                <a:spcPts val="562"/>
              </a:spcAft>
            </a:pPr>
            <a:r>
              <a:rPr lang="en-US" altLang="en-US" sz="2200">
                <a:latin typeface="Arial" pitchFamily="34" charset="0"/>
                <a:cs typeface="Arial" pitchFamily="34" charset="0"/>
              </a:rPr>
              <a:t>•	~50% of drugs responding to unmet medical needs also came from this source</a:t>
            </a:r>
          </a:p>
          <a:p>
            <a:pPr marL="321457" indent="-321457">
              <a:spcBef>
                <a:spcPts val="562"/>
              </a:spcBef>
              <a:spcAft>
                <a:spcPts val="562"/>
              </a:spcAft>
            </a:pPr>
            <a:r>
              <a:rPr lang="en-US" altLang="en-US" sz="2200">
                <a:latin typeface="Arial" pitchFamily="34" charset="0"/>
                <a:cs typeface="Arial" pitchFamily="34" charset="0"/>
              </a:rPr>
              <a:t>•	Most of the Biotechs were located in the U.S.</a:t>
            </a:r>
          </a:p>
          <a:p>
            <a:pPr marL="321457" indent="-321457">
              <a:spcBef>
                <a:spcPts val="562"/>
              </a:spcBef>
              <a:spcAft>
                <a:spcPts val="562"/>
              </a:spcAft>
            </a:pPr>
            <a:endParaRPr lang="en-US" altLang="en-US" sz="2200">
              <a:latin typeface="Arial" pitchFamily="34" charset="0"/>
              <a:cs typeface="Arial" pitchFamily="34" charset="0"/>
            </a:endParaRPr>
          </a:p>
          <a:p>
            <a:pPr marL="321457" indent="-321457">
              <a:spcBef>
                <a:spcPts val="562"/>
              </a:spcBef>
              <a:spcAft>
                <a:spcPts val="562"/>
              </a:spcAft>
            </a:pPr>
            <a:endParaRPr lang="en-US" altLang="en-US" sz="2000">
              <a:latin typeface="Arial" pitchFamily="34" charset="0"/>
              <a:cs typeface="Arial" pitchFamily="34" charset="0"/>
            </a:endParaRPr>
          </a:p>
          <a:p>
            <a:pPr marL="321457" indent="-321457">
              <a:spcBef>
                <a:spcPts val="562"/>
              </a:spcBef>
              <a:spcAft>
                <a:spcPts val="562"/>
              </a:spcAft>
            </a:pPr>
            <a:endParaRPr lang="en-US" altLang="en-US" sz="2000">
              <a:latin typeface="Arial" pitchFamily="34" charset="0"/>
              <a:cs typeface="Arial" pitchFamily="34" charset="0"/>
            </a:endParaRPr>
          </a:p>
          <a:p>
            <a:pPr marL="321457" indent="-321457">
              <a:spcBef>
                <a:spcPts val="562"/>
              </a:spcBef>
              <a:spcAft>
                <a:spcPts val="562"/>
              </a:spcAft>
            </a:pPr>
            <a:endParaRPr lang="en-US" altLang="en-US" sz="2000">
              <a:latin typeface="Arial" pitchFamily="34" charset="0"/>
              <a:cs typeface="Arial" pitchFamily="34" charset="0"/>
            </a:endParaRPr>
          </a:p>
        </p:txBody>
      </p:sp>
      <p:sp>
        <p:nvSpPr>
          <p:cNvPr id="14341" name="TextBox 12"/>
          <p:cNvSpPr txBox="1">
            <a:spLocks noChangeArrowheads="1"/>
          </p:cNvSpPr>
          <p:nvPr/>
        </p:nvSpPr>
        <p:spPr bwMode="auto">
          <a:xfrm>
            <a:off x="1035844" y="5786438"/>
            <a:ext cx="7737574" cy="19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800" i="1">
                <a:latin typeface="Arial" pitchFamily="34" charset="0"/>
                <a:cs typeface="Arial" pitchFamily="34" charset="0"/>
              </a:rPr>
              <a:t>Kneller, R. The importance of new companies for drug discovery: origins of a decade of new drugs. Nat. Rev. Drug Disc. 9, 867-882, 2010.</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440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0" y="6098977"/>
            <a:ext cx="9170789" cy="794742"/>
            <a:chOff x="0" y="8674100"/>
            <a:chExt cx="13042900" cy="1130300"/>
          </a:xfrm>
        </p:grpSpPr>
        <p:sp>
          <p:nvSpPr>
            <p:cNvPr id="15368"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53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5363" name="Title 5"/>
          <p:cNvSpPr>
            <a:spLocks noGrp="1"/>
          </p:cNvSpPr>
          <p:nvPr>
            <p:ph type="title"/>
          </p:nvPr>
        </p:nvSpPr>
        <p:spPr>
          <a:xfrm>
            <a:off x="196453" y="591502"/>
            <a:ext cx="8947547" cy="696516"/>
          </a:xfrm>
        </p:spPr>
        <p:txBody>
          <a:bodyPr/>
          <a:lstStyle/>
          <a:p>
            <a:pPr eaLnBrk="1" hangingPunct="1"/>
            <a:r>
              <a:rPr lang="en-US" altLang="en-US" sz="3400" b="1" dirty="0">
                <a:latin typeface="Arial" pitchFamily="34" charset="0"/>
                <a:cs typeface="Arial" pitchFamily="34" charset="0"/>
              </a:rPr>
              <a:t>And Innovation is Led by U.S. Institutions</a:t>
            </a:r>
          </a:p>
        </p:txBody>
      </p:sp>
      <p:sp>
        <p:nvSpPr>
          <p:cNvPr id="7" name="Content Placeholder 6"/>
          <p:cNvSpPr>
            <a:spLocks noGrp="1"/>
          </p:cNvSpPr>
          <p:nvPr>
            <p:ph idx="1"/>
          </p:nvPr>
        </p:nvSpPr>
        <p:spPr>
          <a:xfrm>
            <a:off x="339328" y="1821656"/>
            <a:ext cx="8358188" cy="3804047"/>
          </a:xfrm>
        </p:spPr>
        <p:txBody>
          <a:bodyPr>
            <a:normAutofit lnSpcReduction="10000"/>
          </a:bodyPr>
          <a:lstStyle/>
          <a:p>
            <a:pPr marL="321457" indent="-321457">
              <a:spcBef>
                <a:spcPts val="562"/>
              </a:spcBef>
              <a:spcAft>
                <a:spcPts val="562"/>
              </a:spcAft>
            </a:pPr>
            <a:r>
              <a:rPr lang="en-US" altLang="en-US" sz="2200" dirty="0">
                <a:latin typeface="Arial" pitchFamily="34" charset="0"/>
                <a:cs typeface="Arial" pitchFamily="34" charset="0"/>
              </a:rPr>
              <a:t>Reasons include:</a:t>
            </a:r>
          </a:p>
          <a:p>
            <a:pPr marL="321457" indent="-321457">
              <a:spcBef>
                <a:spcPts val="562"/>
              </a:spcBef>
              <a:spcAft>
                <a:spcPts val="562"/>
              </a:spcAft>
            </a:pPr>
            <a:r>
              <a:rPr lang="en-US" altLang="en-US" sz="2200" b="1" dirty="0">
                <a:latin typeface="Arial" pitchFamily="34" charset="0"/>
                <a:cs typeface="Arial" pitchFamily="34" charset="0"/>
              </a:rPr>
              <a:t>•	Government funding: </a:t>
            </a:r>
            <a:r>
              <a:rPr lang="en-US" altLang="en-US" sz="2200" dirty="0">
                <a:latin typeface="Arial" pitchFamily="34" charset="0"/>
                <a:cs typeface="Arial" pitchFamily="34" charset="0"/>
              </a:rPr>
              <a:t>U.S. spends a ~2x higher fraction of GDP on academic biomedical research</a:t>
            </a:r>
          </a:p>
          <a:p>
            <a:pPr marL="321457" indent="-321457">
              <a:spcBef>
                <a:spcPts val="562"/>
              </a:spcBef>
              <a:spcAft>
                <a:spcPts val="562"/>
              </a:spcAft>
            </a:pPr>
            <a:r>
              <a:rPr lang="en-US" altLang="en-US" sz="2200" b="1" dirty="0">
                <a:latin typeface="Arial" pitchFamily="34" charset="0"/>
                <a:cs typeface="Arial" pitchFamily="34" charset="0"/>
              </a:rPr>
              <a:t>•	Peer review: </a:t>
            </a:r>
            <a:r>
              <a:rPr lang="en-US" altLang="en-US" sz="2200" dirty="0">
                <a:latin typeface="Arial" pitchFamily="34" charset="0"/>
                <a:cs typeface="Arial" pitchFamily="34" charset="0"/>
              </a:rPr>
              <a:t>U.S. uses a rigorous peer review system to award research funds (less so in Japan)</a:t>
            </a:r>
          </a:p>
          <a:p>
            <a:pPr marL="321457" indent="-321457">
              <a:spcBef>
                <a:spcPts val="562"/>
              </a:spcBef>
              <a:spcAft>
                <a:spcPts val="562"/>
              </a:spcAft>
            </a:pPr>
            <a:r>
              <a:rPr lang="en-US" altLang="en-US" sz="2200" b="1" dirty="0">
                <a:latin typeface="Arial" pitchFamily="34" charset="0"/>
                <a:cs typeface="Arial" pitchFamily="34" charset="0"/>
              </a:rPr>
              <a:t>•	Career flexibility: </a:t>
            </a:r>
            <a:r>
              <a:rPr lang="en-US" altLang="en-US" sz="2200" dirty="0">
                <a:latin typeface="Arial" pitchFamily="34" charset="0"/>
                <a:cs typeface="Arial" pitchFamily="34" charset="0"/>
              </a:rPr>
              <a:t>More accepted to move between academia and </a:t>
            </a:r>
            <a:r>
              <a:rPr lang="en-US" altLang="en-US" sz="2200" dirty="0" err="1">
                <a:latin typeface="Arial" pitchFamily="34" charset="0"/>
                <a:cs typeface="Arial" pitchFamily="34" charset="0"/>
              </a:rPr>
              <a:t>biotechs</a:t>
            </a:r>
            <a:r>
              <a:rPr lang="en-US" altLang="en-US" sz="2200" dirty="0">
                <a:latin typeface="Arial" pitchFamily="34" charset="0"/>
                <a:cs typeface="Arial" pitchFamily="34" charset="0"/>
              </a:rPr>
              <a:t> in the U.S.</a:t>
            </a:r>
          </a:p>
          <a:p>
            <a:pPr marL="321457" indent="-321457">
              <a:spcBef>
                <a:spcPts val="562"/>
              </a:spcBef>
              <a:spcAft>
                <a:spcPts val="562"/>
              </a:spcAft>
            </a:pPr>
            <a:r>
              <a:rPr lang="en-US" altLang="en-US" sz="2200" b="1" dirty="0">
                <a:latin typeface="Arial" pitchFamily="34" charset="0"/>
                <a:cs typeface="Arial" pitchFamily="34" charset="0"/>
              </a:rPr>
              <a:t>•	Pro-entrepreneurial climate: </a:t>
            </a:r>
            <a:r>
              <a:rPr lang="en-US" altLang="en-US" sz="2200" dirty="0">
                <a:latin typeface="Arial" pitchFamily="34" charset="0"/>
                <a:cs typeface="Arial" pitchFamily="34" charset="0"/>
              </a:rPr>
              <a:t>Immigration policies; financing; </a:t>
            </a:r>
            <a:r>
              <a:rPr lang="en-US" altLang="en-US" sz="2200" b="1" i="1" dirty="0">
                <a:latin typeface="Arial" pitchFamily="34" charset="0"/>
                <a:cs typeface="Arial" pitchFamily="34" charset="0"/>
              </a:rPr>
              <a:t>Bayh-Dole Act </a:t>
            </a:r>
            <a:r>
              <a:rPr lang="en-US" altLang="en-US" sz="2200" dirty="0">
                <a:latin typeface="Arial" pitchFamily="34" charset="0"/>
                <a:cs typeface="Arial" pitchFamily="34" charset="0"/>
              </a:rPr>
              <a:t>encourages licensing of university discoveries</a:t>
            </a:r>
          </a:p>
          <a:p>
            <a:pPr marL="321457" indent="-321457">
              <a:spcBef>
                <a:spcPts val="562"/>
              </a:spcBef>
              <a:spcAft>
                <a:spcPts val="562"/>
              </a:spcAft>
            </a:pPr>
            <a:endParaRPr lang="en-US" altLang="en-US" sz="2200" dirty="0">
              <a:latin typeface="Arial" pitchFamily="34" charset="0"/>
              <a:cs typeface="Arial" pitchFamily="34" charset="0"/>
            </a:endParaRPr>
          </a:p>
          <a:p>
            <a:pPr marL="321457" indent="-321457">
              <a:spcBef>
                <a:spcPts val="562"/>
              </a:spcBef>
              <a:spcAft>
                <a:spcPts val="562"/>
              </a:spcAft>
            </a:pPr>
            <a:endParaRPr lang="en-US" altLang="en-US" sz="2000" dirty="0">
              <a:latin typeface="Arial" pitchFamily="34" charset="0"/>
              <a:cs typeface="Arial" pitchFamily="34" charset="0"/>
            </a:endParaRPr>
          </a:p>
          <a:p>
            <a:pPr marL="321457" indent="-321457">
              <a:spcBef>
                <a:spcPts val="562"/>
              </a:spcBef>
              <a:spcAft>
                <a:spcPts val="562"/>
              </a:spcAft>
            </a:pPr>
            <a:endParaRPr lang="en-US" altLang="en-US" sz="2000" dirty="0">
              <a:latin typeface="Arial" pitchFamily="34" charset="0"/>
              <a:cs typeface="Arial" pitchFamily="34" charset="0"/>
            </a:endParaRPr>
          </a:p>
          <a:p>
            <a:pPr marL="321457" indent="-321457">
              <a:spcBef>
                <a:spcPts val="562"/>
              </a:spcBef>
              <a:spcAft>
                <a:spcPts val="562"/>
              </a:spcAft>
            </a:pPr>
            <a:endParaRPr lang="en-US" altLang="en-US" sz="2000" dirty="0">
              <a:latin typeface="Arial" pitchFamily="34" charset="0"/>
              <a:cs typeface="Arial" pitchFamily="34" charset="0"/>
            </a:endParaRPr>
          </a:p>
        </p:txBody>
      </p:sp>
      <p:sp>
        <p:nvSpPr>
          <p:cNvPr id="15365" name="TextBox 12"/>
          <p:cNvSpPr txBox="1">
            <a:spLocks noChangeArrowheads="1"/>
          </p:cNvSpPr>
          <p:nvPr/>
        </p:nvSpPr>
        <p:spPr bwMode="auto">
          <a:xfrm>
            <a:off x="1035844" y="5786438"/>
            <a:ext cx="7737574" cy="19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800" i="1">
                <a:latin typeface="Arial" pitchFamily="34" charset="0"/>
                <a:cs typeface="Arial" pitchFamily="34" charset="0"/>
              </a:rPr>
              <a:t>Kneller, R. The importance of new companies for drug discovery: origins of a decade of new drugs. Nat. Rev. Drug Disc. 9, 867-882, 2010.</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076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0" y="6098977"/>
            <a:ext cx="9170789" cy="794742"/>
            <a:chOff x="0" y="8674100"/>
            <a:chExt cx="13042900" cy="1130300"/>
          </a:xfrm>
        </p:grpSpPr>
        <p:sp>
          <p:nvSpPr>
            <p:cNvPr id="16392"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63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6387" name="Title 5"/>
          <p:cNvSpPr>
            <a:spLocks noGrp="1"/>
          </p:cNvSpPr>
          <p:nvPr>
            <p:ph type="title"/>
          </p:nvPr>
        </p:nvSpPr>
        <p:spPr>
          <a:xfrm>
            <a:off x="178594" y="591502"/>
            <a:ext cx="8572500" cy="803672"/>
          </a:xfrm>
        </p:spPr>
        <p:txBody>
          <a:bodyPr/>
          <a:lstStyle/>
          <a:p>
            <a:pPr eaLnBrk="1" hangingPunct="1"/>
            <a:r>
              <a:rPr lang="en-US" altLang="en-US" sz="3100" b="1" dirty="0">
                <a:latin typeface="Arial" pitchFamily="34" charset="0"/>
                <a:cs typeface="Arial" pitchFamily="34" charset="0"/>
              </a:rPr>
              <a:t>Academia Leads in Rare &amp; Orphan Diseases</a:t>
            </a:r>
          </a:p>
        </p:txBody>
      </p:sp>
      <p:sp>
        <p:nvSpPr>
          <p:cNvPr id="7" name="Content Placeholder 6"/>
          <p:cNvSpPr>
            <a:spLocks noGrp="1"/>
          </p:cNvSpPr>
          <p:nvPr>
            <p:ph idx="1"/>
          </p:nvPr>
        </p:nvSpPr>
        <p:spPr>
          <a:xfrm>
            <a:off x="339328" y="1875234"/>
            <a:ext cx="8358188" cy="3857625"/>
          </a:xfrm>
        </p:spPr>
        <p:txBody>
          <a:bodyPr/>
          <a:lstStyle/>
          <a:p>
            <a:pPr marL="0" indent="0">
              <a:spcBef>
                <a:spcPts val="211"/>
              </a:spcBef>
              <a:spcAft>
                <a:spcPts val="211"/>
              </a:spcAft>
            </a:pPr>
            <a:r>
              <a:rPr lang="en-US" altLang="en-US" sz="2200" b="1">
                <a:latin typeface="Arial" pitchFamily="34" charset="0"/>
                <a:cs typeface="Arial" pitchFamily="34" charset="0"/>
              </a:rPr>
              <a:t>Orphan Drug Market is Expanding:</a:t>
            </a:r>
          </a:p>
          <a:p>
            <a:pPr marL="0" indent="0">
              <a:spcBef>
                <a:spcPts val="211"/>
              </a:spcBef>
              <a:spcAft>
                <a:spcPts val="211"/>
              </a:spcAft>
            </a:pPr>
            <a:r>
              <a:rPr lang="en-US" altLang="en-US" sz="2200">
                <a:latin typeface="Arial" pitchFamily="34" charset="0"/>
                <a:cs typeface="Arial" pitchFamily="34" charset="0"/>
              </a:rPr>
              <a:t>•	Expected to account for $127bn in sales in 2018 (or 16% of the global prescription drug market, excluding generics)</a:t>
            </a:r>
          </a:p>
          <a:p>
            <a:pPr marL="0" indent="0">
              <a:spcBef>
                <a:spcPts val="211"/>
              </a:spcBef>
              <a:spcAft>
                <a:spcPts val="211"/>
              </a:spcAft>
            </a:pPr>
            <a:endParaRPr lang="en-US" altLang="en-US" sz="2200">
              <a:latin typeface="Arial" pitchFamily="34" charset="0"/>
              <a:cs typeface="Arial" pitchFamily="34" charset="0"/>
            </a:endParaRPr>
          </a:p>
          <a:p>
            <a:pPr marL="0" indent="0">
              <a:spcBef>
                <a:spcPts val="211"/>
              </a:spcBef>
              <a:spcAft>
                <a:spcPts val="211"/>
              </a:spcAft>
            </a:pPr>
            <a:r>
              <a:rPr lang="en-US" altLang="en-US" sz="2200" b="1">
                <a:latin typeface="Arial" pitchFamily="34" charset="0"/>
                <a:cs typeface="Arial" pitchFamily="34" charset="0"/>
              </a:rPr>
              <a:t>Reasons:</a:t>
            </a:r>
          </a:p>
          <a:p>
            <a:pPr marL="0" indent="0">
              <a:spcBef>
                <a:spcPts val="211"/>
              </a:spcBef>
              <a:spcAft>
                <a:spcPts val="211"/>
              </a:spcAft>
              <a:buFontTx/>
              <a:buChar char="•"/>
            </a:pPr>
            <a:r>
              <a:rPr lang="en-US" altLang="en-US" sz="2200">
                <a:latin typeface="Arial" pitchFamily="34" charset="0"/>
                <a:cs typeface="Arial" pitchFamily="34" charset="0"/>
              </a:rPr>
              <a:t>Smaller disease populations require smaller (cheaper) trials</a:t>
            </a:r>
          </a:p>
          <a:p>
            <a:pPr marL="0" indent="0">
              <a:spcBef>
                <a:spcPts val="211"/>
              </a:spcBef>
              <a:spcAft>
                <a:spcPts val="211"/>
              </a:spcAft>
              <a:buFontTx/>
              <a:buChar char="•"/>
            </a:pPr>
            <a:r>
              <a:rPr lang="en-US" altLang="en-US" sz="2200">
                <a:latin typeface="Arial" pitchFamily="34" charset="0"/>
                <a:cs typeface="Arial" pitchFamily="34" charset="0"/>
              </a:rPr>
              <a:t>Well-defined subpopulations more likely to respond to an investigational drug</a:t>
            </a:r>
          </a:p>
          <a:p>
            <a:pPr marL="0" indent="0">
              <a:spcBef>
                <a:spcPts val="211"/>
              </a:spcBef>
              <a:spcAft>
                <a:spcPts val="211"/>
              </a:spcAft>
              <a:buFontTx/>
              <a:buChar char="•"/>
            </a:pPr>
            <a:r>
              <a:rPr lang="en-US" altLang="en-US" sz="2200">
                <a:latin typeface="Arial" pitchFamily="34" charset="0"/>
                <a:cs typeface="Arial" pitchFamily="34" charset="0"/>
              </a:rPr>
              <a:t>Improved patient outcomes raise economic value of new drugs</a:t>
            </a:r>
          </a:p>
          <a:p>
            <a:pPr marL="0" indent="0">
              <a:spcBef>
                <a:spcPts val="211"/>
              </a:spcBef>
              <a:spcAft>
                <a:spcPts val="211"/>
              </a:spcAft>
              <a:buFontTx/>
              <a:buChar char="•"/>
            </a:pPr>
            <a:endParaRPr lang="en-US" altLang="en-US" sz="22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p:txBody>
      </p:sp>
      <p:sp>
        <p:nvSpPr>
          <p:cNvPr id="16389" name="TextBox 10"/>
          <p:cNvSpPr txBox="1">
            <a:spLocks noChangeArrowheads="1"/>
          </p:cNvSpPr>
          <p:nvPr/>
        </p:nvSpPr>
        <p:spPr bwMode="auto">
          <a:xfrm>
            <a:off x="1603153" y="5786438"/>
            <a:ext cx="5394099"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800" i="1">
                <a:latin typeface="Arial" pitchFamily="34" charset="0"/>
                <a:cs typeface="Arial" pitchFamily="34" charset="0"/>
              </a:rPr>
              <a:t>EvaluatePharma, World Preview 2013, Outlook to 2018 (2013); www.evaluatepharma.com/worldpreview2018.aspx.</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488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7"/>
          <p:cNvGrpSpPr>
            <a:grpSpLocks/>
          </p:cNvGrpSpPr>
          <p:nvPr/>
        </p:nvGrpSpPr>
        <p:grpSpPr bwMode="auto">
          <a:xfrm>
            <a:off x="0" y="6098977"/>
            <a:ext cx="9170789" cy="794742"/>
            <a:chOff x="0" y="8674100"/>
            <a:chExt cx="13042900" cy="1130300"/>
          </a:xfrm>
        </p:grpSpPr>
        <p:sp>
          <p:nvSpPr>
            <p:cNvPr id="17415"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74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7411" name="Title 5"/>
          <p:cNvSpPr>
            <a:spLocks noGrp="1"/>
          </p:cNvSpPr>
          <p:nvPr>
            <p:ph type="title"/>
          </p:nvPr>
        </p:nvSpPr>
        <p:spPr>
          <a:xfrm>
            <a:off x="196453" y="591502"/>
            <a:ext cx="8947547" cy="696516"/>
          </a:xfrm>
        </p:spPr>
        <p:txBody>
          <a:bodyPr/>
          <a:lstStyle/>
          <a:p>
            <a:pPr eaLnBrk="1" hangingPunct="1"/>
            <a:r>
              <a:rPr lang="en-US" altLang="en-US" sz="3400" b="1" dirty="0">
                <a:latin typeface="Arial" pitchFamily="34" charset="0"/>
                <a:cs typeface="Arial" pitchFamily="34" charset="0"/>
              </a:rPr>
              <a:t>Conclusions</a:t>
            </a:r>
          </a:p>
        </p:txBody>
      </p:sp>
      <p:sp>
        <p:nvSpPr>
          <p:cNvPr id="7" name="Content Placeholder 6"/>
          <p:cNvSpPr>
            <a:spLocks noGrp="1"/>
          </p:cNvSpPr>
          <p:nvPr>
            <p:ph idx="1"/>
          </p:nvPr>
        </p:nvSpPr>
        <p:spPr>
          <a:xfrm>
            <a:off x="339328" y="1768078"/>
            <a:ext cx="8358188" cy="4179094"/>
          </a:xfrm>
        </p:spPr>
        <p:txBody>
          <a:bodyPr/>
          <a:lstStyle/>
          <a:p>
            <a:pPr marL="0" indent="0" algn="just">
              <a:spcBef>
                <a:spcPts val="562"/>
              </a:spcBef>
              <a:spcAft>
                <a:spcPts val="562"/>
              </a:spcAft>
              <a:defRPr/>
            </a:pPr>
            <a:r>
              <a:rPr lang="en-US" sz="2200" dirty="0">
                <a:latin typeface="Arial" pitchFamily="34" charset="0"/>
                <a:cs typeface="Arial" pitchFamily="34" charset="0"/>
                <a:sym typeface="Gill Sans" charset="0"/>
              </a:rPr>
              <a:t>Universities have a key role in the innovation economy and the development of new drugs, diagnostics &amp; devices.  This includes:</a:t>
            </a:r>
            <a:endParaRPr lang="en-US" sz="2200" dirty="0">
              <a:latin typeface="Arial" pitchFamily="34" charset="0"/>
              <a:cs typeface="Arial" pitchFamily="34" charset="0"/>
              <a:sym typeface="Gill Sans" charset="0"/>
            </a:endParaRPr>
          </a:p>
          <a:p>
            <a:pPr marL="321457" indent="-321457" algn="just">
              <a:spcBef>
                <a:spcPts val="562"/>
              </a:spcBef>
              <a:spcAft>
                <a:spcPts val="562"/>
              </a:spcAft>
              <a:buFont typeface="Arial"/>
              <a:buChar char="•"/>
              <a:tabLst>
                <a:tab pos="321457" algn="l"/>
              </a:tabLst>
              <a:defRPr/>
            </a:pPr>
            <a:r>
              <a:rPr lang="en-US" sz="2200" b="1" dirty="0">
                <a:latin typeface="Arial" pitchFamily="34" charset="0"/>
                <a:cs typeface="Arial" pitchFamily="34" charset="0"/>
                <a:sym typeface="Gill Sans" charset="0"/>
              </a:rPr>
              <a:t>Serving as the Engine of New Discovery: </a:t>
            </a:r>
            <a:r>
              <a:rPr lang="en-US" sz="2200" dirty="0">
                <a:latin typeface="Arial" pitchFamily="34" charset="0"/>
                <a:cs typeface="Arial" pitchFamily="34" charset="0"/>
                <a:sym typeface="Gill Sans" charset="0"/>
              </a:rPr>
              <a:t>Resulting in half of new drugs and biologics</a:t>
            </a:r>
            <a:endParaRPr lang="en-US" sz="2200" dirty="0">
              <a:latin typeface="Arial" pitchFamily="34" charset="0"/>
              <a:cs typeface="Arial" pitchFamily="34" charset="0"/>
              <a:sym typeface="Gill Sans" charset="0"/>
            </a:endParaRPr>
          </a:p>
          <a:p>
            <a:pPr marL="321457" indent="-321457" algn="just">
              <a:spcBef>
                <a:spcPts val="562"/>
              </a:spcBef>
              <a:spcAft>
                <a:spcPts val="562"/>
              </a:spcAft>
              <a:buFont typeface="Arial"/>
              <a:buChar char="•"/>
              <a:tabLst>
                <a:tab pos="321457" algn="l"/>
              </a:tabLst>
              <a:defRPr/>
            </a:pPr>
            <a:r>
              <a:rPr lang="en-US" sz="2200" b="1" dirty="0">
                <a:latin typeface="Arial" pitchFamily="34" charset="0"/>
                <a:cs typeface="Arial" pitchFamily="34" charset="0"/>
                <a:sym typeface="Gill Sans" charset="0"/>
              </a:rPr>
              <a:t>Addressing Unmet Needs and Orphan Diseases: </a:t>
            </a:r>
            <a:r>
              <a:rPr lang="en-US" sz="2200" dirty="0">
                <a:latin typeface="Arial" pitchFamily="34" charset="0"/>
                <a:cs typeface="Arial" pitchFamily="34" charset="0"/>
                <a:sym typeface="Gill Sans" charset="0"/>
              </a:rPr>
              <a:t>Accounting for half of new drugs for previously unmet needs</a:t>
            </a:r>
            <a:endParaRPr lang="en-US" sz="2200" dirty="0">
              <a:latin typeface="Arial" pitchFamily="34" charset="0"/>
              <a:cs typeface="Arial" pitchFamily="34" charset="0"/>
              <a:sym typeface="Gill Sans" charset="0"/>
            </a:endParaRPr>
          </a:p>
          <a:p>
            <a:pPr marL="321457" indent="-321457" algn="just">
              <a:spcBef>
                <a:spcPts val="562"/>
              </a:spcBef>
              <a:spcAft>
                <a:spcPts val="562"/>
              </a:spcAft>
              <a:buFont typeface="Arial"/>
              <a:buChar char="•"/>
              <a:tabLst>
                <a:tab pos="321457" algn="l"/>
              </a:tabLst>
              <a:defRPr/>
            </a:pPr>
            <a:r>
              <a:rPr lang="en-US" sz="2200" b="1" dirty="0">
                <a:latin typeface="Arial" pitchFamily="34" charset="0"/>
                <a:cs typeface="Arial" pitchFamily="34" charset="0"/>
                <a:sym typeface="Gill Sans" charset="0"/>
              </a:rPr>
              <a:t>Seeding New Businesses: </a:t>
            </a:r>
            <a:r>
              <a:rPr lang="en-US" sz="2200" dirty="0">
                <a:latin typeface="Arial" pitchFamily="34" charset="0"/>
                <a:cs typeface="Arial" pitchFamily="34" charset="0"/>
                <a:sym typeface="Gill Sans" charset="0"/>
              </a:rPr>
              <a:t>University </a:t>
            </a:r>
            <a:r>
              <a:rPr lang="en-US" sz="2200" dirty="0" err="1">
                <a:latin typeface="Arial" pitchFamily="34" charset="0"/>
                <a:cs typeface="Arial" pitchFamily="34" charset="0"/>
                <a:sym typeface="Gill Sans" charset="0"/>
              </a:rPr>
              <a:t>biotechs</a:t>
            </a:r>
            <a:r>
              <a:rPr lang="en-US" sz="2200" dirty="0">
                <a:latin typeface="Arial" pitchFamily="34" charset="0"/>
                <a:cs typeface="Arial" pitchFamily="34" charset="0"/>
                <a:sym typeface="Gill Sans" charset="0"/>
              </a:rPr>
              <a:t> create jobs and conduct early phase product development	</a:t>
            </a:r>
          </a:p>
          <a:p>
            <a:pPr marL="321457" indent="-321457" algn="just">
              <a:spcBef>
                <a:spcPts val="562"/>
              </a:spcBef>
              <a:spcAft>
                <a:spcPts val="562"/>
              </a:spcAft>
              <a:buFont typeface="Arial"/>
              <a:buChar char="•"/>
              <a:tabLst>
                <a:tab pos="321457" algn="l"/>
              </a:tabLst>
              <a:defRPr/>
            </a:pPr>
            <a:r>
              <a:rPr lang="en-US" sz="2200" b="1" dirty="0">
                <a:latin typeface="Arial" pitchFamily="34" charset="0"/>
                <a:cs typeface="Arial" pitchFamily="34" charset="0"/>
                <a:sym typeface="Gill Sans" charset="0"/>
              </a:rPr>
              <a:t>De</a:t>
            </a:r>
            <a:r>
              <a:rPr lang="en-US" sz="2200" b="1" dirty="0">
                <a:latin typeface="Arial" pitchFamily="34" charset="0"/>
                <a:cs typeface="Arial" pitchFamily="34" charset="0"/>
                <a:sym typeface="Gill Sans" charset="0"/>
              </a:rPr>
              <a:t>-risking New Targets and Approaches: </a:t>
            </a:r>
            <a:r>
              <a:rPr lang="en-US" sz="2200" dirty="0">
                <a:latin typeface="Arial" pitchFamily="34" charset="0"/>
                <a:cs typeface="Arial" pitchFamily="34" charset="0"/>
                <a:sym typeface="Gill Sans" charset="0"/>
              </a:rPr>
              <a:t>Public-private partnerships will be increasingly key to lowering costs </a:t>
            </a:r>
          </a:p>
          <a:p>
            <a:pPr marL="321457" indent="-321457" algn="just">
              <a:spcBef>
                <a:spcPts val="562"/>
              </a:spcBef>
              <a:spcAft>
                <a:spcPts val="562"/>
              </a:spcAft>
              <a:defRPr/>
            </a:pPr>
            <a:endParaRPr lang="en-US" sz="2200" dirty="0">
              <a:latin typeface="Arial" pitchFamily="34" charset="0"/>
              <a:cs typeface="Arial" pitchFamily="34" charset="0"/>
              <a:sym typeface="Gill Sans" charset="0"/>
            </a:endParaRPr>
          </a:p>
          <a:p>
            <a:pPr marL="0" indent="0" algn="just">
              <a:spcBef>
                <a:spcPts val="562"/>
              </a:spcBef>
              <a:spcAft>
                <a:spcPts val="562"/>
              </a:spcAft>
              <a:defRPr/>
            </a:pPr>
            <a:endParaRPr lang="en-US" sz="2000" dirty="0">
              <a:latin typeface="Arial" pitchFamily="34" charset="0"/>
              <a:cs typeface="Arial" pitchFamily="34" charset="0"/>
              <a:sym typeface="Gill Sans" charset="0"/>
            </a:endParaRPr>
          </a:p>
          <a:p>
            <a:pPr marL="0" indent="0" algn="just">
              <a:spcBef>
                <a:spcPts val="562"/>
              </a:spcBef>
              <a:spcAft>
                <a:spcPts val="562"/>
              </a:spcAft>
              <a:defRPr/>
            </a:pPr>
            <a:endParaRPr lang="en-US" sz="2000" dirty="0">
              <a:latin typeface="Arial" pitchFamily="34" charset="0"/>
              <a:cs typeface="Arial" pitchFamily="34" charset="0"/>
              <a:sym typeface="Gill Sans" charset="0"/>
            </a:endParaRPr>
          </a:p>
          <a:p>
            <a:pPr marL="0" indent="0" algn="just">
              <a:spcBef>
                <a:spcPts val="562"/>
              </a:spcBef>
              <a:spcAft>
                <a:spcPts val="562"/>
              </a:spcAft>
              <a:defRPr/>
            </a:pPr>
            <a:endParaRPr lang="en-US" sz="2000" dirty="0">
              <a:latin typeface="Arial" pitchFamily="34" charset="0"/>
              <a:cs typeface="Arial" pitchFamily="34" charset="0"/>
              <a:sym typeface="Gill Sans"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366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7"/>
          <p:cNvGrpSpPr>
            <a:grpSpLocks/>
          </p:cNvGrpSpPr>
          <p:nvPr/>
        </p:nvGrpSpPr>
        <p:grpSpPr bwMode="auto">
          <a:xfrm>
            <a:off x="0" y="6098977"/>
            <a:ext cx="9170789" cy="794742"/>
            <a:chOff x="0" y="8674100"/>
            <a:chExt cx="13042900" cy="1130300"/>
          </a:xfrm>
        </p:grpSpPr>
        <p:sp>
          <p:nvSpPr>
            <p:cNvPr id="18439"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844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8435" name="Title 5"/>
          <p:cNvSpPr>
            <a:spLocks noGrp="1"/>
          </p:cNvSpPr>
          <p:nvPr>
            <p:ph type="title"/>
          </p:nvPr>
        </p:nvSpPr>
        <p:spPr>
          <a:xfrm>
            <a:off x="178594" y="591502"/>
            <a:ext cx="8572500" cy="803672"/>
          </a:xfrm>
        </p:spPr>
        <p:txBody>
          <a:bodyPr/>
          <a:lstStyle/>
          <a:p>
            <a:pPr eaLnBrk="1" hangingPunct="1"/>
            <a:r>
              <a:rPr lang="en-US" altLang="en-US" sz="3100" b="1" dirty="0">
                <a:latin typeface="Arial" pitchFamily="34" charset="0"/>
                <a:cs typeface="Arial" pitchFamily="34" charset="0"/>
              </a:rPr>
              <a:t>What Does This Mean for UR?</a:t>
            </a:r>
          </a:p>
        </p:txBody>
      </p:sp>
      <p:sp>
        <p:nvSpPr>
          <p:cNvPr id="7" name="Content Placeholder 6"/>
          <p:cNvSpPr>
            <a:spLocks noGrp="1"/>
          </p:cNvSpPr>
          <p:nvPr>
            <p:ph idx="1"/>
          </p:nvPr>
        </p:nvSpPr>
        <p:spPr>
          <a:xfrm>
            <a:off x="339328" y="1928812"/>
            <a:ext cx="8572500" cy="3804047"/>
          </a:xfrm>
        </p:spPr>
        <p:txBody>
          <a:bodyPr>
            <a:normAutofit lnSpcReduction="10000"/>
          </a:bodyPr>
          <a:lstStyle/>
          <a:p>
            <a:pPr marL="0" indent="0">
              <a:spcBef>
                <a:spcPts val="211"/>
              </a:spcBef>
              <a:spcAft>
                <a:spcPts val="211"/>
              </a:spcAft>
            </a:pPr>
            <a:r>
              <a:rPr lang="en-US" altLang="en-US" sz="2200" b="1">
                <a:latin typeface="Arial" pitchFamily="34" charset="0"/>
                <a:cs typeface="Arial" pitchFamily="34" charset="0"/>
              </a:rPr>
              <a:t>Fund Early-Phase Development of New Ideas &amp; Technologies</a:t>
            </a:r>
          </a:p>
          <a:p>
            <a:pPr marL="0" indent="0">
              <a:spcBef>
                <a:spcPts val="211"/>
              </a:spcBef>
              <a:spcAft>
                <a:spcPts val="211"/>
              </a:spcAft>
              <a:buFontTx/>
              <a:buChar char="•"/>
            </a:pPr>
            <a:r>
              <a:rPr lang="en-US" altLang="en-US" sz="2200">
                <a:latin typeface="Arial" pitchFamily="34" charset="0"/>
                <a:cs typeface="Arial" pitchFamily="34" charset="0"/>
              </a:rPr>
              <a:t>Drug Development Pilot Award (DDPA): $4-8k, $25k </a:t>
            </a:r>
          </a:p>
          <a:p>
            <a:pPr marL="0" indent="0">
              <a:spcBef>
                <a:spcPts val="211"/>
              </a:spcBef>
              <a:spcAft>
                <a:spcPts val="211"/>
              </a:spcAft>
            </a:pPr>
            <a:r>
              <a:rPr lang="en-US" altLang="en-US" sz="2200">
                <a:latin typeface="Arial" pitchFamily="34" charset="0"/>
                <a:cs typeface="Arial" pitchFamily="34" charset="0"/>
              </a:rPr>
              <a:t>     </a:t>
            </a:r>
            <a:r>
              <a:rPr lang="en-US" altLang="en-US" sz="2200">
                <a:latin typeface="Arial" pitchFamily="34" charset="0"/>
                <a:cs typeface="Arial" pitchFamily="34" charset="0"/>
                <a:hlinkClick r:id="rId3"/>
              </a:rPr>
              <a:t>http://ddpa.urmc.edu</a:t>
            </a:r>
            <a:r>
              <a:rPr lang="en-US" altLang="en-US" sz="2200">
                <a:latin typeface="Arial" pitchFamily="34" charset="0"/>
                <a:cs typeface="Arial" pitchFamily="34" charset="0"/>
              </a:rPr>
              <a:t> </a:t>
            </a:r>
          </a:p>
          <a:p>
            <a:pPr marL="0" indent="0">
              <a:spcBef>
                <a:spcPts val="211"/>
              </a:spcBef>
              <a:spcAft>
                <a:spcPts val="211"/>
              </a:spcAft>
              <a:buFontTx/>
              <a:buChar char="•"/>
            </a:pPr>
            <a:r>
              <a:rPr lang="en-US" altLang="en-US" sz="2200">
                <a:latin typeface="Arial" pitchFamily="34" charset="0"/>
                <a:cs typeface="Arial" pitchFamily="34" charset="0"/>
              </a:rPr>
              <a:t>Technology Development Fund (TDF): $40-100k (needs to be expanded) </a:t>
            </a:r>
          </a:p>
          <a:p>
            <a:pPr marL="281275" lvl="1" indent="0">
              <a:spcBef>
                <a:spcPts val="211"/>
              </a:spcBef>
              <a:spcAft>
                <a:spcPts val="211"/>
              </a:spcAft>
            </a:pPr>
            <a:r>
              <a:rPr lang="en-US" altLang="en-US" sz="2200">
                <a:latin typeface="Arial" pitchFamily="34" charset="0"/>
                <a:cs typeface="Arial" pitchFamily="34" charset="0"/>
              </a:rPr>
              <a:t> </a:t>
            </a:r>
            <a:r>
              <a:rPr lang="en-US" altLang="en-US" sz="2200">
                <a:latin typeface="Arial" pitchFamily="34" charset="0"/>
                <a:cs typeface="Arial" pitchFamily="34" charset="0"/>
                <a:hlinkClick r:id="rId4"/>
              </a:rPr>
              <a:t>https://www.rochester.edu/TechnologyDevelopment/</a:t>
            </a:r>
            <a:r>
              <a:rPr lang="en-US" altLang="en-US" sz="2200">
                <a:latin typeface="Arial" pitchFamily="34" charset="0"/>
                <a:cs typeface="Arial" pitchFamily="34" charset="0"/>
              </a:rPr>
              <a:t> </a:t>
            </a:r>
          </a:p>
          <a:p>
            <a:pPr marL="0" indent="0">
              <a:spcBef>
                <a:spcPts val="211"/>
              </a:spcBef>
              <a:spcAft>
                <a:spcPts val="211"/>
              </a:spcAft>
            </a:pPr>
            <a:endParaRPr lang="en-US" altLang="en-US" sz="2200">
              <a:latin typeface="Arial" pitchFamily="34" charset="0"/>
              <a:cs typeface="Arial" pitchFamily="34" charset="0"/>
            </a:endParaRPr>
          </a:p>
          <a:p>
            <a:pPr marL="0" indent="0">
              <a:spcBef>
                <a:spcPts val="211"/>
              </a:spcBef>
              <a:spcAft>
                <a:spcPts val="211"/>
              </a:spcAft>
            </a:pPr>
            <a:r>
              <a:rPr lang="en-US" altLang="en-US" sz="2200" b="1">
                <a:latin typeface="Arial" pitchFamily="34" charset="0"/>
                <a:cs typeface="Arial" pitchFamily="34" charset="0"/>
              </a:rPr>
              <a:t>Provide Access to Expert Management Expertise</a:t>
            </a:r>
          </a:p>
          <a:p>
            <a:pPr marL="0" indent="0">
              <a:spcBef>
                <a:spcPts val="211"/>
              </a:spcBef>
              <a:spcAft>
                <a:spcPts val="211"/>
              </a:spcAft>
              <a:buFontTx/>
              <a:buChar char="•"/>
            </a:pPr>
            <a:r>
              <a:rPr lang="en-US" altLang="en-US" sz="2200">
                <a:latin typeface="Arial" pitchFamily="34" charset="0"/>
                <a:cs typeface="Arial" pitchFamily="34" charset="0"/>
              </a:rPr>
              <a:t>URVentures Project Management: Develop technologies more fully “in house”; leverage internal resources to do so</a:t>
            </a:r>
          </a:p>
          <a:p>
            <a:pPr marL="0" indent="0">
              <a:spcBef>
                <a:spcPts val="211"/>
              </a:spcBef>
              <a:spcAft>
                <a:spcPts val="211"/>
              </a:spcAft>
            </a:pPr>
            <a:endParaRPr lang="en-US" altLang="en-US" sz="22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p:txBody>
      </p:sp>
      <p:pic>
        <p:nvPicPr>
          <p:cNvPr id="1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635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7"/>
          <p:cNvGrpSpPr>
            <a:grpSpLocks/>
          </p:cNvGrpSpPr>
          <p:nvPr/>
        </p:nvGrpSpPr>
        <p:grpSpPr bwMode="auto">
          <a:xfrm>
            <a:off x="0" y="6098977"/>
            <a:ext cx="9170789" cy="794742"/>
            <a:chOff x="0" y="8674100"/>
            <a:chExt cx="13042900" cy="1130300"/>
          </a:xfrm>
        </p:grpSpPr>
        <p:sp>
          <p:nvSpPr>
            <p:cNvPr id="19463"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946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9459" name="Title 5"/>
          <p:cNvSpPr>
            <a:spLocks noGrp="1"/>
          </p:cNvSpPr>
          <p:nvPr>
            <p:ph type="title"/>
          </p:nvPr>
        </p:nvSpPr>
        <p:spPr>
          <a:xfrm>
            <a:off x="178594" y="591502"/>
            <a:ext cx="8572500" cy="803672"/>
          </a:xfrm>
        </p:spPr>
        <p:txBody>
          <a:bodyPr/>
          <a:lstStyle/>
          <a:p>
            <a:pPr eaLnBrk="1" hangingPunct="1"/>
            <a:r>
              <a:rPr lang="en-US" altLang="en-US" sz="3100" b="1" dirty="0">
                <a:latin typeface="Arial" pitchFamily="34" charset="0"/>
                <a:cs typeface="Arial" pitchFamily="34" charset="0"/>
              </a:rPr>
              <a:t>Drug Development Pilot Awards (DDPA)</a:t>
            </a:r>
          </a:p>
        </p:txBody>
      </p:sp>
      <p:sp>
        <p:nvSpPr>
          <p:cNvPr id="7" name="Content Placeholder 6"/>
          <p:cNvSpPr>
            <a:spLocks noGrp="1"/>
          </p:cNvSpPr>
          <p:nvPr>
            <p:ph idx="1"/>
          </p:nvPr>
        </p:nvSpPr>
        <p:spPr>
          <a:xfrm>
            <a:off x="339328" y="2035969"/>
            <a:ext cx="8572500" cy="3750469"/>
          </a:xfrm>
        </p:spPr>
        <p:txBody>
          <a:bodyPr/>
          <a:lstStyle/>
          <a:p>
            <a:pPr marL="0" indent="0">
              <a:spcBef>
                <a:spcPts val="422"/>
              </a:spcBef>
              <a:spcAft>
                <a:spcPts val="422"/>
              </a:spcAft>
              <a:defRPr/>
            </a:pPr>
            <a:r>
              <a:rPr lang="en-US" sz="2200" b="1" dirty="0">
                <a:latin typeface="Arial" pitchFamily="34" charset="0"/>
                <a:cs typeface="Arial" pitchFamily="34" charset="0"/>
                <a:sym typeface="Gill Sans" charset="0"/>
              </a:rPr>
              <a:t>Status</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Started mid 2012; addresses a Key Gap: access to HTS &amp; medicinal chemistry</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 of Supported Projects: 10 (Early Exploratory); 3 (Lead Finding)</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Funds Awarded: $148K to date, out of $250K committed</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Outcomes: Manuscripts: </a:t>
            </a:r>
            <a:r>
              <a:rPr lang="en-US" sz="2200" dirty="0">
                <a:latin typeface="Arial" pitchFamily="34" charset="0"/>
                <a:cs typeface="Arial" pitchFamily="34" charset="0"/>
                <a:sym typeface="Gill Sans" charset="0"/>
              </a:rPr>
              <a:t>1 pub, 6 sub; </a:t>
            </a:r>
            <a:r>
              <a:rPr lang="en-US" sz="2200" dirty="0">
                <a:latin typeface="Arial" pitchFamily="34" charset="0"/>
                <a:cs typeface="Arial" pitchFamily="34" charset="0"/>
                <a:sym typeface="Gill Sans" charset="0"/>
              </a:rPr>
              <a:t>Grants: R01 </a:t>
            </a:r>
            <a:r>
              <a:rPr lang="en-US" sz="2200" dirty="0">
                <a:latin typeface="Arial" pitchFamily="34" charset="0"/>
                <a:cs typeface="Arial" pitchFamily="34" charset="0"/>
                <a:sym typeface="Gill Sans" charset="0"/>
              </a:rPr>
              <a:t>(</a:t>
            </a:r>
            <a:r>
              <a:rPr lang="en-US" sz="2200" dirty="0" err="1">
                <a:latin typeface="Arial" pitchFamily="34" charset="0"/>
                <a:cs typeface="Arial" pitchFamily="34" charset="0"/>
                <a:sym typeface="Gill Sans" charset="0"/>
              </a:rPr>
              <a:t>Dunman</a:t>
            </a:r>
            <a:r>
              <a:rPr lang="en-US" sz="2200" dirty="0">
                <a:latin typeface="Arial" pitchFamily="34" charset="0"/>
                <a:cs typeface="Arial" pitchFamily="34" charset="0"/>
                <a:sym typeface="Gill Sans" charset="0"/>
              </a:rPr>
              <a:t>), </a:t>
            </a:r>
            <a:r>
              <a:rPr lang="en-US" sz="2200" dirty="0">
                <a:latin typeface="Arial" pitchFamily="34" charset="0"/>
                <a:cs typeface="Arial" pitchFamily="34" charset="0"/>
                <a:sym typeface="Gill Sans" charset="0"/>
              </a:rPr>
              <a:t>American Lung </a:t>
            </a:r>
            <a:r>
              <a:rPr lang="en-US" sz="2200" dirty="0">
                <a:latin typeface="Arial" pitchFamily="34" charset="0"/>
                <a:cs typeface="Arial" pitchFamily="34" charset="0"/>
                <a:sym typeface="Gill Sans" charset="0"/>
              </a:rPr>
              <a:t>RG (</a:t>
            </a:r>
            <a:r>
              <a:rPr lang="en-US" sz="2200" dirty="0" err="1">
                <a:latin typeface="Arial" pitchFamily="34" charset="0"/>
                <a:cs typeface="Arial" pitchFamily="34" charset="0"/>
                <a:sym typeface="Gill Sans" charset="0"/>
              </a:rPr>
              <a:t>Rahman</a:t>
            </a:r>
            <a:r>
              <a:rPr lang="en-US" sz="2200" dirty="0">
                <a:latin typeface="Arial" pitchFamily="34" charset="0"/>
                <a:cs typeface="Arial" pitchFamily="34" charset="0"/>
                <a:sym typeface="Gill Sans" charset="0"/>
              </a:rPr>
              <a:t>); pending </a:t>
            </a:r>
            <a:r>
              <a:rPr lang="en-US" sz="2200" dirty="0">
                <a:latin typeface="Arial" pitchFamily="34" charset="0"/>
                <a:cs typeface="Arial" pitchFamily="34" charset="0"/>
                <a:sym typeface="Gill Sans" charset="0"/>
              </a:rPr>
              <a:t>R21 </a:t>
            </a:r>
            <a:r>
              <a:rPr lang="en-US" sz="2200" dirty="0">
                <a:latin typeface="Arial" pitchFamily="34" charset="0"/>
                <a:cs typeface="Arial" pitchFamily="34" charset="0"/>
                <a:sym typeface="Gill Sans" charset="0"/>
              </a:rPr>
              <a:t>(Pang</a:t>
            </a:r>
            <a:r>
              <a:rPr lang="en-US" sz="2200" dirty="0">
                <a:latin typeface="Arial" pitchFamily="34" charset="0"/>
                <a:cs typeface="Arial" pitchFamily="34" charset="0"/>
                <a:sym typeface="Gill Sans" charset="0"/>
              </a:rPr>
              <a:t>)</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ROI to date: $1.2 million in total costs (new grants); ~8:1</a:t>
            </a:r>
          </a:p>
          <a:p>
            <a:pPr marL="0" indent="0">
              <a:spcBef>
                <a:spcPts val="211"/>
              </a:spcBef>
              <a:spcAft>
                <a:spcPts val="211"/>
              </a:spcAft>
              <a:defRPr/>
            </a:pPr>
            <a:endParaRPr lang="en-US" sz="2000" dirty="0">
              <a:latin typeface="Arial" pitchFamily="34" charset="0"/>
              <a:cs typeface="Arial" pitchFamily="34" charset="0"/>
              <a:sym typeface="Gill Sans" charset="0"/>
            </a:endParaRPr>
          </a:p>
          <a:p>
            <a:pPr marL="0" indent="0">
              <a:spcBef>
                <a:spcPts val="211"/>
              </a:spcBef>
              <a:spcAft>
                <a:spcPts val="211"/>
              </a:spcAft>
              <a:defRPr/>
            </a:pPr>
            <a:endParaRPr lang="en-US" sz="2000" dirty="0">
              <a:latin typeface="Arial" pitchFamily="34" charset="0"/>
              <a:cs typeface="Arial" pitchFamily="34" charset="0"/>
              <a:sym typeface="Gill Sans"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66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7"/>
          <p:cNvGrpSpPr>
            <a:grpSpLocks/>
          </p:cNvGrpSpPr>
          <p:nvPr/>
        </p:nvGrpSpPr>
        <p:grpSpPr bwMode="auto">
          <a:xfrm>
            <a:off x="0" y="6098977"/>
            <a:ext cx="9170789" cy="794742"/>
            <a:chOff x="0" y="8674100"/>
            <a:chExt cx="13042900" cy="1130300"/>
          </a:xfrm>
        </p:grpSpPr>
        <p:sp>
          <p:nvSpPr>
            <p:cNvPr id="20487"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204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0483" name="Title 5"/>
          <p:cNvSpPr>
            <a:spLocks noGrp="1"/>
          </p:cNvSpPr>
          <p:nvPr>
            <p:ph type="title"/>
          </p:nvPr>
        </p:nvSpPr>
        <p:spPr>
          <a:xfrm>
            <a:off x="178594" y="591502"/>
            <a:ext cx="8572500" cy="803672"/>
          </a:xfrm>
        </p:spPr>
        <p:txBody>
          <a:bodyPr/>
          <a:lstStyle/>
          <a:p>
            <a:pPr eaLnBrk="1" hangingPunct="1"/>
            <a:r>
              <a:rPr lang="en-US" altLang="en-US" sz="3100" b="1" dirty="0">
                <a:latin typeface="Arial" pitchFamily="34" charset="0"/>
                <a:cs typeface="Arial" pitchFamily="34" charset="0"/>
              </a:rPr>
              <a:t>Technology Development Fund (TDF)</a:t>
            </a:r>
          </a:p>
        </p:txBody>
      </p:sp>
      <p:sp>
        <p:nvSpPr>
          <p:cNvPr id="7" name="Content Placeholder 6"/>
          <p:cNvSpPr>
            <a:spLocks noGrp="1"/>
          </p:cNvSpPr>
          <p:nvPr>
            <p:ph idx="1"/>
          </p:nvPr>
        </p:nvSpPr>
        <p:spPr>
          <a:xfrm>
            <a:off x="500063" y="2035969"/>
            <a:ext cx="8197453" cy="3214688"/>
          </a:xfrm>
        </p:spPr>
        <p:txBody>
          <a:bodyPr>
            <a:normAutofit lnSpcReduction="10000"/>
          </a:bodyPr>
          <a:lstStyle/>
          <a:p>
            <a:pPr marL="0" indent="0">
              <a:spcBef>
                <a:spcPts val="422"/>
              </a:spcBef>
              <a:spcAft>
                <a:spcPts val="422"/>
              </a:spcAft>
              <a:defRPr/>
            </a:pPr>
            <a:r>
              <a:rPr lang="en-US" sz="2200" b="1" dirty="0">
                <a:latin typeface="Arial" pitchFamily="34" charset="0"/>
                <a:cs typeface="Arial" pitchFamily="34" charset="0"/>
                <a:sym typeface="Gill Sans" charset="0"/>
              </a:rPr>
              <a:t>Status</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Supports technology development (which NIH will not fund)</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 of Supported Projects: 11 (since 2009)</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Funds Awarded: $766K to date, out of ~$1M raised </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Increasing Interest: 22 applications in current round</a:t>
            </a:r>
          </a:p>
          <a:p>
            <a:pPr marL="321457" indent="-321457">
              <a:spcBef>
                <a:spcPts val="422"/>
              </a:spcBef>
              <a:spcAft>
                <a:spcPts val="422"/>
              </a:spcAft>
              <a:buFont typeface="Arial"/>
              <a:buChar char="•"/>
              <a:defRPr/>
            </a:pPr>
            <a:r>
              <a:rPr lang="en-US" sz="2200" dirty="0">
                <a:latin typeface="Arial" pitchFamily="34" charset="0"/>
                <a:cs typeface="Arial" pitchFamily="34" charset="0"/>
                <a:sym typeface="Gill Sans" charset="0"/>
              </a:rPr>
              <a:t>Outcomes: 8 moving forward; several have achieved either follow on funding or increased business interest; 3: have proved their concept does not work</a:t>
            </a:r>
          </a:p>
          <a:p>
            <a:pPr marL="0" indent="0">
              <a:spcBef>
                <a:spcPts val="211"/>
              </a:spcBef>
              <a:spcAft>
                <a:spcPts val="211"/>
              </a:spcAft>
              <a:defRPr/>
            </a:pPr>
            <a:endParaRPr lang="en-US" sz="2200" dirty="0">
              <a:latin typeface="Arial" pitchFamily="34" charset="0"/>
              <a:cs typeface="Arial" pitchFamily="34" charset="0"/>
              <a:sym typeface="Gill Sans" charset="0"/>
            </a:endParaRPr>
          </a:p>
          <a:p>
            <a:pPr marL="0" indent="0">
              <a:spcBef>
                <a:spcPts val="211"/>
              </a:spcBef>
              <a:spcAft>
                <a:spcPts val="211"/>
              </a:spcAft>
              <a:defRPr/>
            </a:pPr>
            <a:endParaRPr lang="en-US" sz="2000" dirty="0">
              <a:latin typeface="Arial" pitchFamily="34" charset="0"/>
              <a:cs typeface="Arial" pitchFamily="34" charset="0"/>
              <a:sym typeface="Gill Sans" charset="0"/>
            </a:endParaRPr>
          </a:p>
          <a:p>
            <a:pPr marL="0" indent="0">
              <a:spcBef>
                <a:spcPts val="211"/>
              </a:spcBef>
              <a:spcAft>
                <a:spcPts val="211"/>
              </a:spcAft>
              <a:defRPr/>
            </a:pPr>
            <a:endParaRPr lang="en-US" sz="2000" dirty="0">
              <a:latin typeface="Arial" pitchFamily="34" charset="0"/>
              <a:cs typeface="Arial" pitchFamily="34" charset="0"/>
              <a:sym typeface="Gill Sans"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97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3"/>
          <p:cNvGrpSpPr>
            <a:grpSpLocks/>
          </p:cNvGrpSpPr>
          <p:nvPr/>
        </p:nvGrpSpPr>
        <p:grpSpPr bwMode="auto">
          <a:xfrm>
            <a:off x="-1426517" y="-107156"/>
            <a:ext cx="10597307" cy="7000875"/>
            <a:chOff x="-2028825" y="-152400"/>
            <a:chExt cx="15071725" cy="9956800"/>
          </a:xfrm>
        </p:grpSpPr>
        <p:sp>
          <p:nvSpPr>
            <p:cNvPr id="3076"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a:solidFill>
                    <a:schemeClr val="tx1">
                      <a:alpha val="36078"/>
                    </a:schemeClr>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307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9"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30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074" name="Rectangle 3"/>
          <p:cNvSpPr>
            <a:spLocks noGrp="1" noChangeArrowheads="1"/>
          </p:cNvSpPr>
          <p:nvPr>
            <p:ph type="title"/>
          </p:nvPr>
        </p:nvSpPr>
        <p:spPr>
          <a:xfrm>
            <a:off x="49113" y="2250281"/>
            <a:ext cx="9072563" cy="2678906"/>
          </a:xfrm>
        </p:spPr>
        <p:txBody>
          <a:bodyPr anchor="ctr">
            <a:normAutofit fontScale="90000"/>
          </a:bodyPr>
          <a:lstStyle/>
          <a:p>
            <a:pPr eaLnBrk="1" hangingPunct="1"/>
            <a:r>
              <a:rPr lang="en-US" altLang="en-US" sz="4200" b="1" dirty="0">
                <a:solidFill>
                  <a:srgbClr val="505050"/>
                </a:solidFill>
                <a:latin typeface="Arial" pitchFamily="34" charset="0"/>
                <a:cs typeface="Arial" pitchFamily="34" charset="0"/>
                <a:sym typeface="Arial" pitchFamily="34" charset="0"/>
              </a:rPr>
              <a:t>Rob Clark</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Senior Vice President</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for Research</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&amp;</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Dean, </a:t>
            </a:r>
            <a:r>
              <a:rPr lang="en-US" altLang="en-US" sz="4200" b="1" dirty="0" err="1">
                <a:solidFill>
                  <a:srgbClr val="505050"/>
                </a:solidFill>
                <a:latin typeface="Arial" pitchFamily="34" charset="0"/>
                <a:cs typeface="Arial" pitchFamily="34" charset="0"/>
                <a:sym typeface="Arial" pitchFamily="34" charset="0"/>
              </a:rPr>
              <a:t>Hajim</a:t>
            </a:r>
            <a:r>
              <a:rPr lang="en-US" altLang="en-US" sz="4200" b="1" dirty="0">
                <a:solidFill>
                  <a:srgbClr val="505050"/>
                </a:solidFill>
                <a:latin typeface="Arial" pitchFamily="34" charset="0"/>
                <a:cs typeface="Arial" pitchFamily="34" charset="0"/>
                <a:sym typeface="Arial" pitchFamily="34" charset="0"/>
              </a:rPr>
              <a:t> School</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of Engineering</a:t>
            </a:r>
            <a:endParaRPr lang="en-US" altLang="en-US" sz="4200" b="1" dirty="0">
              <a:solidFill>
                <a:srgbClr val="505050"/>
              </a:solidFill>
              <a:latin typeface="Arial" pitchFamily="34" charset="0"/>
              <a:sym typeface="Arial" pitchFamily="34" charset="0"/>
            </a:endParaRPr>
          </a:p>
        </p:txBody>
      </p:sp>
    </p:spTree>
    <p:extLst>
      <p:ext uri="{BB962C8B-B14F-4D97-AF65-F5344CB8AC3E}">
        <p14:creationId xmlns:p14="http://schemas.microsoft.com/office/powerpoint/2010/main" val="1880826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7"/>
          <p:cNvGrpSpPr>
            <a:grpSpLocks/>
          </p:cNvGrpSpPr>
          <p:nvPr/>
        </p:nvGrpSpPr>
        <p:grpSpPr bwMode="auto">
          <a:xfrm>
            <a:off x="0" y="6098977"/>
            <a:ext cx="9170789" cy="794742"/>
            <a:chOff x="0" y="8674100"/>
            <a:chExt cx="13042900" cy="1130300"/>
          </a:xfrm>
        </p:grpSpPr>
        <p:sp>
          <p:nvSpPr>
            <p:cNvPr id="21511"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215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1507" name="Title 5"/>
          <p:cNvSpPr>
            <a:spLocks noGrp="1"/>
          </p:cNvSpPr>
          <p:nvPr>
            <p:ph type="title"/>
          </p:nvPr>
        </p:nvSpPr>
        <p:spPr>
          <a:xfrm>
            <a:off x="178594" y="591502"/>
            <a:ext cx="8572500" cy="803672"/>
          </a:xfrm>
        </p:spPr>
        <p:txBody>
          <a:bodyPr/>
          <a:lstStyle/>
          <a:p>
            <a:pPr eaLnBrk="1" hangingPunct="1"/>
            <a:r>
              <a:rPr lang="en-US" altLang="en-US" sz="3100" b="1" dirty="0">
                <a:latin typeface="Arial" pitchFamily="34" charset="0"/>
                <a:cs typeface="Arial" pitchFamily="34" charset="0"/>
              </a:rPr>
              <a:t>Internal Resources: CTSI, </a:t>
            </a:r>
            <a:r>
              <a:rPr lang="en-US" altLang="en-US" sz="3100" b="1" dirty="0" err="1">
                <a:latin typeface="Arial" pitchFamily="34" charset="0"/>
                <a:cs typeface="Arial" pitchFamily="34" charset="0"/>
              </a:rPr>
              <a:t>cGMP</a:t>
            </a:r>
            <a:r>
              <a:rPr lang="en-US" altLang="en-US" sz="3100" b="1" dirty="0">
                <a:latin typeface="Arial" pitchFamily="34" charset="0"/>
                <a:cs typeface="Arial" pitchFamily="34" charset="0"/>
              </a:rPr>
              <a:t> Facility</a:t>
            </a:r>
          </a:p>
        </p:txBody>
      </p:sp>
      <p:sp>
        <p:nvSpPr>
          <p:cNvPr id="7" name="Content Placeholder 6"/>
          <p:cNvSpPr>
            <a:spLocks noGrp="1"/>
          </p:cNvSpPr>
          <p:nvPr>
            <p:ph idx="1"/>
          </p:nvPr>
        </p:nvSpPr>
        <p:spPr>
          <a:xfrm>
            <a:off x="125016" y="1768078"/>
            <a:ext cx="8626078" cy="4554141"/>
          </a:xfrm>
        </p:spPr>
        <p:txBody>
          <a:bodyPr/>
          <a:lstStyle/>
          <a:p>
            <a:pPr marL="0" indent="0">
              <a:spcBef>
                <a:spcPts val="211"/>
              </a:spcBef>
              <a:spcAft>
                <a:spcPts val="211"/>
              </a:spcAft>
            </a:pPr>
            <a:r>
              <a:rPr lang="en-US" altLang="en-US" sz="2200" b="1">
                <a:latin typeface="Arial" pitchFamily="34" charset="0"/>
                <a:cs typeface="Arial" pitchFamily="34" charset="0"/>
              </a:rPr>
              <a:t>CTSI</a:t>
            </a:r>
          </a:p>
          <a:p>
            <a:pPr marL="0" indent="0">
              <a:spcBef>
                <a:spcPts val="211"/>
              </a:spcBef>
              <a:spcAft>
                <a:spcPts val="211"/>
              </a:spcAft>
              <a:buFontTx/>
              <a:buChar char="•"/>
            </a:pPr>
            <a:r>
              <a:rPr lang="en-US" altLang="en-US" sz="2200">
                <a:latin typeface="Arial" pitchFamily="34" charset="0"/>
                <a:cs typeface="Arial" pitchFamily="34" charset="0"/>
              </a:rPr>
              <a:t>Broad regulatory knowledge (e.g., FDA)</a:t>
            </a:r>
          </a:p>
          <a:p>
            <a:pPr marL="0" indent="0">
              <a:spcBef>
                <a:spcPts val="211"/>
              </a:spcBef>
              <a:spcAft>
                <a:spcPts val="211"/>
              </a:spcAft>
              <a:buFontTx/>
              <a:buChar char="•"/>
            </a:pPr>
            <a:r>
              <a:rPr lang="en-US" altLang="en-US" sz="2200">
                <a:latin typeface="Arial" pitchFamily="34" charset="0"/>
                <a:cs typeface="Arial" pitchFamily="34" charset="0"/>
              </a:rPr>
              <a:t>Center for Human Experimental Therapeutics (CHET): Supports first-in-human studies (IND prep., clinical trial design/support)</a:t>
            </a:r>
          </a:p>
          <a:p>
            <a:pPr marL="0" indent="0">
              <a:spcBef>
                <a:spcPts val="211"/>
              </a:spcBef>
              <a:spcAft>
                <a:spcPts val="211"/>
              </a:spcAft>
              <a:buFontTx/>
              <a:buChar char="•"/>
            </a:pPr>
            <a:r>
              <a:rPr lang="en-US" altLang="en-US" sz="2200">
                <a:latin typeface="Arial" pitchFamily="34" charset="0"/>
                <a:cs typeface="Arial" pitchFamily="34" charset="0"/>
              </a:rPr>
              <a:t>Access to partners with key resources (e.g., GMP chemistry)</a:t>
            </a:r>
          </a:p>
          <a:p>
            <a:pPr marL="0" indent="0">
              <a:spcBef>
                <a:spcPts val="211"/>
              </a:spcBef>
              <a:spcAft>
                <a:spcPts val="211"/>
              </a:spcAft>
            </a:pPr>
            <a:endParaRPr lang="en-US" altLang="en-US" sz="2200">
              <a:latin typeface="Arial" pitchFamily="34" charset="0"/>
              <a:cs typeface="Arial" pitchFamily="34" charset="0"/>
            </a:endParaRPr>
          </a:p>
          <a:p>
            <a:pPr marL="0" indent="0">
              <a:spcBef>
                <a:spcPts val="211"/>
              </a:spcBef>
              <a:spcAft>
                <a:spcPts val="211"/>
              </a:spcAft>
            </a:pPr>
            <a:r>
              <a:rPr lang="en-US" altLang="en-US" sz="2200" b="1">
                <a:latin typeface="Arial" pitchFamily="34" charset="0"/>
                <a:cs typeface="Arial" pitchFamily="34" charset="0"/>
              </a:rPr>
              <a:t>Upstate cGMP Stem Cell Facility</a:t>
            </a:r>
          </a:p>
          <a:p>
            <a:pPr marL="0" indent="0">
              <a:spcBef>
                <a:spcPts val="211"/>
              </a:spcBef>
              <a:spcAft>
                <a:spcPts val="211"/>
              </a:spcAft>
              <a:buFontTx/>
              <a:buChar char="•"/>
            </a:pPr>
            <a:r>
              <a:rPr lang="en-US" altLang="en-US" sz="2200">
                <a:latin typeface="Arial" pitchFamily="34" charset="0"/>
                <a:cs typeface="Arial" pitchFamily="34" charset="0"/>
              </a:rPr>
              <a:t>Opened 2012; produces cells, proteins (Mabs) under GMP, for first-in-human studies</a:t>
            </a:r>
          </a:p>
          <a:p>
            <a:pPr marL="0" indent="0">
              <a:spcBef>
                <a:spcPts val="211"/>
              </a:spcBef>
              <a:spcAft>
                <a:spcPts val="211"/>
              </a:spcAft>
              <a:buFontTx/>
              <a:buChar char="•"/>
            </a:pPr>
            <a:r>
              <a:rPr lang="en-US" altLang="en-US" sz="2200">
                <a:latin typeface="Arial" pitchFamily="34" charset="0"/>
                <a:cs typeface="Arial" pitchFamily="34" charset="0"/>
              </a:rPr>
              <a:t>Supporting projects with a total of $26 million in funding – including major programs on macular degeneration, M.S.</a:t>
            </a:r>
          </a:p>
          <a:p>
            <a:pPr marL="0" indent="0">
              <a:spcBef>
                <a:spcPts val="211"/>
              </a:spcBef>
              <a:spcAft>
                <a:spcPts val="211"/>
              </a:spcAft>
            </a:pPr>
            <a:endParaRPr lang="en-US" altLang="en-US" sz="22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a:p>
            <a:pPr marL="0" indent="0">
              <a:spcBef>
                <a:spcPts val="211"/>
              </a:spcBef>
              <a:spcAft>
                <a:spcPts val="211"/>
              </a:spcAft>
            </a:pPr>
            <a:endParaRPr lang="en-US" altLang="en-US" sz="200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06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7"/>
          <p:cNvGrpSpPr>
            <a:grpSpLocks/>
          </p:cNvGrpSpPr>
          <p:nvPr/>
        </p:nvGrpSpPr>
        <p:grpSpPr bwMode="auto">
          <a:xfrm>
            <a:off x="0" y="6098977"/>
            <a:ext cx="9170789" cy="794742"/>
            <a:chOff x="0" y="8674100"/>
            <a:chExt cx="13042900" cy="1130300"/>
          </a:xfrm>
        </p:grpSpPr>
        <p:sp>
          <p:nvSpPr>
            <p:cNvPr id="22535"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225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2531" name="Title 5"/>
          <p:cNvSpPr>
            <a:spLocks noGrp="1"/>
          </p:cNvSpPr>
          <p:nvPr>
            <p:ph type="title"/>
          </p:nvPr>
        </p:nvSpPr>
        <p:spPr>
          <a:xfrm>
            <a:off x="196453" y="591502"/>
            <a:ext cx="8947547" cy="696516"/>
          </a:xfrm>
        </p:spPr>
        <p:txBody>
          <a:bodyPr/>
          <a:lstStyle/>
          <a:p>
            <a:pPr eaLnBrk="1" hangingPunct="1"/>
            <a:r>
              <a:rPr lang="en-US" altLang="en-US" sz="3400" b="1" dirty="0">
                <a:latin typeface="Arial" pitchFamily="34" charset="0"/>
                <a:cs typeface="Arial" pitchFamily="34" charset="0"/>
              </a:rPr>
              <a:t>Summary</a:t>
            </a:r>
          </a:p>
        </p:txBody>
      </p:sp>
      <p:sp>
        <p:nvSpPr>
          <p:cNvPr id="7" name="Content Placeholder 6"/>
          <p:cNvSpPr>
            <a:spLocks noGrp="1"/>
          </p:cNvSpPr>
          <p:nvPr>
            <p:ph idx="1"/>
          </p:nvPr>
        </p:nvSpPr>
        <p:spPr>
          <a:xfrm>
            <a:off x="232172" y="1768078"/>
            <a:ext cx="8572500" cy="4179094"/>
          </a:xfrm>
        </p:spPr>
        <p:txBody>
          <a:bodyPr/>
          <a:lstStyle/>
          <a:p>
            <a:pPr marL="0" indent="0" algn="just">
              <a:spcBef>
                <a:spcPts val="562"/>
              </a:spcBef>
              <a:spcAft>
                <a:spcPts val="562"/>
              </a:spcAft>
              <a:tabLst>
                <a:tab pos="321457" algn="l"/>
              </a:tabLst>
            </a:pPr>
            <a:r>
              <a:rPr lang="en-US" altLang="en-US" sz="2200">
                <a:latin typeface="Arial" pitchFamily="34" charset="0"/>
                <a:cs typeface="Arial" pitchFamily="34" charset="0"/>
              </a:rPr>
              <a:t>UR life science technologies have enormous potential for societal good &amp; commercial impact. Realizing this potential depends on:</a:t>
            </a:r>
          </a:p>
          <a:p>
            <a:pPr marL="0" indent="0" algn="just">
              <a:spcBef>
                <a:spcPts val="562"/>
              </a:spcBef>
              <a:spcAft>
                <a:spcPts val="562"/>
              </a:spcAft>
              <a:buFontTx/>
              <a:buChar char="•"/>
              <a:tabLst>
                <a:tab pos="321457" algn="l"/>
              </a:tabLst>
            </a:pPr>
            <a:r>
              <a:rPr lang="en-US" altLang="en-US" sz="2200" b="1">
                <a:latin typeface="Arial" pitchFamily="34" charset="0"/>
                <a:cs typeface="Arial" pitchFamily="34" charset="0"/>
              </a:rPr>
              <a:t>Early Phase Funding: </a:t>
            </a:r>
            <a:r>
              <a:rPr lang="en-US" altLang="en-US" sz="2200">
                <a:latin typeface="Arial" pitchFamily="34" charset="0"/>
                <a:cs typeface="Arial" pitchFamily="34" charset="0"/>
              </a:rPr>
              <a:t>To develop new technologies. We need to increase support for TDF and explore new models.</a:t>
            </a:r>
          </a:p>
          <a:p>
            <a:pPr marL="0" indent="0" algn="just">
              <a:spcBef>
                <a:spcPts val="562"/>
              </a:spcBef>
              <a:spcAft>
                <a:spcPts val="562"/>
              </a:spcAft>
              <a:buFontTx/>
              <a:buChar char="•"/>
              <a:tabLst>
                <a:tab pos="321457" algn="l"/>
              </a:tabLst>
            </a:pPr>
            <a:r>
              <a:rPr lang="en-US" altLang="en-US" sz="2200" b="1">
                <a:latin typeface="Arial" pitchFamily="34" charset="0"/>
                <a:cs typeface="Arial" pitchFamily="34" charset="0"/>
              </a:rPr>
              <a:t>The Internal UR Ecosystem: </a:t>
            </a:r>
            <a:r>
              <a:rPr lang="en-US" altLang="en-US" sz="2200">
                <a:latin typeface="Arial" pitchFamily="34" charset="0"/>
                <a:cs typeface="Arial" pitchFamily="34" charset="0"/>
              </a:rPr>
              <a:t>We have access to many of the assets necessary to develop life science technologies. </a:t>
            </a:r>
          </a:p>
          <a:p>
            <a:pPr marL="0" indent="0" algn="just">
              <a:spcBef>
                <a:spcPts val="562"/>
              </a:spcBef>
              <a:spcAft>
                <a:spcPts val="562"/>
              </a:spcAft>
              <a:buFontTx/>
              <a:buChar char="•"/>
              <a:tabLst>
                <a:tab pos="321457" algn="l"/>
              </a:tabLst>
            </a:pPr>
            <a:r>
              <a:rPr lang="en-US" altLang="en-US" sz="2200" b="1">
                <a:latin typeface="Arial" pitchFamily="34" charset="0"/>
                <a:cs typeface="Arial" pitchFamily="34" charset="0"/>
              </a:rPr>
              <a:t>Our External Ecosystem: </a:t>
            </a:r>
            <a:r>
              <a:rPr lang="en-US" altLang="en-US" sz="2200">
                <a:latin typeface="Arial" pitchFamily="34" charset="0"/>
                <a:cs typeface="Arial" pitchFamily="34" charset="0"/>
              </a:rPr>
              <a:t>We need business &amp; project management expertise, and early-stage investors. </a:t>
            </a:r>
            <a:r>
              <a:rPr lang="en-US" altLang="en-US" sz="2200" i="1">
                <a:latin typeface="Arial" pitchFamily="34" charset="0"/>
                <a:cs typeface="Arial" pitchFamily="34" charset="0"/>
              </a:rPr>
              <a:t>May also be value to a “WNY Biotech Consortium”, like the New York Academic Consortium formed by the 7 NYC biomedical schools.</a:t>
            </a:r>
          </a:p>
          <a:p>
            <a:pPr marL="0" indent="0" algn="just">
              <a:spcBef>
                <a:spcPts val="562"/>
              </a:spcBef>
              <a:spcAft>
                <a:spcPts val="562"/>
              </a:spcAft>
              <a:tabLst>
                <a:tab pos="321457" algn="l"/>
              </a:tabLst>
            </a:pPr>
            <a:endParaRPr lang="en-US" altLang="en-US" sz="2200">
              <a:latin typeface="Arial" pitchFamily="34" charset="0"/>
              <a:cs typeface="Arial" pitchFamily="34" charset="0"/>
            </a:endParaRPr>
          </a:p>
          <a:p>
            <a:pPr marL="0" indent="0" algn="just">
              <a:spcBef>
                <a:spcPts val="562"/>
              </a:spcBef>
              <a:spcAft>
                <a:spcPts val="562"/>
              </a:spcAft>
              <a:tabLst>
                <a:tab pos="321457" algn="l"/>
              </a:tabLst>
            </a:pPr>
            <a:endParaRPr lang="en-US" altLang="en-US" sz="2000">
              <a:latin typeface="Arial" pitchFamily="34" charset="0"/>
              <a:cs typeface="Arial" pitchFamily="34" charset="0"/>
            </a:endParaRPr>
          </a:p>
          <a:p>
            <a:pPr marL="0" indent="0" algn="just">
              <a:spcBef>
                <a:spcPts val="562"/>
              </a:spcBef>
              <a:spcAft>
                <a:spcPts val="562"/>
              </a:spcAft>
              <a:tabLst>
                <a:tab pos="321457" algn="l"/>
              </a:tabLst>
            </a:pPr>
            <a:endParaRPr lang="en-US" altLang="en-US" sz="2000">
              <a:latin typeface="Arial" pitchFamily="34" charset="0"/>
              <a:cs typeface="Arial" pitchFamily="34" charset="0"/>
            </a:endParaRPr>
          </a:p>
          <a:p>
            <a:pPr marL="0" indent="0" algn="just">
              <a:spcBef>
                <a:spcPts val="562"/>
              </a:spcBef>
              <a:spcAft>
                <a:spcPts val="562"/>
              </a:spcAft>
              <a:tabLst>
                <a:tab pos="321457" algn="l"/>
              </a:tabLst>
            </a:pPr>
            <a:endParaRPr lang="en-US" altLang="en-US" sz="200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455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6517" y="-107156"/>
            <a:ext cx="10597307" cy="7000875"/>
            <a:chOff x="-2028825" y="-152400"/>
            <a:chExt cx="15071725" cy="9956800"/>
          </a:xfrm>
        </p:grpSpPr>
        <p:sp>
          <p:nvSpPr>
            <p:cNvPr id="15361"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cap="flat">
                  <a:solidFill>
                    <a:schemeClr val="tx1">
                      <a:alpha val="35999"/>
                    </a:schemeClr>
                  </a:solidFill>
                  <a:miter lim="800000"/>
                  <a:headEnd type="none" w="med" len="med"/>
                  <a:tailEnd type="none" w="med" len="med"/>
                </a14:hiddenLine>
              </a:ext>
            </a:extLst>
          </p:spPr>
          <p:txBody>
            <a:bodyPr lIns="0" tIns="0" rIns="0" bIns="0"/>
            <a:lstStyle/>
            <a:p>
              <a:endParaRPr lang="en-US"/>
            </a:p>
          </p:txBody>
        </p:sp>
        <p:pic>
          <p:nvPicPr>
            <p:cNvPr id="153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5363" name="Rectangle 3"/>
          <p:cNvSpPr>
            <a:spLocks noGrp="1" noChangeArrowheads="1"/>
          </p:cNvSpPr>
          <p:nvPr>
            <p:ph type="title"/>
          </p:nvPr>
        </p:nvSpPr>
        <p:spPr>
          <a:xfrm>
            <a:off x="892969" y="1902023"/>
            <a:ext cx="7358063" cy="1098352"/>
          </a:xfrm>
          <a:ln/>
        </p:spPr>
        <p:txBody>
          <a:bodyPr anchor="ctr">
            <a:normAutofit fontScale="90000"/>
          </a:bodyPr>
          <a:lstStyle/>
          <a:p>
            <a:r>
              <a:rPr lang="en-US" sz="6200" dirty="0">
                <a:solidFill>
                  <a:srgbClr val="505050"/>
                </a:solidFill>
                <a:latin typeface="Arial" charset="0"/>
                <a:sym typeface="Arial" charset="0"/>
              </a:rPr>
              <a:t>Brand Launch and New Approach</a:t>
            </a:r>
            <a:endParaRPr lang="en-US" sz="6200" dirty="0">
              <a:solidFill>
                <a:srgbClr val="505050"/>
              </a:solidFill>
              <a:latin typeface="Arial" charset="0"/>
              <a:sym typeface="Arial" charset="0"/>
            </a:endParaRPr>
          </a:p>
        </p:txBody>
      </p:sp>
      <p:sp>
        <p:nvSpPr>
          <p:cNvPr id="15364" name="Rectangle 4"/>
          <p:cNvSpPr>
            <a:spLocks noGrp="1" noChangeArrowheads="1"/>
          </p:cNvSpPr>
          <p:nvPr>
            <p:ph type="body" idx="1"/>
          </p:nvPr>
        </p:nvSpPr>
        <p:spPr>
          <a:xfrm>
            <a:off x="892969" y="3643313"/>
            <a:ext cx="7358063" cy="2196703"/>
          </a:xfrm>
          <a:ln/>
        </p:spPr>
        <p:txBody>
          <a:bodyPr/>
          <a:lstStyle/>
          <a:p>
            <a:r>
              <a:rPr lang="en-US" sz="2800" dirty="0">
                <a:solidFill>
                  <a:srgbClr val="505050"/>
                </a:solidFill>
                <a:latin typeface="Arial" charset="0"/>
                <a:cs typeface="Arial" charset="0"/>
                <a:sym typeface="Arial" charset="0"/>
              </a:rPr>
              <a:t>Scott Catlin</a:t>
            </a:r>
          </a:p>
          <a:p>
            <a:r>
              <a:rPr lang="en-US" sz="2800" dirty="0">
                <a:solidFill>
                  <a:srgbClr val="505050"/>
                </a:solidFill>
                <a:latin typeface="Arial" charset="0"/>
                <a:cs typeface="Arial" charset="0"/>
                <a:sym typeface="Arial" charset="0"/>
              </a:rPr>
              <a:t>AVP, Technology Ventures</a:t>
            </a:r>
          </a:p>
          <a:p>
            <a:r>
              <a:rPr lang="en-US" sz="2800" dirty="0">
                <a:solidFill>
                  <a:srgbClr val="505050"/>
                </a:solidFill>
                <a:latin typeface="Arial" charset="0"/>
                <a:cs typeface="Arial" charset="0"/>
                <a:sym typeface="Arial" charset="0"/>
              </a:rPr>
              <a:t>October 21, 2013</a:t>
            </a:r>
            <a:endParaRPr lang="en-US" sz="2800" dirty="0">
              <a:solidFill>
                <a:srgbClr val="505050"/>
              </a:solidFill>
              <a:latin typeface="Arial" charset="0"/>
              <a:sym typeface="Arial" charset="0"/>
            </a:endParaRPr>
          </a:p>
        </p:txBody>
      </p:sp>
    </p:spTree>
    <p:extLst>
      <p:ext uri="{BB962C8B-B14F-4D97-AF65-F5344CB8AC3E}">
        <p14:creationId xmlns:p14="http://schemas.microsoft.com/office/powerpoint/2010/main" val="3067352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Mission</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892969" y="2089547"/>
            <a:ext cx="7358063" cy="3857625"/>
          </a:xfrm>
        </p:spPr>
        <p:txBody>
          <a:bodyPr/>
          <a:lstStyle/>
          <a:p>
            <a:pPr algn="l"/>
            <a:r>
              <a:rPr lang="en-US" sz="3800" dirty="0"/>
              <a:t>To </a:t>
            </a:r>
            <a:r>
              <a:rPr lang="en-US" sz="3800" dirty="0"/>
              <a:t>d</a:t>
            </a:r>
            <a:r>
              <a:rPr lang="en-US" sz="3800" dirty="0"/>
              <a:t>evelop </a:t>
            </a:r>
            <a:r>
              <a:rPr lang="en-US" sz="3800" dirty="0"/>
              <a:t>UR </a:t>
            </a:r>
            <a:r>
              <a:rPr lang="en-US" sz="3800" dirty="0"/>
              <a:t>innovations </a:t>
            </a:r>
            <a:r>
              <a:rPr lang="en-US" sz="3800" dirty="0"/>
              <a:t>into valuable products and services to make the world ever better.</a:t>
            </a:r>
          </a:p>
          <a:p>
            <a:pPr algn="l"/>
            <a:endParaRPr lang="en-US" sz="3800" dirty="0"/>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21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Mission</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892969" y="2089547"/>
            <a:ext cx="7358063" cy="3857625"/>
          </a:xfrm>
        </p:spPr>
        <p:txBody>
          <a:bodyPr/>
          <a:lstStyle/>
          <a:p>
            <a:pPr algn="l"/>
            <a:r>
              <a:rPr lang="en-US" sz="3800" dirty="0"/>
              <a:t>To </a:t>
            </a:r>
            <a:r>
              <a:rPr lang="en-US" sz="3800" u="sng" dirty="0"/>
              <a:t>d</a:t>
            </a:r>
            <a:r>
              <a:rPr lang="en-US" sz="3800" u="sng" dirty="0"/>
              <a:t>evelop</a:t>
            </a:r>
            <a:r>
              <a:rPr lang="en-US" sz="3800" dirty="0"/>
              <a:t> </a:t>
            </a:r>
            <a:r>
              <a:rPr lang="en-US" sz="3800" dirty="0"/>
              <a:t>UR </a:t>
            </a:r>
            <a:r>
              <a:rPr lang="en-US" sz="3800" u="sng" dirty="0"/>
              <a:t>innovations</a:t>
            </a:r>
            <a:r>
              <a:rPr lang="en-US" sz="3800" dirty="0"/>
              <a:t> </a:t>
            </a:r>
            <a:r>
              <a:rPr lang="en-US" sz="3800" dirty="0"/>
              <a:t>into </a:t>
            </a:r>
            <a:r>
              <a:rPr lang="en-US" sz="3800" u="sng" dirty="0"/>
              <a:t>valuable products and services </a:t>
            </a:r>
            <a:r>
              <a:rPr lang="en-US" sz="3800" dirty="0"/>
              <a:t>to </a:t>
            </a:r>
            <a:r>
              <a:rPr lang="en-US" sz="3800" u="sng" dirty="0"/>
              <a:t>make the world ever better</a:t>
            </a:r>
            <a:r>
              <a:rPr lang="en-US" sz="3800" dirty="0"/>
              <a:t>.</a:t>
            </a:r>
          </a:p>
          <a:p>
            <a:pPr algn="l"/>
            <a:endParaRPr lang="en-US" sz="3800" dirty="0"/>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785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New Name and Brand</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892969" y="2089547"/>
            <a:ext cx="7358063" cy="3857625"/>
          </a:xfrm>
        </p:spPr>
        <p:txBody>
          <a:bodyPr/>
          <a:lstStyle/>
          <a:p>
            <a:pPr marL="241093" indent="-241093"/>
            <a:r>
              <a:rPr lang="en-US" sz="2800" dirty="0"/>
              <a:t>Building </a:t>
            </a:r>
            <a:r>
              <a:rPr lang="en-US" sz="2800" dirty="0"/>
              <a:t>a new image and </a:t>
            </a:r>
            <a:r>
              <a:rPr lang="en-US" sz="2800" dirty="0"/>
              <a:t>approach</a:t>
            </a:r>
          </a:p>
          <a:p>
            <a:pPr marL="562550" lvl="5" indent="-241093"/>
            <a:r>
              <a:rPr lang="en-US" sz="2800" dirty="0"/>
              <a:t>Project Management – treat technologies as if we are personally building a business around them</a:t>
            </a:r>
            <a:r>
              <a:rPr lang="en-US" sz="2800" dirty="0"/>
              <a:t>; </a:t>
            </a:r>
            <a:r>
              <a:rPr lang="en-US" sz="2800" dirty="0"/>
              <a:t>“hand-craft” plan to fit technology</a:t>
            </a:r>
          </a:p>
          <a:p>
            <a:pPr marL="562550" lvl="5" indent="-241093"/>
            <a:r>
              <a:rPr lang="en-US" sz="2800" dirty="0"/>
              <a:t>Customer focused</a:t>
            </a:r>
          </a:p>
          <a:p>
            <a:pPr marL="562550" lvl="5" indent="-241093"/>
            <a:r>
              <a:rPr lang="en-US" sz="2800" dirty="0"/>
              <a:t>Proactive </a:t>
            </a:r>
            <a:r>
              <a:rPr lang="en-US" sz="2800" dirty="0"/>
              <a:t>engagement with the ecosystem</a:t>
            </a:r>
            <a:endParaRPr lang="en-US" sz="2800" dirty="0"/>
          </a:p>
          <a:p>
            <a:pPr lvl="5" algn="l"/>
            <a:endParaRPr lang="en-US" sz="2800" dirty="0"/>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274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1151930"/>
            <a:ext cx="7358063" cy="776883"/>
          </a:xfrm>
        </p:spPr>
        <p:txBody>
          <a:bodyPr/>
          <a:lstStyle/>
          <a:p>
            <a:r>
              <a:rPr lang="en-US" sz="4200" dirty="0">
                <a:latin typeface="Arial" pitchFamily="34" charset="0"/>
                <a:cs typeface="Arial" pitchFamily="34" charset="0"/>
              </a:rPr>
              <a:t>New Website</a:t>
            </a:r>
            <a:endParaRPr lang="en-US" sz="4200" dirty="0">
              <a:latin typeface="Arial" pitchFamily="34" charset="0"/>
              <a:cs typeface="Arial" pitchFamily="34" charset="0"/>
            </a:endParaRPr>
          </a:p>
        </p:txBody>
      </p:sp>
      <p:pic>
        <p:nvPicPr>
          <p:cNvPr id="1026" name="Picture 2" descr="C:\Users\scatlin\AppData\Local\Microsoft\Windows\Temporary Internet Files\Content.Outlook\TIOBWCX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844" y="640925"/>
            <a:ext cx="7143750" cy="54660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505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t>Fundamental Challenge</a:t>
            </a:r>
            <a:endParaRPr lang="en-US" sz="4200" dirty="0">
              <a:latin typeface="Arial" pitchFamily="34" charset="0"/>
              <a:cs typeface="Arial" pitchFamily="34" charset="0"/>
            </a:endParaRPr>
          </a:p>
        </p:txBody>
      </p:sp>
      <p:sp>
        <p:nvSpPr>
          <p:cNvPr id="12" name="TextBox 11"/>
          <p:cNvSpPr txBox="1"/>
          <p:nvPr/>
        </p:nvSpPr>
        <p:spPr>
          <a:xfrm>
            <a:off x="727770" y="1928813"/>
            <a:ext cx="1929365" cy="680473"/>
          </a:xfrm>
          <a:prstGeom prst="rect">
            <a:avLst/>
          </a:prstGeom>
          <a:noFill/>
        </p:spPr>
        <p:txBody>
          <a:bodyPr wrap="square" lIns="64291" tIns="32146" rIns="64291" bIns="32146" rtlCol="0">
            <a:spAutoFit/>
          </a:bodyPr>
          <a:lstStyle/>
          <a:p>
            <a:r>
              <a:rPr lang="en-US" sz="2000" dirty="0">
                <a:solidFill>
                  <a:prstClr val="black"/>
                </a:solidFill>
                <a:latin typeface="Calibri"/>
              </a:rPr>
              <a:t>University Research</a:t>
            </a:r>
            <a:endParaRPr lang="en-US" sz="2000" dirty="0">
              <a:solidFill>
                <a:prstClr val="black"/>
              </a:solidFill>
              <a:latin typeface="Calibri"/>
            </a:endParaRPr>
          </a:p>
        </p:txBody>
      </p:sp>
      <p:sp>
        <p:nvSpPr>
          <p:cNvPr id="13" name="TextBox 12"/>
          <p:cNvSpPr txBox="1"/>
          <p:nvPr/>
        </p:nvSpPr>
        <p:spPr>
          <a:xfrm>
            <a:off x="6206686" y="1928813"/>
            <a:ext cx="2088994" cy="680473"/>
          </a:xfrm>
          <a:prstGeom prst="rect">
            <a:avLst/>
          </a:prstGeom>
          <a:noFill/>
        </p:spPr>
        <p:txBody>
          <a:bodyPr wrap="square" lIns="64291" tIns="32146" rIns="64291" bIns="32146" rtlCol="0">
            <a:spAutoFit/>
          </a:bodyPr>
          <a:lstStyle/>
          <a:p>
            <a:r>
              <a:rPr lang="en-US" sz="2000" dirty="0">
                <a:solidFill>
                  <a:prstClr val="black"/>
                </a:solidFill>
                <a:latin typeface="Calibri"/>
              </a:rPr>
              <a:t>Commercial Products/Services</a:t>
            </a:r>
            <a:endParaRPr lang="en-US" sz="2000" dirty="0">
              <a:solidFill>
                <a:prstClr val="black"/>
              </a:solidFill>
              <a:latin typeface="Calibri"/>
            </a:endParaRPr>
          </a:p>
        </p:txBody>
      </p:sp>
      <p:cxnSp>
        <p:nvCxnSpPr>
          <p:cNvPr id="14" name="Straight Connector 13"/>
          <p:cNvCxnSpPr/>
          <p:nvPr/>
        </p:nvCxnSpPr>
        <p:spPr>
          <a:xfrm>
            <a:off x="2643188" y="2479903"/>
            <a:ext cx="0" cy="191316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5" name="Straight Connector 14"/>
          <p:cNvCxnSpPr/>
          <p:nvPr/>
        </p:nvCxnSpPr>
        <p:spPr>
          <a:xfrm>
            <a:off x="6072188" y="2479903"/>
            <a:ext cx="0" cy="191316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6" name="Straight Connector 15"/>
          <p:cNvCxnSpPr/>
          <p:nvPr/>
        </p:nvCxnSpPr>
        <p:spPr>
          <a:xfrm flipH="1">
            <a:off x="4365050" y="2426324"/>
            <a:ext cx="10550" cy="18752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7" name="TextBox 16"/>
          <p:cNvSpPr txBox="1"/>
          <p:nvPr/>
        </p:nvSpPr>
        <p:spPr>
          <a:xfrm>
            <a:off x="3339703" y="1797547"/>
            <a:ext cx="2054392" cy="680473"/>
          </a:xfrm>
          <a:prstGeom prst="rect">
            <a:avLst/>
          </a:prstGeom>
          <a:noFill/>
        </p:spPr>
        <p:txBody>
          <a:bodyPr wrap="square" lIns="64291" tIns="32146" rIns="64291" bIns="32146" rtlCol="0">
            <a:spAutoFit/>
          </a:bodyPr>
          <a:lstStyle/>
          <a:p>
            <a:r>
              <a:rPr lang="en-US" sz="2000" dirty="0">
                <a:solidFill>
                  <a:prstClr val="black"/>
                </a:solidFill>
                <a:latin typeface="Calibri"/>
              </a:rPr>
              <a:t>Commercial Interest</a:t>
            </a:r>
            <a:endParaRPr lang="en-US" sz="2000" dirty="0">
              <a:solidFill>
                <a:prstClr val="black"/>
              </a:solidFill>
              <a:latin typeface="Calibri"/>
            </a:endParaRPr>
          </a:p>
        </p:txBody>
      </p:sp>
      <p:sp>
        <p:nvSpPr>
          <p:cNvPr id="18" name="TextBox 17"/>
          <p:cNvSpPr txBox="1"/>
          <p:nvPr/>
        </p:nvSpPr>
        <p:spPr>
          <a:xfrm>
            <a:off x="714375" y="2801371"/>
            <a:ext cx="1982943" cy="930543"/>
          </a:xfrm>
          <a:prstGeom prst="rect">
            <a:avLst/>
          </a:prstGeom>
          <a:noFill/>
        </p:spPr>
        <p:txBody>
          <a:bodyPr wrap="square" lIns="64291" tIns="32146" rIns="64291" bIns="32146" rtlCol="0">
            <a:spAutoFit/>
          </a:bodyPr>
          <a:lstStyle/>
          <a:p>
            <a:pPr marL="200911" indent="-200911">
              <a:buFont typeface="Arial" pitchFamily="34" charset="0"/>
              <a:buChar char="•"/>
            </a:pPr>
            <a:r>
              <a:rPr lang="en-US" sz="1100" dirty="0">
                <a:solidFill>
                  <a:prstClr val="black"/>
                </a:solidFill>
                <a:latin typeface="Calibri"/>
              </a:rPr>
              <a:t>Ground breaking research</a:t>
            </a:r>
          </a:p>
          <a:p>
            <a:pPr marL="200911" indent="-200911">
              <a:buFont typeface="Arial" pitchFamily="34" charset="0"/>
              <a:buChar char="•"/>
            </a:pPr>
            <a:r>
              <a:rPr lang="en-US" sz="1100" dirty="0">
                <a:solidFill>
                  <a:prstClr val="black"/>
                </a:solidFill>
                <a:latin typeface="Calibri"/>
              </a:rPr>
              <a:t>Driven by research, grants, publications</a:t>
            </a:r>
          </a:p>
          <a:p>
            <a:pPr marL="200911" indent="-200911">
              <a:buFont typeface="Arial" pitchFamily="34" charset="0"/>
              <a:buChar char="•"/>
            </a:pPr>
            <a:r>
              <a:rPr lang="en-US" sz="1100" dirty="0">
                <a:solidFill>
                  <a:prstClr val="black"/>
                </a:solidFill>
                <a:latin typeface="Calibri"/>
              </a:rPr>
              <a:t>Limited business input</a:t>
            </a:r>
            <a:r>
              <a:rPr lang="en-US" sz="1100" dirty="0">
                <a:solidFill>
                  <a:prstClr val="black"/>
                </a:solidFill>
                <a:latin typeface="Calibri"/>
              </a:rPr>
              <a:t> </a:t>
            </a:r>
            <a:r>
              <a:rPr lang="en-US" sz="1100" dirty="0">
                <a:solidFill>
                  <a:prstClr val="black"/>
                </a:solidFill>
                <a:latin typeface="Calibri"/>
              </a:rPr>
              <a:t>and often no business partner</a:t>
            </a:r>
            <a:endParaRPr lang="en-US" sz="1100" dirty="0">
              <a:solidFill>
                <a:prstClr val="black"/>
              </a:solidFill>
              <a:latin typeface="Calibri"/>
            </a:endParaRPr>
          </a:p>
        </p:txBody>
      </p:sp>
      <p:sp>
        <p:nvSpPr>
          <p:cNvPr id="19" name="TextBox 18"/>
          <p:cNvSpPr txBox="1"/>
          <p:nvPr/>
        </p:nvSpPr>
        <p:spPr>
          <a:xfrm>
            <a:off x="6233475" y="2801371"/>
            <a:ext cx="2142572" cy="1276792"/>
          </a:xfrm>
          <a:prstGeom prst="rect">
            <a:avLst/>
          </a:prstGeom>
          <a:noFill/>
        </p:spPr>
        <p:txBody>
          <a:bodyPr wrap="square" lIns="64291" tIns="32146" rIns="64291" bIns="32146" rtlCol="0">
            <a:spAutoFit/>
          </a:bodyPr>
          <a:lstStyle/>
          <a:p>
            <a:pPr marL="200911" indent="-200911">
              <a:buFont typeface="Arial" pitchFamily="34" charset="0"/>
              <a:buChar char="•"/>
            </a:pPr>
            <a:r>
              <a:rPr lang="en-US" sz="1100" dirty="0">
                <a:solidFill>
                  <a:prstClr val="black"/>
                </a:solidFill>
                <a:latin typeface="Calibri"/>
              </a:rPr>
              <a:t>Development of solutions valued by the market</a:t>
            </a:r>
          </a:p>
          <a:p>
            <a:pPr marL="200911" indent="-200911">
              <a:buFont typeface="Arial" pitchFamily="34" charset="0"/>
              <a:buChar char="•"/>
            </a:pPr>
            <a:r>
              <a:rPr lang="en-US" sz="1100" dirty="0">
                <a:solidFill>
                  <a:prstClr val="black"/>
                </a:solidFill>
                <a:latin typeface="Calibri"/>
              </a:rPr>
              <a:t>Customer and market driven</a:t>
            </a:r>
          </a:p>
          <a:p>
            <a:pPr marL="200911" indent="-200911">
              <a:buFont typeface="Arial" pitchFamily="34" charset="0"/>
              <a:buChar char="•"/>
            </a:pPr>
            <a:r>
              <a:rPr lang="en-US" sz="1100" dirty="0">
                <a:solidFill>
                  <a:prstClr val="black"/>
                </a:solidFill>
                <a:latin typeface="Calibri"/>
              </a:rPr>
              <a:t>Sustainable growth</a:t>
            </a:r>
          </a:p>
          <a:p>
            <a:pPr marL="200911" indent="-200911">
              <a:buFont typeface="Arial" pitchFamily="34" charset="0"/>
              <a:buChar char="•"/>
            </a:pPr>
            <a:r>
              <a:rPr lang="en-US" sz="1100" dirty="0">
                <a:solidFill>
                  <a:prstClr val="black"/>
                </a:solidFill>
                <a:latin typeface="Calibri"/>
              </a:rPr>
              <a:t>Seek risk mitigation and barriers to entry via IP, regulatory, cost advantages</a:t>
            </a:r>
          </a:p>
        </p:txBody>
      </p:sp>
      <p:sp>
        <p:nvSpPr>
          <p:cNvPr id="20" name="TextBox 19"/>
          <p:cNvSpPr txBox="1"/>
          <p:nvPr/>
        </p:nvSpPr>
        <p:spPr>
          <a:xfrm>
            <a:off x="2750344" y="4498249"/>
            <a:ext cx="3536156" cy="1249860"/>
          </a:xfrm>
          <a:prstGeom prst="rect">
            <a:avLst/>
          </a:prstGeom>
          <a:noFill/>
        </p:spPr>
        <p:txBody>
          <a:bodyPr wrap="square" lIns="64291" tIns="32146" rIns="64291" bIns="32146" rtlCol="0">
            <a:spAutoFit/>
          </a:bodyPr>
          <a:lstStyle/>
          <a:p>
            <a:pPr marL="200911" indent="-200911">
              <a:buFont typeface="Arial" pitchFamily="34" charset="0"/>
              <a:buChar char="•"/>
            </a:pPr>
            <a:r>
              <a:rPr lang="en-US" sz="1100" dirty="0"/>
              <a:t>Risks and interest </a:t>
            </a:r>
            <a:r>
              <a:rPr lang="en-US" sz="1100" dirty="0"/>
              <a:t>depend </a:t>
            </a:r>
            <a:r>
              <a:rPr lang="en-US" sz="1100" dirty="0"/>
              <a:t>on:</a:t>
            </a:r>
          </a:p>
          <a:p>
            <a:pPr marL="522368" lvl="1" indent="-200911">
              <a:buFont typeface="Arial" pitchFamily="34" charset="0"/>
              <a:buChar char="•"/>
            </a:pPr>
            <a:r>
              <a:rPr lang="en-US" sz="1100" dirty="0"/>
              <a:t>Proof of concept</a:t>
            </a:r>
          </a:p>
          <a:p>
            <a:pPr marL="522368" lvl="1" indent="-200911">
              <a:buFont typeface="Arial" pitchFamily="34" charset="0"/>
              <a:buChar char="•"/>
            </a:pPr>
            <a:r>
              <a:rPr lang="en-US" sz="1100" dirty="0"/>
              <a:t>Regulatory hurdles</a:t>
            </a:r>
          </a:p>
          <a:p>
            <a:pPr marL="522368" lvl="1" indent="-200911">
              <a:buFont typeface="Arial" pitchFamily="34" charset="0"/>
              <a:buChar char="•"/>
            </a:pPr>
            <a:r>
              <a:rPr lang="en-US" sz="1100" dirty="0"/>
              <a:t>Technology and market opportunity</a:t>
            </a:r>
          </a:p>
          <a:p>
            <a:pPr marL="522368" lvl="1" indent="-200911">
              <a:buFont typeface="Arial" pitchFamily="34" charset="0"/>
              <a:buChar char="•"/>
            </a:pPr>
            <a:r>
              <a:rPr lang="en-US" sz="1100" dirty="0"/>
              <a:t>Corporations vs. Start-ups and Investor types</a:t>
            </a:r>
          </a:p>
          <a:p>
            <a:pPr marL="522368" lvl="1" indent="-200911">
              <a:buFont typeface="Arial" pitchFamily="34" charset="0"/>
              <a:buChar char="•"/>
            </a:pPr>
            <a:r>
              <a:rPr lang="en-US" sz="1100" dirty="0"/>
              <a:t>Researcher engagement and team development</a:t>
            </a:r>
          </a:p>
          <a:p>
            <a:pPr marL="200911" indent="-200911">
              <a:buFont typeface="Arial" pitchFamily="34" charset="0"/>
              <a:buChar char="•"/>
            </a:pPr>
            <a:r>
              <a:rPr lang="en-US" sz="1100" dirty="0"/>
              <a:t>Limited proof-of-concept investment </a:t>
            </a:r>
          </a:p>
        </p:txBody>
      </p:sp>
      <p:pic>
        <p:nvPicPr>
          <p:cNvPr id="21" name="Picture 3" descr="C:\Users\scatlin\AppData\Local\Microsoft\Windows\Temporary Internet Files\Content.IE5\8MYD5F16\MC90023953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4554141"/>
            <a:ext cx="1374851" cy="14213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787" y="4500563"/>
            <a:ext cx="1928260" cy="144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2964656" y="2481986"/>
            <a:ext cx="1068593" cy="1589952"/>
            <a:chOff x="4216400" y="3529935"/>
            <a:chExt cx="1519776" cy="2261265"/>
          </a:xfrm>
        </p:grpSpPr>
        <p:sp>
          <p:nvSpPr>
            <p:cNvPr id="11" name="Cloud 10"/>
            <p:cNvSpPr/>
            <p:nvPr/>
          </p:nvSpPr>
          <p:spPr>
            <a:xfrm>
              <a:off x="4216400" y="3529935"/>
              <a:ext cx="1498004" cy="1042065"/>
            </a:xfrm>
            <a:prstGeom prst="cloud">
              <a:avLst/>
            </a:prstGeom>
            <a:solidFill>
              <a:srgbClr val="4F81BD"/>
            </a:solidFill>
            <a:ln w="25400" cap="flat" cmpd="sng" algn="ctr">
              <a:solidFill>
                <a:srgbClr val="4F81BD">
                  <a:shade val="50000"/>
                </a:srgbClr>
              </a:solidFill>
              <a:prstDash val="solid"/>
            </a:ln>
            <a:effectLst/>
          </p:spPr>
          <p:txBody>
            <a:bodyPr rtlCol="0" anchor="ctr"/>
            <a:lstStyle/>
            <a:p>
              <a:pPr defTabSz="642915">
                <a:defRPr/>
              </a:pPr>
              <a:endParaRPr lang="en-US" sz="1300" kern="0">
                <a:solidFill>
                  <a:prstClr val="white"/>
                </a:solidFill>
                <a:latin typeface="Calibri"/>
              </a:endParaRPr>
            </a:p>
          </p:txBody>
        </p:sp>
        <p:sp>
          <p:nvSpPr>
            <p:cNvPr id="23" name="TextBox 22"/>
            <p:cNvSpPr txBox="1"/>
            <p:nvPr/>
          </p:nvSpPr>
          <p:spPr>
            <a:xfrm>
              <a:off x="4288377" y="3618956"/>
              <a:ext cx="1447799" cy="1269407"/>
            </a:xfrm>
            <a:prstGeom prst="rect">
              <a:avLst/>
            </a:prstGeom>
            <a:noFill/>
          </p:spPr>
          <p:txBody>
            <a:bodyPr wrap="square" rtlCol="0">
              <a:spAutoFit/>
            </a:bodyPr>
            <a:lstStyle/>
            <a:p>
              <a:r>
                <a:rPr lang="en-US" sz="1300" b="1" dirty="0">
                  <a:solidFill>
                    <a:prstClr val="black"/>
                  </a:solidFill>
                  <a:latin typeface="Calibri"/>
                </a:rPr>
                <a:t>We generally get stuck here</a:t>
              </a:r>
              <a:endParaRPr lang="en-US" sz="1300" b="1" dirty="0">
                <a:solidFill>
                  <a:prstClr val="black"/>
                </a:solidFill>
                <a:latin typeface="Calibri"/>
              </a:endParaRPr>
            </a:p>
          </p:txBody>
        </p:sp>
        <p:sp>
          <p:nvSpPr>
            <p:cNvPr id="24" name="Down Arrow 23"/>
            <p:cNvSpPr/>
            <p:nvPr/>
          </p:nvSpPr>
          <p:spPr>
            <a:xfrm>
              <a:off x="4369586" y="4669304"/>
              <a:ext cx="685800" cy="436096"/>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defTabSz="642915">
                <a:defRPr/>
              </a:pPr>
              <a:endParaRPr lang="en-US" sz="1300" kern="0">
                <a:solidFill>
                  <a:prstClr val="white"/>
                </a:solidFill>
                <a:latin typeface="Calibri"/>
              </a:endParaRPr>
            </a:p>
          </p:txBody>
        </p:sp>
        <p:sp>
          <p:nvSpPr>
            <p:cNvPr id="25" name="Multiply 24"/>
            <p:cNvSpPr/>
            <p:nvPr/>
          </p:nvSpPr>
          <p:spPr>
            <a:xfrm>
              <a:off x="4319381" y="5105400"/>
              <a:ext cx="795470" cy="685800"/>
            </a:xfrm>
            <a:prstGeom prst="mathMultiply">
              <a:avLst/>
            </a:prstGeom>
            <a:solidFill>
              <a:srgbClr val="C0504D"/>
            </a:solidFill>
            <a:ln w="25400" cap="flat" cmpd="sng" algn="ctr">
              <a:solidFill>
                <a:srgbClr val="4F81BD">
                  <a:shade val="50000"/>
                </a:srgbClr>
              </a:solidFill>
              <a:prstDash val="solid"/>
            </a:ln>
            <a:effectLst/>
          </p:spPr>
          <p:txBody>
            <a:bodyPr rtlCol="0" anchor="ctr"/>
            <a:lstStyle/>
            <a:p>
              <a:pPr defTabSz="642915">
                <a:defRPr/>
              </a:pPr>
              <a:endParaRPr lang="en-US" sz="1300" kern="0">
                <a:solidFill>
                  <a:srgbClr val="FF0000"/>
                </a:solidFill>
                <a:latin typeface="Calibri"/>
              </a:endParaRPr>
            </a:p>
          </p:txBody>
        </p:sp>
      </p:grpSp>
      <p:pic>
        <p:nvPicPr>
          <p:cNvPr id="26"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26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t>Solution and Focus</a:t>
            </a:r>
            <a:endParaRPr lang="en-US" sz="4200" dirty="0">
              <a:latin typeface="Arial" pitchFamily="34" charset="0"/>
              <a:cs typeface="Arial" pitchFamily="34" charset="0"/>
            </a:endParaRPr>
          </a:p>
        </p:txBody>
      </p:sp>
      <p:sp>
        <p:nvSpPr>
          <p:cNvPr id="12" name="TextBox 11"/>
          <p:cNvSpPr txBox="1"/>
          <p:nvPr/>
        </p:nvSpPr>
        <p:spPr>
          <a:xfrm>
            <a:off x="500063" y="1928813"/>
            <a:ext cx="1929365" cy="680473"/>
          </a:xfrm>
          <a:prstGeom prst="rect">
            <a:avLst/>
          </a:prstGeom>
          <a:noFill/>
        </p:spPr>
        <p:txBody>
          <a:bodyPr wrap="square" lIns="64291" tIns="32146" rIns="64291" bIns="32146" rtlCol="0">
            <a:spAutoFit/>
          </a:bodyPr>
          <a:lstStyle/>
          <a:p>
            <a:r>
              <a:rPr lang="en-US" sz="2000" dirty="0">
                <a:solidFill>
                  <a:prstClr val="black"/>
                </a:solidFill>
                <a:latin typeface="Calibri"/>
              </a:rPr>
              <a:t>University Research</a:t>
            </a:r>
            <a:endParaRPr lang="en-US" sz="2000" dirty="0">
              <a:solidFill>
                <a:prstClr val="black"/>
              </a:solidFill>
              <a:latin typeface="Calibri"/>
            </a:endParaRPr>
          </a:p>
        </p:txBody>
      </p:sp>
      <p:sp>
        <p:nvSpPr>
          <p:cNvPr id="13" name="TextBox 12"/>
          <p:cNvSpPr txBox="1"/>
          <p:nvPr/>
        </p:nvSpPr>
        <p:spPr>
          <a:xfrm>
            <a:off x="6394209" y="1928813"/>
            <a:ext cx="2088994" cy="680473"/>
          </a:xfrm>
          <a:prstGeom prst="rect">
            <a:avLst/>
          </a:prstGeom>
          <a:noFill/>
        </p:spPr>
        <p:txBody>
          <a:bodyPr wrap="square" lIns="64291" tIns="32146" rIns="64291" bIns="32146" rtlCol="0">
            <a:spAutoFit/>
          </a:bodyPr>
          <a:lstStyle/>
          <a:p>
            <a:r>
              <a:rPr lang="en-US" sz="2000" dirty="0">
                <a:solidFill>
                  <a:prstClr val="black"/>
                </a:solidFill>
                <a:latin typeface="Calibri"/>
              </a:rPr>
              <a:t>Commercial Products/Services</a:t>
            </a:r>
            <a:endParaRPr lang="en-US" sz="2000" dirty="0">
              <a:solidFill>
                <a:prstClr val="black"/>
              </a:solidFill>
              <a:latin typeface="Calibri"/>
            </a:endParaRPr>
          </a:p>
        </p:txBody>
      </p:sp>
      <p:cxnSp>
        <p:nvCxnSpPr>
          <p:cNvPr id="14" name="Straight Connector 13"/>
          <p:cNvCxnSpPr/>
          <p:nvPr/>
        </p:nvCxnSpPr>
        <p:spPr>
          <a:xfrm>
            <a:off x="2375850" y="2479903"/>
            <a:ext cx="0" cy="191316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5" name="Straight Connector 14"/>
          <p:cNvCxnSpPr/>
          <p:nvPr/>
        </p:nvCxnSpPr>
        <p:spPr>
          <a:xfrm>
            <a:off x="6394209" y="2479903"/>
            <a:ext cx="0" cy="191316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6" name="Straight Connector 15"/>
          <p:cNvCxnSpPr/>
          <p:nvPr/>
        </p:nvCxnSpPr>
        <p:spPr>
          <a:xfrm flipH="1">
            <a:off x="4348976" y="2426324"/>
            <a:ext cx="10550" cy="18752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7" name="TextBox 16"/>
          <p:cNvSpPr txBox="1"/>
          <p:nvPr/>
        </p:nvSpPr>
        <p:spPr>
          <a:xfrm>
            <a:off x="3339703" y="1797547"/>
            <a:ext cx="2054392" cy="680473"/>
          </a:xfrm>
          <a:prstGeom prst="rect">
            <a:avLst/>
          </a:prstGeom>
          <a:noFill/>
        </p:spPr>
        <p:txBody>
          <a:bodyPr wrap="square" lIns="64291" tIns="32146" rIns="64291" bIns="32146" rtlCol="0">
            <a:spAutoFit/>
          </a:bodyPr>
          <a:lstStyle/>
          <a:p>
            <a:r>
              <a:rPr lang="en-US" sz="2000" dirty="0">
                <a:solidFill>
                  <a:prstClr val="black"/>
                </a:solidFill>
                <a:latin typeface="Calibri"/>
              </a:rPr>
              <a:t>Commercial Interest</a:t>
            </a:r>
            <a:endParaRPr lang="en-US" sz="2000" dirty="0">
              <a:solidFill>
                <a:prstClr val="black"/>
              </a:solidFill>
              <a:latin typeface="Calibri"/>
            </a:endParaRPr>
          </a:p>
        </p:txBody>
      </p:sp>
      <p:sp>
        <p:nvSpPr>
          <p:cNvPr id="20" name="TextBox 19"/>
          <p:cNvSpPr txBox="1"/>
          <p:nvPr/>
        </p:nvSpPr>
        <p:spPr>
          <a:xfrm>
            <a:off x="2750344" y="4695160"/>
            <a:ext cx="3536156" cy="742028"/>
          </a:xfrm>
          <a:prstGeom prst="rect">
            <a:avLst/>
          </a:prstGeom>
          <a:noFill/>
        </p:spPr>
        <p:txBody>
          <a:bodyPr wrap="square" lIns="64291" tIns="32146" rIns="64291" bIns="32146" rtlCol="0">
            <a:spAutoFit/>
          </a:bodyPr>
          <a:lstStyle/>
          <a:p>
            <a:pPr marL="200911" indent="-200911">
              <a:buFont typeface="Arial" pitchFamily="34" charset="0"/>
              <a:buChar char="•"/>
            </a:pPr>
            <a:r>
              <a:rPr lang="en-US" sz="1100" dirty="0"/>
              <a:t>Prove the concept, e.g.</a:t>
            </a:r>
            <a:endParaRPr lang="en-US" sz="1100" dirty="0"/>
          </a:p>
          <a:p>
            <a:pPr marL="522368" lvl="1" indent="-200911">
              <a:buFont typeface="Arial" pitchFamily="34" charset="0"/>
              <a:buChar char="•"/>
            </a:pPr>
            <a:r>
              <a:rPr lang="en-US" sz="1100" dirty="0"/>
              <a:t>Prototyping, customer feedback, market</a:t>
            </a:r>
            <a:endParaRPr lang="en-US" sz="1100" dirty="0"/>
          </a:p>
          <a:p>
            <a:pPr marL="522368" lvl="1" indent="-200911">
              <a:buFont typeface="Arial" pitchFamily="34" charset="0"/>
              <a:buChar char="•"/>
            </a:pPr>
            <a:r>
              <a:rPr lang="en-US" sz="1100" dirty="0"/>
              <a:t>Earlier clinical-regulatory input</a:t>
            </a:r>
            <a:endParaRPr lang="en-US" sz="1100" dirty="0"/>
          </a:p>
          <a:p>
            <a:pPr marL="522368" lvl="1" indent="-200911">
              <a:buFont typeface="Arial" pitchFamily="34" charset="0"/>
              <a:buChar char="•"/>
            </a:pPr>
            <a:r>
              <a:rPr lang="en-US" sz="1100" dirty="0"/>
              <a:t>Researcher </a:t>
            </a:r>
            <a:r>
              <a:rPr lang="en-US" sz="1100" dirty="0"/>
              <a:t>engagement and team </a:t>
            </a:r>
            <a:r>
              <a:rPr lang="en-US" sz="1100" dirty="0"/>
              <a:t>development</a:t>
            </a:r>
            <a:endParaRPr lang="en-US" sz="1100" dirty="0"/>
          </a:p>
        </p:txBody>
      </p:sp>
      <p:pic>
        <p:nvPicPr>
          <p:cNvPr id="21" name="Picture 3" descr="C:\Users\scatlin\AppData\Local\Microsoft\Windows\Temporary Internet Files\Content.IE5\8MYD5F16\MC90023953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19" y="4453610"/>
            <a:ext cx="1160538" cy="11998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0172" y="4493133"/>
            <a:ext cx="1642141" cy="123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8640" y="2571750"/>
            <a:ext cx="1163597" cy="155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1265" y="3133984"/>
            <a:ext cx="1910228" cy="136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491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Ecosystem Development</a:t>
            </a:r>
            <a:endParaRPr lang="en-US" sz="4200" dirty="0">
              <a:latin typeface="Arial" pitchFamily="34" charset="0"/>
              <a:cs typeface="Arial" pitchFamily="34" charset="0"/>
            </a:endParaRPr>
          </a:p>
        </p:txBody>
      </p:sp>
      <p:grpSp>
        <p:nvGrpSpPr>
          <p:cNvPr id="7" name="Group 6"/>
          <p:cNvGrpSpPr/>
          <p:nvPr/>
        </p:nvGrpSpPr>
        <p:grpSpPr>
          <a:xfrm>
            <a:off x="2636676" y="2035969"/>
            <a:ext cx="3643313" cy="3750469"/>
            <a:chOff x="3749940" y="2895600"/>
            <a:chExt cx="5181600" cy="5334000"/>
          </a:xfrm>
        </p:grpSpPr>
        <p:sp>
          <p:nvSpPr>
            <p:cNvPr id="12" name="Oval 11"/>
            <p:cNvSpPr/>
            <p:nvPr/>
          </p:nvSpPr>
          <p:spPr>
            <a:xfrm>
              <a:off x="3749940" y="2895600"/>
              <a:ext cx="5181600" cy="5334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925618" y="3615813"/>
              <a:ext cx="4758554" cy="4537586"/>
              <a:chOff x="3925618" y="3615813"/>
              <a:chExt cx="4758554" cy="4537586"/>
            </a:xfrm>
          </p:grpSpPr>
          <p:sp>
            <p:nvSpPr>
              <p:cNvPr id="4" name="Freeform 3"/>
              <p:cNvSpPr/>
              <p:nvPr/>
            </p:nvSpPr>
            <p:spPr>
              <a:xfrm>
                <a:off x="4917044" y="5438274"/>
                <a:ext cx="2715164" cy="2715125"/>
              </a:xfrm>
              <a:custGeom>
                <a:avLst/>
                <a:gdLst>
                  <a:gd name="connsiteX0" fmla="*/ 0 w 2715164"/>
                  <a:gd name="connsiteY0" fmla="*/ 1357563 h 2715125"/>
                  <a:gd name="connsiteX1" fmla="*/ 1357582 w 2715164"/>
                  <a:gd name="connsiteY1" fmla="*/ 0 h 2715125"/>
                  <a:gd name="connsiteX2" fmla="*/ 2715164 w 2715164"/>
                  <a:gd name="connsiteY2" fmla="*/ 1357563 h 2715125"/>
                  <a:gd name="connsiteX3" fmla="*/ 1357582 w 2715164"/>
                  <a:gd name="connsiteY3" fmla="*/ 2715126 h 2715125"/>
                  <a:gd name="connsiteX4" fmla="*/ 0 w 2715164"/>
                  <a:gd name="connsiteY4" fmla="*/ 1357563 h 271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64" h="2715125">
                    <a:moveTo>
                      <a:pt x="0" y="1357563"/>
                    </a:moveTo>
                    <a:cubicBezTo>
                      <a:pt x="0" y="607802"/>
                      <a:pt x="607810" y="0"/>
                      <a:pt x="1357582" y="0"/>
                    </a:cubicBezTo>
                    <a:cubicBezTo>
                      <a:pt x="2107354" y="0"/>
                      <a:pt x="2715164" y="607802"/>
                      <a:pt x="2715164" y="1357563"/>
                    </a:cubicBezTo>
                    <a:cubicBezTo>
                      <a:pt x="2715164" y="2107324"/>
                      <a:pt x="2107354" y="2715126"/>
                      <a:pt x="1357582" y="2715126"/>
                    </a:cubicBezTo>
                    <a:cubicBezTo>
                      <a:pt x="607810" y="2715126"/>
                      <a:pt x="0" y="2107324"/>
                      <a:pt x="0" y="135756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23357" tIns="523351" rIns="523357" bIns="523351" numCol="1" spcCol="1270" anchor="ctr" anchorCtr="0">
                <a:noAutofit/>
              </a:bodyPr>
              <a:lstStyle/>
              <a:p>
                <a:pPr algn="ctr" defTabSz="1031342">
                  <a:lnSpc>
                    <a:spcPct val="90000"/>
                  </a:lnSpc>
                  <a:spcBef>
                    <a:spcPct val="0"/>
                  </a:spcBef>
                  <a:spcAft>
                    <a:spcPct val="35000"/>
                  </a:spcAft>
                </a:pPr>
                <a:r>
                  <a:rPr lang="en-US" sz="2300" dirty="0"/>
                  <a:t>Alumni</a:t>
                </a:r>
                <a:endParaRPr lang="en-US" sz="2300" dirty="0"/>
              </a:p>
            </p:txBody>
          </p:sp>
          <p:sp>
            <p:nvSpPr>
              <p:cNvPr id="3" name="Freeform 2"/>
              <p:cNvSpPr/>
              <p:nvPr/>
            </p:nvSpPr>
            <p:spPr>
              <a:xfrm>
                <a:off x="3925618" y="3615813"/>
                <a:ext cx="2715164" cy="2715125"/>
              </a:xfrm>
              <a:custGeom>
                <a:avLst/>
                <a:gdLst>
                  <a:gd name="connsiteX0" fmla="*/ 0 w 2715164"/>
                  <a:gd name="connsiteY0" fmla="*/ 1357563 h 2715125"/>
                  <a:gd name="connsiteX1" fmla="*/ 1357582 w 2715164"/>
                  <a:gd name="connsiteY1" fmla="*/ 0 h 2715125"/>
                  <a:gd name="connsiteX2" fmla="*/ 2715164 w 2715164"/>
                  <a:gd name="connsiteY2" fmla="*/ 1357563 h 2715125"/>
                  <a:gd name="connsiteX3" fmla="*/ 1357582 w 2715164"/>
                  <a:gd name="connsiteY3" fmla="*/ 2715126 h 2715125"/>
                  <a:gd name="connsiteX4" fmla="*/ 0 w 2715164"/>
                  <a:gd name="connsiteY4" fmla="*/ 1357563 h 271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64" h="2715125">
                    <a:moveTo>
                      <a:pt x="0" y="1357563"/>
                    </a:moveTo>
                    <a:cubicBezTo>
                      <a:pt x="0" y="607802"/>
                      <a:pt x="607810" y="0"/>
                      <a:pt x="1357582" y="0"/>
                    </a:cubicBezTo>
                    <a:cubicBezTo>
                      <a:pt x="2107354" y="0"/>
                      <a:pt x="2715164" y="607802"/>
                      <a:pt x="2715164" y="1357563"/>
                    </a:cubicBezTo>
                    <a:cubicBezTo>
                      <a:pt x="2715164" y="2107324"/>
                      <a:pt x="2107354" y="2715126"/>
                      <a:pt x="1357582" y="2715126"/>
                    </a:cubicBezTo>
                    <a:cubicBezTo>
                      <a:pt x="607810" y="2715126"/>
                      <a:pt x="0" y="2107324"/>
                      <a:pt x="0" y="135756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23357" tIns="523351" rIns="523357" bIns="523351" numCol="1" spcCol="1270" anchor="ctr" anchorCtr="0">
                <a:noAutofit/>
              </a:bodyPr>
              <a:lstStyle/>
              <a:p>
                <a:pPr algn="ctr" defTabSz="1031342">
                  <a:lnSpc>
                    <a:spcPct val="90000"/>
                  </a:lnSpc>
                  <a:spcBef>
                    <a:spcPct val="0"/>
                  </a:spcBef>
                  <a:spcAft>
                    <a:spcPct val="35000"/>
                  </a:spcAft>
                </a:pPr>
                <a:r>
                  <a:rPr lang="en-US" sz="2300" dirty="0"/>
                  <a:t>Faculty</a:t>
                </a:r>
                <a:endParaRPr lang="en-US" sz="2300" dirty="0"/>
              </a:p>
            </p:txBody>
          </p:sp>
          <p:sp>
            <p:nvSpPr>
              <p:cNvPr id="5" name="Freeform 4"/>
              <p:cNvSpPr/>
              <p:nvPr/>
            </p:nvSpPr>
            <p:spPr>
              <a:xfrm>
                <a:off x="5969008" y="3627437"/>
                <a:ext cx="2715164" cy="2715125"/>
              </a:xfrm>
              <a:custGeom>
                <a:avLst/>
                <a:gdLst>
                  <a:gd name="connsiteX0" fmla="*/ 0 w 2715164"/>
                  <a:gd name="connsiteY0" fmla="*/ 1357563 h 2715125"/>
                  <a:gd name="connsiteX1" fmla="*/ 1357582 w 2715164"/>
                  <a:gd name="connsiteY1" fmla="*/ 0 h 2715125"/>
                  <a:gd name="connsiteX2" fmla="*/ 2715164 w 2715164"/>
                  <a:gd name="connsiteY2" fmla="*/ 1357563 h 2715125"/>
                  <a:gd name="connsiteX3" fmla="*/ 1357582 w 2715164"/>
                  <a:gd name="connsiteY3" fmla="*/ 2715126 h 2715125"/>
                  <a:gd name="connsiteX4" fmla="*/ 0 w 2715164"/>
                  <a:gd name="connsiteY4" fmla="*/ 1357563 h 271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64" h="2715125">
                    <a:moveTo>
                      <a:pt x="0" y="1357563"/>
                    </a:moveTo>
                    <a:cubicBezTo>
                      <a:pt x="0" y="607802"/>
                      <a:pt x="607810" y="0"/>
                      <a:pt x="1357582" y="0"/>
                    </a:cubicBezTo>
                    <a:cubicBezTo>
                      <a:pt x="2107354" y="0"/>
                      <a:pt x="2715164" y="607802"/>
                      <a:pt x="2715164" y="1357563"/>
                    </a:cubicBezTo>
                    <a:cubicBezTo>
                      <a:pt x="2715164" y="2107324"/>
                      <a:pt x="2107354" y="2715126"/>
                      <a:pt x="1357582" y="2715126"/>
                    </a:cubicBezTo>
                    <a:cubicBezTo>
                      <a:pt x="607810" y="2715126"/>
                      <a:pt x="0" y="2107324"/>
                      <a:pt x="0" y="135756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23357" tIns="523351" rIns="523357" bIns="523351" numCol="1" spcCol="1270" anchor="ctr" anchorCtr="0">
                <a:noAutofit/>
              </a:bodyPr>
              <a:lstStyle/>
              <a:p>
                <a:pPr algn="ctr" defTabSz="1031342">
                  <a:lnSpc>
                    <a:spcPct val="90000"/>
                  </a:lnSpc>
                  <a:spcBef>
                    <a:spcPct val="0"/>
                  </a:spcBef>
                  <a:spcAft>
                    <a:spcPct val="35000"/>
                  </a:spcAft>
                </a:pPr>
                <a:r>
                  <a:rPr lang="en-US" sz="2300" dirty="0"/>
                  <a:t>Students</a:t>
                </a:r>
                <a:endParaRPr lang="en-US" sz="2300" dirty="0"/>
              </a:p>
            </p:txBody>
          </p:sp>
        </p:grpSp>
        <p:sp>
          <p:nvSpPr>
            <p:cNvPr id="14" name="TextBox 13"/>
            <p:cNvSpPr txBox="1"/>
            <p:nvPr/>
          </p:nvSpPr>
          <p:spPr>
            <a:xfrm>
              <a:off x="5283201" y="3048000"/>
              <a:ext cx="2159451" cy="612817"/>
            </a:xfrm>
            <a:prstGeom prst="rect">
              <a:avLst/>
            </a:prstGeom>
            <a:noFill/>
          </p:spPr>
          <p:txBody>
            <a:bodyPr wrap="none" rtlCol="0">
              <a:spAutoFit/>
            </a:bodyPr>
            <a:lstStyle/>
            <a:p>
              <a:r>
                <a:rPr lang="en-US" sz="2200" dirty="0"/>
                <a:t>Community</a:t>
              </a:r>
              <a:endParaRPr lang="en-US" sz="2200" dirty="0"/>
            </a:p>
          </p:txBody>
        </p:sp>
      </p:grpSp>
      <p:pic>
        <p:nvPicPr>
          <p:cNvPr id="1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81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3"/>
          <p:cNvGrpSpPr>
            <a:grpSpLocks/>
          </p:cNvGrpSpPr>
          <p:nvPr/>
        </p:nvGrpSpPr>
        <p:grpSpPr bwMode="auto">
          <a:xfrm>
            <a:off x="-1426517" y="-107156"/>
            <a:ext cx="10597307" cy="7000875"/>
            <a:chOff x="-2028825" y="-152400"/>
            <a:chExt cx="15071725" cy="9956800"/>
          </a:xfrm>
        </p:grpSpPr>
        <p:sp>
          <p:nvSpPr>
            <p:cNvPr id="3076"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a:solidFill>
                    <a:schemeClr val="tx1">
                      <a:alpha val="36078"/>
                    </a:schemeClr>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307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9"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30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074" name="Rectangle 3"/>
          <p:cNvSpPr>
            <a:spLocks noGrp="1" noChangeArrowheads="1"/>
          </p:cNvSpPr>
          <p:nvPr>
            <p:ph type="title"/>
          </p:nvPr>
        </p:nvSpPr>
        <p:spPr>
          <a:xfrm>
            <a:off x="392906" y="1714500"/>
            <a:ext cx="8340328" cy="2678906"/>
          </a:xfrm>
        </p:spPr>
        <p:txBody>
          <a:bodyPr anchor="ctr"/>
          <a:lstStyle/>
          <a:p>
            <a:pPr eaLnBrk="1" hangingPunct="1"/>
            <a:r>
              <a:rPr lang="en-US" altLang="en-US" sz="4200" b="1" dirty="0">
                <a:solidFill>
                  <a:srgbClr val="505050"/>
                </a:solidFill>
                <a:latin typeface="Arial" pitchFamily="34" charset="0"/>
                <a:cs typeface="Arial" pitchFamily="34" charset="0"/>
                <a:sym typeface="Arial" pitchFamily="34" charset="0"/>
              </a:rPr>
              <a:t>The Origins of New Medicines</a:t>
            </a:r>
            <a:br>
              <a:rPr lang="en-US" altLang="en-US" sz="4200" b="1" dirty="0">
                <a:solidFill>
                  <a:srgbClr val="505050"/>
                </a:solidFill>
                <a:latin typeface="Arial" pitchFamily="34" charset="0"/>
                <a:cs typeface="Arial" pitchFamily="34" charset="0"/>
                <a:sym typeface="Arial" pitchFamily="34" charset="0"/>
              </a:rPr>
            </a:br>
            <a:r>
              <a:rPr lang="en-US" altLang="en-US" sz="4200" b="1" dirty="0">
                <a:solidFill>
                  <a:srgbClr val="505050"/>
                </a:solidFill>
                <a:latin typeface="Arial" pitchFamily="34" charset="0"/>
                <a:cs typeface="Arial" pitchFamily="34" charset="0"/>
                <a:sym typeface="Arial" pitchFamily="34" charset="0"/>
              </a:rPr>
              <a:t>&amp; The Importance of Academic Research &amp; Discovery</a:t>
            </a:r>
            <a:endParaRPr lang="en-US" altLang="en-US" sz="4200" b="1" dirty="0">
              <a:solidFill>
                <a:srgbClr val="505050"/>
              </a:solidFill>
              <a:latin typeface="Arial" pitchFamily="34" charset="0"/>
              <a:sym typeface="Arial" pitchFamily="34" charset="0"/>
            </a:endParaRPr>
          </a:p>
        </p:txBody>
      </p:sp>
      <p:sp>
        <p:nvSpPr>
          <p:cNvPr id="3075" name="Rectangle 4"/>
          <p:cNvSpPr>
            <a:spLocks noGrp="1" noChangeArrowheads="1"/>
          </p:cNvSpPr>
          <p:nvPr>
            <p:ph type="body" idx="1"/>
          </p:nvPr>
        </p:nvSpPr>
        <p:spPr>
          <a:xfrm>
            <a:off x="1625203" y="4661297"/>
            <a:ext cx="5929313" cy="1017984"/>
          </a:xfrm>
        </p:spPr>
        <p:txBody>
          <a:bodyPr/>
          <a:lstStyle/>
          <a:p>
            <a:pPr marL="0" indent="0"/>
            <a:r>
              <a:rPr lang="en-US" altLang="en-US" sz="2800" dirty="0">
                <a:solidFill>
                  <a:srgbClr val="7F7F7F"/>
                </a:solidFill>
                <a:latin typeface="Arial" pitchFamily="34" charset="0"/>
                <a:cs typeface="Arial" pitchFamily="34" charset="0"/>
                <a:sym typeface="Arial" pitchFamily="34" charset="0"/>
              </a:rPr>
              <a:t>Steve Dewhurst</a:t>
            </a:r>
            <a:endParaRPr lang="en-US" altLang="en-US" sz="2800" dirty="0">
              <a:solidFill>
                <a:srgbClr val="7F7F7F"/>
              </a:solidFill>
              <a:latin typeface="Arial" pitchFamily="34" charset="0"/>
              <a:sym typeface="Arial" pitchFamily="34" charset="0"/>
            </a:endParaRPr>
          </a:p>
        </p:txBody>
      </p:sp>
    </p:spTree>
    <p:extLst>
      <p:ext uri="{BB962C8B-B14F-4D97-AF65-F5344CB8AC3E}">
        <p14:creationId xmlns:p14="http://schemas.microsoft.com/office/powerpoint/2010/main" val="1505953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Expectations</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607219" y="1393031"/>
            <a:ext cx="8036719" cy="3857625"/>
          </a:xfrm>
        </p:spPr>
        <p:txBody>
          <a:bodyPr>
            <a:normAutofit fontScale="92500" lnSpcReduction="20000"/>
          </a:bodyPr>
          <a:lstStyle/>
          <a:p>
            <a:pPr marL="241093" indent="-241093"/>
            <a:r>
              <a:rPr lang="en-US" dirty="0" smtClean="0"/>
              <a:t>Overall: more business-based in our decisions and plans</a:t>
            </a:r>
          </a:p>
          <a:p>
            <a:pPr marL="241093" indent="-241093"/>
            <a:r>
              <a:rPr lang="en-US" dirty="0" smtClean="0"/>
              <a:t>On </a:t>
            </a:r>
            <a:r>
              <a:rPr lang="en-US" dirty="0" err="1" smtClean="0"/>
              <a:t>URVentures</a:t>
            </a:r>
            <a:r>
              <a:rPr lang="en-US" dirty="0" smtClean="0"/>
              <a:t>:</a:t>
            </a:r>
          </a:p>
          <a:p>
            <a:pPr marL="562550" lvl="5" indent="-241093"/>
            <a:r>
              <a:rPr lang="en-US" dirty="0"/>
              <a:t>Project management</a:t>
            </a:r>
          </a:p>
          <a:p>
            <a:pPr marL="562550" lvl="5" indent="-241093"/>
            <a:r>
              <a:rPr lang="en-US" dirty="0" smtClean="0"/>
              <a:t>Roadmap – building a transparent plan for the team</a:t>
            </a:r>
          </a:p>
          <a:p>
            <a:pPr marL="562550" lvl="5" indent="-241093"/>
            <a:r>
              <a:rPr lang="en-US" dirty="0" smtClean="0"/>
              <a:t>Creativity, flexibility, customer service</a:t>
            </a:r>
          </a:p>
          <a:p>
            <a:pPr marL="562550" lvl="5" indent="-241093"/>
            <a:r>
              <a:rPr lang="en-US" dirty="0" smtClean="0"/>
              <a:t>Community engagement</a:t>
            </a:r>
            <a:endParaRPr lang="en-US" dirty="0"/>
          </a:p>
          <a:p>
            <a:pPr marL="241093" indent="-241093"/>
            <a:r>
              <a:rPr lang="en-US" dirty="0" smtClean="0"/>
              <a:t>On Faculty:</a:t>
            </a:r>
          </a:p>
          <a:p>
            <a:pPr marL="562550" lvl="5" indent="-241093"/>
            <a:r>
              <a:rPr lang="en-US" dirty="0" smtClean="0"/>
              <a:t>Participation and business partnership</a:t>
            </a:r>
          </a:p>
          <a:p>
            <a:pPr marL="562550" lvl="5" indent="-241093"/>
            <a:r>
              <a:rPr lang="en-US" dirty="0" smtClean="0"/>
              <a:t>Flexibility and creativity</a:t>
            </a:r>
          </a:p>
          <a:p>
            <a:pPr marL="241093" lvl="4" indent="-241093">
              <a:buFont typeface="Arial" panose="020B0604020202020204" pitchFamily="34" charset="0"/>
              <a:buChar char="•"/>
            </a:pPr>
            <a:r>
              <a:rPr lang="en-US" dirty="0" smtClean="0"/>
              <a:t>On Community: engagement, interest and support</a:t>
            </a:r>
            <a:endParaRPr lang="en-US" dirty="0"/>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432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Final Thoughts</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892969" y="2089547"/>
            <a:ext cx="7358063" cy="3857625"/>
          </a:xfrm>
        </p:spPr>
        <p:txBody>
          <a:bodyPr>
            <a:normAutofit fontScale="92500" lnSpcReduction="10000"/>
          </a:bodyPr>
          <a:lstStyle/>
          <a:p>
            <a:pPr marL="241093" indent="-241093"/>
            <a:r>
              <a:rPr lang="en-US" dirty="0" smtClean="0"/>
              <a:t>We’re open for business – seeking to make the world ever better with our technologies and discoveries</a:t>
            </a:r>
          </a:p>
          <a:p>
            <a:pPr marL="241093" indent="-241093"/>
            <a:endParaRPr lang="en-US" dirty="0"/>
          </a:p>
          <a:p>
            <a:pPr marL="241093" indent="-241093"/>
            <a:r>
              <a:rPr lang="en-US" dirty="0" smtClean="0"/>
              <a:t>“Life shrinks or expands in proportion to one’s courage.” – </a:t>
            </a:r>
            <a:r>
              <a:rPr lang="en-US" i="1" dirty="0" err="1" smtClean="0"/>
              <a:t>Anais</a:t>
            </a:r>
            <a:r>
              <a:rPr lang="en-US" i="1" dirty="0" smtClean="0"/>
              <a:t> Nin</a:t>
            </a:r>
          </a:p>
          <a:p>
            <a:pPr marL="241093" indent="-241093"/>
            <a:endParaRPr lang="en-US" i="1" dirty="0" smtClean="0"/>
          </a:p>
          <a:p>
            <a:pPr marL="241093" indent="-241093"/>
            <a:r>
              <a:rPr lang="en-US" dirty="0"/>
              <a:t>Fortes </a:t>
            </a:r>
            <a:r>
              <a:rPr lang="en-US" dirty="0" err="1" smtClean="0"/>
              <a:t>fortuna</a:t>
            </a:r>
            <a:r>
              <a:rPr lang="en-US" dirty="0"/>
              <a:t> </a:t>
            </a:r>
            <a:r>
              <a:rPr lang="en-US" dirty="0" err="1" smtClean="0"/>
              <a:t>adjuvat</a:t>
            </a:r>
            <a:endParaRPr lang="en-US" dirty="0" smtClean="0"/>
          </a:p>
          <a:p>
            <a:endParaRPr lang="en-US" i="1" dirty="0" smtClean="0"/>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49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6517" y="-107156"/>
            <a:ext cx="10597307" cy="7000875"/>
            <a:chOff x="-2028825" y="-152400"/>
            <a:chExt cx="15071725" cy="9956800"/>
          </a:xfrm>
        </p:grpSpPr>
        <p:sp>
          <p:nvSpPr>
            <p:cNvPr id="15361"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cap="flat">
                  <a:solidFill>
                    <a:schemeClr val="tx1">
                      <a:alpha val="35999"/>
                    </a:schemeClr>
                  </a:solidFill>
                  <a:miter lim="800000"/>
                  <a:headEnd type="none" w="med" len="med"/>
                  <a:tailEnd type="none" w="med" len="med"/>
                </a14:hiddenLine>
              </a:ext>
            </a:extLst>
          </p:spPr>
          <p:txBody>
            <a:bodyPr lIns="0" tIns="0" rIns="0" bIns="0"/>
            <a:lstStyle/>
            <a:p>
              <a:endParaRPr lang="en-US"/>
            </a:p>
          </p:txBody>
        </p:sp>
        <p:pic>
          <p:nvPicPr>
            <p:cNvPr id="153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2" name="Rectangle 6"/>
          <p:cNvSpPr>
            <a:spLocks noChangeArrowheads="1"/>
          </p:cNvSpPr>
          <p:nvPr/>
        </p:nvSpPr>
        <p:spPr bwMode="auto">
          <a:xfrm>
            <a:off x="1201118" y="4319093"/>
            <a:ext cx="7348982" cy="17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Clr>
                <a:schemeClr val="accent1"/>
              </a:buClr>
              <a:buFont typeface="Wingdings" pitchFamily="2" charset="2"/>
              <a:buNone/>
            </a:pPr>
            <a:r>
              <a:rPr lang="en-US" altLang="en-US" b="1" dirty="0"/>
              <a:t>Carissa R. Childs, Ph.D.			 Edwin V. Merkel</a:t>
            </a:r>
          </a:p>
          <a:p>
            <a:pPr eaLnBrk="1" hangingPunct="1">
              <a:spcBef>
                <a:spcPct val="20000"/>
              </a:spcBef>
              <a:buClr>
                <a:schemeClr val="accent1"/>
              </a:buClr>
              <a:buFont typeface="Wingdings" pitchFamily="2" charset="2"/>
              <a:buNone/>
            </a:pPr>
            <a:r>
              <a:rPr lang="en-US" altLang="en-US" dirty="0"/>
              <a:t>70 Linden Oaks, Suite 210			 70 Linden Oaks, Suite </a:t>
            </a:r>
            <a:r>
              <a:rPr lang="en-US" altLang="en-US" dirty="0" smtClean="0"/>
              <a:t>210</a:t>
            </a:r>
          </a:p>
          <a:p>
            <a:pPr eaLnBrk="1" hangingPunct="1">
              <a:spcBef>
                <a:spcPct val="20000"/>
              </a:spcBef>
              <a:buClr>
                <a:schemeClr val="accent1"/>
              </a:buClr>
              <a:buFont typeface="Wingdings" pitchFamily="2" charset="2"/>
              <a:buNone/>
            </a:pPr>
            <a:r>
              <a:rPr lang="en-US" altLang="en-US" dirty="0" smtClean="0"/>
              <a:t>Rochester</a:t>
            </a:r>
            <a:r>
              <a:rPr lang="en-US" altLang="en-US" dirty="0"/>
              <a:t>, New York 14625 		 Rochester, New York 14625 </a:t>
            </a:r>
          </a:p>
          <a:p>
            <a:pPr eaLnBrk="1" hangingPunct="1">
              <a:spcBef>
                <a:spcPct val="20000"/>
              </a:spcBef>
              <a:buClr>
                <a:schemeClr val="accent1"/>
              </a:buClr>
              <a:buFont typeface="Wingdings" pitchFamily="2" charset="2"/>
              <a:buNone/>
            </a:pPr>
            <a:r>
              <a:rPr lang="en-US" altLang="en-US" dirty="0"/>
              <a:t>Phone:  585.270.2134			 Phone:  585.270.2104</a:t>
            </a:r>
            <a:br>
              <a:rPr lang="en-US" altLang="en-US" dirty="0"/>
            </a:br>
            <a:r>
              <a:rPr lang="en-US" altLang="en-US" dirty="0">
                <a:hlinkClick r:id="rId6"/>
                <a:hlinkMouseOver r:id="rId7" action="ppaction://hlinkfile"/>
              </a:rPr>
              <a:t>carissa.childs@leclairryan.com</a:t>
            </a:r>
            <a:r>
              <a:rPr lang="en-US" altLang="en-US" dirty="0"/>
              <a:t>	</a:t>
            </a:r>
            <a:r>
              <a:rPr lang="en-US" altLang="en-US" dirty="0" smtClean="0"/>
              <a:t>	 </a:t>
            </a:r>
            <a:r>
              <a:rPr lang="en-US" altLang="en-US" u="sng" dirty="0">
                <a:solidFill>
                  <a:schemeClr val="hlink"/>
                </a:solidFill>
              </a:rPr>
              <a:t>edwin.merkel</a:t>
            </a:r>
            <a:r>
              <a:rPr lang="en-US" altLang="en-US" u="sng" dirty="0">
                <a:solidFill>
                  <a:schemeClr val="hlink"/>
                </a:solidFill>
                <a:hlinkClick r:id="rId8"/>
              </a:rPr>
              <a:t>@</a:t>
            </a:r>
            <a:r>
              <a:rPr lang="en-US" altLang="en-US" dirty="0">
                <a:solidFill>
                  <a:schemeClr val="hlink"/>
                </a:solidFill>
                <a:hlinkClick r:id="rId8"/>
              </a:rPr>
              <a:t>leclairryan.com</a:t>
            </a:r>
            <a:endParaRPr lang="en-US" altLang="en-US" dirty="0">
              <a:solidFill>
                <a:schemeClr val="hlink"/>
              </a:solidFill>
            </a:endParaRPr>
          </a:p>
          <a:p>
            <a:pPr eaLnBrk="1" hangingPunct="1">
              <a:spcBef>
                <a:spcPct val="20000"/>
              </a:spcBef>
              <a:buClr>
                <a:schemeClr val="accent1"/>
              </a:buClr>
              <a:buFont typeface="Wingdings" pitchFamily="2" charset="2"/>
              <a:buNone/>
            </a:pPr>
            <a:endParaRPr lang="en-US" altLang="en-US" dirty="0">
              <a:solidFill>
                <a:schemeClr val="hlink"/>
              </a:solidFill>
            </a:endParaRPr>
          </a:p>
        </p:txBody>
      </p:sp>
      <p:sp>
        <p:nvSpPr>
          <p:cNvPr id="14" name="Rectangle 2"/>
          <p:cNvSpPr txBox="1">
            <a:spLocks noChangeArrowheads="1"/>
          </p:cNvSpPr>
          <p:nvPr/>
        </p:nvSpPr>
        <p:spPr bwMode="auto">
          <a:xfrm>
            <a:off x="1843981" y="3309007"/>
            <a:ext cx="5482828" cy="803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r>
              <a:rPr lang="en-US" altLang="en-US" sz="3400" b="1" kern="0" dirty="0">
                <a:solidFill>
                  <a:srgbClr val="FF0000"/>
                </a:solidFill>
              </a:rPr>
              <a:t>Inventions</a:t>
            </a:r>
            <a:br>
              <a:rPr lang="en-US" altLang="en-US" sz="3400" b="1" kern="0" dirty="0">
                <a:solidFill>
                  <a:srgbClr val="FF0000"/>
                </a:solidFill>
              </a:rPr>
            </a:br>
            <a:r>
              <a:rPr lang="en-US" altLang="en-US" sz="3400" b="1" kern="0" dirty="0">
                <a:solidFill>
                  <a:srgbClr val="FF0000"/>
                </a:solidFill>
              </a:rPr>
              <a:t>and</a:t>
            </a:r>
            <a:br>
              <a:rPr lang="en-US" altLang="en-US" sz="3400" b="1" kern="0" dirty="0">
                <a:solidFill>
                  <a:srgbClr val="FF0000"/>
                </a:solidFill>
              </a:rPr>
            </a:br>
            <a:r>
              <a:rPr lang="en-US" altLang="en-US" sz="3400" b="1" kern="0" dirty="0">
                <a:solidFill>
                  <a:srgbClr val="FF0000"/>
                </a:solidFill>
              </a:rPr>
              <a:t> Patenting</a:t>
            </a:r>
            <a:endParaRPr lang="en-US" altLang="en-US" sz="3400" kern="0" dirty="0">
              <a:solidFill>
                <a:srgbClr val="FF0000"/>
              </a:solidFill>
            </a:endParaRPr>
          </a:p>
        </p:txBody>
      </p:sp>
      <p:pic>
        <p:nvPicPr>
          <p:cNvPr id="23554" name="Picture 2" descr="http://www.leclairryan.com/files/ImageControl/e7e1dad9-f4b5-430f-8169-0411decfa3d8/7483b893-e478-44a4-8fed-f49aa917d8cf/Presentation/Image/logo_hom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2851" y="1178719"/>
            <a:ext cx="2325088" cy="133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73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Grp="1" noChangeArrowheads="1"/>
          </p:cNvSpPr>
          <p:nvPr>
            <p:ph type="title"/>
          </p:nvPr>
        </p:nvSpPr>
        <p:spPr>
          <a:xfrm>
            <a:off x="460995" y="591502"/>
            <a:ext cx="8450833" cy="641821"/>
          </a:xfrm>
        </p:spPr>
        <p:txBody>
          <a:bodyPr/>
          <a:lstStyle/>
          <a:p>
            <a:pPr eaLnBrk="1" hangingPunct="1"/>
            <a:r>
              <a:rPr lang="en-US" altLang="en-US" sz="3400" dirty="0"/>
              <a:t>Inventions and Patenting</a:t>
            </a:r>
          </a:p>
        </p:txBody>
      </p:sp>
      <p:sp>
        <p:nvSpPr>
          <p:cNvPr id="21" name="Rectangle 3"/>
          <p:cNvSpPr txBox="1">
            <a:spLocks noChangeArrowheads="1"/>
          </p:cNvSpPr>
          <p:nvPr/>
        </p:nvSpPr>
        <p:spPr bwMode="auto">
          <a:xfrm>
            <a:off x="660797" y="1446610"/>
            <a:ext cx="6590109" cy="308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3400" kern="0">
                <a:solidFill>
                  <a:srgbClr val="56595C"/>
                </a:solidFill>
                <a:latin typeface="Arial"/>
              </a:rPr>
              <a:t>The U.S. Patent System</a:t>
            </a:r>
          </a:p>
          <a:p>
            <a:pPr marL="241093" indent="-241093" defTabSz="642915" eaLnBrk="1" hangingPunct="1">
              <a:buClr>
                <a:srgbClr val="D21034"/>
              </a:buClr>
              <a:defRPr/>
            </a:pPr>
            <a:r>
              <a:rPr lang="en-US" altLang="en-US" sz="3400" kern="0">
                <a:solidFill>
                  <a:srgbClr val="56595C"/>
                </a:solidFill>
                <a:latin typeface="Arial"/>
              </a:rPr>
              <a:t>Patentable Subject Matter</a:t>
            </a:r>
          </a:p>
          <a:p>
            <a:pPr marL="241093" indent="-241093" defTabSz="642915" eaLnBrk="1" hangingPunct="1">
              <a:buClr>
                <a:srgbClr val="D21034"/>
              </a:buClr>
              <a:defRPr/>
            </a:pPr>
            <a:r>
              <a:rPr lang="en-US" altLang="en-US" sz="3400" kern="0">
                <a:solidFill>
                  <a:srgbClr val="56595C"/>
                </a:solidFill>
                <a:latin typeface="Arial"/>
              </a:rPr>
              <a:t>Requirements for Patentability</a:t>
            </a:r>
            <a:endParaRPr lang="en-US" altLang="en-US" sz="3400" kern="0" dirty="0">
              <a:solidFill>
                <a:srgbClr val="56595C"/>
              </a:solidFill>
              <a:latin typeface="Arial"/>
            </a:endParaRPr>
          </a:p>
        </p:txBody>
      </p:sp>
    </p:spTree>
    <p:extLst>
      <p:ext uri="{BB962C8B-B14F-4D97-AF65-F5344CB8AC3E}">
        <p14:creationId xmlns:p14="http://schemas.microsoft.com/office/powerpoint/2010/main" val="3768330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bwMode="auto">
          <a:xfrm>
            <a:off x="339328" y="1875235"/>
            <a:ext cx="8358188" cy="64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4600" kern="0" dirty="0">
                <a:solidFill>
                  <a:srgbClr val="D21034"/>
                </a:solidFill>
                <a:latin typeface="Arial"/>
              </a:rPr>
              <a:t>The U.S. Patent System</a:t>
            </a:r>
          </a:p>
        </p:txBody>
      </p:sp>
    </p:spTree>
    <p:extLst>
      <p:ext uri="{BB962C8B-B14F-4D97-AF65-F5344CB8AC3E}">
        <p14:creationId xmlns:p14="http://schemas.microsoft.com/office/powerpoint/2010/main" val="3601925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321469" y="591502"/>
            <a:ext cx="8322469" cy="7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2800" kern="0" dirty="0">
                <a:solidFill>
                  <a:srgbClr val="D21034"/>
                </a:solidFill>
                <a:latin typeface="Arial"/>
              </a:rPr>
              <a:t>Foundation of U.S. Patent System – An</a:t>
            </a:r>
          </a:p>
          <a:p>
            <a:pPr defTabSz="642915" eaLnBrk="1" hangingPunct="1">
              <a:defRPr/>
            </a:pPr>
            <a:r>
              <a:rPr lang="en-US" altLang="en-US" sz="2800" kern="0" dirty="0">
                <a:solidFill>
                  <a:srgbClr val="D21034"/>
                </a:solidFill>
                <a:latin typeface="Arial"/>
              </a:rPr>
              <a:t>Exchange Between U.S. Gov’t and Inventors:</a:t>
            </a:r>
          </a:p>
        </p:txBody>
      </p:sp>
      <p:sp>
        <p:nvSpPr>
          <p:cNvPr id="7" name="Rectangle 3"/>
          <p:cNvSpPr txBox="1">
            <a:spLocks noChangeArrowheads="1"/>
          </p:cNvSpPr>
          <p:nvPr/>
        </p:nvSpPr>
        <p:spPr bwMode="auto">
          <a:xfrm>
            <a:off x="353858" y="1598414"/>
            <a:ext cx="7733109"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lnSpc>
                <a:spcPct val="90000"/>
              </a:lnSpc>
              <a:spcAft>
                <a:spcPct val="10000"/>
              </a:spcAft>
              <a:buClr>
                <a:srgbClr val="D21034"/>
              </a:buClr>
              <a:defRPr/>
            </a:pPr>
            <a:r>
              <a:rPr lang="en-US" altLang="en-US" sz="2800" kern="0">
                <a:solidFill>
                  <a:srgbClr val="56595C"/>
                </a:solidFill>
                <a:latin typeface="Arial"/>
              </a:rPr>
              <a:t>Issued patent affords “right to exclude” others</a:t>
            </a:r>
          </a:p>
          <a:p>
            <a:pPr marL="241093" indent="-241093" defTabSz="642915" eaLnBrk="1" hangingPunct="1">
              <a:lnSpc>
                <a:spcPct val="90000"/>
              </a:lnSpc>
              <a:spcAft>
                <a:spcPct val="10000"/>
              </a:spcAft>
              <a:buClr>
                <a:srgbClr val="D21034"/>
              </a:buClr>
              <a:defRPr/>
            </a:pPr>
            <a:r>
              <a:rPr lang="en-US" altLang="en-US" sz="2800" kern="0">
                <a:solidFill>
                  <a:srgbClr val="56595C"/>
                </a:solidFill>
                <a:latin typeface="Arial"/>
              </a:rPr>
              <a:t>The term for patents issuing on applications filed prior to June 8, 1995 is the longer of 17 years from issue or 20 years from filing</a:t>
            </a:r>
          </a:p>
          <a:p>
            <a:pPr marL="241093" indent="-241093" defTabSz="642915" eaLnBrk="1" hangingPunct="1">
              <a:lnSpc>
                <a:spcPct val="90000"/>
              </a:lnSpc>
              <a:spcAft>
                <a:spcPct val="10000"/>
              </a:spcAft>
              <a:buClr>
                <a:srgbClr val="D21034"/>
              </a:buClr>
              <a:defRPr/>
            </a:pPr>
            <a:r>
              <a:rPr lang="en-US" altLang="en-US" sz="2800" kern="0">
                <a:solidFill>
                  <a:srgbClr val="56595C"/>
                </a:solidFill>
                <a:latin typeface="Arial"/>
              </a:rPr>
              <a:t>The term for patents issuing on applications filed on or after June 8, 1995 is 20 years from filing</a:t>
            </a:r>
          </a:p>
          <a:p>
            <a:pPr marL="241093" indent="-241093" defTabSz="642915" eaLnBrk="1" hangingPunct="1">
              <a:lnSpc>
                <a:spcPct val="90000"/>
              </a:lnSpc>
              <a:spcAft>
                <a:spcPct val="10000"/>
              </a:spcAft>
              <a:buClr>
                <a:srgbClr val="D21034"/>
              </a:buClr>
              <a:defRPr/>
            </a:pPr>
            <a:r>
              <a:rPr lang="en-US" altLang="en-US" sz="2800" kern="0">
                <a:solidFill>
                  <a:srgbClr val="56595C"/>
                </a:solidFill>
                <a:latin typeface="Arial"/>
              </a:rPr>
              <a:t>In exchange, the public receives a written disclosure of the invention so that it can practice the invention when the patent expires</a:t>
            </a:r>
            <a:endParaRPr lang="en-US" altLang="en-US" sz="2800" kern="0" dirty="0">
              <a:solidFill>
                <a:srgbClr val="56595C"/>
              </a:solidFill>
              <a:latin typeface="Arial"/>
            </a:endParaRPr>
          </a:p>
        </p:txBody>
      </p:sp>
    </p:spTree>
    <p:extLst>
      <p:ext uri="{BB962C8B-B14F-4D97-AF65-F5344CB8AC3E}">
        <p14:creationId xmlns:p14="http://schemas.microsoft.com/office/powerpoint/2010/main" val="3031789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bwMode="auto">
          <a:xfrm>
            <a:off x="642938" y="1877378"/>
            <a:ext cx="8054578" cy="64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4600" kern="0" dirty="0">
                <a:solidFill>
                  <a:srgbClr val="D21034"/>
                </a:solidFill>
                <a:latin typeface="Arial"/>
              </a:rPr>
              <a:t>Patentable Subject Matter</a:t>
            </a:r>
          </a:p>
        </p:txBody>
      </p:sp>
    </p:spTree>
    <p:extLst>
      <p:ext uri="{BB962C8B-B14F-4D97-AF65-F5344CB8AC3E}">
        <p14:creationId xmlns:p14="http://schemas.microsoft.com/office/powerpoint/2010/main" val="331993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09058" y="1553766"/>
            <a:ext cx="8216523" cy="39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41093" indent="-241093" defTabSz="642915">
              <a:spcBef>
                <a:spcPct val="20000"/>
              </a:spcBef>
              <a:buClr>
                <a:srgbClr val="D21034"/>
              </a:buClr>
              <a:buFont typeface="Wingdings" pitchFamily="2" charset="2"/>
              <a:buChar char="§"/>
              <a:defRPr/>
            </a:pPr>
            <a:r>
              <a:rPr lang="en-US" altLang="en-US" sz="3400" kern="0" dirty="0">
                <a:solidFill>
                  <a:srgbClr val="56595C"/>
                </a:solidFill>
                <a:cs typeface="Times New Roman" pitchFamily="18" charset="0"/>
              </a:rPr>
              <a:t>A Process or Method</a:t>
            </a:r>
          </a:p>
          <a:p>
            <a:pPr marL="522368" lvl="1" indent="-200911" defTabSz="642915">
              <a:spcBef>
                <a:spcPct val="20000"/>
              </a:spcBef>
              <a:buClr>
                <a:srgbClr val="D21034"/>
              </a:buClr>
              <a:buFont typeface="Times" pitchFamily="18" charset="0"/>
              <a:buChar char="•"/>
              <a:defRPr/>
            </a:pPr>
            <a:r>
              <a:rPr lang="en-US" altLang="en-US" sz="3400" kern="0" dirty="0">
                <a:solidFill>
                  <a:srgbClr val="56595C"/>
                </a:solidFill>
                <a:cs typeface="Times New Roman" pitchFamily="18" charset="0"/>
              </a:rPr>
              <a:t>e.g. Method of treating cancer, or method of preventing bacterial infection</a:t>
            </a:r>
          </a:p>
          <a:p>
            <a:pPr marL="241093" indent="-241093" defTabSz="642915">
              <a:spcBef>
                <a:spcPct val="20000"/>
              </a:spcBef>
              <a:buClr>
                <a:srgbClr val="D21034"/>
              </a:buClr>
              <a:defRPr/>
            </a:pPr>
            <a:endParaRPr lang="en-US" altLang="en-US" sz="3400" kern="0" dirty="0">
              <a:solidFill>
                <a:srgbClr val="56595C"/>
              </a:solidFill>
            </a:endParaRPr>
          </a:p>
          <a:p>
            <a:pPr marL="522368" lvl="1" indent="-200911" defTabSz="642915">
              <a:spcBef>
                <a:spcPct val="20000"/>
              </a:spcBef>
              <a:buClr>
                <a:srgbClr val="D21034"/>
              </a:buClr>
              <a:defRPr/>
            </a:pPr>
            <a:endParaRPr lang="en-US" altLang="en-US" sz="3400" kern="0" dirty="0">
              <a:solidFill>
                <a:srgbClr val="56595C"/>
              </a:solidFill>
            </a:endParaRPr>
          </a:p>
        </p:txBody>
      </p:sp>
      <p:sp>
        <p:nvSpPr>
          <p:cNvPr id="9" name="Rectangle 4"/>
          <p:cNvSpPr>
            <a:spLocks noChangeArrowheads="1"/>
          </p:cNvSpPr>
          <p:nvPr/>
        </p:nvSpPr>
        <p:spPr bwMode="auto">
          <a:xfrm>
            <a:off x="473407" y="270034"/>
            <a:ext cx="8063375"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642915">
              <a:defRPr/>
            </a:pPr>
            <a:r>
              <a:rPr lang="en-US" altLang="en-US" sz="3400" kern="0" dirty="0">
                <a:solidFill>
                  <a:srgbClr val="D21034"/>
                </a:solidFill>
              </a:rPr>
              <a:t>Patentable Subject Matter</a:t>
            </a:r>
          </a:p>
        </p:txBody>
      </p:sp>
    </p:spTree>
    <p:extLst>
      <p:ext uri="{BB962C8B-B14F-4D97-AF65-F5344CB8AC3E}">
        <p14:creationId xmlns:p14="http://schemas.microsoft.com/office/powerpoint/2010/main" val="4070826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29364"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dirty="0">
                <a:solidFill>
                  <a:srgbClr val="D21034"/>
                </a:solidFill>
                <a:latin typeface="Arial"/>
              </a:rPr>
              <a:t>Patentable Subject Matter (cont'd)</a:t>
            </a:r>
          </a:p>
        </p:txBody>
      </p:sp>
      <p:pic>
        <p:nvPicPr>
          <p:cNvPr id="7" name="Picture 3"/>
          <p:cNvPicPr>
            <a:picLocks noChangeAspect="1" noChangeArrowheads="1"/>
          </p:cNvPicPr>
          <p:nvPr/>
        </p:nvPicPr>
        <p:blipFill>
          <a:blip r:embed="rId5"/>
          <a:srcRect/>
          <a:stretch>
            <a:fillRect/>
          </a:stretch>
        </p:blipFill>
        <p:spPr bwMode="auto">
          <a:xfrm>
            <a:off x="2643188" y="1138316"/>
            <a:ext cx="3710247" cy="496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00548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63545" y="1125141"/>
            <a:ext cx="8590359" cy="28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20000"/>
              </a:spcBef>
              <a:buClr>
                <a:srgbClr val="D21034"/>
              </a:buClr>
              <a:buFont typeface="Wingdings" pitchFamily="2" charset="2"/>
              <a:buChar char="§"/>
            </a:pPr>
            <a:r>
              <a:rPr lang="en-US" altLang="en-US" sz="2800" dirty="0">
                <a:solidFill>
                  <a:srgbClr val="56595C"/>
                </a:solidFill>
                <a:cs typeface="Times New Roman" pitchFamily="18" charset="0"/>
              </a:rPr>
              <a:t>A Process or Method</a:t>
            </a:r>
          </a:p>
          <a:p>
            <a:pPr lvl="1">
              <a:spcBef>
                <a:spcPct val="20000"/>
              </a:spcBef>
              <a:buClr>
                <a:srgbClr val="D21034"/>
              </a:buClr>
              <a:buFont typeface="Times" pitchFamily="18" charset="0"/>
              <a:buChar char="•"/>
            </a:pPr>
            <a:r>
              <a:rPr lang="en-US" altLang="en-US" sz="2800" dirty="0">
                <a:solidFill>
                  <a:srgbClr val="56595C"/>
                </a:solidFill>
                <a:cs typeface="Times New Roman" pitchFamily="18" charset="0"/>
              </a:rPr>
              <a:t>e.g. Method of treating cancer, or method of preventing bacterial infection</a:t>
            </a:r>
          </a:p>
          <a:p>
            <a:pPr>
              <a:spcBef>
                <a:spcPct val="20000"/>
              </a:spcBef>
              <a:buClr>
                <a:srgbClr val="D21034"/>
              </a:buClr>
              <a:buFont typeface="Wingdings" pitchFamily="2" charset="2"/>
              <a:buChar char="§"/>
            </a:pPr>
            <a:r>
              <a:rPr lang="en-US" altLang="en-US" sz="2800" dirty="0">
                <a:solidFill>
                  <a:srgbClr val="56595C"/>
                </a:solidFill>
                <a:cs typeface="Times New Roman" pitchFamily="18" charset="0"/>
              </a:rPr>
              <a:t>A Machine or Device</a:t>
            </a:r>
          </a:p>
          <a:p>
            <a:pPr lvl="1">
              <a:spcBef>
                <a:spcPct val="20000"/>
              </a:spcBef>
              <a:buClr>
                <a:srgbClr val="D21034"/>
              </a:buClr>
              <a:buFont typeface="Times" pitchFamily="18" charset="0"/>
              <a:buChar char="•"/>
            </a:pPr>
            <a:r>
              <a:rPr lang="en-US" altLang="en-US" sz="2800" dirty="0">
                <a:solidFill>
                  <a:srgbClr val="56595C"/>
                </a:solidFill>
                <a:cs typeface="Times New Roman" pitchFamily="18" charset="0"/>
              </a:rPr>
              <a:t>e.g. Printing press</a:t>
            </a:r>
          </a:p>
          <a:p>
            <a:pPr>
              <a:spcBef>
                <a:spcPct val="20000"/>
              </a:spcBef>
              <a:buClr>
                <a:srgbClr val="D21034"/>
              </a:buClr>
              <a:buFont typeface="Wingdings" pitchFamily="2" charset="2"/>
              <a:buChar char="§"/>
            </a:pPr>
            <a:r>
              <a:rPr lang="en-US" altLang="en-US" sz="2800" dirty="0">
                <a:solidFill>
                  <a:srgbClr val="56595C"/>
                </a:solidFill>
                <a:cs typeface="Times New Roman" pitchFamily="18" charset="0"/>
              </a:rPr>
              <a:t>An Article of Manufacture</a:t>
            </a:r>
          </a:p>
          <a:p>
            <a:pPr lvl="1">
              <a:spcBef>
                <a:spcPct val="20000"/>
              </a:spcBef>
              <a:buClr>
                <a:srgbClr val="D21034"/>
              </a:buClr>
              <a:buFont typeface="Times" pitchFamily="18" charset="0"/>
              <a:buChar char="•"/>
            </a:pPr>
            <a:r>
              <a:rPr lang="en-US" altLang="en-US" sz="2800" dirty="0">
                <a:solidFill>
                  <a:srgbClr val="56595C"/>
                </a:solidFill>
                <a:cs typeface="Times New Roman" pitchFamily="18" charset="0"/>
              </a:rPr>
              <a:t>e.g. Antibody, genetically altered cell line, wound dressing</a:t>
            </a:r>
          </a:p>
        </p:txBody>
      </p:sp>
      <p:sp>
        <p:nvSpPr>
          <p:cNvPr id="7" name="Rectangle 4"/>
          <p:cNvSpPr>
            <a:spLocks noChangeArrowheads="1"/>
          </p:cNvSpPr>
          <p:nvPr/>
        </p:nvSpPr>
        <p:spPr bwMode="auto">
          <a:xfrm>
            <a:off x="460995" y="270034"/>
            <a:ext cx="8075786"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642915">
              <a:defRPr/>
            </a:pPr>
            <a:r>
              <a:rPr lang="en-US" altLang="en-US" sz="3400" kern="0" dirty="0">
                <a:solidFill>
                  <a:srgbClr val="D21034"/>
                </a:solidFill>
              </a:rPr>
              <a:t>Patentable Subject Matter (cont'd)</a:t>
            </a:r>
          </a:p>
        </p:txBody>
      </p:sp>
    </p:spTree>
    <p:extLst>
      <p:ext uri="{BB962C8B-B14F-4D97-AF65-F5344CB8AC3E}">
        <p14:creationId xmlns:p14="http://schemas.microsoft.com/office/powerpoint/2010/main" val="627608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
          <p:cNvGrpSpPr>
            <a:grpSpLocks/>
          </p:cNvGrpSpPr>
          <p:nvPr/>
        </p:nvGrpSpPr>
        <p:grpSpPr bwMode="auto">
          <a:xfrm>
            <a:off x="0" y="6098977"/>
            <a:ext cx="9170789" cy="794742"/>
            <a:chOff x="0" y="8674100"/>
            <a:chExt cx="13042900" cy="1130300"/>
          </a:xfrm>
        </p:grpSpPr>
        <p:sp>
          <p:nvSpPr>
            <p:cNvPr id="410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41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4099" name="Title 5"/>
          <p:cNvSpPr>
            <a:spLocks noGrp="1"/>
          </p:cNvSpPr>
          <p:nvPr>
            <p:ph type="title"/>
          </p:nvPr>
        </p:nvSpPr>
        <p:spPr>
          <a:xfrm>
            <a:off x="322680" y="589359"/>
            <a:ext cx="8679656" cy="857250"/>
          </a:xfrm>
        </p:spPr>
        <p:txBody>
          <a:bodyPr>
            <a:normAutofit fontScale="90000"/>
          </a:bodyPr>
          <a:lstStyle/>
          <a:p>
            <a:pPr eaLnBrk="1" hangingPunct="1"/>
            <a:r>
              <a:rPr lang="en-US" altLang="en-US" sz="3100" b="1" dirty="0">
                <a:latin typeface="Arial" pitchFamily="34" charset="0"/>
                <a:cs typeface="Arial" pitchFamily="34" charset="0"/>
              </a:rPr>
              <a:t>The Problem: Annual NME Output is Stagnant</a:t>
            </a:r>
          </a:p>
        </p:txBody>
      </p:sp>
      <p:pic>
        <p:nvPicPr>
          <p:cNvPr id="4100" name="Picture 11" descr="NME-DevRate-NRD09-Fig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172" y="2303860"/>
            <a:ext cx="8679656" cy="32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nvSpPr>
        <p:spPr bwMode="auto">
          <a:xfrm>
            <a:off x="5268515" y="1982390"/>
            <a:ext cx="1643063"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64291" tIns="32146" rIns="64291" bIns="32146"/>
          <a:lstStyle>
            <a:lvl1pPr defTabSz="457200" eaLnBrk="0" hangingPunct="0">
              <a:tabLst>
                <a:tab pos="177800" algn="l"/>
              </a:tabLst>
              <a:defRPr sz="4200">
                <a:solidFill>
                  <a:srgbClr val="000000"/>
                </a:solidFill>
                <a:latin typeface="Gill Sans" pitchFamily="-84" charset="0"/>
                <a:ea typeface="ヒラギノ角ゴ ProN W3" pitchFamily="-84" charset="-128"/>
                <a:sym typeface="Gill Sans" pitchFamily="-84" charset="0"/>
              </a:defRPr>
            </a:lvl1pPr>
            <a:lvl2pPr marL="742950" indent="-285750" defTabSz="457200" eaLnBrk="0" hangingPunct="0">
              <a:tabLst>
                <a:tab pos="177800" algn="l"/>
              </a:tabLst>
              <a:defRPr sz="4200">
                <a:solidFill>
                  <a:srgbClr val="000000"/>
                </a:solidFill>
                <a:latin typeface="Gill Sans" pitchFamily="-84" charset="0"/>
                <a:ea typeface="ヒラギノ角ゴ ProN W3" pitchFamily="-84" charset="-128"/>
                <a:sym typeface="Gill Sans" pitchFamily="-84" charset="0"/>
              </a:defRPr>
            </a:lvl2pPr>
            <a:lvl3pPr marL="1143000" indent="-228600" defTabSz="457200" eaLnBrk="0" hangingPunct="0">
              <a:tabLst>
                <a:tab pos="177800" algn="l"/>
              </a:tabLst>
              <a:defRPr sz="4200">
                <a:solidFill>
                  <a:srgbClr val="000000"/>
                </a:solidFill>
                <a:latin typeface="Gill Sans" pitchFamily="-84" charset="0"/>
                <a:ea typeface="ヒラギノ角ゴ ProN W3" pitchFamily="-84" charset="-128"/>
                <a:sym typeface="Gill Sans" pitchFamily="-84" charset="0"/>
              </a:defRPr>
            </a:lvl3pPr>
            <a:lvl4pPr marL="1600200" indent="-228600" defTabSz="457200" eaLnBrk="0" hangingPunct="0">
              <a:tabLst>
                <a:tab pos="177800" algn="l"/>
              </a:tabLst>
              <a:defRPr sz="4200">
                <a:solidFill>
                  <a:srgbClr val="000000"/>
                </a:solidFill>
                <a:latin typeface="Gill Sans" pitchFamily="-84" charset="0"/>
                <a:ea typeface="ヒラギノ角ゴ ProN W3" pitchFamily="-84" charset="-128"/>
                <a:sym typeface="Gill Sans" pitchFamily="-84" charset="0"/>
              </a:defRPr>
            </a:lvl4pPr>
            <a:lvl5pPr marL="2057400" indent="-228600" defTabSz="457200" eaLnBrk="0" hangingPunct="0">
              <a:tabLst>
                <a:tab pos="177800" algn="l"/>
              </a:tabLst>
              <a:defRPr sz="4200">
                <a:solidFill>
                  <a:srgbClr val="000000"/>
                </a:solidFill>
                <a:latin typeface="Gill Sans" pitchFamily="-84" charset="0"/>
                <a:ea typeface="ヒラギノ角ゴ ProN W3" pitchFamily="-84" charset="-128"/>
                <a:sym typeface="Gill Sans" pitchFamily="-84" charset="0"/>
              </a:defRPr>
            </a:lvl5pPr>
            <a:lvl6pPr marL="2514600" indent="-228600" defTabSz="457200" eaLnBrk="0" fontAlgn="base" hangingPunct="0">
              <a:spcBef>
                <a:spcPct val="0"/>
              </a:spcBef>
              <a:spcAft>
                <a:spcPct val="0"/>
              </a:spcAft>
              <a:tabLst>
                <a:tab pos="177800" algn="l"/>
              </a:tabLst>
              <a:defRPr sz="4200">
                <a:solidFill>
                  <a:srgbClr val="000000"/>
                </a:solidFill>
                <a:latin typeface="Gill Sans" pitchFamily="-84" charset="0"/>
                <a:ea typeface="ヒラギノ角ゴ ProN W3" pitchFamily="-84" charset="-128"/>
                <a:sym typeface="Gill Sans" pitchFamily="-84" charset="0"/>
              </a:defRPr>
            </a:lvl6pPr>
            <a:lvl7pPr marL="2971800" indent="-228600" defTabSz="457200" eaLnBrk="0" fontAlgn="base" hangingPunct="0">
              <a:spcBef>
                <a:spcPct val="0"/>
              </a:spcBef>
              <a:spcAft>
                <a:spcPct val="0"/>
              </a:spcAft>
              <a:tabLst>
                <a:tab pos="177800" algn="l"/>
              </a:tabLst>
              <a:defRPr sz="4200">
                <a:solidFill>
                  <a:srgbClr val="000000"/>
                </a:solidFill>
                <a:latin typeface="Gill Sans" pitchFamily="-84" charset="0"/>
                <a:ea typeface="ヒラギノ角ゴ ProN W3" pitchFamily="-84" charset="-128"/>
                <a:sym typeface="Gill Sans" pitchFamily="-84" charset="0"/>
              </a:defRPr>
            </a:lvl7pPr>
            <a:lvl8pPr marL="3429000" indent="-228600" defTabSz="457200" eaLnBrk="0" fontAlgn="base" hangingPunct="0">
              <a:spcBef>
                <a:spcPct val="0"/>
              </a:spcBef>
              <a:spcAft>
                <a:spcPct val="0"/>
              </a:spcAft>
              <a:tabLst>
                <a:tab pos="177800" algn="l"/>
              </a:tabLst>
              <a:defRPr sz="4200">
                <a:solidFill>
                  <a:srgbClr val="000000"/>
                </a:solidFill>
                <a:latin typeface="Gill Sans" pitchFamily="-84" charset="0"/>
                <a:ea typeface="ヒラギノ角ゴ ProN W3" pitchFamily="-84" charset="-128"/>
                <a:sym typeface="Gill Sans" pitchFamily="-84" charset="0"/>
              </a:defRPr>
            </a:lvl8pPr>
            <a:lvl9pPr marL="3886200" indent="-228600" defTabSz="457200" eaLnBrk="0" fontAlgn="base" hangingPunct="0">
              <a:spcBef>
                <a:spcPct val="0"/>
              </a:spcBef>
              <a:spcAft>
                <a:spcPct val="0"/>
              </a:spcAft>
              <a:tabLst>
                <a:tab pos="177800" algn="l"/>
              </a:tabLs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10000"/>
              </a:lnSpc>
              <a:spcBef>
                <a:spcPts val="562"/>
              </a:spcBef>
              <a:spcAft>
                <a:spcPts val="562"/>
              </a:spcAft>
            </a:pPr>
            <a:r>
              <a:rPr lang="en-US" altLang="en-US" sz="1300" i="1">
                <a:solidFill>
                  <a:schemeClr val="tx1"/>
                </a:solidFill>
                <a:effectLst>
                  <a:outerShdw blurRad="38100" dist="38100" dir="2700000" algn="tl">
                    <a:srgbClr val="C0C0C0"/>
                  </a:outerShdw>
                </a:effectLst>
                <a:latin typeface="Arial" pitchFamily="34" charset="0"/>
                <a:ea typeface="MS PGothic" pitchFamily="34" charset="-128"/>
              </a:rPr>
              <a:t>1-time FDA clearance of an application backlog</a:t>
            </a:r>
          </a:p>
        </p:txBody>
      </p:sp>
      <p:cxnSp>
        <p:nvCxnSpPr>
          <p:cNvPr id="14" name="Straight Arrow Connector 13"/>
          <p:cNvCxnSpPr>
            <a:cxnSpLocks noChangeShapeType="1"/>
          </p:cNvCxnSpPr>
          <p:nvPr/>
        </p:nvCxnSpPr>
        <p:spPr bwMode="auto">
          <a:xfrm>
            <a:off x="6822281" y="2518172"/>
            <a:ext cx="285750" cy="19087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3" name="TextBox 3"/>
          <p:cNvSpPr txBox="1">
            <a:spLocks noChangeArrowheads="1"/>
          </p:cNvSpPr>
          <p:nvPr/>
        </p:nvSpPr>
        <p:spPr bwMode="auto">
          <a:xfrm>
            <a:off x="2300291" y="5786438"/>
            <a:ext cx="5309140"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800" i="1">
                <a:solidFill>
                  <a:schemeClr val="tx1"/>
                </a:solidFill>
                <a:latin typeface="Arial" pitchFamily="34" charset="0"/>
                <a:ea typeface="MS PGothic" pitchFamily="34" charset="-128"/>
              </a:rPr>
              <a:t>Munos B. Lessons from 60 years of pharmaceutical innovation. Nature Reviews Drug Discovery 8, 959-968, 2009</a:t>
            </a:r>
          </a:p>
        </p:txBody>
      </p:sp>
      <p:pic>
        <p:nvPicPr>
          <p:cNvPr id="1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444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82942"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dirty="0">
                <a:solidFill>
                  <a:srgbClr val="D21034"/>
                </a:solidFill>
                <a:latin typeface="Arial"/>
              </a:rPr>
              <a:t>Patentable Subject Matter (cont'd)</a:t>
            </a:r>
          </a:p>
        </p:txBody>
      </p:sp>
      <p:pic>
        <p:nvPicPr>
          <p:cNvPr id="7" name="Picture 3"/>
          <p:cNvPicPr>
            <a:picLocks noChangeAspect="1" noChangeArrowheads="1"/>
          </p:cNvPicPr>
          <p:nvPr/>
        </p:nvPicPr>
        <p:blipFill>
          <a:blip r:embed="rId5"/>
          <a:srcRect/>
          <a:stretch>
            <a:fillRect/>
          </a:stretch>
        </p:blipFill>
        <p:spPr bwMode="auto">
          <a:xfrm>
            <a:off x="2840388" y="911855"/>
            <a:ext cx="3429000" cy="514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7241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39328" y="1071563"/>
            <a:ext cx="79239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pPr marL="241093" indent="-241093">
              <a:spcBef>
                <a:spcPct val="20000"/>
              </a:spcBef>
              <a:buClr>
                <a:srgbClr val="D21034"/>
              </a:buClr>
              <a:buFont typeface="Wingdings" pitchFamily="2" charset="2"/>
              <a:buChar char="§"/>
              <a:defRPr/>
            </a:pPr>
            <a:r>
              <a:rPr lang="en-US" sz="2800" dirty="0">
                <a:solidFill>
                  <a:srgbClr val="56595C"/>
                </a:solidFill>
                <a:latin typeface="Arial" charset="0"/>
                <a:ea typeface="ＭＳ Ｐゴシック" pitchFamily="34" charset="-128"/>
                <a:cs typeface="Times New Roman" pitchFamily="18" charset="0"/>
              </a:rPr>
              <a:t>A Process or Method</a:t>
            </a:r>
          </a:p>
          <a:p>
            <a:pPr marL="522368" lvl="1" indent="-200911">
              <a:spcBef>
                <a:spcPct val="20000"/>
              </a:spcBef>
              <a:buClr>
                <a:srgbClr val="D21034"/>
              </a:buClr>
              <a:buFont typeface="Times" pitchFamily="18" charset="0"/>
              <a:buChar char="•"/>
              <a:defRPr/>
            </a:pPr>
            <a:r>
              <a:rPr lang="en-US" sz="2500" dirty="0">
                <a:solidFill>
                  <a:srgbClr val="56595C"/>
                </a:solidFill>
                <a:latin typeface="Arial" charset="0"/>
                <a:ea typeface="ＭＳ Ｐゴシック" pitchFamily="34" charset="-128"/>
                <a:cs typeface="Times New Roman" pitchFamily="18" charset="0"/>
              </a:rPr>
              <a:t>e.g. Method of treating cancer, or method of preventing bacterial infection</a:t>
            </a:r>
          </a:p>
          <a:p>
            <a:pPr marL="241093" indent="-241093">
              <a:spcBef>
                <a:spcPct val="20000"/>
              </a:spcBef>
              <a:buClr>
                <a:srgbClr val="D21034"/>
              </a:buClr>
              <a:buFont typeface="Wingdings" pitchFamily="2" charset="2"/>
              <a:buChar char="§"/>
              <a:defRPr/>
            </a:pPr>
            <a:r>
              <a:rPr lang="en-US" sz="2800" dirty="0">
                <a:solidFill>
                  <a:srgbClr val="56595C"/>
                </a:solidFill>
                <a:latin typeface="Arial" charset="0"/>
                <a:ea typeface="ＭＳ Ｐゴシック" pitchFamily="34" charset="-128"/>
                <a:cs typeface="Times New Roman" pitchFamily="18" charset="0"/>
              </a:rPr>
              <a:t>A Machine or Device</a:t>
            </a:r>
          </a:p>
          <a:p>
            <a:pPr marL="522368" lvl="1" indent="-200911">
              <a:spcBef>
                <a:spcPct val="20000"/>
              </a:spcBef>
              <a:buClr>
                <a:srgbClr val="D21034"/>
              </a:buClr>
              <a:buFont typeface="Times" pitchFamily="18" charset="0"/>
              <a:buChar char="•"/>
              <a:defRPr/>
            </a:pPr>
            <a:r>
              <a:rPr lang="en-US" sz="2500" dirty="0">
                <a:solidFill>
                  <a:srgbClr val="56595C"/>
                </a:solidFill>
                <a:latin typeface="Arial" charset="0"/>
                <a:ea typeface="ＭＳ Ｐゴシック" pitchFamily="34" charset="-128"/>
                <a:cs typeface="Times New Roman" pitchFamily="18" charset="0"/>
              </a:rPr>
              <a:t>e.g. Printing press</a:t>
            </a:r>
          </a:p>
          <a:p>
            <a:pPr marL="241093" indent="-241093">
              <a:spcBef>
                <a:spcPct val="20000"/>
              </a:spcBef>
              <a:buClr>
                <a:srgbClr val="D21034"/>
              </a:buClr>
              <a:buFont typeface="Wingdings" pitchFamily="2" charset="2"/>
              <a:buChar char="§"/>
              <a:defRPr/>
            </a:pPr>
            <a:r>
              <a:rPr lang="en-US" sz="2800" dirty="0">
                <a:solidFill>
                  <a:srgbClr val="56595C"/>
                </a:solidFill>
                <a:latin typeface="Arial" charset="0"/>
                <a:ea typeface="ＭＳ Ｐゴシック" pitchFamily="34" charset="-128"/>
                <a:cs typeface="Times New Roman" pitchFamily="18" charset="0"/>
              </a:rPr>
              <a:t>An Article of Manufacture</a:t>
            </a:r>
          </a:p>
          <a:p>
            <a:pPr marL="522368" lvl="1" indent="-200911">
              <a:spcBef>
                <a:spcPct val="20000"/>
              </a:spcBef>
              <a:buClr>
                <a:srgbClr val="D21034"/>
              </a:buClr>
              <a:buFont typeface="Times" pitchFamily="18" charset="0"/>
              <a:buChar char="•"/>
              <a:defRPr/>
            </a:pPr>
            <a:r>
              <a:rPr lang="en-US" sz="2500" dirty="0">
                <a:solidFill>
                  <a:srgbClr val="56595C"/>
                </a:solidFill>
                <a:latin typeface="Arial" charset="0"/>
                <a:ea typeface="ＭＳ Ｐゴシック" pitchFamily="34" charset="-128"/>
                <a:cs typeface="Times New Roman" pitchFamily="18" charset="0"/>
              </a:rPr>
              <a:t>e.g. Antibody, genetically altered cell line, wound dressing</a:t>
            </a:r>
          </a:p>
          <a:p>
            <a:pPr marL="200911" indent="-200911">
              <a:spcBef>
                <a:spcPct val="20000"/>
              </a:spcBef>
              <a:buClr>
                <a:srgbClr val="D21034"/>
              </a:buClr>
              <a:buFont typeface="Times" pitchFamily="18" charset="0"/>
              <a:buChar char="•"/>
              <a:defRPr/>
            </a:pPr>
            <a:r>
              <a:rPr lang="en-US" sz="2800" dirty="0">
                <a:solidFill>
                  <a:srgbClr val="56595C"/>
                </a:solidFill>
                <a:latin typeface="Arial" charset="0"/>
                <a:ea typeface="ＭＳ Ｐゴシック" pitchFamily="34" charset="-128"/>
                <a:cs typeface="Times New Roman" pitchFamily="18" charset="0"/>
              </a:rPr>
              <a:t>Composition of Matter</a:t>
            </a:r>
          </a:p>
          <a:p>
            <a:pPr marL="522368" lvl="1" indent="-200911">
              <a:spcBef>
                <a:spcPct val="20000"/>
              </a:spcBef>
              <a:buClr>
                <a:srgbClr val="D21034"/>
              </a:buClr>
              <a:buFont typeface="Times" pitchFamily="18" charset="0"/>
              <a:buChar char="•"/>
              <a:defRPr/>
            </a:pPr>
            <a:r>
              <a:rPr lang="en-US" sz="2500" dirty="0">
                <a:solidFill>
                  <a:srgbClr val="56595C"/>
                </a:solidFill>
                <a:latin typeface="Arial" charset="0"/>
                <a:ea typeface="ＭＳ Ｐゴシック" pitchFamily="34" charset="-128"/>
                <a:cs typeface="Times New Roman" pitchFamily="18" charset="0"/>
              </a:rPr>
              <a:t>e.g. Pharmaceutical compound (active agent) or formulation, vaccine, fertilizer formulation</a:t>
            </a:r>
            <a:endParaRPr lang="en-US" sz="2500" dirty="0">
              <a:solidFill>
                <a:srgbClr val="56595C"/>
              </a:solidFill>
              <a:latin typeface="Arial" charset="0"/>
              <a:ea typeface="ＭＳ Ｐゴシック" pitchFamily="34" charset="-128"/>
            </a:endParaRPr>
          </a:p>
        </p:txBody>
      </p:sp>
      <p:sp>
        <p:nvSpPr>
          <p:cNvPr id="7" name="Rectangle 4"/>
          <p:cNvSpPr>
            <a:spLocks noChangeArrowheads="1"/>
          </p:cNvSpPr>
          <p:nvPr/>
        </p:nvSpPr>
        <p:spPr bwMode="auto">
          <a:xfrm>
            <a:off x="460995" y="270034"/>
            <a:ext cx="8115137"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642915">
              <a:defRPr/>
            </a:pPr>
            <a:r>
              <a:rPr lang="en-US" altLang="en-US" sz="3400" kern="0" dirty="0">
                <a:solidFill>
                  <a:srgbClr val="D21034"/>
                </a:solidFill>
              </a:rPr>
              <a:t>Patentable Subject Matter (cont'd)</a:t>
            </a:r>
          </a:p>
        </p:txBody>
      </p:sp>
    </p:spTree>
    <p:extLst>
      <p:ext uri="{BB962C8B-B14F-4D97-AF65-F5344CB8AC3E}">
        <p14:creationId xmlns:p14="http://schemas.microsoft.com/office/powerpoint/2010/main" val="3979897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bwMode="auto">
          <a:xfrm>
            <a:off x="642937" y="1877378"/>
            <a:ext cx="7840266" cy="64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4600" kern="0" dirty="0">
                <a:solidFill>
                  <a:srgbClr val="D21034"/>
                </a:solidFill>
                <a:latin typeface="Arial"/>
              </a:rPr>
              <a:t>Requirements of Patentability</a:t>
            </a:r>
          </a:p>
        </p:txBody>
      </p:sp>
    </p:spTree>
    <p:extLst>
      <p:ext uri="{BB962C8B-B14F-4D97-AF65-F5344CB8AC3E}">
        <p14:creationId xmlns:p14="http://schemas.microsoft.com/office/powerpoint/2010/main" val="3255003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04240"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dirty="0">
                <a:solidFill>
                  <a:srgbClr val="D21034"/>
                </a:solidFill>
                <a:latin typeface="Arial"/>
              </a:rPr>
              <a:t>Requirements for Patentability</a:t>
            </a:r>
          </a:p>
        </p:txBody>
      </p:sp>
      <p:sp>
        <p:nvSpPr>
          <p:cNvPr id="7" name="Rectangle 3"/>
          <p:cNvSpPr txBox="1">
            <a:spLocks noChangeArrowheads="1"/>
          </p:cNvSpPr>
          <p:nvPr/>
        </p:nvSpPr>
        <p:spPr bwMode="auto">
          <a:xfrm>
            <a:off x="482203" y="1339453"/>
            <a:ext cx="8083032" cy="337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buNone/>
              <a:defRPr/>
            </a:pPr>
            <a:r>
              <a:rPr lang="en-US" altLang="en-US" sz="2800" kern="0" dirty="0">
                <a:solidFill>
                  <a:srgbClr val="D21034"/>
                </a:solidFill>
                <a:latin typeface="Arial"/>
              </a:rPr>
              <a:t>1.</a:t>
            </a:r>
            <a:r>
              <a:rPr lang="en-US" altLang="en-US" sz="2800" kern="0" dirty="0">
                <a:solidFill>
                  <a:srgbClr val="56595C"/>
                </a:solidFill>
                <a:latin typeface="Arial"/>
              </a:rPr>
              <a:t>  Patentable subject matter</a:t>
            </a:r>
          </a:p>
          <a:p>
            <a:pPr marL="241093" indent="-241093" defTabSz="642915" eaLnBrk="1" hangingPunct="1">
              <a:buClr>
                <a:srgbClr val="D21034"/>
              </a:buClr>
              <a:buNone/>
              <a:defRPr/>
            </a:pPr>
            <a:r>
              <a:rPr lang="en-US" altLang="en-US" sz="2800" kern="0" dirty="0">
                <a:solidFill>
                  <a:srgbClr val="D21034"/>
                </a:solidFill>
                <a:latin typeface="Arial"/>
              </a:rPr>
              <a:t>2.</a:t>
            </a:r>
            <a:r>
              <a:rPr lang="en-US" altLang="en-US" sz="2800" kern="0" dirty="0">
                <a:solidFill>
                  <a:srgbClr val="56595C"/>
                </a:solidFill>
                <a:latin typeface="Arial"/>
              </a:rPr>
              <a:t>  Utility</a:t>
            </a:r>
          </a:p>
          <a:p>
            <a:pPr marL="241093" indent="-241093" defTabSz="642915" eaLnBrk="1" hangingPunct="1">
              <a:buClr>
                <a:srgbClr val="D21034"/>
              </a:buClr>
              <a:buNone/>
              <a:defRPr/>
            </a:pPr>
            <a:r>
              <a:rPr lang="en-US" altLang="en-US" sz="2800" kern="0" dirty="0">
                <a:solidFill>
                  <a:srgbClr val="D21034"/>
                </a:solidFill>
                <a:latin typeface="Arial"/>
              </a:rPr>
              <a:t>3.</a:t>
            </a:r>
            <a:r>
              <a:rPr lang="en-US" altLang="en-US" sz="2800" kern="0" dirty="0">
                <a:solidFill>
                  <a:srgbClr val="56595C"/>
                </a:solidFill>
                <a:latin typeface="Arial"/>
              </a:rPr>
              <a:t>  Novelty</a:t>
            </a:r>
          </a:p>
          <a:p>
            <a:pPr marL="241093" indent="-241093" defTabSz="642915" eaLnBrk="1" hangingPunct="1">
              <a:buClr>
                <a:srgbClr val="D21034"/>
              </a:buClr>
              <a:buNone/>
              <a:defRPr/>
            </a:pPr>
            <a:r>
              <a:rPr lang="en-US" altLang="en-US" sz="2800" kern="0" dirty="0">
                <a:solidFill>
                  <a:srgbClr val="D21034"/>
                </a:solidFill>
                <a:latin typeface="Arial"/>
              </a:rPr>
              <a:t>4.</a:t>
            </a:r>
            <a:r>
              <a:rPr lang="en-US" altLang="en-US" sz="2800" kern="0" dirty="0">
                <a:solidFill>
                  <a:srgbClr val="56595C"/>
                </a:solidFill>
                <a:latin typeface="Arial"/>
              </a:rPr>
              <a:t>  </a:t>
            </a:r>
            <a:r>
              <a:rPr lang="en-US" altLang="en-US" sz="2800" kern="0" dirty="0" err="1">
                <a:solidFill>
                  <a:srgbClr val="56595C"/>
                </a:solidFill>
                <a:latin typeface="Arial"/>
              </a:rPr>
              <a:t>Nonobviousness</a:t>
            </a:r>
            <a:endParaRPr lang="en-US" altLang="en-US" sz="2800" kern="0" dirty="0">
              <a:solidFill>
                <a:srgbClr val="56595C"/>
              </a:solidFill>
              <a:latin typeface="Arial"/>
            </a:endParaRPr>
          </a:p>
          <a:p>
            <a:pPr marL="241093" indent="-241093" defTabSz="642915" eaLnBrk="1" hangingPunct="1">
              <a:buClr>
                <a:srgbClr val="D21034"/>
              </a:buClr>
              <a:buNone/>
              <a:defRPr/>
            </a:pPr>
            <a:endParaRPr lang="en-US" altLang="en-US" sz="2800" kern="0" dirty="0">
              <a:solidFill>
                <a:srgbClr val="56595C"/>
              </a:solidFill>
              <a:latin typeface="Arial"/>
            </a:endParaRPr>
          </a:p>
        </p:txBody>
      </p:sp>
    </p:spTree>
    <p:extLst>
      <p:ext uri="{BB962C8B-B14F-4D97-AF65-F5344CB8AC3E}">
        <p14:creationId xmlns:p14="http://schemas.microsoft.com/office/powerpoint/2010/main" val="3332456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82942"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a:solidFill>
                  <a:srgbClr val="D21034"/>
                </a:solidFill>
                <a:latin typeface="Arial"/>
              </a:rPr>
              <a:t>Novelty and Nonobviousness</a:t>
            </a:r>
            <a:endParaRPr lang="en-US" altLang="en-US" sz="3400" kern="0" dirty="0">
              <a:solidFill>
                <a:srgbClr val="D21034"/>
              </a:solidFill>
              <a:latin typeface="Arial"/>
            </a:endParaRPr>
          </a:p>
        </p:txBody>
      </p:sp>
      <p:sp>
        <p:nvSpPr>
          <p:cNvPr id="7" name="Rectangle 3"/>
          <p:cNvSpPr txBox="1">
            <a:spLocks noChangeArrowheads="1"/>
          </p:cNvSpPr>
          <p:nvPr/>
        </p:nvSpPr>
        <p:spPr bwMode="auto">
          <a:xfrm>
            <a:off x="387326" y="1125140"/>
            <a:ext cx="8256612"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Based on “prior art”</a:t>
            </a:r>
          </a:p>
          <a:p>
            <a:pPr marL="241093" indent="-241093" defTabSz="642915" eaLnBrk="1" hangingPunct="1">
              <a:buClr>
                <a:srgbClr val="D21034"/>
              </a:buClr>
              <a:defRPr/>
            </a:pPr>
            <a:r>
              <a:rPr lang="en-US" altLang="en-US" sz="2800" kern="0" dirty="0">
                <a:solidFill>
                  <a:srgbClr val="56595C"/>
                </a:solidFill>
                <a:latin typeface="Arial"/>
              </a:rPr>
              <a:t>America Invents Act (AIA) changed the definition of prior art </a:t>
            </a:r>
          </a:p>
          <a:p>
            <a:pPr marL="522368" lvl="1" indent="-200911" defTabSz="642915" eaLnBrk="1" hangingPunct="1">
              <a:buClr>
                <a:srgbClr val="D21034"/>
              </a:buClr>
              <a:defRPr/>
            </a:pPr>
            <a:r>
              <a:rPr lang="en-US" altLang="en-US" sz="2800" kern="0" dirty="0">
                <a:solidFill>
                  <a:srgbClr val="56595C"/>
                </a:solidFill>
                <a:latin typeface="Arial"/>
              </a:rPr>
              <a:t>Effective March 16, 2013</a:t>
            </a:r>
          </a:p>
          <a:p>
            <a:pPr marL="522368" lvl="1" indent="-200911" defTabSz="642915" eaLnBrk="1" hangingPunct="1">
              <a:buClr>
                <a:srgbClr val="D21034"/>
              </a:buClr>
              <a:defRPr/>
            </a:pPr>
            <a:r>
              <a:rPr lang="en-US" altLang="en-US" sz="2800" kern="0" dirty="0">
                <a:solidFill>
                  <a:srgbClr val="56595C"/>
                </a:solidFill>
                <a:latin typeface="Arial"/>
              </a:rPr>
              <a:t>But not applicable to all applications</a:t>
            </a:r>
          </a:p>
          <a:p>
            <a:pPr marL="803643" lvl="2" indent="-160729" defTabSz="642915" eaLnBrk="1" hangingPunct="1">
              <a:buClr>
                <a:srgbClr val="D21034"/>
              </a:buClr>
              <a:defRPr/>
            </a:pPr>
            <a:r>
              <a:rPr lang="en-US" altLang="en-US" sz="2800" kern="0" dirty="0">
                <a:solidFill>
                  <a:srgbClr val="56595C"/>
                </a:solidFill>
                <a:latin typeface="Arial"/>
              </a:rPr>
              <a:t>Some applications will be examined using the current definition (will continue for ~21 years)</a:t>
            </a:r>
          </a:p>
          <a:p>
            <a:pPr marL="803643" lvl="2" indent="-160729" defTabSz="642915" eaLnBrk="1" hangingPunct="1">
              <a:buClr>
                <a:srgbClr val="D21034"/>
              </a:buClr>
              <a:defRPr/>
            </a:pPr>
            <a:r>
              <a:rPr lang="en-US" altLang="en-US" sz="2800" kern="0" dirty="0">
                <a:solidFill>
                  <a:srgbClr val="56595C"/>
                </a:solidFill>
                <a:latin typeface="Arial"/>
              </a:rPr>
              <a:t>Some applications will be examined using the new definition</a:t>
            </a:r>
          </a:p>
        </p:txBody>
      </p:sp>
    </p:spTree>
    <p:extLst>
      <p:ext uri="{BB962C8B-B14F-4D97-AF65-F5344CB8AC3E}">
        <p14:creationId xmlns:p14="http://schemas.microsoft.com/office/powerpoint/2010/main" val="463201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075786" cy="66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a:solidFill>
                  <a:srgbClr val="D21034"/>
                </a:solidFill>
                <a:latin typeface="Arial"/>
              </a:rPr>
              <a:t>Prior Art – AIA</a:t>
            </a:r>
            <a:endParaRPr lang="en-US" altLang="en-US" sz="3400" kern="0" dirty="0">
              <a:solidFill>
                <a:srgbClr val="D21034"/>
              </a:solidFill>
              <a:latin typeface="Arial"/>
            </a:endParaRPr>
          </a:p>
        </p:txBody>
      </p:sp>
      <p:sp>
        <p:nvSpPr>
          <p:cNvPr id="7" name="Rectangle 3"/>
          <p:cNvSpPr txBox="1">
            <a:spLocks noChangeArrowheads="1"/>
          </p:cNvSpPr>
          <p:nvPr/>
        </p:nvSpPr>
        <p:spPr bwMode="auto">
          <a:xfrm>
            <a:off x="450949" y="1178719"/>
            <a:ext cx="8268891" cy="466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sz="2800" kern="0" dirty="0">
                <a:solidFill>
                  <a:srgbClr val="56595C"/>
                </a:solidFill>
                <a:latin typeface="Arial"/>
                <a:ea typeface="ＭＳ Ｐゴシック"/>
              </a:rPr>
              <a:t>Information publicly available as of the application filing date</a:t>
            </a:r>
          </a:p>
          <a:p>
            <a:pPr marL="522368" lvl="1" indent="-200911" defTabSz="642915" eaLnBrk="1" hangingPunct="1">
              <a:buClr>
                <a:srgbClr val="D21034"/>
              </a:buClr>
              <a:defRPr/>
            </a:pPr>
            <a:r>
              <a:rPr lang="en-US" sz="2500" kern="0" dirty="0">
                <a:solidFill>
                  <a:srgbClr val="56595C"/>
                </a:solidFill>
                <a:latin typeface="Arial"/>
                <a:ea typeface="ＭＳ Ｐゴシック"/>
              </a:rPr>
              <a:t>Journal articles, abstracts, poster sessions, a thesis, etc., are prior art once they become publicly available</a:t>
            </a:r>
          </a:p>
          <a:p>
            <a:pPr marL="522368" lvl="1" indent="-200911" defTabSz="642915" eaLnBrk="1" hangingPunct="1">
              <a:buClr>
                <a:srgbClr val="D21034"/>
              </a:buClr>
              <a:defRPr/>
            </a:pPr>
            <a:r>
              <a:rPr lang="en-US" sz="2500" kern="0" dirty="0">
                <a:solidFill>
                  <a:srgbClr val="56595C"/>
                </a:solidFill>
                <a:latin typeface="Arial"/>
                <a:ea typeface="ＭＳ Ｐゴシック"/>
              </a:rPr>
              <a:t>Offers for sale, including presentations to potential licensees, are prior art under certain circumstances</a:t>
            </a:r>
          </a:p>
          <a:p>
            <a:pPr marL="241093" indent="-241093" defTabSz="642915" eaLnBrk="1" hangingPunct="1">
              <a:buClr>
                <a:srgbClr val="D21034"/>
              </a:buClr>
              <a:defRPr/>
            </a:pPr>
            <a:r>
              <a:rPr lang="en-US" sz="2800" kern="0" dirty="0">
                <a:solidFill>
                  <a:srgbClr val="56595C"/>
                </a:solidFill>
                <a:latin typeface="Arial"/>
                <a:ea typeface="ＭＳ Ｐゴシック"/>
              </a:rPr>
              <a:t>Under old law – public availability was viewed with respect to date of invention, not filing date.</a:t>
            </a:r>
          </a:p>
          <a:p>
            <a:pPr marL="0" indent="0" defTabSz="642915" eaLnBrk="1" hangingPunct="1">
              <a:buClr>
                <a:srgbClr val="D21034"/>
              </a:buClr>
              <a:buNone/>
              <a:defRPr/>
            </a:pPr>
            <a:endParaRPr lang="en-US" sz="2800" kern="0" dirty="0">
              <a:solidFill>
                <a:srgbClr val="56595C"/>
              </a:solidFill>
              <a:latin typeface="Arial"/>
              <a:ea typeface="ＭＳ Ｐゴシック"/>
            </a:endParaRPr>
          </a:p>
        </p:txBody>
      </p:sp>
    </p:spTree>
    <p:extLst>
      <p:ext uri="{BB962C8B-B14F-4D97-AF65-F5344CB8AC3E}">
        <p14:creationId xmlns:p14="http://schemas.microsoft.com/office/powerpoint/2010/main" val="4030102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29364" cy="66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a:solidFill>
                  <a:srgbClr val="D21034"/>
                </a:solidFill>
                <a:latin typeface="Arial"/>
              </a:rPr>
              <a:t>Prior Art – AIA (cont’d)</a:t>
            </a:r>
          </a:p>
        </p:txBody>
      </p:sp>
      <p:sp>
        <p:nvSpPr>
          <p:cNvPr id="7" name="Rectangle 3"/>
          <p:cNvSpPr txBox="1">
            <a:spLocks noChangeArrowheads="1"/>
          </p:cNvSpPr>
          <p:nvPr/>
        </p:nvSpPr>
        <p:spPr bwMode="auto">
          <a:xfrm>
            <a:off x="388365" y="954574"/>
            <a:ext cx="8215313" cy="396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Grace period for inventor related publication:</a:t>
            </a:r>
          </a:p>
          <a:p>
            <a:pPr marL="522368" lvl="1" indent="-200911" defTabSz="642915" eaLnBrk="1" hangingPunct="1">
              <a:buClr>
                <a:srgbClr val="D21034"/>
              </a:buClr>
              <a:defRPr/>
            </a:pPr>
            <a:r>
              <a:rPr lang="en-US" altLang="en-US" sz="2800" kern="0" dirty="0">
                <a:solidFill>
                  <a:srgbClr val="56595C"/>
                </a:solidFill>
                <a:latin typeface="Arial"/>
              </a:rPr>
              <a:t>Publications by inventors available less than one year before application filing date are not prior art.</a:t>
            </a:r>
          </a:p>
          <a:p>
            <a:pPr marL="803643" lvl="2" indent="-160729" defTabSz="642915" eaLnBrk="1" hangingPunct="1">
              <a:buClr>
                <a:srgbClr val="D21034"/>
              </a:buClr>
              <a:defRPr/>
            </a:pPr>
            <a:r>
              <a:rPr lang="en-US" altLang="en-US" sz="2500" kern="0" dirty="0">
                <a:solidFill>
                  <a:srgbClr val="56595C"/>
                </a:solidFill>
                <a:latin typeface="Arial"/>
              </a:rPr>
              <a:t>Includes publications by others who obtained the subject matter from the inventor(s) (e.g., stolen work) </a:t>
            </a:r>
            <a:r>
              <a:rPr lang="en-US" altLang="en-US" sz="2500" i="1" kern="0" dirty="0">
                <a:solidFill>
                  <a:srgbClr val="56595C"/>
                </a:solidFill>
                <a:latin typeface="Arial"/>
              </a:rPr>
              <a:t>or</a:t>
            </a:r>
          </a:p>
          <a:p>
            <a:pPr marL="803643" lvl="2" indent="-160729" defTabSz="642915" eaLnBrk="1" hangingPunct="1">
              <a:buClr>
                <a:srgbClr val="D21034"/>
              </a:buClr>
              <a:defRPr/>
            </a:pPr>
            <a:r>
              <a:rPr lang="en-US" altLang="en-US" sz="2500" kern="0" dirty="0">
                <a:solidFill>
                  <a:srgbClr val="56595C"/>
                </a:solidFill>
                <a:latin typeface="Arial"/>
              </a:rPr>
              <a:t>Subject matter that was publicly disclosed by the inventor first</a:t>
            </a:r>
          </a:p>
          <a:p>
            <a:pPr marL="522368" lvl="1" indent="-200911" defTabSz="642915" eaLnBrk="1" hangingPunct="1">
              <a:buClr>
                <a:srgbClr val="D21034"/>
              </a:buClr>
              <a:defRPr/>
            </a:pPr>
            <a:r>
              <a:rPr lang="en-US" altLang="en-US" sz="2800" kern="0" dirty="0">
                <a:solidFill>
                  <a:srgbClr val="56595C"/>
                </a:solidFill>
                <a:latin typeface="Arial"/>
              </a:rPr>
              <a:t>Available in U.S. and a few other countries in limited circumstances</a:t>
            </a:r>
          </a:p>
          <a:p>
            <a:pPr marL="241093" indent="-241093" defTabSz="642915" eaLnBrk="1" hangingPunct="1">
              <a:buClr>
                <a:srgbClr val="D21034"/>
              </a:buClr>
              <a:defRPr/>
            </a:pPr>
            <a:endParaRPr lang="en-US" altLang="en-US" sz="2800" kern="0" dirty="0">
              <a:solidFill>
                <a:srgbClr val="56595C"/>
              </a:solidFill>
              <a:latin typeface="Arial"/>
            </a:endParaRPr>
          </a:p>
        </p:txBody>
      </p:sp>
    </p:spTree>
    <p:extLst>
      <p:ext uri="{BB962C8B-B14F-4D97-AF65-F5344CB8AC3E}">
        <p14:creationId xmlns:p14="http://schemas.microsoft.com/office/powerpoint/2010/main" val="1932434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21594" y="-142875"/>
            <a:ext cx="10597307" cy="7000875"/>
            <a:chOff x="-2028825" y="-152400"/>
            <a:chExt cx="15071725" cy="9956800"/>
          </a:xfrm>
        </p:grpSpPr>
        <p:sp>
          <p:nvSpPr>
            <p:cNvPr id="15361"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cap="flat">
                  <a:solidFill>
                    <a:schemeClr val="tx1">
                      <a:alpha val="35999"/>
                    </a:schemeClr>
                  </a:solidFill>
                  <a:miter lim="800000"/>
                  <a:headEnd type="none" w="med" len="med"/>
                  <a:tailEnd type="none" w="med" len="med"/>
                </a14:hiddenLine>
              </a:ext>
            </a:extLst>
          </p:spPr>
          <p:txBody>
            <a:bodyPr lIns="0" tIns="0" rIns="0" bIns="0"/>
            <a:lstStyle/>
            <a:p>
              <a:endParaRPr lang="en-US" dirty="0"/>
            </a:p>
          </p:txBody>
        </p:sp>
        <p:pic>
          <p:nvPicPr>
            <p:cNvPr id="1536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5364" name="Rectangle 4"/>
          <p:cNvSpPr>
            <a:spLocks noGrp="1" noChangeArrowheads="1"/>
          </p:cNvSpPr>
          <p:nvPr>
            <p:ph type="body" idx="1"/>
          </p:nvPr>
        </p:nvSpPr>
        <p:spPr>
          <a:xfrm>
            <a:off x="1056427" y="1234113"/>
            <a:ext cx="7358063" cy="2998559"/>
          </a:xfrm>
          <a:ln/>
        </p:spPr>
        <p:txBody>
          <a:bodyPr/>
          <a:lstStyle/>
          <a:p>
            <a:r>
              <a:rPr lang="en-US" sz="4200" b="1" dirty="0">
                <a:solidFill>
                  <a:srgbClr val="505050"/>
                </a:solidFill>
                <a:latin typeface="Arial" charset="0"/>
                <a:cs typeface="Arial" charset="0"/>
                <a:sym typeface="Arial" charset="0"/>
              </a:rPr>
              <a:t>University of Rochester</a:t>
            </a:r>
          </a:p>
          <a:p>
            <a:r>
              <a:rPr lang="en-US" sz="4200" b="1" dirty="0">
                <a:solidFill>
                  <a:srgbClr val="505050"/>
                </a:solidFill>
                <a:latin typeface="Arial" charset="0"/>
                <a:cs typeface="Arial" charset="0"/>
                <a:sym typeface="Arial" charset="0"/>
              </a:rPr>
              <a:t>Policy on Intellectual Property and Technology Transfer</a:t>
            </a:r>
            <a:endParaRPr lang="en-US" sz="4200" b="1" dirty="0">
              <a:solidFill>
                <a:srgbClr val="505050"/>
              </a:solidFill>
              <a:latin typeface="Arial" charset="0"/>
              <a:sym typeface="Arial" charset="0"/>
            </a:endParaRPr>
          </a:p>
        </p:txBody>
      </p:sp>
      <p:sp>
        <p:nvSpPr>
          <p:cNvPr id="9" name="Rectangle 4"/>
          <p:cNvSpPr txBox="1">
            <a:spLocks noChangeArrowheads="1"/>
          </p:cNvSpPr>
          <p:nvPr/>
        </p:nvSpPr>
        <p:spPr bwMode="auto">
          <a:xfrm>
            <a:off x="1625203" y="4661297"/>
            <a:ext cx="5929313" cy="1017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marL="0" indent="0" eaLnBrk="1" hangingPunct="1"/>
            <a:r>
              <a:rPr lang="en-US" altLang="en-US" sz="2800" kern="0" dirty="0">
                <a:solidFill>
                  <a:srgbClr val="7F7F7F"/>
                </a:solidFill>
                <a:latin typeface="Arial" pitchFamily="34" charset="0"/>
                <a:cs typeface="Arial" pitchFamily="34" charset="0"/>
                <a:sym typeface="Arial" pitchFamily="34" charset="0"/>
              </a:rPr>
              <a:t>Gail Norris</a:t>
            </a:r>
            <a:endParaRPr lang="en-US" altLang="en-US" sz="2800" kern="0" dirty="0">
              <a:solidFill>
                <a:srgbClr val="7F7F7F"/>
              </a:solidFill>
              <a:latin typeface="Arial" pitchFamily="34" charset="0"/>
              <a:sym typeface="Arial" pitchFamily="34" charset="0"/>
            </a:endParaRPr>
          </a:p>
        </p:txBody>
      </p:sp>
    </p:spTree>
    <p:extLst>
      <p:ext uri="{BB962C8B-B14F-4D97-AF65-F5344CB8AC3E}">
        <p14:creationId xmlns:p14="http://schemas.microsoft.com/office/powerpoint/2010/main" val="819601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Policy Objective</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607219" y="1660922"/>
            <a:ext cx="8036719" cy="4286250"/>
          </a:xfrm>
        </p:spPr>
        <p:txBody>
          <a:bodyPr>
            <a:normAutofit fontScale="92500"/>
          </a:bodyPr>
          <a:lstStyle/>
          <a:p>
            <a:pPr algn="l"/>
            <a:r>
              <a:rPr lang="en-US" sz="2800" dirty="0">
                <a:latin typeface="Arial" pitchFamily="34" charset="0"/>
                <a:cs typeface="Arial" pitchFamily="34" charset="0"/>
              </a:rPr>
              <a:t>The IP Policy is intended to:</a:t>
            </a:r>
          </a:p>
          <a:p>
            <a:pPr algn="l"/>
            <a:endParaRPr lang="en-US" sz="2800" dirty="0">
              <a:latin typeface="Arial" pitchFamily="34" charset="0"/>
              <a:cs typeface="Arial" pitchFamily="34" charset="0"/>
            </a:endParaRPr>
          </a:p>
          <a:p>
            <a:pPr algn="l">
              <a:buFont typeface="Arial" pitchFamily="34" charset="0"/>
              <a:buChar char="•"/>
            </a:pPr>
            <a:r>
              <a:rPr lang="en-US" sz="2800" dirty="0">
                <a:latin typeface="Arial" pitchFamily="34" charset="0"/>
                <a:cs typeface="Arial" pitchFamily="34" charset="0"/>
              </a:rPr>
              <a:t>	Protect the intellectual property arising out of</a:t>
            </a:r>
          </a:p>
          <a:p>
            <a:pPr lvl="2" algn="l"/>
            <a:r>
              <a:rPr lang="en-US" sz="2800" dirty="0">
                <a:latin typeface="Arial" pitchFamily="34" charset="0"/>
                <a:cs typeface="Arial" pitchFamily="34" charset="0"/>
              </a:rPr>
              <a:t>University research</a:t>
            </a:r>
          </a:p>
          <a:p>
            <a:pPr algn="l">
              <a:buFont typeface="Arial" pitchFamily="34" charset="0"/>
              <a:buChar char="•"/>
            </a:pPr>
            <a:r>
              <a:rPr lang="en-US" sz="2800" dirty="0">
                <a:latin typeface="Arial" pitchFamily="34" charset="0"/>
                <a:cs typeface="Arial" pitchFamily="34" charset="0"/>
              </a:rPr>
              <a:t> 	Provide rules on the ownership interest of the</a:t>
            </a:r>
          </a:p>
          <a:p>
            <a:pPr algn="l"/>
            <a:r>
              <a:rPr lang="en-US" sz="2800" dirty="0">
                <a:latin typeface="Arial" pitchFamily="34" charset="0"/>
                <a:cs typeface="Arial" pitchFamily="34" charset="0"/>
              </a:rPr>
              <a:t>		University in intellectual property</a:t>
            </a:r>
          </a:p>
          <a:p>
            <a:pPr algn="l">
              <a:buFont typeface="Arial" pitchFamily="34" charset="0"/>
              <a:buChar char="•"/>
            </a:pPr>
            <a:r>
              <a:rPr lang="en-US" sz="2800" dirty="0">
                <a:latin typeface="Arial" pitchFamily="34" charset="0"/>
                <a:cs typeface="Arial" pitchFamily="34" charset="0"/>
              </a:rPr>
              <a:t> 	Provide general terms for the licensing of 	technology owned by the University for the 	sharing of any revenues from the licensing</a:t>
            </a:r>
            <a:endParaRPr lang="en-US" sz="2800"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150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Who’s Covered</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906363" y="1928813"/>
            <a:ext cx="7358063" cy="3000375"/>
          </a:xfrm>
        </p:spPr>
        <p:txBody>
          <a:bodyPr/>
          <a:lstStyle/>
          <a:p>
            <a:pPr algn="l"/>
            <a:r>
              <a:rPr lang="en-US" sz="2800" dirty="0">
                <a:latin typeface="Arial" pitchFamily="34" charset="0"/>
                <a:cs typeface="Arial" pitchFamily="34" charset="0"/>
              </a:rPr>
              <a:t>	All faculty, employees, students, fellows, and visiting scientists conducting research using our facilities.</a:t>
            </a:r>
          </a:p>
          <a:p>
            <a:pPr algn="l"/>
            <a:r>
              <a:rPr lang="en-US" sz="2800" dirty="0">
                <a:latin typeface="Arial" pitchFamily="34" charset="0"/>
                <a:cs typeface="Arial" pitchFamily="34" charset="0"/>
              </a:rPr>
              <a:t>	</a:t>
            </a:r>
            <a:endParaRPr lang="en-US" sz="2800"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42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
          <p:cNvGrpSpPr>
            <a:grpSpLocks/>
          </p:cNvGrpSpPr>
          <p:nvPr/>
        </p:nvGrpSpPr>
        <p:grpSpPr bwMode="auto">
          <a:xfrm>
            <a:off x="0" y="6098977"/>
            <a:ext cx="9170789" cy="794742"/>
            <a:chOff x="0" y="8674100"/>
            <a:chExt cx="13042900" cy="1130300"/>
          </a:xfrm>
        </p:grpSpPr>
        <p:sp>
          <p:nvSpPr>
            <p:cNvPr id="5128"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51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5123" name="Title 5"/>
          <p:cNvSpPr>
            <a:spLocks noGrp="1"/>
          </p:cNvSpPr>
          <p:nvPr>
            <p:ph type="title"/>
          </p:nvPr>
        </p:nvSpPr>
        <p:spPr>
          <a:xfrm>
            <a:off x="321469" y="591502"/>
            <a:ext cx="8197453" cy="803672"/>
          </a:xfrm>
        </p:spPr>
        <p:txBody>
          <a:bodyPr/>
          <a:lstStyle/>
          <a:p>
            <a:pPr eaLnBrk="1" hangingPunct="1"/>
            <a:r>
              <a:rPr lang="en-US" altLang="en-US" sz="3100" b="1" dirty="0">
                <a:latin typeface="Arial" pitchFamily="34" charset="0"/>
                <a:cs typeface="Arial" pitchFamily="34" charset="0"/>
              </a:rPr>
              <a:t>While NME Cost is Accelerating</a:t>
            </a:r>
          </a:p>
        </p:txBody>
      </p:sp>
      <p:sp>
        <p:nvSpPr>
          <p:cNvPr id="5124" name="TextBox 3"/>
          <p:cNvSpPr txBox="1">
            <a:spLocks noChangeArrowheads="1"/>
          </p:cNvSpPr>
          <p:nvPr/>
        </p:nvSpPr>
        <p:spPr bwMode="auto">
          <a:xfrm>
            <a:off x="2300291" y="5786438"/>
            <a:ext cx="5309140"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800" i="1">
                <a:solidFill>
                  <a:schemeClr val="tx1"/>
                </a:solidFill>
                <a:latin typeface="Arial" pitchFamily="34" charset="0"/>
                <a:ea typeface="MS PGothic" pitchFamily="34" charset="-128"/>
              </a:rPr>
              <a:t>Munos B. Lessons from 60 years of pharmaceutical innovation. Nature Reviews Drug Discovery 8, 959-968, 2009</a:t>
            </a:r>
          </a:p>
        </p:txBody>
      </p:sp>
      <p:pic>
        <p:nvPicPr>
          <p:cNvPr id="5125" name="Picture 9" descr="NME-Cost-NRD09-Fig3ABxSD.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297" y="1768078"/>
            <a:ext cx="4286250" cy="402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79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What’s Covered</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969249" y="1642759"/>
            <a:ext cx="7358063" cy="3857625"/>
          </a:xfrm>
        </p:spPr>
        <p:txBody>
          <a:bodyPr/>
          <a:lstStyle/>
          <a:p>
            <a:pPr algn="l">
              <a:buFont typeface="Arial" pitchFamily="34" charset="0"/>
              <a:buChar char="•"/>
            </a:pPr>
            <a:r>
              <a:rPr lang="en-US" sz="2800" dirty="0">
                <a:latin typeface="Arial" pitchFamily="34" charset="0"/>
                <a:cs typeface="Arial" pitchFamily="34" charset="0"/>
              </a:rPr>
              <a:t>Copyrights</a:t>
            </a:r>
          </a:p>
          <a:p>
            <a:pPr algn="l">
              <a:buFont typeface="Arial" pitchFamily="34" charset="0"/>
              <a:buChar char="•"/>
            </a:pPr>
            <a:r>
              <a:rPr lang="en-US" sz="2800" dirty="0">
                <a:latin typeface="Arial" pitchFamily="34" charset="0"/>
                <a:cs typeface="Arial" pitchFamily="34" charset="0"/>
              </a:rPr>
              <a:t>Patents</a:t>
            </a:r>
          </a:p>
          <a:p>
            <a:pPr algn="l">
              <a:buFont typeface="Arial" pitchFamily="34" charset="0"/>
              <a:buChar char="•"/>
            </a:pPr>
            <a:r>
              <a:rPr lang="en-US" sz="2800" dirty="0">
                <a:latin typeface="Arial" pitchFamily="34" charset="0"/>
                <a:cs typeface="Arial" pitchFamily="34" charset="0"/>
              </a:rPr>
              <a:t>Tangible Research Property</a:t>
            </a:r>
          </a:p>
          <a:p>
            <a:pPr algn="l"/>
            <a:endParaRPr lang="en-US" sz="2800" dirty="0">
              <a:latin typeface="Arial" pitchFamily="34" charset="0"/>
              <a:cs typeface="Arial" pitchFamily="34" charset="0"/>
            </a:endParaRPr>
          </a:p>
          <a:p>
            <a:pPr algn="l"/>
            <a:r>
              <a:rPr lang="en-US" sz="2800" dirty="0">
                <a:latin typeface="Arial" pitchFamily="34" charset="0"/>
                <a:cs typeface="Arial" pitchFamily="34" charset="0"/>
              </a:rPr>
              <a:t>that is developed with </a:t>
            </a:r>
            <a:r>
              <a:rPr lang="en-US" sz="2800" b="1" i="1" dirty="0">
                <a:latin typeface="Arial" pitchFamily="34" charset="0"/>
                <a:cs typeface="Arial" pitchFamily="34" charset="0"/>
              </a:rPr>
              <a:t>significant use of University resources</a:t>
            </a:r>
            <a:r>
              <a:rPr lang="en-US" sz="2800" dirty="0">
                <a:latin typeface="Arial" pitchFamily="34" charset="0"/>
                <a:cs typeface="Arial" pitchFamily="34" charset="0"/>
              </a:rPr>
              <a:t> or as </a:t>
            </a:r>
            <a:r>
              <a:rPr lang="en-US" sz="2800" b="1" i="1" dirty="0">
                <a:latin typeface="Arial" pitchFamily="34" charset="0"/>
                <a:cs typeface="Arial" pitchFamily="34" charset="0"/>
              </a:rPr>
              <a:t>part of your job responsibilities</a:t>
            </a:r>
            <a:r>
              <a:rPr lang="en-US" sz="2800" dirty="0">
                <a:latin typeface="Arial" pitchFamily="34" charset="0"/>
                <a:cs typeface="Arial" pitchFamily="34" charset="0"/>
              </a:rPr>
              <a:t> is owned by the University and covered by this Policy</a:t>
            </a:r>
            <a:endParaRPr lang="en-US" sz="2800"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41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3"/>
            <a:ext cx="7358063" cy="910828"/>
          </a:xfrm>
        </p:spPr>
        <p:txBody>
          <a:bodyPr>
            <a:normAutofit fontScale="90000"/>
          </a:bodyPr>
          <a:lstStyle/>
          <a:p>
            <a:r>
              <a:rPr lang="en-US" sz="4200" dirty="0">
                <a:latin typeface="Arial" pitchFamily="34" charset="0"/>
                <a:cs typeface="Arial" pitchFamily="34" charset="0"/>
              </a:rPr>
              <a:t>Significant Use of University Resources</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906363" y="1714500"/>
            <a:ext cx="7358063" cy="3589734"/>
          </a:xfrm>
        </p:spPr>
        <p:txBody>
          <a:bodyPr>
            <a:normAutofit fontScale="92500"/>
          </a:bodyPr>
          <a:lstStyle/>
          <a:p>
            <a:pPr algn="l"/>
            <a:r>
              <a:rPr lang="en-US" sz="2800" dirty="0">
                <a:latin typeface="Arial" pitchFamily="34" charset="0"/>
                <a:cs typeface="Arial" pitchFamily="34" charset="0"/>
              </a:rPr>
              <a:t>Examples:  	grant funding, laboratory equipment, students, sophisticated software programs available at the University</a:t>
            </a:r>
          </a:p>
          <a:p>
            <a:pPr algn="l"/>
            <a:endParaRPr lang="en-US" sz="2800" dirty="0">
              <a:latin typeface="Arial" pitchFamily="34" charset="0"/>
              <a:cs typeface="Arial" pitchFamily="34" charset="0"/>
            </a:endParaRPr>
          </a:p>
          <a:p>
            <a:pPr algn="l"/>
            <a:r>
              <a:rPr lang="en-US" sz="2800" dirty="0">
                <a:latin typeface="Arial" pitchFamily="34" charset="0"/>
                <a:cs typeface="Arial" pitchFamily="34" charset="0"/>
              </a:rPr>
              <a:t>What’s not significant use of University resources:  common office equipment such as computers, telephones, consumer software programs.</a:t>
            </a:r>
            <a:endParaRPr lang="en-US" sz="2800"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689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696516"/>
          </a:xfrm>
        </p:spPr>
        <p:txBody>
          <a:bodyPr>
            <a:normAutofit fontScale="90000"/>
          </a:bodyPr>
          <a:lstStyle/>
          <a:p>
            <a:r>
              <a:rPr lang="en-US" sz="4200" dirty="0">
                <a:latin typeface="Arial" pitchFamily="34" charset="0"/>
                <a:cs typeface="Arial" pitchFamily="34" charset="0"/>
              </a:rPr>
              <a:t>Copyrights</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361123" y="1453875"/>
            <a:ext cx="8626078" cy="4286250"/>
          </a:xfrm>
        </p:spPr>
        <p:txBody>
          <a:bodyPr>
            <a:normAutofit fontScale="85000" lnSpcReduction="10000"/>
          </a:bodyPr>
          <a:lstStyle/>
          <a:p>
            <a:pPr marL="401822" indent="-401822"/>
            <a:r>
              <a:rPr lang="en-US" dirty="0" smtClean="0">
                <a:latin typeface="Arial" pitchFamily="34" charset="0"/>
                <a:cs typeface="Arial" pitchFamily="34" charset="0"/>
              </a:rPr>
              <a:t>Law provides that work done as part of your job is “work for hire” and owned by your employee</a:t>
            </a:r>
          </a:p>
          <a:p>
            <a:pPr marL="401822" indent="-401822"/>
            <a:r>
              <a:rPr lang="en-US" dirty="0" smtClean="0">
                <a:latin typeface="Arial" pitchFamily="34" charset="0"/>
                <a:cs typeface="Arial" pitchFamily="34" charset="0"/>
              </a:rPr>
              <a:t>In keeping with academic tradition, the University generally does not claim copyright ownership in articles, textbooks, theses, poems, musical compositions and similar works which are intended to disseminate results of academic research, scholarship, artistic expression, etc.</a:t>
            </a:r>
          </a:p>
          <a:p>
            <a:pPr marL="401822" indent="-401822"/>
            <a:r>
              <a:rPr lang="en-US" dirty="0" smtClean="0">
                <a:latin typeface="Arial" pitchFamily="34" charset="0"/>
                <a:cs typeface="Arial" pitchFamily="34" charset="0"/>
              </a:rPr>
              <a:t>Exceptions:  significant use of university research and institutional works.</a:t>
            </a:r>
            <a:endParaRPr lang="en-US"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866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MOOC Controversy</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906363" y="1607344"/>
            <a:ext cx="7358063" cy="3857625"/>
          </a:xfrm>
        </p:spPr>
        <p:txBody>
          <a:bodyPr>
            <a:normAutofit fontScale="85000" lnSpcReduction="20000"/>
          </a:bodyPr>
          <a:lstStyle/>
          <a:p>
            <a:pPr algn="l">
              <a:buFont typeface="Arial" pitchFamily="34" charset="0"/>
              <a:buChar char="•"/>
            </a:pPr>
            <a:r>
              <a:rPr lang="en-US" sz="2800" dirty="0">
                <a:latin typeface="Arial" pitchFamily="34" charset="0"/>
                <a:cs typeface="Arial" pitchFamily="34" charset="0"/>
              </a:rPr>
              <a:t>  	Setting the stage</a:t>
            </a:r>
          </a:p>
          <a:p>
            <a:pPr lvl="4" algn="l">
              <a:buFont typeface="Arial" pitchFamily="34" charset="0"/>
              <a:buChar char="•"/>
            </a:pPr>
            <a:r>
              <a:rPr lang="en-US" sz="2800" dirty="0">
                <a:latin typeface="Arial" pitchFamily="34" charset="0"/>
                <a:cs typeface="Arial" pitchFamily="34" charset="0"/>
              </a:rPr>
              <a:t> 	On –line learning “continuum of issues”</a:t>
            </a:r>
          </a:p>
          <a:p>
            <a:pPr lvl="4" algn="l">
              <a:buFont typeface="Arial" pitchFamily="34" charset="0"/>
              <a:buChar char="•"/>
            </a:pPr>
            <a:r>
              <a:rPr lang="en-US" sz="2800" dirty="0">
                <a:latin typeface="Arial" pitchFamily="34" charset="0"/>
                <a:cs typeface="Arial" pitchFamily="34" charset="0"/>
              </a:rPr>
              <a:t> 	AAUP report on Faculty Rights</a:t>
            </a:r>
          </a:p>
          <a:p>
            <a:pPr lvl="6" algn="l"/>
            <a:r>
              <a:rPr lang="en-US" sz="2800" dirty="0">
                <a:latin typeface="Arial" pitchFamily="34" charset="0"/>
                <a:cs typeface="Arial" pitchFamily="34" charset="0"/>
              </a:rPr>
              <a:t>“New AAUP report describing attempt by university administrators to claim ownership of faculty IP; educational campaign to inform faculty about their rights”</a:t>
            </a:r>
          </a:p>
          <a:p>
            <a:pPr lvl="4" algn="l">
              <a:buFont typeface="Arial" pitchFamily="34" charset="0"/>
              <a:buChar char="•"/>
            </a:pPr>
            <a:endParaRPr lang="en-US" sz="2800" dirty="0">
              <a:latin typeface="Arial" pitchFamily="34" charset="0"/>
              <a:cs typeface="Arial" pitchFamily="34" charset="0"/>
            </a:endParaRPr>
          </a:p>
          <a:p>
            <a:pPr algn="l">
              <a:buFont typeface="Arial" pitchFamily="34" charset="0"/>
              <a:buChar char="•"/>
            </a:pPr>
            <a:endParaRPr lang="en-US" sz="2800"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228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591502"/>
            <a:ext cx="7358063" cy="776883"/>
          </a:xfrm>
        </p:spPr>
        <p:txBody>
          <a:bodyPr/>
          <a:lstStyle/>
          <a:p>
            <a:r>
              <a:rPr lang="en-US" sz="4200" dirty="0">
                <a:latin typeface="Arial" pitchFamily="34" charset="0"/>
                <a:cs typeface="Arial" pitchFamily="34" charset="0"/>
              </a:rPr>
              <a:t>Licensing</a:t>
            </a:r>
            <a:endParaRPr lang="en-US" sz="4200" dirty="0">
              <a:latin typeface="Arial" pitchFamily="34" charset="0"/>
              <a:cs typeface="Arial" pitchFamily="34" charset="0"/>
            </a:endParaRPr>
          </a:p>
        </p:txBody>
      </p:sp>
      <p:sp>
        <p:nvSpPr>
          <p:cNvPr id="7" name="Content Placeholder 6"/>
          <p:cNvSpPr>
            <a:spLocks noGrp="1"/>
          </p:cNvSpPr>
          <p:nvPr>
            <p:ph idx="1"/>
          </p:nvPr>
        </p:nvSpPr>
        <p:spPr>
          <a:xfrm>
            <a:off x="906363" y="1607344"/>
            <a:ext cx="7358063" cy="3857625"/>
          </a:xfrm>
        </p:spPr>
        <p:txBody>
          <a:bodyPr>
            <a:normAutofit fontScale="77500" lnSpcReduction="20000"/>
          </a:bodyPr>
          <a:lstStyle/>
          <a:p>
            <a:pPr marL="401822" lvl="4" indent="-401822">
              <a:buFont typeface="Arial" panose="020B0604020202020204" pitchFamily="34" charset="0"/>
              <a:buChar char="•"/>
            </a:pPr>
            <a:r>
              <a:rPr lang="en-US" sz="2800" dirty="0">
                <a:latin typeface="Arial" pitchFamily="34" charset="0"/>
                <a:cs typeface="Arial" pitchFamily="34" charset="0"/>
              </a:rPr>
              <a:t>Licensing Process</a:t>
            </a:r>
          </a:p>
          <a:p>
            <a:pPr lvl="6" algn="l"/>
            <a:r>
              <a:rPr lang="en-US" sz="2800" dirty="0">
                <a:latin typeface="Arial" pitchFamily="34" charset="0"/>
                <a:cs typeface="Arial" pitchFamily="34" charset="0"/>
              </a:rPr>
              <a:t>Invention Disclosure	</a:t>
            </a:r>
          </a:p>
          <a:p>
            <a:pPr lvl="6" algn="l"/>
            <a:r>
              <a:rPr lang="en-US" sz="2800" dirty="0">
                <a:latin typeface="Arial" pitchFamily="34" charset="0"/>
                <a:cs typeface="Arial" pitchFamily="34" charset="0"/>
              </a:rPr>
              <a:t>Patenting Determination</a:t>
            </a:r>
          </a:p>
          <a:p>
            <a:pPr lvl="6" algn="l"/>
            <a:r>
              <a:rPr lang="en-US" sz="2800" dirty="0">
                <a:latin typeface="Arial" pitchFamily="34" charset="0"/>
                <a:cs typeface="Arial" pitchFamily="34" charset="0"/>
              </a:rPr>
              <a:t>Importance of Inventor/Author assistance</a:t>
            </a:r>
          </a:p>
          <a:p>
            <a:pPr lvl="6" algn="l"/>
            <a:r>
              <a:rPr lang="en-US" sz="2800" dirty="0">
                <a:latin typeface="Arial" pitchFamily="34" charset="0"/>
                <a:cs typeface="Arial" pitchFamily="34" charset="0"/>
              </a:rPr>
              <a:t>Marketing</a:t>
            </a:r>
          </a:p>
          <a:p>
            <a:pPr lvl="2" algn="l"/>
            <a:endParaRPr lang="en-US" sz="2800" dirty="0">
              <a:latin typeface="Arial" pitchFamily="34" charset="0"/>
              <a:cs typeface="Arial" pitchFamily="34" charset="0"/>
            </a:endParaRPr>
          </a:p>
          <a:p>
            <a:pPr marL="401822" lvl="2" indent="-401822"/>
            <a:r>
              <a:rPr lang="en-US" sz="2800" dirty="0">
                <a:latin typeface="Arial" pitchFamily="34" charset="0"/>
                <a:cs typeface="Arial" pitchFamily="34" charset="0"/>
              </a:rPr>
              <a:t>Royalties</a:t>
            </a:r>
          </a:p>
          <a:p>
            <a:pPr lvl="6" algn="l"/>
            <a:r>
              <a:rPr lang="en-US" sz="2800" dirty="0">
                <a:latin typeface="Arial" pitchFamily="34" charset="0"/>
                <a:cs typeface="Arial" pitchFamily="34" charset="0"/>
              </a:rPr>
              <a:t>1</a:t>
            </a:r>
            <a:r>
              <a:rPr lang="en-US" sz="2800" baseline="30000" dirty="0">
                <a:latin typeface="Arial" pitchFamily="34" charset="0"/>
                <a:cs typeface="Arial" pitchFamily="34" charset="0"/>
              </a:rPr>
              <a:t>st</a:t>
            </a:r>
            <a:r>
              <a:rPr lang="en-US" sz="2800" dirty="0">
                <a:latin typeface="Arial" pitchFamily="34" charset="0"/>
                <a:cs typeface="Arial" pitchFamily="34" charset="0"/>
              </a:rPr>
              <a:t> $50,000			50%</a:t>
            </a:r>
          </a:p>
          <a:p>
            <a:pPr lvl="6" algn="l"/>
            <a:r>
              <a:rPr lang="en-US" sz="2800" dirty="0">
                <a:latin typeface="Arial" pitchFamily="34" charset="0"/>
                <a:cs typeface="Arial" pitchFamily="34" charset="0"/>
              </a:rPr>
              <a:t>$50k - $250K		40%</a:t>
            </a:r>
          </a:p>
          <a:p>
            <a:pPr lvl="6" algn="l"/>
            <a:r>
              <a:rPr lang="en-US" sz="2800" dirty="0">
                <a:latin typeface="Arial" pitchFamily="34" charset="0"/>
                <a:cs typeface="Arial" pitchFamily="34" charset="0"/>
              </a:rPr>
              <a:t>Above $250K		35%</a:t>
            </a:r>
            <a:endParaRPr lang="en-US" sz="2800" dirty="0">
              <a:latin typeface="Arial" pitchFamily="34" charset="0"/>
              <a:cs typeface="Arial" pitchFamily="34" charset="0"/>
            </a:endParaRPr>
          </a:p>
        </p:txBody>
      </p:sp>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533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Title 5"/>
          <p:cNvSpPr>
            <a:spLocks noGrp="1"/>
          </p:cNvSpPr>
          <p:nvPr>
            <p:ph type="title"/>
          </p:nvPr>
        </p:nvSpPr>
        <p:spPr>
          <a:xfrm>
            <a:off x="892969" y="2625328"/>
            <a:ext cx="7358063" cy="750094"/>
          </a:xfrm>
        </p:spPr>
        <p:txBody>
          <a:bodyPr>
            <a:normAutofit fontScale="90000"/>
          </a:bodyPr>
          <a:lstStyle/>
          <a:p>
            <a:r>
              <a:rPr lang="en-US" sz="4600" dirty="0">
                <a:latin typeface="Arial" pitchFamily="34" charset="0"/>
                <a:cs typeface="Arial" pitchFamily="34" charset="0"/>
              </a:rPr>
              <a:t>Questions</a:t>
            </a:r>
            <a:endParaRPr lang="en-US" sz="4600" dirty="0">
              <a:latin typeface="Arial" pitchFamily="34" charset="0"/>
              <a:cs typeface="Arial" pitchFamily="34" charset="0"/>
            </a:endParaRPr>
          </a:p>
        </p:txBody>
      </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61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21594" y="-142875"/>
            <a:ext cx="10597307" cy="7000875"/>
            <a:chOff x="-2028825" y="-152400"/>
            <a:chExt cx="15071725" cy="9956800"/>
          </a:xfrm>
        </p:grpSpPr>
        <p:sp>
          <p:nvSpPr>
            <p:cNvPr id="15361"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cap="flat">
                  <a:solidFill>
                    <a:schemeClr val="tx1">
                      <a:alpha val="35999"/>
                    </a:schemeClr>
                  </a:solidFill>
                  <a:miter lim="800000"/>
                  <a:headEnd type="none" w="med" len="med"/>
                  <a:tailEnd type="none" w="med" len="med"/>
                </a14:hiddenLine>
              </a:ext>
            </a:extLst>
          </p:spPr>
          <p:txBody>
            <a:bodyPr lIns="0" tIns="0" rIns="0" bIns="0"/>
            <a:lstStyle/>
            <a:p>
              <a:endParaRPr lang="en-US" dirty="0"/>
            </a:p>
          </p:txBody>
        </p:sp>
        <p:pic>
          <p:nvPicPr>
            <p:cNvPr id="1536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5364" name="Rectangle 4"/>
          <p:cNvSpPr>
            <a:spLocks noGrp="1" noChangeArrowheads="1"/>
          </p:cNvSpPr>
          <p:nvPr>
            <p:ph type="body" idx="1"/>
          </p:nvPr>
        </p:nvSpPr>
        <p:spPr>
          <a:xfrm>
            <a:off x="1056427" y="1234113"/>
            <a:ext cx="7358063" cy="2998559"/>
          </a:xfrm>
          <a:ln/>
        </p:spPr>
        <p:txBody>
          <a:bodyPr/>
          <a:lstStyle/>
          <a:p>
            <a:r>
              <a:rPr lang="en-US" sz="3800" b="1" dirty="0">
                <a:latin typeface="Verdana" panose="020B0604030504040204" pitchFamily="34" charset="0"/>
                <a:ea typeface="Verdana" panose="020B0604030504040204" pitchFamily="34" charset="0"/>
                <a:cs typeface="Verdana" panose="020B0604030504040204" pitchFamily="34" charset="0"/>
              </a:rPr>
              <a:t>The Importance of Material Transfer and Confidential Disclosure Agreements in Shared Research</a:t>
            </a:r>
            <a:endParaRPr lang="en-US" sz="3800" b="1" dirty="0">
              <a:solidFill>
                <a:srgbClr val="505050"/>
              </a:solidFill>
              <a:latin typeface="Arial" charset="0"/>
              <a:sym typeface="Arial" charset="0"/>
            </a:endParaRPr>
          </a:p>
        </p:txBody>
      </p:sp>
      <p:sp>
        <p:nvSpPr>
          <p:cNvPr id="11" name="Rectangle 3"/>
          <p:cNvSpPr txBox="1">
            <a:spLocks noChangeArrowheads="1"/>
          </p:cNvSpPr>
          <p:nvPr/>
        </p:nvSpPr>
        <p:spPr bwMode="auto">
          <a:xfrm>
            <a:off x="396009" y="3589734"/>
            <a:ext cx="5669235" cy="1768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noAutofit/>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algn="l" eaLnBrk="1" fontAlgn="auto" hangingPunct="1">
              <a:lnSpc>
                <a:spcPct val="80000"/>
              </a:lnSpc>
              <a:spcAft>
                <a:spcPts val="0"/>
              </a:spcAft>
              <a:defRPr/>
            </a:pPr>
            <a:endParaRPr lang="en-US" sz="2000" b="1" kern="0" dirty="0">
              <a:ea typeface="Verdana" pitchFamily="34" charset="0"/>
              <a:cs typeface="Verdana" pitchFamily="34" charset="0"/>
            </a:endParaRPr>
          </a:p>
          <a:p>
            <a:pPr algn="l" eaLnBrk="1" fontAlgn="auto" hangingPunct="1">
              <a:lnSpc>
                <a:spcPct val="80000"/>
              </a:lnSpc>
              <a:spcAft>
                <a:spcPts val="0"/>
              </a:spcAft>
              <a:defRPr/>
            </a:pPr>
            <a:endParaRPr lang="en-US" sz="2000" b="1" kern="0" dirty="0">
              <a:ea typeface="Verdana" pitchFamily="34" charset="0"/>
              <a:cs typeface="Verdana" pitchFamily="34" charset="0"/>
            </a:endParaRPr>
          </a:p>
          <a:p>
            <a:pPr algn="l" eaLnBrk="1" fontAlgn="auto" hangingPunct="1">
              <a:lnSpc>
                <a:spcPct val="80000"/>
              </a:lnSpc>
              <a:spcAft>
                <a:spcPts val="0"/>
              </a:spcAft>
              <a:defRPr/>
            </a:pPr>
            <a:endParaRPr lang="en-US" sz="2000" b="1" kern="0" dirty="0">
              <a:ea typeface="Verdana" pitchFamily="34" charset="0"/>
              <a:cs typeface="Verdana" pitchFamily="34" charset="0"/>
            </a:endParaRPr>
          </a:p>
          <a:p>
            <a:pPr algn="l" eaLnBrk="1" fontAlgn="auto" hangingPunct="1">
              <a:lnSpc>
                <a:spcPct val="80000"/>
              </a:lnSpc>
              <a:spcAft>
                <a:spcPts val="0"/>
              </a:spcAft>
              <a:defRPr/>
            </a:pPr>
            <a:r>
              <a:rPr lang="en-US" sz="2000" b="1" kern="0" dirty="0">
                <a:ea typeface="Verdana" pitchFamily="34" charset="0"/>
                <a:cs typeface="Verdana" pitchFamily="34" charset="0"/>
              </a:rPr>
              <a:t>Presented by:</a:t>
            </a:r>
          </a:p>
          <a:p>
            <a:pPr algn="l" eaLnBrk="1" fontAlgn="auto" hangingPunct="1">
              <a:lnSpc>
                <a:spcPct val="80000"/>
              </a:lnSpc>
              <a:spcAft>
                <a:spcPts val="0"/>
              </a:spcAft>
              <a:defRPr/>
            </a:pPr>
            <a:r>
              <a:rPr lang="en-US" sz="2000" b="1" kern="0" dirty="0">
                <a:ea typeface="Verdana" pitchFamily="34" charset="0"/>
                <a:cs typeface="Verdana" pitchFamily="34" charset="0"/>
              </a:rPr>
              <a:t>Donna L. Beyea</a:t>
            </a:r>
          </a:p>
          <a:p>
            <a:pPr algn="l" eaLnBrk="1" fontAlgn="auto" hangingPunct="1">
              <a:lnSpc>
                <a:spcPct val="80000"/>
              </a:lnSpc>
              <a:spcAft>
                <a:spcPts val="0"/>
              </a:spcAft>
              <a:defRPr/>
            </a:pPr>
            <a:r>
              <a:rPr lang="en-US" sz="2000" b="1" kern="0" dirty="0">
                <a:ea typeface="Verdana" pitchFamily="34" charset="0"/>
                <a:cs typeface="Verdana" pitchFamily="34" charset="0"/>
              </a:rPr>
              <a:t>Associate Director</a:t>
            </a:r>
          </a:p>
          <a:p>
            <a:pPr algn="l" eaLnBrk="1" fontAlgn="auto" hangingPunct="1">
              <a:lnSpc>
                <a:spcPct val="80000"/>
              </a:lnSpc>
              <a:spcAft>
                <a:spcPts val="0"/>
              </a:spcAft>
              <a:defRPr/>
            </a:pPr>
            <a:r>
              <a:rPr lang="en-US" sz="2000" b="1" kern="0" dirty="0">
                <a:ea typeface="Verdana" pitchFamily="34" charset="0"/>
                <a:cs typeface="Verdana" pitchFamily="34" charset="0"/>
              </a:rPr>
              <a:t>Office of Research &amp; Project Administration</a:t>
            </a:r>
          </a:p>
          <a:p>
            <a:pPr algn="l" eaLnBrk="1" fontAlgn="auto" hangingPunct="1">
              <a:lnSpc>
                <a:spcPct val="80000"/>
              </a:lnSpc>
              <a:spcAft>
                <a:spcPts val="0"/>
              </a:spcAft>
              <a:defRPr/>
            </a:pPr>
            <a:r>
              <a:rPr lang="en-US" sz="2000" b="1" kern="0" dirty="0">
                <a:ea typeface="Verdana" pitchFamily="34" charset="0"/>
                <a:cs typeface="Verdana" pitchFamily="34" charset="0"/>
                <a:hlinkClick r:id="rId5"/>
              </a:rPr>
              <a:t>donna.beyea@rochester.edu</a:t>
            </a:r>
            <a:endParaRPr lang="en-US" sz="2000" b="1" kern="0" dirty="0">
              <a:ea typeface="Verdana" pitchFamily="34" charset="0"/>
              <a:cs typeface="Verdana" pitchFamily="34" charset="0"/>
            </a:endParaRPr>
          </a:p>
          <a:p>
            <a:pPr algn="l" eaLnBrk="1" fontAlgn="auto" hangingPunct="1">
              <a:lnSpc>
                <a:spcPct val="80000"/>
              </a:lnSpc>
              <a:spcAft>
                <a:spcPts val="0"/>
              </a:spcAft>
              <a:defRPr/>
            </a:pPr>
            <a:r>
              <a:rPr lang="en-US" sz="2000" b="1" kern="0" dirty="0">
                <a:ea typeface="Verdana" pitchFamily="34" charset="0"/>
                <a:cs typeface="Verdana" pitchFamily="34" charset="0"/>
              </a:rPr>
              <a:t>Phone: 275-8037</a:t>
            </a:r>
            <a:endParaRPr lang="en-US" sz="2000" b="1" kern="0" dirty="0">
              <a:ea typeface="Verdana" pitchFamily="34" charset="0"/>
              <a:cs typeface="Verdana" pitchFamily="34" charset="0"/>
            </a:endParaRPr>
          </a:p>
        </p:txBody>
      </p:sp>
    </p:spTree>
    <p:extLst>
      <p:ext uri="{BB962C8B-B14F-4D97-AF65-F5344CB8AC3E}">
        <p14:creationId xmlns:p14="http://schemas.microsoft.com/office/powerpoint/2010/main" val="15252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321469" y="591503"/>
            <a:ext cx="8322469" cy="983694"/>
          </a:xfrm>
        </p:spPr>
        <p:txBody>
          <a:bodyPr>
            <a:normAutofit fontScale="90000"/>
          </a:bodyPr>
          <a:lstStyle/>
          <a:p>
            <a:pPr marL="340745">
              <a:defRPr/>
            </a:pP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What is a Material Transfer Agreement (MTA)?</a:t>
            </a:r>
          </a:p>
        </p:txBody>
      </p:sp>
      <p:sp>
        <p:nvSpPr>
          <p:cNvPr id="10" name="Rectangle 3"/>
          <p:cNvSpPr>
            <a:spLocks noGrp="1" noChangeArrowheads="1"/>
          </p:cNvSpPr>
          <p:nvPr>
            <p:ph idx="1"/>
          </p:nvPr>
        </p:nvSpPr>
        <p:spPr>
          <a:xfrm>
            <a:off x="339328" y="1636366"/>
            <a:ext cx="8429625" cy="4462611"/>
          </a:xfrm>
        </p:spPr>
        <p:txBody>
          <a:bodyPr/>
          <a:lstStyle/>
          <a:p>
            <a:pPr marL="401822" indent="-401822">
              <a:buFont typeface="Courier New" panose="02070309020205020404" pitchFamily="49" charset="0"/>
              <a:buChar char="o"/>
            </a:pPr>
            <a:r>
              <a:rPr lang="en-US" sz="2800" dirty="0">
                <a:latin typeface="Arial" panose="020B0604020202020204" pitchFamily="34" charset="0"/>
                <a:ea typeface="Verdana" panose="020B0604030504040204" pitchFamily="34" charset="0"/>
                <a:cs typeface="Arial" panose="020B0604020202020204" pitchFamily="34" charset="0"/>
              </a:rPr>
              <a:t>An MTA is the contractual instrument used to define the terms and conditions for the exchange of research materials.</a:t>
            </a:r>
          </a:p>
          <a:p>
            <a:pPr marL="401822" indent="-401822">
              <a:buFont typeface="Courier New" panose="02070309020205020404" pitchFamily="49" charset="0"/>
              <a:buChar char="o"/>
            </a:pPr>
            <a:endParaRPr lang="en-US" sz="2800" dirty="0">
              <a:latin typeface="Arial" panose="020B0604020202020204" pitchFamily="34" charset="0"/>
              <a:ea typeface="Verdana" panose="020B0604030504040204" pitchFamily="34" charset="0"/>
              <a:cs typeface="Arial" panose="020B0604020202020204" pitchFamily="34" charset="0"/>
            </a:endParaRPr>
          </a:p>
          <a:p>
            <a:pPr marL="401822" indent="-401822">
              <a:buFont typeface="Courier New" panose="02070309020205020404" pitchFamily="49" charset="0"/>
              <a:buChar char="o"/>
            </a:pPr>
            <a:r>
              <a:rPr lang="en-US" sz="2800" dirty="0">
                <a:latin typeface="Arial" panose="020B0604020202020204" pitchFamily="34" charset="0"/>
                <a:ea typeface="Verdana" panose="020B0604030504040204" pitchFamily="34" charset="0"/>
                <a:cs typeface="Arial" panose="020B0604020202020204" pitchFamily="34" charset="0"/>
              </a:rPr>
              <a:t>The MTA typically sets forth rights to use the materials and allocates the rights that result from their use.  </a:t>
            </a:r>
          </a:p>
        </p:txBody>
      </p:sp>
    </p:spTree>
    <p:extLst>
      <p:ext uri="{BB962C8B-B14F-4D97-AF65-F5344CB8AC3E}">
        <p14:creationId xmlns:p14="http://schemas.microsoft.com/office/powerpoint/2010/main" val="3423154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321469" y="591502"/>
            <a:ext cx="8322469" cy="635995"/>
          </a:xfrm>
        </p:spPr>
        <p:txBody>
          <a:bodyPr/>
          <a:lstStyle/>
          <a:p>
            <a:pPr marL="340745">
              <a:defRPr/>
            </a:pP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Reason for an MTA:</a:t>
            </a:r>
          </a:p>
        </p:txBody>
      </p:sp>
      <p:sp>
        <p:nvSpPr>
          <p:cNvPr id="7" name="Rectangle 3"/>
          <p:cNvSpPr>
            <a:spLocks noGrp="1" noChangeArrowheads="1"/>
          </p:cNvSpPr>
          <p:nvPr>
            <p:ph idx="1"/>
          </p:nvPr>
        </p:nvSpPr>
        <p:spPr>
          <a:xfrm>
            <a:off x="245491" y="1446610"/>
            <a:ext cx="8559181" cy="4446984"/>
          </a:xfrm>
        </p:spPr>
        <p:txBody>
          <a:bodyPr>
            <a:normAutofit lnSpcReduction="10000"/>
          </a:bodyPr>
          <a:lstStyle/>
          <a:p>
            <a:pPr marL="401822" indent="-401822">
              <a:buFont typeface="Courier New" panose="02070309020205020404" pitchFamily="49" charset="0"/>
              <a:buChar char="o"/>
            </a:pPr>
            <a:r>
              <a:rPr lang="en-US" sz="2200" dirty="0">
                <a:latin typeface="Arial" panose="020B0604020202020204" pitchFamily="34" charset="0"/>
                <a:ea typeface="Verdana" panose="020B0604030504040204" pitchFamily="34" charset="0"/>
                <a:cs typeface="Arial" panose="020B0604020202020204" pitchFamily="34" charset="0"/>
              </a:rPr>
              <a:t>The material and/or information is proprietary or confidential.</a:t>
            </a:r>
          </a:p>
          <a:p>
            <a:pPr marL="401822" indent="-401822">
              <a:buFont typeface="Courier New" panose="02070309020205020404" pitchFamily="49" charset="0"/>
              <a:buChar char="o"/>
            </a:pPr>
            <a:endParaRPr lang="en-US" sz="1100" dirty="0">
              <a:latin typeface="Arial" panose="020B0604020202020204" pitchFamily="34" charset="0"/>
              <a:ea typeface="Verdana" panose="020B0604030504040204" pitchFamily="34" charset="0"/>
              <a:cs typeface="Arial" panose="020B0604020202020204" pitchFamily="34" charset="0"/>
            </a:endParaRPr>
          </a:p>
          <a:p>
            <a:pPr marL="401822" indent="-401822">
              <a:buFont typeface="Courier New" panose="02070309020205020404" pitchFamily="49" charset="0"/>
              <a:buChar char="o"/>
            </a:pPr>
            <a:r>
              <a:rPr lang="en-US" sz="2200" dirty="0">
                <a:latin typeface="Arial" panose="020B0604020202020204" pitchFamily="34" charset="0"/>
                <a:ea typeface="Verdana" panose="020B0604030504040204" pitchFamily="34" charset="0"/>
                <a:cs typeface="Arial" panose="020B0604020202020204" pitchFamily="34" charset="0"/>
              </a:rPr>
              <a:t>The provider wants to restrict how the material is to be used.</a:t>
            </a:r>
          </a:p>
          <a:p>
            <a:pPr marL="401822" indent="-401822">
              <a:buFont typeface="Courier New" panose="02070309020205020404" pitchFamily="49" charset="0"/>
              <a:buChar char="o"/>
            </a:pPr>
            <a:endParaRPr lang="en-US" sz="1100" dirty="0">
              <a:latin typeface="Arial" panose="020B0604020202020204" pitchFamily="34" charset="0"/>
              <a:ea typeface="Verdana" panose="020B0604030504040204" pitchFamily="34" charset="0"/>
              <a:cs typeface="Arial" panose="020B0604020202020204" pitchFamily="34" charset="0"/>
            </a:endParaRPr>
          </a:p>
          <a:p>
            <a:pPr marL="401822" indent="-401822">
              <a:buFont typeface="Courier New" panose="02070309020205020404" pitchFamily="49" charset="0"/>
              <a:buChar char="o"/>
            </a:pPr>
            <a:r>
              <a:rPr lang="en-US" sz="2200" dirty="0">
                <a:latin typeface="Arial" panose="020B0604020202020204" pitchFamily="34" charset="0"/>
                <a:ea typeface="Verdana" panose="020B0604030504040204" pitchFamily="34" charset="0"/>
                <a:cs typeface="Arial" panose="020B0604020202020204" pitchFamily="34" charset="0"/>
              </a:rPr>
              <a:t>The material is infectious, hazardous or subject to special regulations.</a:t>
            </a:r>
          </a:p>
          <a:p>
            <a:pPr marL="401822" indent="-401822">
              <a:buFont typeface="Courier New" panose="02070309020205020404" pitchFamily="49" charset="0"/>
              <a:buChar char="o"/>
            </a:pPr>
            <a:endParaRPr lang="en-US" sz="1100" dirty="0">
              <a:latin typeface="Arial" panose="020B0604020202020204" pitchFamily="34" charset="0"/>
              <a:ea typeface="Verdana" panose="020B0604030504040204" pitchFamily="34" charset="0"/>
              <a:cs typeface="Arial" panose="020B0604020202020204" pitchFamily="34" charset="0"/>
            </a:endParaRPr>
          </a:p>
          <a:p>
            <a:pPr marL="401822" indent="-401822">
              <a:buFont typeface="Courier New" panose="02070309020205020404" pitchFamily="49" charset="0"/>
              <a:buChar char="o"/>
            </a:pPr>
            <a:r>
              <a:rPr lang="en-US" sz="2200" dirty="0">
                <a:latin typeface="Arial" panose="020B0604020202020204" pitchFamily="34" charset="0"/>
                <a:ea typeface="Verdana" panose="020B0604030504040204" pitchFamily="34" charset="0"/>
                <a:cs typeface="Arial" panose="020B0604020202020204" pitchFamily="34" charset="0"/>
              </a:rPr>
              <a:t>The provider wishes to protect against any potential liability.</a:t>
            </a:r>
          </a:p>
          <a:p>
            <a:pPr marL="401822" indent="-401822">
              <a:buFont typeface="Courier New" panose="02070309020205020404" pitchFamily="49" charset="0"/>
              <a:buChar char="o"/>
            </a:pPr>
            <a:endParaRPr lang="en-US" sz="1100" dirty="0">
              <a:latin typeface="Arial" panose="020B0604020202020204" pitchFamily="34" charset="0"/>
              <a:ea typeface="Verdana" panose="020B0604030504040204" pitchFamily="34" charset="0"/>
              <a:cs typeface="Arial" panose="020B0604020202020204" pitchFamily="34" charset="0"/>
            </a:endParaRPr>
          </a:p>
          <a:p>
            <a:pPr marL="401822" indent="-401822">
              <a:buFont typeface="Courier New" panose="02070309020205020404" pitchFamily="49" charset="0"/>
              <a:buChar char="o"/>
            </a:pPr>
            <a:r>
              <a:rPr lang="en-US" sz="2200" dirty="0">
                <a:latin typeface="Arial" panose="020B0604020202020204" pitchFamily="34" charset="0"/>
                <a:ea typeface="Verdana" panose="020B0604030504040204" pitchFamily="34" charset="0"/>
                <a:cs typeface="Arial" panose="020B0604020202020204" pitchFamily="34" charset="0"/>
              </a:rPr>
              <a:t>The provider wishes to obtain rights to the results of the research for which the material or information is to be used.</a:t>
            </a:r>
          </a:p>
          <a:p>
            <a:pPr marL="401822" indent="-401822">
              <a:buFont typeface="Courier New" panose="02070309020205020404" pitchFamily="49" charset="0"/>
              <a:buChar char="o"/>
            </a:pPr>
            <a:endParaRPr lang="en-US" sz="1100" dirty="0">
              <a:latin typeface="Arial" panose="020B0604020202020204" pitchFamily="34" charset="0"/>
              <a:ea typeface="Verdana" panose="020B0604030504040204" pitchFamily="34" charset="0"/>
              <a:cs typeface="Arial" panose="020B0604020202020204" pitchFamily="34" charset="0"/>
            </a:endParaRPr>
          </a:p>
          <a:p>
            <a:pPr marL="401822" indent="-401822">
              <a:buFont typeface="Courier New" panose="02070309020205020404" pitchFamily="49" charset="0"/>
              <a:buChar char="o"/>
            </a:pPr>
            <a:r>
              <a:rPr lang="en-US" sz="2200" dirty="0">
                <a:latin typeface="Arial" panose="020B0604020202020204" pitchFamily="34" charset="0"/>
                <a:ea typeface="Verdana" panose="020B0604030504040204" pitchFamily="34" charset="0"/>
                <a:cs typeface="Arial" panose="020B0604020202020204" pitchFamily="34" charset="0"/>
              </a:rPr>
              <a:t>The provider wishes to ensure that correct and appropriate acknowledgement is included in any publication regarding the use of the material</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10609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title" idx="4294967295"/>
          </p:nvPr>
        </p:nvSpPr>
        <p:spPr bwMode="auto">
          <a:xfrm>
            <a:off x="339328" y="591502"/>
            <a:ext cx="8322469" cy="680888"/>
          </a:xfrm>
          <a:noFill/>
        </p:spPr>
        <p:txBody>
          <a:bodyPr wrap="square" lIns="64291" tIns="32146" rIns="64291" bIns="32146" numCol="1" anchorCtr="0" compatLnSpc="1">
            <a:prstTxWarp prst="textNoShape">
              <a:avLst/>
            </a:prstTxWarp>
          </a:bodyPr>
          <a:lstStyle/>
          <a:p>
            <a:pPr marL="340745">
              <a:defRPr/>
            </a:pP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Different Types of MTAs:</a:t>
            </a:r>
          </a:p>
        </p:txBody>
      </p:sp>
      <p:sp>
        <p:nvSpPr>
          <p:cNvPr id="7" name="Rectangle 3"/>
          <p:cNvSpPr txBox="1">
            <a:spLocks/>
          </p:cNvSpPr>
          <p:nvPr/>
        </p:nvSpPr>
        <p:spPr bwMode="auto">
          <a:xfrm>
            <a:off x="339328" y="1500188"/>
            <a:ext cx="8322469" cy="4301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marL="401822" indent="-401822" algn="l" eaLnBrk="1" hangingPunct="1">
              <a:lnSpc>
                <a:spcPct val="90000"/>
              </a:lnSpc>
              <a:buFont typeface="Courier New" panose="02070309020205020404" pitchFamily="49" charset="0"/>
              <a:buChar char="o"/>
            </a:pPr>
            <a:r>
              <a:rPr lang="en-US" sz="2800" dirty="0">
                <a:latin typeface="Arial" panose="020B0604020202020204" pitchFamily="34" charset="0"/>
                <a:ea typeface="Verdana" panose="020B0604030504040204" pitchFamily="34" charset="0"/>
                <a:cs typeface="Arial" panose="020B0604020202020204" pitchFamily="34" charset="0"/>
              </a:rPr>
              <a:t>Electronic Material Transfer Agreement</a:t>
            </a:r>
          </a:p>
          <a:p>
            <a:pPr marL="401822" indent="-401822" algn="l" eaLnBrk="1" hangingPunct="1">
              <a:lnSpc>
                <a:spcPct val="90000"/>
              </a:lnSpc>
              <a:buFont typeface="Courier New" panose="02070309020205020404" pitchFamily="49" charset="0"/>
              <a:buChar char="o"/>
            </a:pPr>
            <a:endParaRPr lang="en-US" sz="2800" dirty="0">
              <a:latin typeface="Arial" panose="020B0604020202020204" pitchFamily="34" charset="0"/>
              <a:ea typeface="Verdana" panose="020B0604030504040204" pitchFamily="34" charset="0"/>
              <a:cs typeface="Arial" panose="020B0604020202020204" pitchFamily="34" charset="0"/>
            </a:endParaRPr>
          </a:p>
          <a:p>
            <a:pPr marL="401822" indent="-401822" algn="l" eaLnBrk="1" hangingPunct="1">
              <a:lnSpc>
                <a:spcPct val="90000"/>
              </a:lnSpc>
              <a:buFont typeface="Courier New" panose="02070309020205020404" pitchFamily="49" charset="0"/>
              <a:buChar char="o"/>
            </a:pPr>
            <a:r>
              <a:rPr lang="en-US" sz="2800" dirty="0">
                <a:latin typeface="Arial" panose="020B0604020202020204" pitchFamily="34" charset="0"/>
                <a:ea typeface="Verdana" panose="020B0604030504040204" pitchFamily="34" charset="0"/>
                <a:cs typeface="Arial" panose="020B0604020202020204" pitchFamily="34" charset="0"/>
              </a:rPr>
              <a:t>Simple Letter Agreement (SLA)</a:t>
            </a:r>
          </a:p>
          <a:p>
            <a:pPr marL="401822" indent="-401822" algn="l" eaLnBrk="1" hangingPunct="1">
              <a:lnSpc>
                <a:spcPct val="90000"/>
              </a:lnSpc>
              <a:buFont typeface="Courier New" panose="02070309020205020404" pitchFamily="49" charset="0"/>
              <a:buChar char="o"/>
            </a:pPr>
            <a:endParaRPr lang="en-US" sz="2800" dirty="0">
              <a:latin typeface="Arial" panose="020B0604020202020204" pitchFamily="34" charset="0"/>
              <a:ea typeface="Verdana" panose="020B0604030504040204" pitchFamily="34" charset="0"/>
              <a:cs typeface="Arial" panose="020B0604020202020204" pitchFamily="34" charset="0"/>
            </a:endParaRPr>
          </a:p>
          <a:p>
            <a:pPr marL="401822" indent="-401822" algn="l" eaLnBrk="1" hangingPunct="1">
              <a:lnSpc>
                <a:spcPct val="90000"/>
              </a:lnSpc>
              <a:buFont typeface="Courier New" panose="02070309020205020404" pitchFamily="49" charset="0"/>
              <a:buChar char="o"/>
            </a:pPr>
            <a:r>
              <a:rPr lang="en-US" sz="2800" dirty="0">
                <a:latin typeface="Arial" panose="020B0604020202020204" pitchFamily="34" charset="0"/>
                <a:ea typeface="Verdana" panose="020B0604030504040204" pitchFamily="34" charset="0"/>
                <a:cs typeface="Arial" panose="020B0604020202020204" pitchFamily="34" charset="0"/>
              </a:rPr>
              <a:t>Uniform Biological Material Transfer Agreement (UBMTA)</a:t>
            </a:r>
          </a:p>
          <a:p>
            <a:pPr marL="401822" indent="-401822" algn="l" eaLnBrk="1" hangingPunct="1">
              <a:lnSpc>
                <a:spcPct val="90000"/>
              </a:lnSpc>
              <a:buFont typeface="Courier New" panose="02070309020205020404" pitchFamily="49" charset="0"/>
              <a:buChar char="o"/>
            </a:pPr>
            <a:endParaRPr lang="en-US" sz="2800" dirty="0">
              <a:latin typeface="Arial" panose="020B0604020202020204" pitchFamily="34" charset="0"/>
              <a:ea typeface="Verdana" panose="020B0604030504040204" pitchFamily="34" charset="0"/>
              <a:cs typeface="Arial" panose="020B0604020202020204" pitchFamily="34" charset="0"/>
            </a:endParaRPr>
          </a:p>
          <a:p>
            <a:pPr marL="401822" indent="-401822" algn="l" eaLnBrk="1" hangingPunct="1">
              <a:lnSpc>
                <a:spcPct val="90000"/>
              </a:lnSpc>
              <a:buFont typeface="Courier New" panose="02070309020205020404" pitchFamily="49" charset="0"/>
              <a:buChar char="o"/>
            </a:pPr>
            <a:r>
              <a:rPr lang="en-US" sz="2800" dirty="0">
                <a:latin typeface="Arial" panose="020B0604020202020204" pitchFamily="34" charset="0"/>
                <a:ea typeface="Verdana" panose="020B0604030504040204" pitchFamily="34" charset="0"/>
                <a:cs typeface="Arial" panose="020B0604020202020204" pitchFamily="34" charset="0"/>
              </a:rPr>
              <a:t>Institutional based MTA (drafted by the providing institution)</a:t>
            </a:r>
          </a:p>
          <a:p>
            <a:pPr eaLnBrk="1" hangingPunct="1"/>
            <a:endParaRPr lang="en-US" kern="0" dirty="0" smtClean="0"/>
          </a:p>
        </p:txBody>
      </p:sp>
    </p:spTree>
    <p:extLst>
      <p:ext uri="{BB962C8B-B14F-4D97-AF65-F5344CB8AC3E}">
        <p14:creationId xmlns:p14="http://schemas.microsoft.com/office/powerpoint/2010/main" val="4152272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0" y="6098977"/>
            <a:ext cx="9170789" cy="794742"/>
            <a:chOff x="0" y="8674100"/>
            <a:chExt cx="13042900" cy="1130300"/>
          </a:xfrm>
        </p:grpSpPr>
        <p:sp>
          <p:nvSpPr>
            <p:cNvPr id="6152"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61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6147" name="Title 5"/>
          <p:cNvSpPr>
            <a:spLocks noGrp="1"/>
          </p:cNvSpPr>
          <p:nvPr>
            <p:ph type="title"/>
          </p:nvPr>
        </p:nvSpPr>
        <p:spPr>
          <a:xfrm>
            <a:off x="89297" y="591503"/>
            <a:ext cx="9072563" cy="535781"/>
          </a:xfrm>
        </p:spPr>
        <p:txBody>
          <a:bodyPr/>
          <a:lstStyle/>
          <a:p>
            <a:pPr eaLnBrk="1" hangingPunct="1"/>
            <a:r>
              <a:rPr lang="en-US" altLang="en-US" sz="2800" b="1" dirty="0">
                <a:latin typeface="Arial" pitchFamily="34" charset="0"/>
                <a:cs typeface="Arial" pitchFamily="34" charset="0"/>
              </a:rPr>
              <a:t>Result: An Exponential Decline in R&amp;D Efficiency</a:t>
            </a:r>
          </a:p>
        </p:txBody>
      </p:sp>
      <p:sp>
        <p:nvSpPr>
          <p:cNvPr id="6148" name="TextBox 3"/>
          <p:cNvSpPr txBox="1">
            <a:spLocks noChangeArrowheads="1"/>
          </p:cNvSpPr>
          <p:nvPr/>
        </p:nvSpPr>
        <p:spPr bwMode="auto">
          <a:xfrm>
            <a:off x="2327695" y="5840016"/>
            <a:ext cx="4922816"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800" i="1">
                <a:solidFill>
                  <a:schemeClr val="tx1"/>
                </a:solidFill>
                <a:latin typeface="Arial" pitchFamily="34" charset="0"/>
                <a:ea typeface="MS PGothic" pitchFamily="34" charset="-128"/>
              </a:rPr>
              <a:t>Scannell JW, Blanckley A, Boldon H &amp; Warrington B . Nature Reviews Drug Discovery 11, 191-200, 2012</a:t>
            </a:r>
          </a:p>
        </p:txBody>
      </p:sp>
      <p:pic>
        <p:nvPicPr>
          <p:cNvPr id="6149" name="Picture 1" descr="R&amp;D_Efficiency_CostNME_NRD12r-DROP.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219" y="1660922"/>
            <a:ext cx="7822406" cy="412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96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660797" y="591503"/>
            <a:ext cx="7819722" cy="589359"/>
          </a:xfrm>
        </p:spPr>
        <p:txBody>
          <a:bodyPr>
            <a:noAutofit/>
          </a:bodyPr>
          <a:lstStyle/>
          <a:p>
            <a:pPr marL="340745">
              <a:defRPr/>
            </a:pP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Areas of </a:t>
            </a: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Concern</a:t>
            </a:r>
            <a:endParaRPr lang="en-US" sz="3400" dirty="0">
              <a:solidFill>
                <a:schemeClr val="accent1">
                  <a:tint val="83000"/>
                  <a:satMod val="150000"/>
                </a:schemeClr>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339328" y="1384102"/>
            <a:ext cx="8054578" cy="471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marL="401822" indent="-401822" algn="l" eaLnBrk="1" hangingPunct="1">
              <a:buFont typeface="Courier New" panose="02070309020205020404" pitchFamily="49" charset="0"/>
              <a:buChar char="o"/>
            </a:pPr>
            <a:r>
              <a:rPr lang="en-US" sz="2800" kern="0" dirty="0">
                <a:latin typeface="Arial" panose="020B0604020202020204" pitchFamily="34" charset="0"/>
                <a:cs typeface="Arial" panose="020B0604020202020204" pitchFamily="34" charset="0"/>
              </a:rPr>
              <a:t>DEFINITION OF MATERIAL</a:t>
            </a:r>
          </a:p>
          <a:p>
            <a:pPr marL="447584" indent="-401822" algn="l" eaLnBrk="1" hangingPunct="1">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lnSpc>
                <a:spcPct val="80000"/>
              </a:lnSpc>
              <a:buFont typeface="Courier New" panose="02070309020205020404" pitchFamily="49" charset="0"/>
              <a:buChar char="o"/>
            </a:pPr>
            <a:r>
              <a:rPr lang="en-US" sz="2800" kern="0" dirty="0">
                <a:latin typeface="Arial" panose="020B0604020202020204" pitchFamily="34" charset="0"/>
                <a:cs typeface="Arial" panose="020B0604020202020204" pitchFamily="34" charset="0"/>
              </a:rPr>
              <a:t>DATA PROTECTION</a:t>
            </a:r>
          </a:p>
          <a:p>
            <a:pPr marL="401822" indent="-401822" algn="l" eaLnBrk="1" hangingPunct="1">
              <a:lnSpc>
                <a:spcPct val="80000"/>
              </a:lnSpc>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lnSpc>
                <a:spcPct val="80000"/>
              </a:lnSpc>
              <a:buFont typeface="Courier New" panose="02070309020205020404" pitchFamily="49" charset="0"/>
              <a:buChar char="o"/>
            </a:pPr>
            <a:r>
              <a:rPr lang="en-US" sz="2800" kern="0" dirty="0">
                <a:latin typeface="Arial" panose="020B0604020202020204" pitchFamily="34" charset="0"/>
                <a:cs typeface="Arial" panose="020B0604020202020204" pitchFamily="34" charset="0"/>
              </a:rPr>
              <a:t>PUBLICATION</a:t>
            </a:r>
          </a:p>
          <a:p>
            <a:pPr marL="401822" indent="-401822" algn="l" eaLnBrk="1" hangingPunct="1">
              <a:lnSpc>
                <a:spcPct val="80000"/>
              </a:lnSpc>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lnSpc>
                <a:spcPct val="80000"/>
              </a:lnSpc>
              <a:buFont typeface="Courier New" panose="02070309020205020404" pitchFamily="49" charset="0"/>
              <a:buChar char="o"/>
            </a:pPr>
            <a:r>
              <a:rPr lang="en-US" sz="2800" kern="0" dirty="0">
                <a:latin typeface="Arial" panose="020B0604020202020204" pitchFamily="34" charset="0"/>
                <a:cs typeface="Arial" panose="020B0604020202020204" pitchFamily="34" charset="0"/>
              </a:rPr>
              <a:t>INTELLECTUAL PROPERTY</a:t>
            </a:r>
          </a:p>
          <a:p>
            <a:pPr marL="401822" indent="-401822" algn="l" eaLnBrk="1" hangingPunct="1">
              <a:lnSpc>
                <a:spcPct val="80000"/>
              </a:lnSpc>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lnSpc>
                <a:spcPct val="80000"/>
              </a:lnSpc>
              <a:buFont typeface="Courier New" panose="02070309020205020404" pitchFamily="49" charset="0"/>
              <a:buChar char="o"/>
            </a:pPr>
            <a:r>
              <a:rPr lang="en-US" sz="2800" kern="0" dirty="0">
                <a:latin typeface="Arial" panose="020B0604020202020204" pitchFamily="34" charset="0"/>
                <a:cs typeface="Arial" panose="020B0604020202020204" pitchFamily="34" charset="0"/>
              </a:rPr>
              <a:t>INDEMNIFICATION</a:t>
            </a:r>
          </a:p>
          <a:p>
            <a:pPr marL="447584" indent="-401822" algn="l" eaLnBrk="1" hangingPunct="1">
              <a:lnSpc>
                <a:spcPct val="80000"/>
              </a:lnSpc>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lnSpc>
                <a:spcPct val="80000"/>
              </a:lnSpc>
              <a:buFont typeface="Courier New" panose="02070309020205020404" pitchFamily="49" charset="0"/>
              <a:buChar char="o"/>
            </a:pPr>
            <a:r>
              <a:rPr lang="en-US" sz="2800" kern="0" dirty="0">
                <a:latin typeface="Arial" panose="020B0604020202020204" pitchFamily="34" charset="0"/>
                <a:cs typeface="Arial" panose="020B0604020202020204" pitchFamily="34" charset="0"/>
              </a:rPr>
              <a:t>CONFIDENTIAL INFORMATION</a:t>
            </a:r>
          </a:p>
          <a:p>
            <a:pPr marL="401822" indent="-401822" algn="l" eaLnBrk="1" hangingPunct="1">
              <a:lnSpc>
                <a:spcPct val="80000"/>
              </a:lnSpc>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lnSpc>
                <a:spcPct val="80000"/>
              </a:lnSpc>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47584" indent="-401822" algn="l" eaLnBrk="1" hangingPunct="1">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a:p>
            <a:pPr marL="401822" indent="-401822" algn="l" eaLnBrk="1" hangingPunct="1">
              <a:buFont typeface="Courier New" panose="02070309020205020404" pitchFamily="49" charset="0"/>
              <a:buChar char="o"/>
            </a:pP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829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32172" y="591502"/>
            <a:ext cx="8572500" cy="635995"/>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noAutofit/>
          </a:bodyPr>
          <a:lstStyle/>
          <a:p>
            <a:pPr marL="340745"/>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Signature of </a:t>
            </a: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Authorized Representatives:</a:t>
            </a:r>
            <a:endPar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3"/>
          <p:cNvSpPr>
            <a:spLocks noGrp="1" noChangeArrowheads="1"/>
          </p:cNvSpPr>
          <p:nvPr>
            <p:ph idx="1"/>
          </p:nvPr>
        </p:nvSpPr>
        <p:spPr>
          <a:xfrm>
            <a:off x="339328" y="1500188"/>
            <a:ext cx="8215313" cy="4355455"/>
          </a:xfrm>
        </p:spPr>
        <p:txBody>
          <a:bodyPr/>
          <a:lstStyle/>
          <a:p>
            <a:pPr marL="401822" indent="-401822">
              <a:buFont typeface="Courier New" panose="02070309020205020404" pitchFamily="49" charset="0"/>
              <a:buChar char="o"/>
            </a:pPr>
            <a:r>
              <a:rPr lang="en-US" sz="2800" dirty="0">
                <a:latin typeface="Arial" panose="020B0604020202020204" pitchFamily="34" charset="0"/>
                <a:cs typeface="Arial" panose="020B0604020202020204" pitchFamily="34" charset="0"/>
              </a:rPr>
              <a:t>Signature of an Authorized Institutional Official is required.  Faculty members are not authorized to legally bind the University in any type of contract.</a:t>
            </a:r>
            <a:endParaRPr lang="en-US" sz="2800" dirty="0">
              <a:latin typeface="Arial" panose="020B0604020202020204" pitchFamily="34" charset="0"/>
              <a:cs typeface="Arial" panose="020B0604020202020204" pitchFamily="34" charset="0"/>
            </a:endParaRPr>
          </a:p>
          <a:p>
            <a:pPr marL="401822" indent="-401822">
              <a:buFont typeface="Courier New" panose="02070309020205020404" pitchFamily="49" charset="0"/>
              <a:buChar char="o"/>
            </a:pPr>
            <a:r>
              <a:rPr lang="en-US" sz="2800" dirty="0">
                <a:latin typeface="Arial" panose="020B0604020202020204" pitchFamily="34" charset="0"/>
                <a:cs typeface="Arial" panose="020B0604020202020204" pitchFamily="34" charset="0"/>
              </a:rPr>
              <a:t>MTAs are normally signed by ORPA.</a:t>
            </a:r>
          </a:p>
          <a:p>
            <a:pPr marL="401822" indent="-401822">
              <a:buFont typeface="Courier New" panose="02070309020205020404" pitchFamily="49" charset="0"/>
              <a:buChar char="o"/>
            </a:pPr>
            <a:r>
              <a:rPr lang="en-US" sz="2800" dirty="0">
                <a:latin typeface="Arial" panose="020B0604020202020204" pitchFamily="34" charset="0"/>
                <a:cs typeface="Arial" panose="020B0604020202020204" pitchFamily="34" charset="0"/>
              </a:rPr>
              <a:t>PI can sign as “Read &amp; Acknowledged”</a:t>
            </a:r>
          </a:p>
          <a:p>
            <a:pPr marL="401822" indent="-401822">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541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title" idx="4294967295"/>
          </p:nvPr>
        </p:nvSpPr>
        <p:spPr bwMode="auto">
          <a:xfrm>
            <a:off x="321469" y="642938"/>
            <a:ext cx="8322469" cy="529084"/>
          </a:xfrm>
          <a:noFill/>
        </p:spPr>
        <p:txBody>
          <a:bodyPr wrap="square" lIns="64291" tIns="32146" rIns="64291" bIns="32146" numCol="1" anchorCtr="0" compatLnSpc="1">
            <a:prstTxWarp prst="textNoShape">
              <a:avLst/>
            </a:prstTxWarp>
            <a:noAutofit/>
          </a:bodyPr>
          <a:lstStyle/>
          <a:p>
            <a:pPr algn="ct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What is a Confidential Disclosure Agreement (CDA)?</a:t>
            </a:r>
          </a:p>
        </p:txBody>
      </p:sp>
      <p:sp>
        <p:nvSpPr>
          <p:cNvPr id="7" name="Rectangle 3"/>
          <p:cNvSpPr txBox="1">
            <a:spLocks/>
          </p:cNvSpPr>
          <p:nvPr/>
        </p:nvSpPr>
        <p:spPr bwMode="auto">
          <a:xfrm>
            <a:off x="321469" y="1323826"/>
            <a:ext cx="8054578" cy="4355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marL="401822" indent="-401822" algn="l">
              <a:buFont typeface="Courier New" panose="02070309020205020404" pitchFamily="49" charset="0"/>
              <a:buChar char="o"/>
            </a:pPr>
            <a:r>
              <a:rPr lang="en-US" sz="2800" dirty="0">
                <a:latin typeface="Arial" panose="020B0604020202020204" pitchFamily="34" charset="0"/>
                <a:cs typeface="Arial" panose="020B0604020202020204" pitchFamily="34" charset="0"/>
              </a:rPr>
              <a:t>A Confidential Disclosure Agreement (or a Nondisclosure Agreement) is an agreement under which one or both parties agree to maintain confidentiality regarding proprietary information (“Confidential Information”) that one party receives from the other party (“Information Owner”).</a:t>
            </a:r>
          </a:p>
        </p:txBody>
      </p:sp>
    </p:spTree>
    <p:extLst>
      <p:ext uri="{BB962C8B-B14F-4D97-AF65-F5344CB8AC3E}">
        <p14:creationId xmlns:p14="http://schemas.microsoft.com/office/powerpoint/2010/main" val="2029443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21469" y="591503"/>
            <a:ext cx="8161734" cy="608335"/>
          </a:xfrm>
        </p:spPr>
        <p:txBody>
          <a:bodyPr>
            <a:normAutofit fontScale="90000"/>
          </a:bodyPr>
          <a:lstStyle/>
          <a:p>
            <a:pPr algn="ct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Types of CDAs:</a:t>
            </a:r>
          </a:p>
        </p:txBody>
      </p:sp>
      <p:sp>
        <p:nvSpPr>
          <p:cNvPr id="8" name="Rectangle 3"/>
          <p:cNvSpPr txBox="1">
            <a:spLocks/>
          </p:cNvSpPr>
          <p:nvPr/>
        </p:nvSpPr>
        <p:spPr bwMode="auto">
          <a:xfrm>
            <a:off x="321469" y="1125141"/>
            <a:ext cx="8322469" cy="4393406"/>
          </a:xfrm>
          <a:prstGeom prst="rect">
            <a:avLst/>
          </a:prstGeom>
          <a:noFill/>
          <a:ln w="9525">
            <a:noFill/>
            <a:miter lim="800000"/>
            <a:headEnd/>
            <a:tailEnd/>
          </a:ln>
        </p:spPr>
        <p:txBody>
          <a:bodyPr vert="horz" wrap="square" lIns="64291" tIns="32146" rIns="64291" bIns="32146" numCol="1" anchor="t" anchorCtr="0" compatLnSpc="1">
            <a:prstTxWarp prst="textNoShape">
              <a:avLst/>
            </a:prstTxWarp>
          </a:bodyPr>
          <a:lstStyle/>
          <a:p>
            <a:pPr marL="314760" indent="-268998" defTabSz="642915" eaLnBrk="0" fontAlgn="base" hangingPunct="0">
              <a:spcBef>
                <a:spcPct val="20000"/>
              </a:spcBef>
              <a:spcAft>
                <a:spcPct val="0"/>
              </a:spcAft>
              <a:buClr>
                <a:schemeClr val="accent1"/>
              </a:buClr>
              <a:buSzPct val="80000"/>
              <a:defRPr/>
            </a:pPr>
            <a:endParaRPr lang="en-US" sz="2800" dirty="0">
              <a:latin typeface="Arial" panose="020B0604020202020204" pitchFamily="34" charset="0"/>
              <a:cs typeface="Arial" panose="020B0604020202020204" pitchFamily="34" charset="0"/>
            </a:endParaRPr>
          </a:p>
          <a:p>
            <a:pPr marL="447584" indent="-401822" defTabSz="642915" eaLnBrk="0" fontAlgn="base" hangingPunct="0">
              <a:spcBef>
                <a:spcPct val="20000"/>
              </a:spcBef>
              <a:spcAft>
                <a:spcPct val="0"/>
              </a:spcAft>
              <a:buSzPct val="80000"/>
              <a:buFont typeface="Courier New" panose="02070309020205020404" pitchFamily="49" charset="0"/>
              <a:buChar char="o"/>
              <a:defRPr/>
            </a:pPr>
            <a:r>
              <a:rPr lang="en-US" sz="2800" dirty="0">
                <a:latin typeface="Arial" panose="020B0604020202020204" pitchFamily="34" charset="0"/>
                <a:cs typeface="Arial" panose="020B0604020202020204" pitchFamily="34" charset="0"/>
              </a:rPr>
              <a:t>One-way CDA:</a:t>
            </a:r>
          </a:p>
          <a:p>
            <a:pPr marL="314760" indent="-268998" defTabSz="642915" eaLnBrk="0" fontAlgn="base" hangingPunct="0">
              <a:spcBef>
                <a:spcPct val="20000"/>
              </a:spcBef>
              <a:spcAft>
                <a:spcPct val="0"/>
              </a:spcAft>
              <a:buClr>
                <a:schemeClr val="accent1"/>
              </a:buClr>
              <a:buSzPct val="80000"/>
              <a:defRPr/>
            </a:pPr>
            <a:r>
              <a:rPr lang="en-US" sz="2800" dirty="0">
                <a:latin typeface="Arial" panose="020B0604020202020204" pitchFamily="34" charset="0"/>
                <a:cs typeface="Arial" panose="020B0604020202020204" pitchFamily="34" charset="0"/>
              </a:rPr>
              <a:t>	Only the Receiving Party is bound by </a:t>
            </a:r>
          </a:p>
          <a:p>
            <a:pPr marL="314760" indent="-268998" defTabSz="642915" eaLnBrk="0" fontAlgn="base" hangingPunct="0">
              <a:spcBef>
                <a:spcPct val="20000"/>
              </a:spcBef>
              <a:spcAft>
                <a:spcPct val="0"/>
              </a:spcAft>
              <a:buClr>
                <a:schemeClr val="accent1"/>
              </a:buClr>
              <a:buSzPct val="80000"/>
              <a:defRPr/>
            </a:pPr>
            <a:r>
              <a:rPr lang="en-US" sz="2800" dirty="0">
                <a:latin typeface="Arial" panose="020B0604020202020204" pitchFamily="34" charset="0"/>
                <a:cs typeface="Arial" panose="020B0604020202020204" pitchFamily="34" charset="0"/>
              </a:rPr>
              <a:t>	obligations of confidentiality.</a:t>
            </a:r>
          </a:p>
          <a:p>
            <a:pPr marL="314760" indent="-268998" defTabSz="642915" eaLnBrk="0" fontAlgn="base" hangingPunct="0">
              <a:spcBef>
                <a:spcPct val="20000"/>
              </a:spcBef>
              <a:spcAft>
                <a:spcPct val="0"/>
              </a:spcAft>
              <a:buClr>
                <a:schemeClr val="accent1"/>
              </a:buClr>
              <a:buSzPct val="80000"/>
              <a:defRPr/>
            </a:pPr>
            <a:endParaRPr lang="en-US" sz="2800" dirty="0">
              <a:latin typeface="Arial" panose="020B0604020202020204" pitchFamily="34" charset="0"/>
              <a:cs typeface="Arial" panose="020B0604020202020204" pitchFamily="34" charset="0"/>
            </a:endParaRPr>
          </a:p>
          <a:p>
            <a:pPr marL="447584" indent="-401822" defTabSz="642915" eaLnBrk="0" fontAlgn="base" hangingPunct="0">
              <a:spcBef>
                <a:spcPct val="20000"/>
              </a:spcBef>
              <a:spcAft>
                <a:spcPct val="0"/>
              </a:spcAft>
              <a:buSzPct val="80000"/>
              <a:buFont typeface="Courier New" panose="02070309020205020404" pitchFamily="49" charset="0"/>
              <a:buChar char="o"/>
              <a:defRPr/>
            </a:pPr>
            <a:r>
              <a:rPr lang="en-US" sz="2800" dirty="0">
                <a:latin typeface="Arial" panose="020B0604020202020204" pitchFamily="34" charset="0"/>
                <a:cs typeface="Arial" panose="020B0604020202020204" pitchFamily="34" charset="0"/>
              </a:rPr>
              <a:t>Two-way (Mutual):</a:t>
            </a:r>
          </a:p>
          <a:p>
            <a:pPr marL="314760" indent="-268998" defTabSz="642915" eaLnBrk="0" fontAlgn="base" hangingPunct="0">
              <a:spcBef>
                <a:spcPct val="20000"/>
              </a:spcBef>
              <a:spcAft>
                <a:spcPct val="0"/>
              </a:spcAft>
              <a:buClr>
                <a:schemeClr val="accent1"/>
              </a:buClr>
              <a:buSzPct val="80000"/>
              <a:defRPr/>
            </a:pPr>
            <a:r>
              <a:rPr lang="en-US" sz="2800" dirty="0">
                <a:latin typeface="Arial" panose="020B0604020202020204" pitchFamily="34" charset="0"/>
                <a:cs typeface="Arial" panose="020B0604020202020204" pitchFamily="34" charset="0"/>
              </a:rPr>
              <a:t>	Both Parties are bound by obligations of confidentiality to confidential information received from the other Party.</a:t>
            </a:r>
          </a:p>
        </p:txBody>
      </p:sp>
    </p:spTree>
    <p:extLst>
      <p:ext uri="{BB962C8B-B14F-4D97-AF65-F5344CB8AC3E}">
        <p14:creationId xmlns:p14="http://schemas.microsoft.com/office/powerpoint/2010/main" val="1341568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title" idx="4294967295"/>
          </p:nvPr>
        </p:nvSpPr>
        <p:spPr bwMode="auto">
          <a:xfrm>
            <a:off x="321469" y="589360"/>
            <a:ext cx="8429625" cy="582662"/>
          </a:xfrm>
          <a:noFill/>
        </p:spPr>
        <p:txBody>
          <a:bodyPr wrap="square" lIns="64291" tIns="32146" rIns="64291" bIns="32146" numCol="1" anchorCtr="0" compatLnSpc="1">
            <a:prstTxWarp prst="textNoShape">
              <a:avLst/>
            </a:prstTxWarp>
            <a:normAutofit/>
          </a:bodyPr>
          <a:lstStyle/>
          <a:p>
            <a:pPr algn="ct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Areas of Concern in a CDA:</a:t>
            </a:r>
          </a:p>
        </p:txBody>
      </p:sp>
      <p:sp>
        <p:nvSpPr>
          <p:cNvPr id="7" name="Rectangle 3"/>
          <p:cNvSpPr txBox="1">
            <a:spLocks/>
          </p:cNvSpPr>
          <p:nvPr/>
        </p:nvSpPr>
        <p:spPr bwMode="auto">
          <a:xfrm>
            <a:off x="345685" y="1607344"/>
            <a:ext cx="8322469" cy="419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marL="401822" indent="-401822" algn="l">
              <a:lnSpc>
                <a:spcPct val="9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TERM OF AGREEMENT </a:t>
            </a:r>
            <a:r>
              <a:rPr lang="en-US" sz="2800" dirty="0" err="1">
                <a:latin typeface="Arial" panose="020B0604020202020204" pitchFamily="34" charset="0"/>
                <a:cs typeface="Arial" panose="020B0604020202020204" pitchFamily="34" charset="0"/>
              </a:rPr>
              <a:t>vs</a:t>
            </a:r>
            <a:r>
              <a:rPr lang="en-US" sz="2800" dirty="0">
                <a:latin typeface="Arial" panose="020B0604020202020204" pitchFamily="34" charset="0"/>
                <a:cs typeface="Arial" panose="020B0604020202020204" pitchFamily="34" charset="0"/>
              </a:rPr>
              <a:t> TERM OF CONFIDENTIALITY</a:t>
            </a:r>
          </a:p>
          <a:p>
            <a:pPr marL="45763" indent="0" algn="l">
              <a:lnSpc>
                <a:spcPct val="90000"/>
              </a:lnSpc>
            </a:pPr>
            <a:endParaRPr lang="en-US" sz="2800" dirty="0">
              <a:latin typeface="Arial" panose="020B0604020202020204" pitchFamily="34" charset="0"/>
              <a:cs typeface="Arial" panose="020B0604020202020204" pitchFamily="34" charset="0"/>
            </a:endParaRPr>
          </a:p>
          <a:p>
            <a:pPr marL="401822" indent="-401822" algn="l">
              <a:lnSpc>
                <a:spcPct val="9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INTELLECTUAL PROPERTY</a:t>
            </a:r>
          </a:p>
          <a:p>
            <a:pPr marL="45763" indent="0" algn="l">
              <a:lnSpc>
                <a:spcPct val="90000"/>
              </a:lnSpc>
            </a:pPr>
            <a:endParaRPr lang="en-US" sz="2800" dirty="0">
              <a:latin typeface="Arial" panose="020B0604020202020204" pitchFamily="34" charset="0"/>
              <a:cs typeface="Arial" panose="020B0604020202020204" pitchFamily="34" charset="0"/>
            </a:endParaRPr>
          </a:p>
          <a:p>
            <a:pPr marL="401822" indent="-401822" algn="l">
              <a:lnSpc>
                <a:spcPct val="9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SIGNATORIES</a:t>
            </a:r>
          </a:p>
          <a:p>
            <a:pPr>
              <a:lnSpc>
                <a:spcPct val="90000"/>
              </a:lnSpc>
            </a:pPr>
            <a:endParaRPr lang="en-US" sz="1800" kern="0" dirty="0"/>
          </a:p>
          <a:p>
            <a:pPr marL="45763" indent="0">
              <a:lnSpc>
                <a:spcPct val="90000"/>
              </a:lnSpc>
            </a:pPr>
            <a:endParaRPr lang="en-US" sz="1800" kern="0" dirty="0"/>
          </a:p>
          <a:p>
            <a:pPr marL="45763" indent="0">
              <a:lnSpc>
                <a:spcPct val="90000"/>
              </a:lnSpc>
            </a:pPr>
            <a:endParaRPr lang="en-US" sz="1800" kern="0" dirty="0"/>
          </a:p>
        </p:txBody>
      </p:sp>
    </p:spTree>
    <p:extLst>
      <p:ext uri="{BB962C8B-B14F-4D97-AF65-F5344CB8AC3E}">
        <p14:creationId xmlns:p14="http://schemas.microsoft.com/office/powerpoint/2010/main" val="4279156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title" idx="4294967295"/>
          </p:nvPr>
        </p:nvSpPr>
        <p:spPr bwMode="auto">
          <a:xfrm>
            <a:off x="321469" y="589360"/>
            <a:ext cx="8322469" cy="582662"/>
          </a:xfrm>
          <a:noFill/>
        </p:spPr>
        <p:txBody>
          <a:bodyPr wrap="square" lIns="64291" tIns="32146" rIns="64291" bIns="32146" numCol="1" anchorCtr="0" compatLnSpc="1">
            <a:prstTxWarp prst="textNoShape">
              <a:avLst/>
            </a:prstTxWarp>
            <a:normAutofit/>
          </a:bodyPr>
          <a:lstStyle/>
          <a:p>
            <a:pPr algn="ct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If a PI Leaves UR:</a:t>
            </a:r>
          </a:p>
        </p:txBody>
      </p:sp>
      <p:sp>
        <p:nvSpPr>
          <p:cNvPr id="7" name="Rectangle 3"/>
          <p:cNvSpPr txBox="1">
            <a:spLocks/>
          </p:cNvSpPr>
          <p:nvPr/>
        </p:nvSpPr>
        <p:spPr bwMode="auto">
          <a:xfrm>
            <a:off x="321469" y="1323826"/>
            <a:ext cx="8322469" cy="4409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a:lstStyle>
          <a:p>
            <a:pPr algn="l">
              <a:lnSpc>
                <a:spcPct val="80000"/>
              </a:lnSpc>
              <a:buFont typeface="Courier New" panose="02070309020205020404" pitchFamily="49" charset="0"/>
              <a:buChar char="o"/>
            </a:pPr>
            <a:r>
              <a:rPr lang="en-US" kern="0" dirty="0" smtClean="0">
                <a:latin typeface="Arial" panose="020B0604020202020204" pitchFamily="34" charset="0"/>
                <a:cs typeface="Arial" panose="020B0604020202020204" pitchFamily="34" charset="0"/>
              </a:rPr>
              <a:t>When a principal investigator leaves UR it is highly recommended that they contact our office early so we can work with them to assure a timely resolution to any ongoing obligations pertaining to active MTAs/CDAs.</a:t>
            </a:r>
          </a:p>
          <a:p>
            <a:pPr marL="45763" indent="0">
              <a:lnSpc>
                <a:spcPct val="80000"/>
              </a:lnSpc>
            </a:pPr>
            <a:endParaRPr lang="en-US" sz="1800" kern="0" dirty="0"/>
          </a:p>
          <a:p>
            <a:pPr algn="l">
              <a:lnSpc>
                <a:spcPct val="80000"/>
              </a:lnSpc>
              <a:buFont typeface="Courier New" panose="02070309020205020404" pitchFamily="49" charset="0"/>
              <a:buChar char="o"/>
            </a:pPr>
            <a:r>
              <a:rPr lang="en-US" kern="0" dirty="0" smtClean="0">
                <a:latin typeface="Arial" panose="020B0604020202020204" pitchFamily="34" charset="0"/>
                <a:cs typeface="Arial" panose="020B0604020202020204" pitchFamily="34" charset="0"/>
              </a:rPr>
              <a:t>Things to consider – Do you plan to:</a:t>
            </a:r>
          </a:p>
          <a:p>
            <a:pPr algn="l"/>
            <a:r>
              <a:rPr lang="en-US" sz="2000" kern="0" dirty="0">
                <a:latin typeface="Arial" panose="020B0604020202020204" pitchFamily="34" charset="0"/>
                <a:cs typeface="Arial" panose="020B0604020202020204" pitchFamily="34" charset="0"/>
              </a:rPr>
              <a:t>	</a:t>
            </a:r>
            <a:r>
              <a:rPr lang="en-US" sz="2200" kern="0" dirty="0">
                <a:latin typeface="Arial" panose="020B0604020202020204" pitchFamily="34" charset="0"/>
                <a:cs typeface="Arial" panose="020B0604020202020204" pitchFamily="34" charset="0"/>
              </a:rPr>
              <a:t>1)	continue using materials you received from another institution at your new place of employment;   </a:t>
            </a:r>
          </a:p>
          <a:p>
            <a:pPr algn="l"/>
            <a:r>
              <a:rPr lang="en-US" sz="2200" kern="0" dirty="0">
                <a:latin typeface="Arial" panose="020B0604020202020204" pitchFamily="34" charset="0"/>
                <a:cs typeface="Arial" panose="020B0604020202020204" pitchFamily="34" charset="0"/>
              </a:rPr>
              <a:t>	2) transfer material made while at the University of Rochester to you new place of employment; </a:t>
            </a:r>
          </a:p>
          <a:p>
            <a:pPr algn="l"/>
            <a:r>
              <a:rPr lang="en-US" sz="2200" kern="0" dirty="0">
                <a:latin typeface="Arial" panose="020B0604020202020204" pitchFamily="34" charset="0"/>
                <a:cs typeface="Arial" panose="020B0604020202020204" pitchFamily="34" charset="0"/>
              </a:rPr>
              <a:t>	3) transfer materials and research to another PI within UR; or</a:t>
            </a:r>
          </a:p>
          <a:p>
            <a:pPr algn="l"/>
            <a:r>
              <a:rPr lang="en-US" sz="2200" kern="0" dirty="0">
                <a:latin typeface="Arial" panose="020B0604020202020204" pitchFamily="34" charset="0"/>
                <a:cs typeface="Arial" panose="020B0604020202020204" pitchFamily="34" charset="0"/>
              </a:rPr>
              <a:t>	4) discontinue use of materials covered under an existing Agreement(s).</a:t>
            </a:r>
            <a:endParaRPr lang="en-US" sz="2000" kern="0" dirty="0"/>
          </a:p>
          <a:p>
            <a:pPr>
              <a:lnSpc>
                <a:spcPct val="80000"/>
              </a:lnSpc>
            </a:pPr>
            <a:endParaRPr lang="en-US" sz="1800" kern="0" dirty="0"/>
          </a:p>
        </p:txBody>
      </p:sp>
    </p:spTree>
    <p:extLst>
      <p:ext uri="{BB962C8B-B14F-4D97-AF65-F5344CB8AC3E}">
        <p14:creationId xmlns:p14="http://schemas.microsoft.com/office/powerpoint/2010/main" val="5706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21469" y="589359"/>
            <a:ext cx="8322469" cy="582417"/>
          </a:xfrm>
        </p:spPr>
        <p:txBody>
          <a:bodyPr>
            <a:noAutofit/>
          </a:bodyPr>
          <a:lstStyle/>
          <a:p>
            <a:pPr algn="ctr"/>
            <a:r>
              <a:rPr lang="en-US" sz="3400" dirty="0">
                <a:solidFill>
                  <a:schemeClr val="accent1">
                    <a:tint val="83000"/>
                    <a:satMod val="150000"/>
                  </a:schemeClr>
                </a:solidFill>
                <a:latin typeface="Arial" panose="020B0604020202020204" pitchFamily="34" charset="0"/>
                <a:ea typeface="Verdana" panose="020B0604030504040204" pitchFamily="34" charset="0"/>
                <a:cs typeface="Arial" panose="020B0604020202020204" pitchFamily="34" charset="0"/>
              </a:rPr>
              <a:t>Questions?</a:t>
            </a:r>
          </a:p>
        </p:txBody>
      </p:sp>
      <p:sp>
        <p:nvSpPr>
          <p:cNvPr id="7" name="Content Placeholder 2"/>
          <p:cNvSpPr>
            <a:spLocks noGrp="1"/>
          </p:cNvSpPr>
          <p:nvPr>
            <p:ph idx="1"/>
          </p:nvPr>
        </p:nvSpPr>
        <p:spPr>
          <a:xfrm>
            <a:off x="321469" y="1323849"/>
            <a:ext cx="8322469" cy="4355432"/>
          </a:xfrm>
        </p:spPr>
        <p:txBody>
          <a:bodyPr/>
          <a:lstStyle/>
          <a:p>
            <a:pPr marL="45763" indent="0">
              <a:buNone/>
            </a:pPr>
            <a:r>
              <a:rPr lang="en-US" sz="2800" dirty="0">
                <a:latin typeface="Arial" panose="020B0604020202020204" pitchFamily="34" charset="0"/>
                <a:cs typeface="Arial" panose="020B0604020202020204" pitchFamily="34" charset="0"/>
              </a:rPr>
              <a:t>Material Transfer Administrators:</a:t>
            </a:r>
          </a:p>
          <a:p>
            <a:pPr marL="45763" indent="0">
              <a:buNone/>
            </a:pPr>
            <a:endParaRPr lang="en-US" sz="2800" dirty="0">
              <a:latin typeface="Arial" panose="020B0604020202020204" pitchFamily="34" charset="0"/>
              <a:cs typeface="Arial" panose="020B0604020202020204" pitchFamily="34" charset="0"/>
            </a:endParaRPr>
          </a:p>
          <a:p>
            <a:pPr marL="45763" indent="0">
              <a:buNone/>
            </a:pPr>
            <a:r>
              <a:rPr lang="en-US" sz="2800" dirty="0">
                <a:latin typeface="Arial" panose="020B0604020202020204" pitchFamily="34" charset="0"/>
                <a:cs typeface="Arial" panose="020B0604020202020204" pitchFamily="34" charset="0"/>
              </a:rPr>
              <a:t>Gila Balman:  gila.balman@rochester.edu</a:t>
            </a:r>
          </a:p>
          <a:p>
            <a:pPr marL="45763" indent="0">
              <a:buNone/>
            </a:pP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ext</a:t>
            </a:r>
            <a:r>
              <a:rPr lang="en-US" sz="2800" dirty="0">
                <a:latin typeface="Arial" panose="020B0604020202020204" pitchFamily="34" charset="0"/>
                <a:cs typeface="Arial" panose="020B0604020202020204" pitchFamily="34" charset="0"/>
              </a:rPr>
              <a:t>:  3-4512</a:t>
            </a:r>
            <a:endParaRPr lang="en-US" sz="2800" dirty="0">
              <a:latin typeface="Arial" panose="020B0604020202020204" pitchFamily="34" charset="0"/>
              <a:cs typeface="Arial" panose="020B0604020202020204" pitchFamily="34" charset="0"/>
            </a:endParaRPr>
          </a:p>
          <a:p>
            <a:pPr marL="45763" indent="0">
              <a:buNone/>
            </a:pPr>
            <a:r>
              <a:rPr lang="en-US" sz="2800" dirty="0">
                <a:latin typeface="Arial" panose="020B0604020202020204" pitchFamily="34" charset="0"/>
                <a:cs typeface="Arial" panose="020B0604020202020204" pitchFamily="34" charset="0"/>
              </a:rPr>
              <a:t>Jena Ashley:  jena.ashley@rochester.edu</a:t>
            </a:r>
          </a:p>
          <a:p>
            <a:pPr marL="45763" indent="0">
              <a:buNone/>
            </a:pP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ext</a:t>
            </a:r>
            <a:r>
              <a:rPr lang="en-US" sz="2800" dirty="0">
                <a:latin typeface="Arial" panose="020B0604020202020204" pitchFamily="34" charset="0"/>
                <a:cs typeface="Arial" panose="020B0604020202020204" pitchFamily="34" charset="0"/>
              </a:rPr>
              <a:t>:  5-5115</a:t>
            </a:r>
          </a:p>
          <a:p>
            <a:pPr marL="45763" indent="0">
              <a:buNone/>
            </a:pPr>
            <a:endParaRPr lang="en-US" sz="2800" dirty="0">
              <a:latin typeface="Arial" panose="020B0604020202020204" pitchFamily="34" charset="0"/>
              <a:cs typeface="Arial" panose="020B0604020202020204" pitchFamily="34" charset="0"/>
            </a:endParaRPr>
          </a:p>
        </p:txBody>
      </p:sp>
      <p:sp>
        <p:nvSpPr>
          <p:cNvPr id="8" name="Slide Number Placeholder 3"/>
          <p:cNvSpPr txBox="1">
            <a:spLocks/>
          </p:cNvSpPr>
          <p:nvPr/>
        </p:nvSpPr>
        <p:spPr>
          <a:xfrm>
            <a:off x="5336605" y="4557490"/>
            <a:ext cx="353839" cy="212080"/>
          </a:xfrm>
          <a:prstGeom prst="rect">
            <a:avLst/>
          </a:prstGeom>
        </p:spPr>
        <p:txBody>
          <a:bodyPr lIns="64291" tIns="32146" rIns="64291" bIns="32146"/>
          <a:lstStyle>
            <a:defPPr>
              <a:defRPr lang="en-US"/>
            </a:defPPr>
            <a:lvl1pPr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1pPr>
            <a:lvl2pPr marL="4572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2pPr>
            <a:lvl3pPr marL="9144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3pPr>
            <a:lvl4pPr marL="13716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4pPr>
            <a:lvl5pPr marL="1828800" algn="l"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9pPr>
          </a:lstStyle>
          <a:p>
            <a:pPr>
              <a:defRPr/>
            </a:pPr>
            <a:endParaRPr lang="en-US" dirty="0"/>
          </a:p>
        </p:txBody>
      </p:sp>
    </p:spTree>
    <p:extLst>
      <p:ext uri="{BB962C8B-B14F-4D97-AF65-F5344CB8AC3E}">
        <p14:creationId xmlns:p14="http://schemas.microsoft.com/office/powerpoint/2010/main" val="3740292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6517" y="-107156"/>
            <a:ext cx="10597307" cy="7000875"/>
            <a:chOff x="-2028825" y="-152400"/>
            <a:chExt cx="15071725" cy="9956800"/>
          </a:xfrm>
        </p:grpSpPr>
        <p:sp>
          <p:nvSpPr>
            <p:cNvPr id="15361"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cap="flat">
                  <a:solidFill>
                    <a:schemeClr val="tx1">
                      <a:alpha val="35999"/>
                    </a:schemeClr>
                  </a:solidFill>
                  <a:miter lim="800000"/>
                  <a:headEnd type="none" w="med" len="med"/>
                  <a:tailEnd type="none" w="med" len="med"/>
                </a14:hiddenLine>
              </a:ext>
            </a:extLst>
          </p:spPr>
          <p:txBody>
            <a:bodyPr lIns="0" tIns="0" rIns="0" bIns="0"/>
            <a:lstStyle/>
            <a:p>
              <a:endParaRPr lang="en-US"/>
            </a:p>
          </p:txBody>
        </p:sp>
        <p:pic>
          <p:nvPicPr>
            <p:cNvPr id="153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2" name="Rectangle 6"/>
          <p:cNvSpPr>
            <a:spLocks noChangeArrowheads="1"/>
          </p:cNvSpPr>
          <p:nvPr/>
        </p:nvSpPr>
        <p:spPr bwMode="auto">
          <a:xfrm>
            <a:off x="1201118" y="4319093"/>
            <a:ext cx="7348982" cy="17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Clr>
                <a:schemeClr val="accent1"/>
              </a:buClr>
              <a:buFont typeface="Wingdings" pitchFamily="2" charset="2"/>
              <a:buNone/>
            </a:pPr>
            <a:r>
              <a:rPr lang="en-US" altLang="en-US" b="1" dirty="0"/>
              <a:t>Carissa R. Childs, Ph.D.			 Edwin V. Merkel</a:t>
            </a:r>
          </a:p>
          <a:p>
            <a:pPr eaLnBrk="1" hangingPunct="1">
              <a:spcBef>
                <a:spcPct val="20000"/>
              </a:spcBef>
              <a:buClr>
                <a:schemeClr val="accent1"/>
              </a:buClr>
              <a:buFont typeface="Wingdings" pitchFamily="2" charset="2"/>
              <a:buNone/>
            </a:pPr>
            <a:r>
              <a:rPr lang="en-US" altLang="en-US" dirty="0"/>
              <a:t>70 Linden Oaks, Suite 210			 70 Linden Oaks, Suite </a:t>
            </a:r>
            <a:r>
              <a:rPr lang="en-US" altLang="en-US" dirty="0" smtClean="0"/>
              <a:t>210</a:t>
            </a:r>
          </a:p>
          <a:p>
            <a:pPr eaLnBrk="1" hangingPunct="1">
              <a:spcBef>
                <a:spcPct val="20000"/>
              </a:spcBef>
              <a:buClr>
                <a:schemeClr val="accent1"/>
              </a:buClr>
              <a:buFont typeface="Wingdings" pitchFamily="2" charset="2"/>
              <a:buNone/>
            </a:pPr>
            <a:r>
              <a:rPr lang="en-US" altLang="en-US" dirty="0" smtClean="0"/>
              <a:t>Rochester</a:t>
            </a:r>
            <a:r>
              <a:rPr lang="en-US" altLang="en-US" dirty="0"/>
              <a:t>, New York 14625 		 Rochester, New York 14625 </a:t>
            </a:r>
          </a:p>
          <a:p>
            <a:pPr eaLnBrk="1" hangingPunct="1">
              <a:spcBef>
                <a:spcPct val="20000"/>
              </a:spcBef>
              <a:buClr>
                <a:schemeClr val="accent1"/>
              </a:buClr>
              <a:buFont typeface="Wingdings" pitchFamily="2" charset="2"/>
              <a:buNone/>
            </a:pPr>
            <a:r>
              <a:rPr lang="en-US" altLang="en-US" dirty="0"/>
              <a:t>Phone:  585.270.2134			 Phone:  585.270.2104</a:t>
            </a:r>
            <a:br>
              <a:rPr lang="en-US" altLang="en-US" dirty="0"/>
            </a:br>
            <a:r>
              <a:rPr lang="en-US" altLang="en-US" dirty="0">
                <a:hlinkClick r:id="rId6"/>
                <a:hlinkMouseOver r:id="rId7" action="ppaction://hlinkfile"/>
              </a:rPr>
              <a:t>carissa.childs@leclairryan.com</a:t>
            </a:r>
            <a:r>
              <a:rPr lang="en-US" altLang="en-US" dirty="0"/>
              <a:t>	</a:t>
            </a:r>
            <a:r>
              <a:rPr lang="en-US" altLang="en-US" dirty="0" smtClean="0"/>
              <a:t>	 </a:t>
            </a:r>
            <a:r>
              <a:rPr lang="en-US" altLang="en-US" u="sng" dirty="0">
                <a:solidFill>
                  <a:schemeClr val="hlink"/>
                </a:solidFill>
              </a:rPr>
              <a:t>edwin.merkel</a:t>
            </a:r>
            <a:r>
              <a:rPr lang="en-US" altLang="en-US" u="sng" dirty="0">
                <a:solidFill>
                  <a:schemeClr val="hlink"/>
                </a:solidFill>
                <a:hlinkClick r:id="rId8"/>
              </a:rPr>
              <a:t>@</a:t>
            </a:r>
            <a:r>
              <a:rPr lang="en-US" altLang="en-US" dirty="0">
                <a:solidFill>
                  <a:schemeClr val="hlink"/>
                </a:solidFill>
                <a:hlinkClick r:id="rId8"/>
              </a:rPr>
              <a:t>leclairryan.com</a:t>
            </a:r>
            <a:endParaRPr lang="en-US" altLang="en-US" dirty="0">
              <a:solidFill>
                <a:schemeClr val="hlink"/>
              </a:solidFill>
            </a:endParaRPr>
          </a:p>
          <a:p>
            <a:pPr eaLnBrk="1" hangingPunct="1">
              <a:spcBef>
                <a:spcPct val="20000"/>
              </a:spcBef>
              <a:buClr>
                <a:schemeClr val="accent1"/>
              </a:buClr>
              <a:buFont typeface="Wingdings" pitchFamily="2" charset="2"/>
              <a:buNone/>
            </a:pPr>
            <a:endParaRPr lang="en-US" altLang="en-US" dirty="0">
              <a:solidFill>
                <a:schemeClr val="hlink"/>
              </a:solidFill>
            </a:endParaRPr>
          </a:p>
        </p:txBody>
      </p:sp>
      <p:sp>
        <p:nvSpPr>
          <p:cNvPr id="14" name="Rectangle 2"/>
          <p:cNvSpPr txBox="1">
            <a:spLocks noChangeArrowheads="1"/>
          </p:cNvSpPr>
          <p:nvPr/>
        </p:nvSpPr>
        <p:spPr bwMode="auto">
          <a:xfrm>
            <a:off x="1843981" y="3309007"/>
            <a:ext cx="5482828" cy="803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r>
              <a:rPr lang="en-US" altLang="en-US" sz="3100" b="1" kern="0" dirty="0">
                <a:solidFill>
                  <a:srgbClr val="FF0000"/>
                </a:solidFill>
              </a:rPr>
              <a:t>Inventions</a:t>
            </a:r>
            <a:br>
              <a:rPr lang="en-US" altLang="en-US" sz="3100" b="1" kern="0" dirty="0">
                <a:solidFill>
                  <a:srgbClr val="FF0000"/>
                </a:solidFill>
              </a:rPr>
            </a:br>
            <a:r>
              <a:rPr lang="en-US" altLang="en-US" sz="2800" b="1" kern="0" dirty="0">
                <a:solidFill>
                  <a:srgbClr val="FF0000"/>
                </a:solidFill>
              </a:rPr>
              <a:t>and</a:t>
            </a:r>
            <a:r>
              <a:rPr lang="en-US" altLang="en-US" sz="3100" b="1" kern="0" dirty="0">
                <a:solidFill>
                  <a:srgbClr val="FF0000"/>
                </a:solidFill>
              </a:rPr>
              <a:t/>
            </a:r>
            <a:br>
              <a:rPr lang="en-US" altLang="en-US" sz="3100" b="1" kern="0" dirty="0">
                <a:solidFill>
                  <a:srgbClr val="FF0000"/>
                </a:solidFill>
              </a:rPr>
            </a:br>
            <a:r>
              <a:rPr lang="en-US" altLang="en-US" sz="3100" b="1" kern="0" dirty="0">
                <a:solidFill>
                  <a:srgbClr val="FF0000"/>
                </a:solidFill>
              </a:rPr>
              <a:t> Patenting</a:t>
            </a:r>
            <a:endParaRPr lang="en-US" altLang="en-US" sz="3100" kern="0" dirty="0">
              <a:solidFill>
                <a:srgbClr val="FF0000"/>
              </a:solidFill>
            </a:endParaRPr>
          </a:p>
        </p:txBody>
      </p:sp>
      <p:pic>
        <p:nvPicPr>
          <p:cNvPr id="23554" name="Picture 2" descr="http://www.leclairryan.com/files/ImageControl/e7e1dad9-f4b5-430f-8169-0411decfa3d8/7483b893-e478-44a4-8fed-f49aa917d8cf/Presentation/Image/logo_hom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2851" y="1178719"/>
            <a:ext cx="2325088" cy="133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67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29364"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400" kern="0">
                <a:solidFill>
                  <a:srgbClr val="D21034"/>
                </a:solidFill>
                <a:latin typeface="Arial"/>
              </a:rPr>
              <a:t>Inventions and Patenting</a:t>
            </a:r>
          </a:p>
        </p:txBody>
      </p:sp>
      <p:sp>
        <p:nvSpPr>
          <p:cNvPr id="7" name="Rectangle 3"/>
          <p:cNvSpPr txBox="1">
            <a:spLocks noChangeArrowheads="1"/>
          </p:cNvSpPr>
          <p:nvPr/>
        </p:nvSpPr>
        <p:spPr bwMode="auto">
          <a:xfrm>
            <a:off x="406774" y="1285875"/>
            <a:ext cx="7292206" cy="362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The Process for Obtaining a Patent</a:t>
            </a:r>
          </a:p>
          <a:p>
            <a:pPr marL="241093" indent="-241093" defTabSz="642915" eaLnBrk="1" hangingPunct="1">
              <a:buClr>
                <a:srgbClr val="D21034"/>
              </a:buClr>
              <a:defRPr/>
            </a:pPr>
            <a:r>
              <a:rPr lang="en-US" altLang="en-US" sz="2800" kern="0" dirty="0" err="1">
                <a:solidFill>
                  <a:srgbClr val="56595C"/>
                </a:solidFill>
                <a:latin typeface="Arial"/>
              </a:rPr>
              <a:t>Inventorship</a:t>
            </a:r>
            <a:endParaRPr lang="en-US" altLang="en-US" sz="2800" kern="0" dirty="0">
              <a:solidFill>
                <a:srgbClr val="56595C"/>
              </a:solidFill>
              <a:latin typeface="Arial"/>
            </a:endParaRPr>
          </a:p>
        </p:txBody>
      </p:sp>
    </p:spTree>
    <p:extLst>
      <p:ext uri="{BB962C8B-B14F-4D97-AF65-F5344CB8AC3E}">
        <p14:creationId xmlns:p14="http://schemas.microsoft.com/office/powerpoint/2010/main" val="2821435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bwMode="auto">
          <a:xfrm>
            <a:off x="267891" y="1877377"/>
            <a:ext cx="8483203" cy="112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3800" kern="0">
                <a:solidFill>
                  <a:srgbClr val="D21034"/>
                </a:solidFill>
                <a:latin typeface="Arial"/>
              </a:rPr>
              <a:t>The U.S. Patent Process</a:t>
            </a:r>
            <a:br>
              <a:rPr lang="en-US" altLang="en-US" sz="3800" kern="0">
                <a:solidFill>
                  <a:srgbClr val="D21034"/>
                </a:solidFill>
                <a:latin typeface="Arial"/>
              </a:rPr>
            </a:br>
            <a:r>
              <a:rPr lang="en-US" altLang="en-US" sz="3800" kern="0">
                <a:solidFill>
                  <a:srgbClr val="D21034"/>
                </a:solidFill>
                <a:latin typeface="Arial"/>
              </a:rPr>
              <a:t>What You Need to Do to Get a Patent?</a:t>
            </a:r>
            <a:endParaRPr lang="en-US" altLang="en-US" sz="3800" kern="0" dirty="0">
              <a:solidFill>
                <a:srgbClr val="D21034"/>
              </a:solidFill>
              <a:latin typeface="Arial"/>
            </a:endParaRPr>
          </a:p>
        </p:txBody>
      </p:sp>
    </p:spTree>
    <p:extLst>
      <p:ext uri="{BB962C8B-B14F-4D97-AF65-F5344CB8AC3E}">
        <p14:creationId xmlns:p14="http://schemas.microsoft.com/office/powerpoint/2010/main" val="2476759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
          <p:cNvGrpSpPr>
            <a:grpSpLocks/>
          </p:cNvGrpSpPr>
          <p:nvPr/>
        </p:nvGrpSpPr>
        <p:grpSpPr bwMode="auto">
          <a:xfrm>
            <a:off x="0" y="6098977"/>
            <a:ext cx="9170789" cy="794742"/>
            <a:chOff x="0" y="8674100"/>
            <a:chExt cx="13042900" cy="1130300"/>
          </a:xfrm>
        </p:grpSpPr>
        <p:sp>
          <p:nvSpPr>
            <p:cNvPr id="8200"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82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8195" name="Title 5"/>
          <p:cNvSpPr>
            <a:spLocks noGrp="1"/>
          </p:cNvSpPr>
          <p:nvPr>
            <p:ph type="title"/>
          </p:nvPr>
        </p:nvSpPr>
        <p:spPr>
          <a:xfrm>
            <a:off x="392906" y="591502"/>
            <a:ext cx="8197453" cy="803672"/>
          </a:xfrm>
        </p:spPr>
        <p:txBody>
          <a:bodyPr/>
          <a:lstStyle/>
          <a:p>
            <a:pPr eaLnBrk="1" hangingPunct="1"/>
            <a:r>
              <a:rPr lang="en-US" altLang="en-US" sz="3400" b="1" dirty="0">
                <a:latin typeface="Arial" pitchFamily="34" charset="0"/>
                <a:cs typeface="Arial" pitchFamily="34" charset="0"/>
              </a:rPr>
              <a:t>NME Development: The Numbers</a:t>
            </a:r>
          </a:p>
        </p:txBody>
      </p:sp>
      <p:sp>
        <p:nvSpPr>
          <p:cNvPr id="8196" name="Content Placeholder 6"/>
          <p:cNvSpPr>
            <a:spLocks noGrp="1"/>
          </p:cNvSpPr>
          <p:nvPr>
            <p:ph idx="1"/>
          </p:nvPr>
        </p:nvSpPr>
        <p:spPr>
          <a:xfrm>
            <a:off x="339328" y="1660922"/>
            <a:ext cx="8679656" cy="3964781"/>
          </a:xfrm>
        </p:spPr>
        <p:txBody>
          <a:bodyPr>
            <a:normAutofit fontScale="92500"/>
          </a:bodyPr>
          <a:lstStyle/>
          <a:p>
            <a:pPr marL="321457" indent="-321457">
              <a:spcBef>
                <a:spcPts val="211"/>
              </a:spcBef>
              <a:spcAft>
                <a:spcPts val="211"/>
              </a:spcAft>
            </a:pPr>
            <a:r>
              <a:rPr lang="en-US" altLang="en-US" sz="2200" b="1">
                <a:latin typeface="Arial" pitchFamily="34" charset="0"/>
                <a:ea typeface="MS PGothic" pitchFamily="34" charset="-128"/>
              </a:rPr>
              <a:t>Output </a:t>
            </a:r>
          </a:p>
          <a:p>
            <a:pPr marL="321457" indent="-321457">
              <a:spcBef>
                <a:spcPts val="211"/>
              </a:spcBef>
              <a:spcAft>
                <a:spcPts val="211"/>
              </a:spcAft>
            </a:pPr>
            <a:r>
              <a:rPr lang="en-US" altLang="en-US" sz="2200" b="1">
                <a:latin typeface="Arial" pitchFamily="34" charset="0"/>
                <a:ea typeface="MS PGothic" pitchFamily="34" charset="-128"/>
              </a:rPr>
              <a:t>•	</a:t>
            </a:r>
            <a:r>
              <a:rPr lang="en-US" altLang="en-US" sz="2200">
                <a:latin typeface="Arial" pitchFamily="34" charset="0"/>
                <a:ea typeface="MS PGothic" pitchFamily="34" charset="-128"/>
              </a:rPr>
              <a:t>Annual output has not changed in 60 years! (20-30 approvals/yr)</a:t>
            </a:r>
          </a:p>
          <a:p>
            <a:pPr marL="321457" indent="-321457">
              <a:spcBef>
                <a:spcPts val="211"/>
              </a:spcBef>
              <a:spcAft>
                <a:spcPts val="211"/>
              </a:spcAft>
            </a:pPr>
            <a:r>
              <a:rPr lang="en-US" altLang="en-US" sz="2200" b="1">
                <a:latin typeface="Arial" pitchFamily="34" charset="0"/>
                <a:ea typeface="MS PGothic" pitchFamily="34" charset="-128"/>
              </a:rPr>
              <a:t>Success rate  </a:t>
            </a:r>
          </a:p>
          <a:p>
            <a:pPr marL="321457" indent="-321457">
              <a:spcBef>
                <a:spcPts val="211"/>
              </a:spcBef>
              <a:spcAft>
                <a:spcPts val="211"/>
              </a:spcAft>
            </a:pPr>
            <a:r>
              <a:rPr lang="en-US" altLang="en-US" sz="2200" b="1">
                <a:latin typeface="Arial" pitchFamily="34" charset="0"/>
                <a:ea typeface="MS PGothic" pitchFamily="34" charset="-128"/>
              </a:rPr>
              <a:t>•	</a:t>
            </a:r>
            <a:r>
              <a:rPr lang="en-US" altLang="en-US" sz="2200">
                <a:latin typeface="Arial" pitchFamily="34" charset="0"/>
                <a:ea typeface="MS PGothic" pitchFamily="34" charset="-128"/>
              </a:rPr>
              <a:t>Only 11.5% of drugs that enter clinical trial reach NME status. </a:t>
            </a:r>
          </a:p>
          <a:p>
            <a:pPr marL="321457" indent="-321457">
              <a:spcBef>
                <a:spcPts val="211"/>
              </a:spcBef>
              <a:spcAft>
                <a:spcPts val="211"/>
              </a:spcAft>
            </a:pPr>
            <a:r>
              <a:rPr lang="en-US" altLang="en-US" sz="2200" b="1">
                <a:latin typeface="Arial" pitchFamily="34" charset="0"/>
                <a:ea typeface="MS PGothic" pitchFamily="34" charset="-128"/>
              </a:rPr>
              <a:t>Cost</a:t>
            </a:r>
          </a:p>
          <a:p>
            <a:pPr marL="321457" indent="-321457">
              <a:spcBef>
                <a:spcPts val="211"/>
              </a:spcBef>
              <a:spcAft>
                <a:spcPts val="211"/>
              </a:spcAft>
              <a:buFontTx/>
              <a:buChar char="•"/>
            </a:pPr>
            <a:r>
              <a:rPr lang="en-US" altLang="en-US" sz="2200">
                <a:latin typeface="Arial" pitchFamily="34" charset="0"/>
                <a:ea typeface="MS PGothic" pitchFamily="34" charset="-128"/>
              </a:rPr>
              <a:t>Estimated ~$5Bn per NME (2013). </a:t>
            </a:r>
          </a:p>
          <a:p>
            <a:pPr marL="321457" indent="-321457">
              <a:spcBef>
                <a:spcPts val="211"/>
              </a:spcBef>
              <a:spcAft>
                <a:spcPts val="211"/>
              </a:spcAft>
              <a:buFontTx/>
              <a:buChar char="•"/>
            </a:pPr>
            <a:r>
              <a:rPr lang="en-US" altLang="en-US" sz="2200" b="1">
                <a:latin typeface="Arial" pitchFamily="34" charset="0"/>
                <a:cs typeface="Arial" pitchFamily="34" charset="0"/>
              </a:rPr>
              <a:t>Erooms Law</a:t>
            </a:r>
            <a:r>
              <a:rPr lang="en-US" altLang="en-US" sz="2200">
                <a:latin typeface="Arial" pitchFamily="34" charset="0"/>
                <a:cs typeface="Arial" pitchFamily="34" charset="0"/>
              </a:rPr>
              <a:t>: # of new drugs approved per $1bn spent on R&amp;D has halved roughly every 9 years since 1950 </a:t>
            </a:r>
          </a:p>
          <a:p>
            <a:pPr marL="321457" indent="-321457">
              <a:spcBef>
                <a:spcPts val="211"/>
              </a:spcBef>
              <a:spcAft>
                <a:spcPts val="211"/>
              </a:spcAft>
              <a:buFontTx/>
              <a:buChar char="•"/>
            </a:pPr>
            <a:r>
              <a:rPr lang="en-US" altLang="en-US" sz="2200" i="1">
                <a:latin typeface="Arial" pitchFamily="34" charset="0"/>
                <a:cs typeface="Arial" pitchFamily="34" charset="0"/>
              </a:rPr>
              <a:t>This is Moore’s law, backwards (contrasting it to technologies that improve exponentially over time)</a:t>
            </a:r>
          </a:p>
        </p:txBody>
      </p:sp>
      <p:sp>
        <p:nvSpPr>
          <p:cNvPr id="8197" name="TextBox 3"/>
          <p:cNvSpPr txBox="1">
            <a:spLocks noChangeArrowheads="1"/>
          </p:cNvSpPr>
          <p:nvPr/>
        </p:nvSpPr>
        <p:spPr bwMode="auto">
          <a:xfrm>
            <a:off x="956669" y="5625704"/>
            <a:ext cx="7655937" cy="43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800" i="1">
                <a:solidFill>
                  <a:schemeClr val="tx1"/>
                </a:solidFill>
                <a:latin typeface="Arial" pitchFamily="34" charset="0"/>
                <a:ea typeface="MS PGothic" pitchFamily="34" charset="-128"/>
              </a:rPr>
              <a:t>Munos B. Lessons from 60 years of pharmaceutical innovation. Nature Reviews Drug Discovery 8, 959-968, 2009</a:t>
            </a:r>
          </a:p>
          <a:p>
            <a:pPr algn="ctr" eaLnBrk="1" hangingPunct="1"/>
            <a:r>
              <a:rPr lang="en-US" altLang="en-US" sz="800" i="1">
                <a:solidFill>
                  <a:schemeClr val="tx1"/>
                </a:solidFill>
                <a:latin typeface="Arial" pitchFamily="34" charset="0"/>
                <a:ea typeface="MS PGothic" pitchFamily="34" charset="-128"/>
              </a:rPr>
              <a:t>Scannell JW, Blanckley A, Boldon H &amp; Warrington B . Nature Reviews Drug Discovery 11, 191-200, 2012</a:t>
            </a:r>
          </a:p>
          <a:p>
            <a:pPr algn="ctr" eaLnBrk="1" hangingPunct="1"/>
            <a:r>
              <a:rPr lang="en-US" altLang="en-US" sz="800" i="1">
                <a:solidFill>
                  <a:schemeClr val="tx1"/>
                </a:solidFill>
                <a:latin typeface="Arial" pitchFamily="34" charset="0"/>
                <a:ea typeface="MS PGothic" pitchFamily="34" charset="-128"/>
              </a:rPr>
              <a:t>Herper, M.  Forbes, 2013. http://www.forbes.com/sites/matthewherper/2013/08/11/how-the-staggering-cost-of-inventing-new-drugs-is-shaping-the-future-of-medicine/</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670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82942"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100" kern="0" dirty="0">
                <a:solidFill>
                  <a:srgbClr val="D21034"/>
                </a:solidFill>
                <a:latin typeface="Arial"/>
              </a:rPr>
              <a:t/>
            </a:r>
            <a:br>
              <a:rPr lang="en-US" altLang="en-US" sz="3100" kern="0" dirty="0">
                <a:solidFill>
                  <a:srgbClr val="D21034"/>
                </a:solidFill>
                <a:latin typeface="Arial"/>
              </a:rPr>
            </a:br>
            <a:r>
              <a:rPr lang="en-US" altLang="en-US" sz="3100" kern="0" dirty="0">
                <a:solidFill>
                  <a:srgbClr val="D21034"/>
                </a:solidFill>
                <a:latin typeface="Arial"/>
              </a:rPr>
              <a:t/>
            </a:r>
            <a:br>
              <a:rPr lang="en-US" altLang="en-US" sz="3100" kern="0" dirty="0">
                <a:solidFill>
                  <a:srgbClr val="D21034"/>
                </a:solidFill>
                <a:latin typeface="Arial"/>
              </a:rPr>
            </a:br>
            <a:r>
              <a:rPr lang="en-US" altLang="en-US" sz="3100" kern="0" dirty="0">
                <a:solidFill>
                  <a:srgbClr val="D21034"/>
                </a:solidFill>
                <a:latin typeface="Arial"/>
              </a:rPr>
              <a:t/>
            </a:r>
            <a:br>
              <a:rPr lang="en-US" altLang="en-US" sz="3100" kern="0" dirty="0">
                <a:solidFill>
                  <a:srgbClr val="D21034"/>
                </a:solidFill>
                <a:latin typeface="Arial"/>
              </a:rPr>
            </a:br>
            <a:r>
              <a:rPr lang="en-US" altLang="en-US" sz="3100" kern="0" dirty="0">
                <a:solidFill>
                  <a:srgbClr val="D21034"/>
                </a:solidFill>
                <a:latin typeface="Arial"/>
              </a:rPr>
              <a:t>Step 1: Invent Something that is Patentable</a:t>
            </a:r>
          </a:p>
        </p:txBody>
      </p:sp>
      <p:sp>
        <p:nvSpPr>
          <p:cNvPr id="7" name="Rectangle 3"/>
          <p:cNvSpPr txBox="1">
            <a:spLocks noChangeArrowheads="1"/>
          </p:cNvSpPr>
          <p:nvPr/>
        </p:nvSpPr>
        <p:spPr bwMode="auto">
          <a:xfrm>
            <a:off x="327220" y="1232297"/>
            <a:ext cx="7625953" cy="353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Must be patentable subject matter</a:t>
            </a:r>
          </a:p>
          <a:p>
            <a:pPr marL="241093" indent="-241093" defTabSz="642915" eaLnBrk="1" hangingPunct="1">
              <a:buClr>
                <a:srgbClr val="D21034"/>
              </a:buClr>
              <a:defRPr/>
            </a:pPr>
            <a:r>
              <a:rPr lang="en-US" altLang="en-US" sz="2800" kern="0" dirty="0">
                <a:solidFill>
                  <a:srgbClr val="56595C"/>
                </a:solidFill>
                <a:latin typeface="Arial"/>
              </a:rPr>
              <a:t>Must be new and non-obvious</a:t>
            </a:r>
          </a:p>
          <a:p>
            <a:pPr marL="241093" indent="-241093" defTabSz="642915" eaLnBrk="1" hangingPunct="1">
              <a:buClr>
                <a:srgbClr val="D21034"/>
              </a:buClr>
              <a:defRPr/>
            </a:pPr>
            <a:r>
              <a:rPr lang="en-US" altLang="en-US" sz="2800" kern="0" dirty="0">
                <a:solidFill>
                  <a:srgbClr val="56595C"/>
                </a:solidFill>
                <a:latin typeface="Arial"/>
              </a:rPr>
              <a:t>Must be useful</a:t>
            </a:r>
          </a:p>
        </p:txBody>
      </p:sp>
    </p:spTree>
    <p:extLst>
      <p:ext uri="{BB962C8B-B14F-4D97-AF65-F5344CB8AC3E}">
        <p14:creationId xmlns:p14="http://schemas.microsoft.com/office/powerpoint/2010/main" val="1867882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6" y="270034"/>
            <a:ext cx="8290098"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a:solidFill>
                  <a:srgbClr val="D21034"/>
                </a:solidFill>
                <a:latin typeface="Arial"/>
              </a:rPr>
              <a:t>Step 2: Submit Invention Disclosure</a:t>
            </a:r>
          </a:p>
        </p:txBody>
      </p:sp>
      <p:sp>
        <p:nvSpPr>
          <p:cNvPr id="7" name="Rectangle 3"/>
          <p:cNvSpPr txBox="1">
            <a:spLocks noChangeArrowheads="1"/>
          </p:cNvSpPr>
          <p:nvPr/>
        </p:nvSpPr>
        <p:spPr bwMode="auto">
          <a:xfrm>
            <a:off x="482203" y="1017984"/>
            <a:ext cx="8054578"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sz="2800" kern="0" dirty="0">
                <a:solidFill>
                  <a:srgbClr val="56595C"/>
                </a:solidFill>
                <a:latin typeface="Arial"/>
                <a:ea typeface="ＭＳ Ｐゴシック"/>
              </a:rPr>
              <a:t>Submit an invention disclosure to UR Ventures prior to any public disclosure </a:t>
            </a:r>
          </a:p>
          <a:p>
            <a:pPr marL="522368" lvl="1" indent="-200911" defTabSz="642915" eaLnBrk="1" hangingPunct="1">
              <a:buClr>
                <a:srgbClr val="D21034"/>
              </a:buClr>
              <a:defRPr/>
            </a:pPr>
            <a:r>
              <a:rPr lang="en-US" sz="2800" kern="0" dirty="0">
                <a:solidFill>
                  <a:srgbClr val="56595C"/>
                </a:solidFill>
                <a:latin typeface="Arial"/>
                <a:ea typeface="ＭＳ Ｐゴシック"/>
              </a:rPr>
              <a:t>e.g. Scientific meeting, manuscript publication, presentation to potential collaborators, etc.</a:t>
            </a:r>
          </a:p>
          <a:p>
            <a:pPr marL="241093" indent="-241093" defTabSz="642915" eaLnBrk="1" hangingPunct="1">
              <a:buClr>
                <a:srgbClr val="D21034"/>
              </a:buClr>
              <a:defRPr/>
            </a:pPr>
            <a:r>
              <a:rPr lang="en-US" sz="2800" kern="0" dirty="0">
                <a:solidFill>
                  <a:srgbClr val="56595C"/>
                </a:solidFill>
                <a:latin typeface="Arial"/>
                <a:ea typeface="ＭＳ Ｐゴシック"/>
              </a:rPr>
              <a:t>Disclose early and update often</a:t>
            </a:r>
          </a:p>
          <a:p>
            <a:pPr marL="241093" indent="-241093" defTabSz="642915" eaLnBrk="1" hangingPunct="1">
              <a:buClr>
                <a:srgbClr val="D21034"/>
              </a:buClr>
              <a:defRPr/>
            </a:pPr>
            <a:r>
              <a:rPr lang="en-US" sz="2800" kern="0" dirty="0">
                <a:solidFill>
                  <a:srgbClr val="56595C"/>
                </a:solidFill>
                <a:latin typeface="Arial"/>
                <a:ea typeface="ＭＳ Ｐゴシック"/>
              </a:rPr>
              <a:t>Identify competitors and relevant prior art</a:t>
            </a:r>
          </a:p>
          <a:p>
            <a:pPr marL="241093" indent="-241093" defTabSz="642915" eaLnBrk="1" hangingPunct="1">
              <a:buClr>
                <a:srgbClr val="D21034"/>
              </a:buClr>
              <a:defRPr/>
            </a:pPr>
            <a:r>
              <a:rPr lang="en-US" sz="2800" kern="0" dirty="0">
                <a:solidFill>
                  <a:srgbClr val="56595C"/>
                </a:solidFill>
                <a:latin typeface="Arial"/>
                <a:ea typeface="ＭＳ Ｐゴシック"/>
              </a:rPr>
              <a:t>If possible, identify commercial applications and potential entities that would be interested</a:t>
            </a:r>
          </a:p>
          <a:p>
            <a:pPr marL="241093" indent="-241093" defTabSz="642915" eaLnBrk="1" hangingPunct="1">
              <a:buClr>
                <a:srgbClr val="D21034"/>
              </a:buClr>
              <a:defRPr/>
            </a:pPr>
            <a:endParaRPr lang="en-US" sz="2800" kern="0" dirty="0">
              <a:solidFill>
                <a:srgbClr val="56595C"/>
              </a:solidFill>
              <a:latin typeface="Arial"/>
              <a:ea typeface="ＭＳ Ｐゴシック"/>
            </a:endParaRPr>
          </a:p>
          <a:p>
            <a:pPr marL="321457" lvl="1" indent="0" defTabSz="642915" eaLnBrk="1" hangingPunct="1">
              <a:buClr>
                <a:srgbClr val="D21034"/>
              </a:buClr>
              <a:buNone/>
              <a:defRPr/>
            </a:pPr>
            <a:endParaRPr lang="en-US" sz="2800" kern="0" dirty="0">
              <a:solidFill>
                <a:srgbClr val="56595C"/>
              </a:solidFill>
              <a:latin typeface="Arial"/>
              <a:ea typeface="ＭＳ Ｐゴシック"/>
            </a:endParaRPr>
          </a:p>
        </p:txBody>
      </p:sp>
    </p:spTree>
    <p:extLst>
      <p:ext uri="{BB962C8B-B14F-4D97-AF65-F5344CB8AC3E}">
        <p14:creationId xmlns:p14="http://schemas.microsoft.com/office/powerpoint/2010/main" val="1464074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82942"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a:solidFill>
                  <a:srgbClr val="D21034"/>
                </a:solidFill>
                <a:latin typeface="Arial"/>
              </a:rPr>
              <a:t>Step 3: Prepare &amp; File Patent Application</a:t>
            </a:r>
          </a:p>
        </p:txBody>
      </p:sp>
      <p:sp>
        <p:nvSpPr>
          <p:cNvPr id="7" name="Rectangle 3"/>
          <p:cNvSpPr txBox="1">
            <a:spLocks noChangeArrowheads="1"/>
          </p:cNvSpPr>
          <p:nvPr/>
        </p:nvSpPr>
        <p:spPr bwMode="auto">
          <a:xfrm>
            <a:off x="232172" y="1071563"/>
            <a:ext cx="8679656" cy="433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U.S. patents are obtained by filing a written application which includes the following components:</a:t>
            </a:r>
          </a:p>
          <a:p>
            <a:pPr marL="522368" lvl="1" indent="-200911" defTabSz="642915" eaLnBrk="1" hangingPunct="1">
              <a:buClr>
                <a:srgbClr val="D21034"/>
              </a:buClr>
              <a:defRPr/>
            </a:pPr>
            <a:r>
              <a:rPr lang="en-US" altLang="en-US" sz="2800" kern="0" dirty="0">
                <a:solidFill>
                  <a:srgbClr val="56595C"/>
                </a:solidFill>
                <a:latin typeface="Arial"/>
              </a:rPr>
              <a:t>Specification </a:t>
            </a:r>
          </a:p>
          <a:p>
            <a:pPr marL="803643" lvl="2" indent="-160729" defTabSz="642915" eaLnBrk="1" hangingPunct="1">
              <a:buClr>
                <a:srgbClr val="D21034"/>
              </a:buClr>
              <a:defRPr/>
            </a:pPr>
            <a:r>
              <a:rPr lang="en-US" altLang="en-US" sz="2500" kern="0" dirty="0">
                <a:solidFill>
                  <a:srgbClr val="56595C"/>
                </a:solidFill>
                <a:latin typeface="Arial"/>
              </a:rPr>
              <a:t>Background of the invention</a:t>
            </a:r>
          </a:p>
          <a:p>
            <a:pPr marL="803643" lvl="2" indent="-160729" defTabSz="642915" eaLnBrk="1" hangingPunct="1">
              <a:buClr>
                <a:srgbClr val="D21034"/>
              </a:buClr>
              <a:defRPr/>
            </a:pPr>
            <a:r>
              <a:rPr lang="en-US" altLang="en-US" sz="2500" kern="0" dirty="0">
                <a:solidFill>
                  <a:srgbClr val="56595C"/>
                </a:solidFill>
                <a:latin typeface="Arial"/>
              </a:rPr>
              <a:t>Summary of the invention</a:t>
            </a:r>
          </a:p>
          <a:p>
            <a:pPr marL="803643" lvl="2" indent="-160729" defTabSz="642915" eaLnBrk="1" hangingPunct="1">
              <a:buClr>
                <a:srgbClr val="D21034"/>
              </a:buClr>
              <a:defRPr/>
            </a:pPr>
            <a:r>
              <a:rPr lang="en-US" altLang="en-US" sz="2500" kern="0" dirty="0">
                <a:solidFill>
                  <a:srgbClr val="56595C"/>
                </a:solidFill>
                <a:latin typeface="Arial"/>
              </a:rPr>
              <a:t>Detailed description of invention</a:t>
            </a:r>
          </a:p>
          <a:p>
            <a:pPr marL="522368" lvl="1" indent="-200911" defTabSz="642915" eaLnBrk="1" hangingPunct="1">
              <a:buClr>
                <a:srgbClr val="D21034"/>
              </a:buClr>
              <a:defRPr/>
            </a:pPr>
            <a:r>
              <a:rPr lang="en-US" altLang="en-US" sz="2800" kern="0" dirty="0">
                <a:solidFill>
                  <a:srgbClr val="56595C"/>
                </a:solidFill>
                <a:latin typeface="Arial"/>
              </a:rPr>
              <a:t>Claims</a:t>
            </a:r>
          </a:p>
          <a:p>
            <a:pPr marL="522368" lvl="1" indent="-200911" defTabSz="642915" eaLnBrk="1" hangingPunct="1">
              <a:buClr>
                <a:srgbClr val="D21034"/>
              </a:buClr>
              <a:defRPr/>
            </a:pPr>
            <a:r>
              <a:rPr lang="en-US" altLang="en-US" sz="2800" kern="0" dirty="0">
                <a:solidFill>
                  <a:srgbClr val="56595C"/>
                </a:solidFill>
                <a:latin typeface="Arial"/>
              </a:rPr>
              <a:t>Drawings</a:t>
            </a:r>
          </a:p>
          <a:p>
            <a:pPr marL="241093" indent="-241093" defTabSz="642915" eaLnBrk="1" hangingPunct="1">
              <a:buClr>
                <a:srgbClr val="D21034"/>
              </a:buClr>
              <a:defRPr/>
            </a:pPr>
            <a:r>
              <a:rPr lang="en-US" altLang="en-US" sz="2500" i="1" kern="0" dirty="0">
                <a:solidFill>
                  <a:srgbClr val="FF0000"/>
                </a:solidFill>
                <a:latin typeface="Arial"/>
              </a:rPr>
              <a:t>Inventor participation in patent drafting process is critical</a:t>
            </a:r>
          </a:p>
        </p:txBody>
      </p:sp>
    </p:spTree>
    <p:extLst>
      <p:ext uri="{BB962C8B-B14F-4D97-AF65-F5344CB8AC3E}">
        <p14:creationId xmlns:p14="http://schemas.microsoft.com/office/powerpoint/2010/main" val="1941415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82942"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a:solidFill>
                  <a:srgbClr val="D21034"/>
                </a:solidFill>
                <a:latin typeface="Arial"/>
              </a:rPr>
              <a:t>Step 4: The Patent Process</a:t>
            </a:r>
          </a:p>
        </p:txBody>
      </p:sp>
      <p:sp>
        <p:nvSpPr>
          <p:cNvPr id="7" name="Rectangle 3"/>
          <p:cNvSpPr txBox="1">
            <a:spLocks noChangeArrowheads="1"/>
          </p:cNvSpPr>
          <p:nvPr/>
        </p:nvSpPr>
        <p:spPr bwMode="auto">
          <a:xfrm>
            <a:off x="365607" y="1232297"/>
            <a:ext cx="8149456" cy="448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Filing – the application is submitted to the U.S. Patent and Trademark Office (“PTO”), along with a fee and an oath executed by the inventor stating certain required facts</a:t>
            </a:r>
          </a:p>
          <a:p>
            <a:pPr marL="241093" indent="-241093" defTabSz="642915" eaLnBrk="1" hangingPunct="1">
              <a:buClr>
                <a:srgbClr val="D21034"/>
              </a:buClr>
              <a:defRPr/>
            </a:pPr>
            <a:r>
              <a:rPr lang="en-US" altLang="en-US" sz="2800" kern="0" dirty="0">
                <a:solidFill>
                  <a:srgbClr val="56595C"/>
                </a:solidFill>
                <a:latin typeface="Arial"/>
              </a:rPr>
              <a:t>Wait  – Up to several years!</a:t>
            </a:r>
          </a:p>
        </p:txBody>
      </p:sp>
    </p:spTree>
    <p:extLst>
      <p:ext uri="{BB962C8B-B14F-4D97-AF65-F5344CB8AC3E}">
        <p14:creationId xmlns:p14="http://schemas.microsoft.com/office/powerpoint/2010/main" val="3942231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075786"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a:solidFill>
                  <a:srgbClr val="D21034"/>
                </a:solidFill>
                <a:latin typeface="Arial"/>
              </a:rPr>
              <a:t>The Patent Process (cont’d)</a:t>
            </a:r>
          </a:p>
        </p:txBody>
      </p:sp>
      <p:sp>
        <p:nvSpPr>
          <p:cNvPr id="7" name="Rectangle 3"/>
          <p:cNvSpPr txBox="1">
            <a:spLocks noChangeArrowheads="1"/>
          </p:cNvSpPr>
          <p:nvPr/>
        </p:nvSpPr>
        <p:spPr bwMode="auto">
          <a:xfrm>
            <a:off x="261534" y="1125141"/>
            <a:ext cx="8543138" cy="439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Examination:</a:t>
            </a:r>
          </a:p>
          <a:p>
            <a:pPr marL="522368" lvl="1" indent="-200911" defTabSz="642915" eaLnBrk="1" hangingPunct="1">
              <a:buClr>
                <a:srgbClr val="D21034"/>
              </a:buClr>
              <a:defRPr/>
            </a:pPr>
            <a:r>
              <a:rPr lang="en-US" altLang="en-US" sz="2500" kern="0" dirty="0">
                <a:solidFill>
                  <a:srgbClr val="56595C"/>
                </a:solidFill>
                <a:latin typeface="Arial"/>
              </a:rPr>
              <a:t>The application is reviewed by a patent examiner</a:t>
            </a:r>
          </a:p>
          <a:p>
            <a:pPr marL="522368" lvl="1" indent="-200911" defTabSz="642915" eaLnBrk="1" hangingPunct="1">
              <a:buClr>
                <a:srgbClr val="D21034"/>
              </a:buClr>
              <a:defRPr/>
            </a:pPr>
            <a:r>
              <a:rPr lang="en-US" altLang="en-US" sz="2500" kern="0" dirty="0">
                <a:solidFill>
                  <a:srgbClr val="56595C"/>
                </a:solidFill>
                <a:latin typeface="Arial"/>
              </a:rPr>
              <a:t>The examiner searches prior art patents and publications and decides either to allow claims or to reject them</a:t>
            </a:r>
          </a:p>
          <a:p>
            <a:pPr marL="522368" lvl="1" indent="-200911" defTabSz="642915" eaLnBrk="1" hangingPunct="1">
              <a:spcAft>
                <a:spcPct val="10000"/>
              </a:spcAft>
              <a:buClr>
                <a:srgbClr val="D21034"/>
              </a:buClr>
              <a:defRPr/>
            </a:pPr>
            <a:r>
              <a:rPr lang="en-US" altLang="en-US" sz="2500" kern="0" dirty="0">
                <a:solidFill>
                  <a:srgbClr val="56595C"/>
                </a:solidFill>
                <a:latin typeface="Arial"/>
              </a:rPr>
              <a:t>Written rejections are mailed out to the applicant</a:t>
            </a:r>
          </a:p>
          <a:p>
            <a:pPr marL="522368" lvl="1" indent="-200911" defTabSz="642915" eaLnBrk="1" hangingPunct="1">
              <a:spcAft>
                <a:spcPct val="10000"/>
              </a:spcAft>
              <a:buClr>
                <a:srgbClr val="D21034"/>
              </a:buClr>
              <a:defRPr/>
            </a:pPr>
            <a:r>
              <a:rPr lang="en-US" altLang="en-US" sz="2500" kern="0" dirty="0">
                <a:solidFill>
                  <a:srgbClr val="56595C"/>
                </a:solidFill>
                <a:latin typeface="Arial"/>
              </a:rPr>
              <a:t>Responses are filed by applicant</a:t>
            </a:r>
          </a:p>
          <a:p>
            <a:pPr marL="803643" lvl="2" indent="-160729" defTabSz="642915" eaLnBrk="1" hangingPunct="1">
              <a:spcAft>
                <a:spcPct val="10000"/>
              </a:spcAft>
              <a:buClr>
                <a:srgbClr val="D21034"/>
              </a:buClr>
              <a:defRPr/>
            </a:pPr>
            <a:r>
              <a:rPr lang="en-US" altLang="en-US" sz="2500" kern="0" dirty="0">
                <a:solidFill>
                  <a:srgbClr val="FF0000"/>
                </a:solidFill>
                <a:latin typeface="Arial"/>
              </a:rPr>
              <a:t>Inventor input on prior art cited by PTO is often critical</a:t>
            </a:r>
          </a:p>
          <a:p>
            <a:pPr marL="522368" lvl="1" indent="-200911" defTabSz="642915" eaLnBrk="1" hangingPunct="1">
              <a:spcAft>
                <a:spcPct val="10000"/>
              </a:spcAft>
              <a:buClr>
                <a:srgbClr val="D21034"/>
              </a:buClr>
              <a:defRPr/>
            </a:pPr>
            <a:r>
              <a:rPr lang="en-US" altLang="en-US" sz="2500" kern="0" dirty="0">
                <a:solidFill>
                  <a:srgbClr val="56595C"/>
                </a:solidFill>
                <a:latin typeface="Arial"/>
              </a:rPr>
              <a:t>Repeat, as needed</a:t>
            </a:r>
          </a:p>
        </p:txBody>
      </p:sp>
    </p:spTree>
    <p:extLst>
      <p:ext uri="{BB962C8B-B14F-4D97-AF65-F5344CB8AC3E}">
        <p14:creationId xmlns:p14="http://schemas.microsoft.com/office/powerpoint/2010/main" val="3522167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29364"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dirty="0">
                <a:solidFill>
                  <a:srgbClr val="D21034"/>
                </a:solidFill>
                <a:latin typeface="Arial"/>
              </a:rPr>
              <a:t>Step 5: Pay Issue &amp; Maintenance Fees</a:t>
            </a:r>
          </a:p>
        </p:txBody>
      </p:sp>
      <p:sp>
        <p:nvSpPr>
          <p:cNvPr id="7" name="Rectangle 3"/>
          <p:cNvSpPr txBox="1">
            <a:spLocks noChangeArrowheads="1"/>
          </p:cNvSpPr>
          <p:nvPr/>
        </p:nvSpPr>
        <p:spPr bwMode="auto">
          <a:xfrm>
            <a:off x="387326" y="1035844"/>
            <a:ext cx="8203034" cy="475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Issuance of a patent:</a:t>
            </a:r>
          </a:p>
          <a:p>
            <a:pPr marL="522368" lvl="1" indent="-200911" defTabSz="642915" eaLnBrk="1" hangingPunct="1">
              <a:buClr>
                <a:srgbClr val="D21034"/>
              </a:buClr>
              <a:defRPr/>
            </a:pPr>
            <a:r>
              <a:rPr lang="en-US" altLang="en-US" sz="2800" kern="0" dirty="0">
                <a:solidFill>
                  <a:srgbClr val="56595C"/>
                </a:solidFill>
                <a:latin typeface="Arial"/>
              </a:rPr>
              <a:t>An allowed application issues as a patent once an issue fee is paid</a:t>
            </a:r>
          </a:p>
          <a:p>
            <a:pPr marL="522368" lvl="1" indent="-200911" defTabSz="642915" eaLnBrk="1" hangingPunct="1">
              <a:buClr>
                <a:srgbClr val="D21034"/>
              </a:buClr>
              <a:defRPr/>
            </a:pPr>
            <a:r>
              <a:rPr lang="en-US" altLang="en-US" sz="2800" kern="0" dirty="0">
                <a:solidFill>
                  <a:srgbClr val="56595C"/>
                </a:solidFill>
                <a:latin typeface="Arial"/>
              </a:rPr>
              <a:t>Maintenance fees must be paid during the fourth, eighth, and twelfth years of the </a:t>
            </a:r>
            <a:br>
              <a:rPr lang="en-US" altLang="en-US" sz="2800" kern="0" dirty="0">
                <a:solidFill>
                  <a:srgbClr val="56595C"/>
                </a:solidFill>
                <a:latin typeface="Arial"/>
              </a:rPr>
            </a:br>
            <a:r>
              <a:rPr lang="en-US" altLang="en-US" sz="2800" kern="0" dirty="0">
                <a:solidFill>
                  <a:srgbClr val="56595C"/>
                </a:solidFill>
                <a:latin typeface="Arial"/>
              </a:rPr>
              <a:t>patent term</a:t>
            </a:r>
          </a:p>
          <a:p>
            <a:pPr marL="803643" lvl="2" indent="-160729" defTabSz="642915" eaLnBrk="1" hangingPunct="1">
              <a:buClr>
                <a:srgbClr val="D21034"/>
              </a:buClr>
              <a:defRPr/>
            </a:pPr>
            <a:r>
              <a:rPr lang="en-US" altLang="en-US" sz="2800" kern="0" dirty="0">
                <a:solidFill>
                  <a:srgbClr val="56595C"/>
                </a:solidFill>
                <a:latin typeface="Arial"/>
              </a:rPr>
              <a:t>Cost increases for each maintenance fee</a:t>
            </a:r>
          </a:p>
        </p:txBody>
      </p:sp>
    </p:spTree>
    <p:extLst>
      <p:ext uri="{BB962C8B-B14F-4D97-AF65-F5344CB8AC3E}">
        <p14:creationId xmlns:p14="http://schemas.microsoft.com/office/powerpoint/2010/main" val="489318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42938" y="1877378"/>
            <a:ext cx="7733109" cy="64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algn="ctr" defTabSz="642915" eaLnBrk="1" hangingPunct="1">
              <a:defRPr/>
            </a:pPr>
            <a:r>
              <a:rPr lang="en-US" altLang="en-US" sz="4600" kern="0">
                <a:solidFill>
                  <a:srgbClr val="D21034"/>
                </a:solidFill>
                <a:latin typeface="Arial"/>
              </a:rPr>
              <a:t>Inventorship</a:t>
            </a:r>
            <a:endParaRPr lang="en-US" altLang="en-US" sz="4600" kern="0" dirty="0">
              <a:solidFill>
                <a:srgbClr val="D21034"/>
              </a:solidFill>
              <a:latin typeface="Arial"/>
            </a:endParaRPr>
          </a:p>
        </p:txBody>
      </p:sp>
    </p:spTree>
    <p:extLst>
      <p:ext uri="{BB962C8B-B14F-4D97-AF65-F5344CB8AC3E}">
        <p14:creationId xmlns:p14="http://schemas.microsoft.com/office/powerpoint/2010/main" val="1842342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29364"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a:solidFill>
                  <a:srgbClr val="D21034"/>
                </a:solidFill>
                <a:latin typeface="Arial"/>
              </a:rPr>
              <a:t>Inventorship</a:t>
            </a:r>
          </a:p>
        </p:txBody>
      </p:sp>
      <p:sp>
        <p:nvSpPr>
          <p:cNvPr id="7" name="Rectangle 3"/>
          <p:cNvSpPr txBox="1">
            <a:spLocks noChangeArrowheads="1"/>
          </p:cNvSpPr>
          <p:nvPr/>
        </p:nvSpPr>
        <p:spPr bwMode="auto">
          <a:xfrm>
            <a:off x="401553" y="1017984"/>
            <a:ext cx="7858106"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241093" indent="-241093" defTabSz="642915" eaLnBrk="1" hangingPunct="1">
              <a:buClr>
                <a:srgbClr val="D21034"/>
              </a:buClr>
              <a:defRPr/>
            </a:pPr>
            <a:r>
              <a:rPr lang="en-US" altLang="en-US" sz="2800" kern="0" dirty="0">
                <a:solidFill>
                  <a:srgbClr val="56595C"/>
                </a:solidFill>
                <a:latin typeface="Arial"/>
              </a:rPr>
              <a:t>General</a:t>
            </a:r>
          </a:p>
          <a:p>
            <a:pPr marL="522368" lvl="1" indent="-200911" defTabSz="642915" eaLnBrk="1" hangingPunct="1">
              <a:buClr>
                <a:srgbClr val="D21034"/>
              </a:buClr>
              <a:defRPr/>
            </a:pPr>
            <a:r>
              <a:rPr lang="en-US" altLang="en-US" sz="2800" kern="0" dirty="0">
                <a:solidFill>
                  <a:srgbClr val="56595C"/>
                </a:solidFill>
                <a:latin typeface="Arial"/>
              </a:rPr>
              <a:t>U.S. patent applications are filed in the name of the inventor(s) or the owners.</a:t>
            </a:r>
          </a:p>
          <a:p>
            <a:pPr marL="803643" lvl="2" indent="-160729" defTabSz="642915" eaLnBrk="1" hangingPunct="1">
              <a:buClr>
                <a:srgbClr val="D21034"/>
              </a:buClr>
              <a:defRPr/>
            </a:pPr>
            <a:r>
              <a:rPr lang="en-US" altLang="en-US" sz="2500" kern="0" dirty="0">
                <a:solidFill>
                  <a:srgbClr val="56595C"/>
                </a:solidFill>
                <a:latin typeface="Arial"/>
              </a:rPr>
              <a:t>PTO records assignments of patent rights from inventors to owners.</a:t>
            </a:r>
          </a:p>
          <a:p>
            <a:pPr marL="241093" indent="-241093" defTabSz="642915" eaLnBrk="1" hangingPunct="1">
              <a:buClr>
                <a:srgbClr val="D21034"/>
              </a:buClr>
              <a:defRPr/>
            </a:pPr>
            <a:r>
              <a:rPr lang="en-US" altLang="en-US" sz="2800" kern="0" dirty="0">
                <a:solidFill>
                  <a:srgbClr val="56595C"/>
                </a:solidFill>
                <a:latin typeface="Arial"/>
              </a:rPr>
              <a:t>Definition:  “Determining ‘</a:t>
            </a:r>
            <a:r>
              <a:rPr lang="en-US" altLang="en-US" sz="2800" kern="0" dirty="0" err="1">
                <a:solidFill>
                  <a:srgbClr val="56595C"/>
                </a:solidFill>
                <a:latin typeface="Arial"/>
              </a:rPr>
              <a:t>inventorship</a:t>
            </a:r>
            <a:r>
              <a:rPr lang="en-US" altLang="en-US" sz="2800" kern="0" dirty="0">
                <a:solidFill>
                  <a:srgbClr val="56595C"/>
                </a:solidFill>
                <a:latin typeface="Arial"/>
              </a:rPr>
              <a:t>’ is nothing more than determining who conceived the subject matter ….”</a:t>
            </a:r>
          </a:p>
          <a:p>
            <a:pPr marL="241093" indent="-241093" defTabSz="642915" eaLnBrk="1" hangingPunct="1">
              <a:buClr>
                <a:srgbClr val="D21034"/>
              </a:buClr>
              <a:defRPr/>
            </a:pPr>
            <a:r>
              <a:rPr lang="en-US" altLang="en-US" sz="2800" kern="0" dirty="0" err="1">
                <a:solidFill>
                  <a:srgbClr val="56595C"/>
                </a:solidFill>
                <a:latin typeface="Arial"/>
              </a:rPr>
              <a:t>Inventorship</a:t>
            </a:r>
            <a:r>
              <a:rPr lang="en-US" altLang="en-US" sz="2800" kern="0" dirty="0">
                <a:solidFill>
                  <a:srgbClr val="56595C"/>
                </a:solidFill>
                <a:latin typeface="Arial"/>
              </a:rPr>
              <a:t> is determined by what is claimed.</a:t>
            </a:r>
          </a:p>
          <a:p>
            <a:pPr marL="522368" lvl="1" indent="-200911" defTabSz="642915" eaLnBrk="1" hangingPunct="1">
              <a:buClr>
                <a:srgbClr val="D21034"/>
              </a:buClr>
              <a:defRPr/>
            </a:pPr>
            <a:r>
              <a:rPr lang="en-US" altLang="en-US" sz="2800" kern="0" dirty="0">
                <a:solidFill>
                  <a:srgbClr val="56595C"/>
                </a:solidFill>
                <a:latin typeface="Arial"/>
              </a:rPr>
              <a:t>May change during prosecution of the application</a:t>
            </a:r>
          </a:p>
          <a:p>
            <a:pPr marL="803643" lvl="2" indent="-160729" defTabSz="642915" eaLnBrk="1" hangingPunct="1">
              <a:buClr>
                <a:srgbClr val="D21034"/>
              </a:buClr>
              <a:defRPr/>
            </a:pPr>
            <a:endParaRPr lang="en-US" altLang="en-US" sz="2800" kern="0" dirty="0">
              <a:solidFill>
                <a:srgbClr val="56595C"/>
              </a:solidFill>
              <a:latin typeface="Arial"/>
            </a:endParaRPr>
          </a:p>
        </p:txBody>
      </p:sp>
    </p:spTree>
    <p:extLst>
      <p:ext uri="{BB962C8B-B14F-4D97-AF65-F5344CB8AC3E}">
        <p14:creationId xmlns:p14="http://schemas.microsoft.com/office/powerpoint/2010/main" val="2248418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16"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127" y="6098977"/>
            <a:ext cx="1446609" cy="833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60995" y="270034"/>
            <a:ext cx="8104240" cy="6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3400" kern="0">
                <a:solidFill>
                  <a:srgbClr val="D21034"/>
                </a:solidFill>
                <a:latin typeface="Arial"/>
              </a:rPr>
              <a:t>Inventorship (cont'd)</a:t>
            </a:r>
          </a:p>
        </p:txBody>
      </p:sp>
      <p:sp>
        <p:nvSpPr>
          <p:cNvPr id="7" name="Rectangle 3"/>
          <p:cNvSpPr txBox="1">
            <a:spLocks noChangeArrowheads="1"/>
          </p:cNvSpPr>
          <p:nvPr/>
        </p:nvSpPr>
        <p:spPr bwMode="auto">
          <a:xfrm>
            <a:off x="424160" y="1017984"/>
            <a:ext cx="8177910" cy="433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4291" tIns="32146" rIns="64291" bIns="32146"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3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Times" pitchFamily="18" charset="0"/>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1"/>
              </a:buClr>
              <a:buFont typeface="Times" pitchFamily="18" charset="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Char char="–"/>
              <a:defRPr sz="1400">
                <a:solidFill>
                  <a:schemeClr val="tx1"/>
                </a:solidFill>
                <a:latin typeface="+mn-lt"/>
                <a:ea typeface="+mn-ea"/>
              </a:defRPr>
            </a:lvl6pPr>
            <a:lvl7pPr marL="2971800" indent="-228600" algn="l" rtl="0" fontAlgn="base">
              <a:spcBef>
                <a:spcPct val="20000"/>
              </a:spcBef>
              <a:spcAft>
                <a:spcPct val="0"/>
              </a:spcAft>
              <a:buClr>
                <a:schemeClr val="accent1"/>
              </a:buClr>
              <a:buChar char="–"/>
              <a:defRPr sz="1400">
                <a:solidFill>
                  <a:schemeClr val="tx1"/>
                </a:solidFill>
                <a:latin typeface="+mn-lt"/>
                <a:ea typeface="+mn-ea"/>
              </a:defRPr>
            </a:lvl7pPr>
            <a:lvl8pPr marL="3429000" indent="-228600" algn="l" rtl="0" fontAlgn="base">
              <a:spcBef>
                <a:spcPct val="20000"/>
              </a:spcBef>
              <a:spcAft>
                <a:spcPct val="0"/>
              </a:spcAft>
              <a:buClr>
                <a:schemeClr val="accent1"/>
              </a:buClr>
              <a:buChar char="–"/>
              <a:defRPr sz="1400">
                <a:solidFill>
                  <a:schemeClr val="tx1"/>
                </a:solidFill>
                <a:latin typeface="+mn-lt"/>
                <a:ea typeface="+mn-ea"/>
              </a:defRPr>
            </a:lvl8pPr>
            <a:lvl9pPr marL="3886200" indent="-228600" algn="l" rtl="0" fontAlgn="base">
              <a:spcBef>
                <a:spcPct val="20000"/>
              </a:spcBef>
              <a:spcAft>
                <a:spcPct val="0"/>
              </a:spcAft>
              <a:buClr>
                <a:schemeClr val="accent1"/>
              </a:buClr>
              <a:buChar char="–"/>
              <a:defRPr sz="1400">
                <a:solidFill>
                  <a:schemeClr val="tx1"/>
                </a:solidFill>
                <a:latin typeface="+mn-lt"/>
                <a:ea typeface="+mn-ea"/>
              </a:defRPr>
            </a:lvl9pPr>
          </a:lstStyle>
          <a:p>
            <a:pPr marL="522368" lvl="1" indent="-200911" defTabSz="642915" eaLnBrk="1" hangingPunct="1">
              <a:buClr>
                <a:srgbClr val="D21034"/>
              </a:buClr>
              <a:defRPr/>
            </a:pPr>
            <a:r>
              <a:rPr lang="en-US" altLang="en-US" sz="2800" kern="0" dirty="0">
                <a:solidFill>
                  <a:srgbClr val="56595C"/>
                </a:solidFill>
                <a:latin typeface="Arial"/>
              </a:rPr>
              <a:t>Consequences of incorrect </a:t>
            </a:r>
            <a:r>
              <a:rPr lang="en-US" altLang="en-US" sz="2800" kern="0" dirty="0" err="1">
                <a:solidFill>
                  <a:srgbClr val="56595C"/>
                </a:solidFill>
                <a:latin typeface="Arial"/>
              </a:rPr>
              <a:t>inventorship</a:t>
            </a:r>
            <a:r>
              <a:rPr lang="en-US" altLang="en-US" sz="2800" kern="0" dirty="0">
                <a:solidFill>
                  <a:srgbClr val="56595C"/>
                </a:solidFill>
                <a:latin typeface="Arial"/>
              </a:rPr>
              <a:t> - a patent cannot lawfully issue to those who are not inventors.</a:t>
            </a:r>
          </a:p>
          <a:p>
            <a:pPr marL="522368" lvl="1" indent="-200911" defTabSz="642915" eaLnBrk="1" hangingPunct="1">
              <a:buClr>
                <a:srgbClr val="D21034"/>
              </a:buClr>
              <a:defRPr/>
            </a:pPr>
            <a:r>
              <a:rPr lang="en-US" altLang="en-US" sz="2800" kern="0" dirty="0" err="1">
                <a:solidFill>
                  <a:srgbClr val="56595C"/>
                </a:solidFill>
                <a:latin typeface="Arial"/>
              </a:rPr>
              <a:t>Inventorship</a:t>
            </a:r>
            <a:r>
              <a:rPr lang="en-US" altLang="en-US" sz="2800" kern="0" dirty="0">
                <a:solidFill>
                  <a:srgbClr val="56595C"/>
                </a:solidFill>
                <a:latin typeface="Arial"/>
              </a:rPr>
              <a:t> dictates ownership</a:t>
            </a:r>
          </a:p>
          <a:p>
            <a:pPr marL="803643" lvl="2" indent="-160729" defTabSz="642915" eaLnBrk="1" hangingPunct="1">
              <a:buClr>
                <a:srgbClr val="D21034"/>
              </a:buClr>
              <a:defRPr/>
            </a:pPr>
            <a:r>
              <a:rPr lang="en-US" altLang="en-US" sz="2800" kern="0" dirty="0">
                <a:solidFill>
                  <a:srgbClr val="56595C"/>
                </a:solidFill>
                <a:latin typeface="Arial"/>
              </a:rPr>
              <a:t>No contractual obligation </a:t>
            </a:r>
            <a:r>
              <a:rPr lang="en-US" altLang="en-US" sz="2800" kern="0" dirty="0">
                <a:solidFill>
                  <a:srgbClr val="56595C"/>
                </a:solidFill>
                <a:latin typeface="Arial"/>
                <a:sym typeface="Symbol" pitchFamily="18" charset="2"/>
              </a:rPr>
              <a:t></a:t>
            </a:r>
            <a:r>
              <a:rPr lang="en-US" altLang="en-US" sz="2800" kern="0" dirty="0">
                <a:solidFill>
                  <a:srgbClr val="56595C"/>
                </a:solidFill>
                <a:latin typeface="Arial"/>
              </a:rPr>
              <a:t> the inventor is the owner.</a:t>
            </a:r>
          </a:p>
          <a:p>
            <a:pPr marL="803643" lvl="2" indent="-160729" defTabSz="642915" eaLnBrk="1" hangingPunct="1">
              <a:buClr>
                <a:srgbClr val="D21034"/>
              </a:buClr>
              <a:defRPr/>
            </a:pPr>
            <a:r>
              <a:rPr lang="en-US" altLang="en-US" sz="2800" kern="0" dirty="0">
                <a:solidFill>
                  <a:srgbClr val="56595C"/>
                </a:solidFill>
                <a:latin typeface="Arial"/>
              </a:rPr>
              <a:t>Contractual obligation </a:t>
            </a:r>
            <a:r>
              <a:rPr lang="en-US" altLang="en-US" sz="2800" kern="0" dirty="0">
                <a:solidFill>
                  <a:srgbClr val="56595C"/>
                </a:solidFill>
                <a:latin typeface="Arial"/>
                <a:sym typeface="Symbol" pitchFamily="18" charset="2"/>
              </a:rPr>
              <a:t></a:t>
            </a:r>
            <a:r>
              <a:rPr lang="en-US" altLang="en-US" sz="2800" kern="0" dirty="0">
                <a:solidFill>
                  <a:srgbClr val="56595C"/>
                </a:solidFill>
                <a:latin typeface="Arial"/>
              </a:rPr>
              <a:t> can change who is the owner.</a:t>
            </a:r>
          </a:p>
          <a:p>
            <a:pPr marL="1125101" lvl="3" indent="-160729" defTabSz="642915" eaLnBrk="1" hangingPunct="1">
              <a:buClr>
                <a:srgbClr val="D21034"/>
              </a:buClr>
              <a:defRPr/>
            </a:pPr>
            <a:r>
              <a:rPr lang="en-US" altLang="en-US" sz="2500" kern="0" dirty="0">
                <a:solidFill>
                  <a:srgbClr val="56595C"/>
                </a:solidFill>
                <a:latin typeface="Arial"/>
              </a:rPr>
              <a:t>Assignment obligation</a:t>
            </a:r>
          </a:p>
          <a:p>
            <a:pPr marL="1125101" lvl="3" indent="-160729" defTabSz="642915" eaLnBrk="1" hangingPunct="1">
              <a:buClr>
                <a:srgbClr val="D21034"/>
              </a:buClr>
              <a:defRPr/>
            </a:pPr>
            <a:r>
              <a:rPr lang="en-US" altLang="en-US" sz="2500" kern="0" dirty="0">
                <a:solidFill>
                  <a:srgbClr val="56595C"/>
                </a:solidFill>
                <a:latin typeface="Arial"/>
              </a:rPr>
              <a:t>Material transfer and technology development agreements</a:t>
            </a:r>
          </a:p>
        </p:txBody>
      </p:sp>
    </p:spTree>
    <p:extLst>
      <p:ext uri="{BB962C8B-B14F-4D97-AF65-F5344CB8AC3E}">
        <p14:creationId xmlns:p14="http://schemas.microsoft.com/office/powerpoint/2010/main" val="763184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8977"/>
            <a:ext cx="9170789" cy="794742"/>
            <a:chOff x="0" y="8674100"/>
            <a:chExt cx="13042900" cy="1130300"/>
          </a:xfrm>
        </p:grpSpPr>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6" name="Rectangle 2"/>
          <p:cNvSpPr txBox="1">
            <a:spLocks noChangeArrowheads="1"/>
          </p:cNvSpPr>
          <p:nvPr/>
        </p:nvSpPr>
        <p:spPr bwMode="auto">
          <a:xfrm>
            <a:off x="194779" y="3321844"/>
            <a:ext cx="8556315" cy="80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rtl="0" eaLnBrk="0" fontAlgn="base" hangingPunct="0">
              <a:spcBef>
                <a:spcPct val="0"/>
              </a:spcBef>
              <a:spcAft>
                <a:spcPct val="0"/>
              </a:spcAft>
              <a:defRPr sz="3600">
                <a:solidFill>
                  <a:schemeClr val="accent1"/>
                </a:solidFill>
                <a:latin typeface="+mj-lt"/>
                <a:ea typeface="MS PGothic" pitchFamily="34" charset="-128"/>
                <a:cs typeface="+mj-cs"/>
              </a:defRPr>
            </a:lvl1pPr>
            <a:lvl2pPr algn="l" rtl="0" eaLnBrk="0" fontAlgn="base" hangingPunct="0">
              <a:spcBef>
                <a:spcPct val="0"/>
              </a:spcBef>
              <a:spcAft>
                <a:spcPct val="0"/>
              </a:spcAft>
              <a:defRPr sz="3600">
                <a:solidFill>
                  <a:schemeClr val="accent1"/>
                </a:solidFill>
                <a:latin typeface="Arial" charset="0"/>
                <a:ea typeface="MS PGothic" pitchFamily="34" charset="-128"/>
              </a:defRPr>
            </a:lvl2pPr>
            <a:lvl3pPr algn="l" rtl="0" eaLnBrk="0" fontAlgn="base" hangingPunct="0">
              <a:spcBef>
                <a:spcPct val="0"/>
              </a:spcBef>
              <a:spcAft>
                <a:spcPct val="0"/>
              </a:spcAft>
              <a:defRPr sz="3600">
                <a:solidFill>
                  <a:schemeClr val="accent1"/>
                </a:solidFill>
                <a:latin typeface="Arial" charset="0"/>
                <a:ea typeface="MS PGothic" pitchFamily="34" charset="-128"/>
              </a:defRPr>
            </a:lvl3pPr>
            <a:lvl4pPr algn="l" rtl="0" eaLnBrk="0" fontAlgn="base" hangingPunct="0">
              <a:spcBef>
                <a:spcPct val="0"/>
              </a:spcBef>
              <a:spcAft>
                <a:spcPct val="0"/>
              </a:spcAft>
              <a:defRPr sz="3600">
                <a:solidFill>
                  <a:schemeClr val="accent1"/>
                </a:solidFill>
                <a:latin typeface="Arial" charset="0"/>
                <a:ea typeface="MS PGothic" pitchFamily="34" charset="-128"/>
              </a:defRPr>
            </a:lvl4pPr>
            <a:lvl5pPr algn="l" rtl="0" eaLnBrk="0" fontAlgn="base" hangingPunct="0">
              <a:spcBef>
                <a:spcPct val="0"/>
              </a:spcBef>
              <a:spcAft>
                <a:spcPct val="0"/>
              </a:spcAft>
              <a:defRPr sz="3600">
                <a:solidFill>
                  <a:schemeClr val="accent1"/>
                </a:solidFill>
                <a:latin typeface="Arial" charset="0"/>
                <a:ea typeface="MS PGothic" pitchFamily="34" charset="-128"/>
              </a:defRPr>
            </a:lvl5pPr>
            <a:lvl6pPr marL="457200" algn="l" rtl="0" fontAlgn="base">
              <a:spcBef>
                <a:spcPct val="0"/>
              </a:spcBef>
              <a:spcAft>
                <a:spcPct val="0"/>
              </a:spcAft>
              <a:defRPr sz="3600">
                <a:solidFill>
                  <a:schemeClr val="accent1"/>
                </a:solidFill>
                <a:latin typeface="Arial" charset="0"/>
                <a:ea typeface="ＭＳ Ｐゴシック" pitchFamily="34" charset="-128"/>
              </a:defRPr>
            </a:lvl6pPr>
            <a:lvl7pPr marL="914400" algn="l" rtl="0" fontAlgn="base">
              <a:spcBef>
                <a:spcPct val="0"/>
              </a:spcBef>
              <a:spcAft>
                <a:spcPct val="0"/>
              </a:spcAft>
              <a:defRPr sz="3600">
                <a:solidFill>
                  <a:schemeClr val="accent1"/>
                </a:solidFill>
                <a:latin typeface="Arial" charset="0"/>
                <a:ea typeface="ＭＳ Ｐゴシック" pitchFamily="34" charset="-128"/>
              </a:defRPr>
            </a:lvl7pPr>
            <a:lvl8pPr marL="1371600" algn="l" rtl="0" fontAlgn="base">
              <a:spcBef>
                <a:spcPct val="0"/>
              </a:spcBef>
              <a:spcAft>
                <a:spcPct val="0"/>
              </a:spcAft>
              <a:defRPr sz="3600">
                <a:solidFill>
                  <a:schemeClr val="accent1"/>
                </a:solidFill>
                <a:latin typeface="Arial" charset="0"/>
                <a:ea typeface="ＭＳ Ｐゴシック" pitchFamily="34" charset="-128"/>
              </a:defRPr>
            </a:lvl8pPr>
            <a:lvl9pPr marL="1828800" algn="l" rtl="0" fontAlgn="base">
              <a:spcBef>
                <a:spcPct val="0"/>
              </a:spcBef>
              <a:spcAft>
                <a:spcPct val="0"/>
              </a:spcAft>
              <a:defRPr sz="3600">
                <a:solidFill>
                  <a:schemeClr val="accent1"/>
                </a:solidFill>
                <a:latin typeface="Arial" charset="0"/>
                <a:ea typeface="ＭＳ Ｐゴシック" pitchFamily="34" charset="-128"/>
              </a:defRPr>
            </a:lvl9pPr>
          </a:lstStyle>
          <a:p>
            <a:pPr defTabSz="642915" eaLnBrk="1" hangingPunct="1">
              <a:defRPr/>
            </a:pPr>
            <a:r>
              <a:rPr lang="en-US" altLang="en-US" sz="5600" kern="0">
                <a:solidFill>
                  <a:srgbClr val="D21034"/>
                </a:solidFill>
                <a:latin typeface="Arial"/>
              </a:rPr>
              <a:t>THANK YOU </a:t>
            </a:r>
            <a:endParaRPr lang="en-US" altLang="en-US" sz="5600" kern="0" dirty="0">
              <a:solidFill>
                <a:srgbClr val="D21034"/>
              </a:solidFill>
              <a:latin typeface="Arial"/>
            </a:endParaRPr>
          </a:p>
        </p:txBody>
      </p:sp>
      <p:pic>
        <p:nvPicPr>
          <p:cNvPr id="7" name="Picture 2" descr="http://www.leclairryan.com/files/ImageControl/e7e1dad9-f4b5-430f-8169-0411decfa3d8/7483b893-e478-44a4-8fed-f49aa917d8cf/Presentation/Image/logo_ho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851" y="1178719"/>
            <a:ext cx="2325088" cy="133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148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0" y="6098977"/>
            <a:ext cx="9170789" cy="794742"/>
            <a:chOff x="0" y="8674100"/>
            <a:chExt cx="13042900" cy="1130300"/>
          </a:xfrm>
        </p:grpSpPr>
        <p:sp>
          <p:nvSpPr>
            <p:cNvPr id="9224"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92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9219" name="Title 5"/>
          <p:cNvSpPr>
            <a:spLocks noGrp="1"/>
          </p:cNvSpPr>
          <p:nvPr>
            <p:ph type="title"/>
          </p:nvPr>
        </p:nvSpPr>
        <p:spPr>
          <a:xfrm>
            <a:off x="392906" y="591502"/>
            <a:ext cx="8197453" cy="803672"/>
          </a:xfrm>
        </p:spPr>
        <p:txBody>
          <a:bodyPr/>
          <a:lstStyle/>
          <a:p>
            <a:pPr eaLnBrk="1" hangingPunct="1"/>
            <a:r>
              <a:rPr lang="en-US" altLang="en-US" sz="3400" b="1" dirty="0">
                <a:latin typeface="Arial" pitchFamily="34" charset="0"/>
                <a:cs typeface="Arial" pitchFamily="34" charset="0"/>
              </a:rPr>
              <a:t>The Current Model is Not Sustainable</a:t>
            </a:r>
          </a:p>
        </p:txBody>
      </p:sp>
      <p:sp>
        <p:nvSpPr>
          <p:cNvPr id="7" name="Content Placeholder 6"/>
          <p:cNvSpPr>
            <a:spLocks noGrp="1"/>
          </p:cNvSpPr>
          <p:nvPr>
            <p:ph idx="1"/>
          </p:nvPr>
        </p:nvSpPr>
        <p:spPr>
          <a:xfrm>
            <a:off x="339328" y="1875235"/>
            <a:ext cx="8358188" cy="4018359"/>
          </a:xfrm>
        </p:spPr>
        <p:txBody>
          <a:bodyPr/>
          <a:lstStyle/>
          <a:p>
            <a:pPr marL="0" indent="0">
              <a:spcBef>
                <a:spcPts val="211"/>
              </a:spcBef>
              <a:spcAft>
                <a:spcPts val="211"/>
              </a:spcAft>
            </a:pPr>
            <a:r>
              <a:rPr lang="en-US" altLang="en-US" sz="2200" b="1" dirty="0">
                <a:latin typeface="Arial" pitchFamily="34" charset="0"/>
                <a:cs typeface="Arial" pitchFamily="34" charset="0"/>
              </a:rPr>
              <a:t>Cost of New Drug Discovery is Too High:</a:t>
            </a:r>
          </a:p>
          <a:p>
            <a:pPr marL="0" indent="0">
              <a:spcBef>
                <a:spcPts val="211"/>
              </a:spcBef>
              <a:spcAft>
                <a:spcPts val="211"/>
              </a:spcAft>
            </a:pPr>
            <a:r>
              <a:rPr lang="en-US" altLang="en-US" sz="2200" dirty="0">
                <a:latin typeface="Arial" pitchFamily="34" charset="0"/>
                <a:cs typeface="Arial" pitchFamily="34" charset="0"/>
              </a:rPr>
              <a:t>•	Globally, companies spend $135bn on R&amp;D each year, to yield 25-30 new drugs </a:t>
            </a:r>
            <a:r>
              <a:rPr lang="en-US" altLang="en-US" sz="2200" i="1" dirty="0">
                <a:latin typeface="Arial" pitchFamily="34" charset="0"/>
                <a:cs typeface="Arial" pitchFamily="34" charset="0"/>
              </a:rPr>
              <a:t>– many of which are marginally effective and sold at huge prices</a:t>
            </a:r>
          </a:p>
          <a:p>
            <a:pPr marL="0" indent="0">
              <a:spcBef>
                <a:spcPts val="211"/>
              </a:spcBef>
              <a:spcAft>
                <a:spcPts val="211"/>
              </a:spcAft>
            </a:pPr>
            <a:endParaRPr lang="en-US" altLang="en-US" sz="2200" i="1" dirty="0">
              <a:latin typeface="Arial" pitchFamily="34" charset="0"/>
              <a:cs typeface="Arial" pitchFamily="34" charset="0"/>
            </a:endParaRPr>
          </a:p>
          <a:p>
            <a:pPr marL="0" indent="0">
              <a:spcBef>
                <a:spcPts val="211"/>
              </a:spcBef>
              <a:spcAft>
                <a:spcPts val="211"/>
              </a:spcAft>
            </a:pPr>
            <a:r>
              <a:rPr lang="en-US" altLang="en-US" sz="2200" b="1" dirty="0">
                <a:latin typeface="Arial" pitchFamily="34" charset="0"/>
                <a:cs typeface="Arial" pitchFamily="34" charset="0"/>
              </a:rPr>
              <a:t>And </a:t>
            </a:r>
            <a:r>
              <a:rPr lang="en-US" altLang="en-US" sz="2200" b="1" dirty="0" err="1">
                <a:latin typeface="Arial" pitchFamily="34" charset="0"/>
                <a:cs typeface="Arial" pitchFamily="34" charset="0"/>
              </a:rPr>
              <a:t>Pharma</a:t>
            </a:r>
            <a:r>
              <a:rPr lang="en-US" altLang="en-US" sz="2200" b="1" dirty="0">
                <a:latin typeface="Arial" pitchFamily="34" charset="0"/>
                <a:cs typeface="Arial" pitchFamily="34" charset="0"/>
              </a:rPr>
              <a:t> is Facing a Patent Cliff:</a:t>
            </a:r>
          </a:p>
          <a:p>
            <a:pPr marL="0" indent="0">
              <a:spcBef>
                <a:spcPts val="211"/>
              </a:spcBef>
              <a:spcAft>
                <a:spcPts val="211"/>
              </a:spcAft>
            </a:pPr>
            <a:r>
              <a:rPr lang="en-US" altLang="en-US" sz="2200" dirty="0">
                <a:latin typeface="Arial" pitchFamily="34" charset="0"/>
                <a:cs typeface="Arial" pitchFamily="34" charset="0"/>
              </a:rPr>
              <a:t>•	Over $290bn of sales at risk from patent expiration in 2012-2018</a:t>
            </a:r>
          </a:p>
          <a:p>
            <a:pPr marL="0" indent="0">
              <a:spcBef>
                <a:spcPts val="211"/>
              </a:spcBef>
              <a:spcAft>
                <a:spcPts val="211"/>
              </a:spcAft>
            </a:pPr>
            <a:r>
              <a:rPr lang="en-US" altLang="en-US" sz="2200" dirty="0">
                <a:latin typeface="Arial" pitchFamily="34" charset="0"/>
                <a:cs typeface="Arial" pitchFamily="34" charset="0"/>
              </a:rPr>
              <a:t>•	Results from a wave of successful products discovered in the late 1980s reaching the end of their patented life</a:t>
            </a:r>
            <a:endParaRPr lang="en-US" altLang="en-US" sz="2200" i="1" dirty="0">
              <a:latin typeface="Arial" pitchFamily="34" charset="0"/>
              <a:cs typeface="Arial" pitchFamily="34" charset="0"/>
            </a:endParaRPr>
          </a:p>
          <a:p>
            <a:pPr marL="0" indent="0">
              <a:spcBef>
                <a:spcPts val="211"/>
              </a:spcBef>
              <a:spcAft>
                <a:spcPts val="211"/>
              </a:spcAft>
            </a:pPr>
            <a:endParaRPr lang="en-US" altLang="en-US" sz="2200" dirty="0">
              <a:latin typeface="Arial" pitchFamily="34" charset="0"/>
              <a:cs typeface="Arial" pitchFamily="34" charset="0"/>
            </a:endParaRPr>
          </a:p>
          <a:p>
            <a:pPr marL="0" indent="0">
              <a:spcBef>
                <a:spcPts val="211"/>
              </a:spcBef>
              <a:spcAft>
                <a:spcPts val="211"/>
              </a:spcAft>
            </a:pPr>
            <a:endParaRPr lang="en-US" altLang="en-US" sz="2000" dirty="0">
              <a:latin typeface="Arial" pitchFamily="34" charset="0"/>
              <a:cs typeface="Arial" pitchFamily="34" charset="0"/>
            </a:endParaRPr>
          </a:p>
          <a:p>
            <a:pPr marL="0" indent="0">
              <a:spcBef>
                <a:spcPts val="211"/>
              </a:spcBef>
              <a:spcAft>
                <a:spcPts val="211"/>
              </a:spcAft>
            </a:pPr>
            <a:endParaRPr lang="en-US" altLang="en-US" sz="2000" dirty="0">
              <a:latin typeface="Arial" pitchFamily="34" charset="0"/>
              <a:cs typeface="Arial" pitchFamily="34" charset="0"/>
            </a:endParaRPr>
          </a:p>
        </p:txBody>
      </p:sp>
      <p:sp>
        <p:nvSpPr>
          <p:cNvPr id="9221" name="TextBox 10"/>
          <p:cNvSpPr txBox="1">
            <a:spLocks noChangeArrowheads="1"/>
          </p:cNvSpPr>
          <p:nvPr/>
        </p:nvSpPr>
        <p:spPr bwMode="auto">
          <a:xfrm>
            <a:off x="1839516" y="5840016"/>
            <a:ext cx="5284143" cy="19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800" i="1">
                <a:latin typeface="Arial" pitchFamily="34" charset="0"/>
                <a:cs typeface="Arial" pitchFamily="34" charset="0"/>
              </a:rPr>
              <a:t>Munos, B.  Sci. Transl. Med. 5, 168ed1 (2013); Munos, B. &amp; Chin, W.W. Sci. Transl. Med. 3, 89cm16 (2011)   </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40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6517" y="-107156"/>
            <a:ext cx="10597307" cy="7000875"/>
            <a:chOff x="-2028825" y="-152400"/>
            <a:chExt cx="15071725" cy="9956800"/>
          </a:xfrm>
        </p:grpSpPr>
        <p:sp>
          <p:nvSpPr>
            <p:cNvPr id="15361" name="Rectangle 1"/>
            <p:cNvSpPr>
              <a:spLocks/>
            </p:cNvSpPr>
            <p:nvPr/>
          </p:nvSpPr>
          <p:spPr bwMode="auto">
            <a:xfrm>
              <a:off x="2730500" y="-152400"/>
              <a:ext cx="10312400" cy="1663700"/>
            </a:xfrm>
            <a:prstGeom prst="rect">
              <a:avLst/>
            </a:prstGeom>
            <a:gradFill rotWithShape="0">
              <a:gsLst>
                <a:gs pos="0">
                  <a:srgbClr val="FFFFFF">
                    <a:alpha val="35999"/>
                  </a:srgbClr>
                </a:gs>
                <a:gs pos="100000">
                  <a:srgbClr val="508231">
                    <a:alpha val="35999"/>
                  </a:srgbClr>
                </a:gs>
              </a:gsLst>
              <a:lin ang="21120000" scaled="1"/>
            </a:gradFill>
            <a:ln>
              <a:noFill/>
            </a:ln>
            <a:extLst>
              <a:ext uri="{91240B29-F687-4F45-9708-019B960494DF}">
                <a14:hiddenLine xmlns:a14="http://schemas.microsoft.com/office/drawing/2010/main" w="25400" cap="flat">
                  <a:solidFill>
                    <a:schemeClr val="tx1">
                      <a:alpha val="35999"/>
                    </a:schemeClr>
                  </a:solidFill>
                  <a:miter lim="800000"/>
                  <a:headEnd type="none" w="med" len="med"/>
                  <a:tailEnd type="none" w="med" len="med"/>
                </a14:hiddenLine>
              </a:ext>
            </a:extLst>
          </p:spPr>
          <p:txBody>
            <a:bodyPr lIns="0" tIns="0" rIns="0" bIns="0"/>
            <a:lstStyle/>
            <a:p>
              <a:endParaRPr lang="en-US"/>
            </a:p>
          </p:txBody>
        </p:sp>
        <p:pic>
          <p:nvPicPr>
            <p:cNvPr id="153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06363"/>
              <a:ext cx="9929813" cy="9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330200"/>
              <a:ext cx="5435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6"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2" name="TextBox 1"/>
          <p:cNvSpPr txBox="1"/>
          <p:nvPr/>
        </p:nvSpPr>
        <p:spPr>
          <a:xfrm>
            <a:off x="339328" y="1768078"/>
            <a:ext cx="8483203" cy="2510303"/>
          </a:xfrm>
          <a:prstGeom prst="rect">
            <a:avLst/>
          </a:prstGeom>
          <a:noFill/>
        </p:spPr>
        <p:txBody>
          <a:bodyPr wrap="square" lIns="64291" tIns="32146" rIns="64291" bIns="32146" rtlCol="0">
            <a:spAutoFit/>
          </a:bodyPr>
          <a:lstStyle/>
          <a:p>
            <a:pPr algn="ctr"/>
            <a:r>
              <a:rPr lang="en-US" sz="5600" dirty="0">
                <a:latin typeface="Arial" panose="020B0604020202020204" pitchFamily="34" charset="0"/>
                <a:cs typeface="Arial" panose="020B0604020202020204" pitchFamily="34" charset="0"/>
              </a:rPr>
              <a:t>Intermission:</a:t>
            </a:r>
          </a:p>
          <a:p>
            <a:endParaRPr lang="en-US" sz="5600" dirty="0">
              <a:latin typeface="Arial" panose="020B0604020202020204" pitchFamily="34" charset="0"/>
              <a:cs typeface="Arial" panose="020B0604020202020204" pitchFamily="34" charset="0"/>
            </a:endParaRPr>
          </a:p>
          <a:p>
            <a:r>
              <a:rPr lang="en-US" sz="4600" dirty="0">
                <a:latin typeface="Arial" panose="020B0604020202020204" pitchFamily="34" charset="0"/>
                <a:cs typeface="Arial" panose="020B0604020202020204" pitchFamily="34" charset="0"/>
              </a:rPr>
              <a:t>We will reconvene at 11:30 a.m.</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267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0" y="6098977"/>
            <a:ext cx="9170789" cy="794742"/>
            <a:chOff x="0" y="8674100"/>
            <a:chExt cx="13042900" cy="1130300"/>
          </a:xfrm>
        </p:grpSpPr>
        <p:sp>
          <p:nvSpPr>
            <p:cNvPr id="10248" name="Rectangle 6"/>
            <p:cNvSpPr>
              <a:spLocks/>
            </p:cNvSpPr>
            <p:nvPr/>
          </p:nvSpPr>
          <p:spPr bwMode="auto">
            <a:xfrm>
              <a:off x="0" y="8674100"/>
              <a:ext cx="13042900" cy="11303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endParaRPr lang="en-US" altLang="en-US"/>
            </a:p>
          </p:txBody>
        </p:sp>
        <p:pic>
          <p:nvPicPr>
            <p:cNvPr id="102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8890000"/>
              <a:ext cx="5575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0243" name="Title 5"/>
          <p:cNvSpPr>
            <a:spLocks noGrp="1"/>
          </p:cNvSpPr>
          <p:nvPr>
            <p:ph type="title"/>
          </p:nvPr>
        </p:nvSpPr>
        <p:spPr>
          <a:xfrm>
            <a:off x="392906" y="591503"/>
            <a:ext cx="8465344" cy="857250"/>
          </a:xfrm>
        </p:spPr>
        <p:txBody>
          <a:bodyPr/>
          <a:lstStyle/>
          <a:p>
            <a:pPr eaLnBrk="1" hangingPunct="1"/>
            <a:r>
              <a:rPr lang="en-US" altLang="en-US" sz="3400" b="1" dirty="0">
                <a:latin typeface="Arial" pitchFamily="34" charset="0"/>
                <a:cs typeface="Arial" pitchFamily="34" charset="0"/>
              </a:rPr>
              <a:t>…And </a:t>
            </a:r>
            <a:r>
              <a:rPr lang="en-US" altLang="en-US" sz="3400" b="1" dirty="0" err="1">
                <a:latin typeface="Arial" pitchFamily="34" charset="0"/>
                <a:cs typeface="Arial" pitchFamily="34" charset="0"/>
              </a:rPr>
              <a:t>Pharma</a:t>
            </a:r>
            <a:r>
              <a:rPr lang="en-US" altLang="en-US" sz="3400" b="1" dirty="0">
                <a:latin typeface="Arial" pitchFamily="34" charset="0"/>
                <a:cs typeface="Arial" pitchFamily="34" charset="0"/>
              </a:rPr>
              <a:t> is Struggling to Respond</a:t>
            </a:r>
          </a:p>
        </p:txBody>
      </p:sp>
      <p:sp>
        <p:nvSpPr>
          <p:cNvPr id="7" name="Content Placeholder 6"/>
          <p:cNvSpPr>
            <a:spLocks noGrp="1"/>
          </p:cNvSpPr>
          <p:nvPr>
            <p:ph idx="1"/>
          </p:nvPr>
        </p:nvSpPr>
        <p:spPr>
          <a:xfrm>
            <a:off x="339328" y="2089547"/>
            <a:ext cx="8358188" cy="3268266"/>
          </a:xfrm>
        </p:spPr>
        <p:txBody>
          <a:bodyPr/>
          <a:lstStyle/>
          <a:p>
            <a:pPr marL="321457" indent="-321457">
              <a:spcBef>
                <a:spcPts val="562"/>
              </a:spcBef>
              <a:spcAft>
                <a:spcPts val="562"/>
              </a:spcAft>
            </a:pPr>
            <a:endParaRPr lang="en-US" altLang="en-US" sz="2200" dirty="0">
              <a:latin typeface="Arial" pitchFamily="34" charset="0"/>
              <a:cs typeface="Arial" pitchFamily="34" charset="0"/>
            </a:endParaRPr>
          </a:p>
          <a:p>
            <a:pPr marL="321457" indent="-321457">
              <a:spcBef>
                <a:spcPts val="562"/>
              </a:spcBef>
              <a:spcAft>
                <a:spcPts val="562"/>
              </a:spcAft>
            </a:pPr>
            <a:r>
              <a:rPr lang="en-US" altLang="en-US" sz="2200" b="1" dirty="0">
                <a:latin typeface="Arial" pitchFamily="34" charset="0"/>
                <a:cs typeface="Arial" pitchFamily="34" charset="0"/>
              </a:rPr>
              <a:t>Responses include:</a:t>
            </a:r>
          </a:p>
          <a:p>
            <a:pPr marL="321457" indent="-321457">
              <a:spcBef>
                <a:spcPts val="562"/>
              </a:spcBef>
              <a:spcAft>
                <a:spcPts val="562"/>
              </a:spcAft>
              <a:buFontTx/>
              <a:buChar char="•"/>
            </a:pPr>
            <a:r>
              <a:rPr lang="en-US" altLang="en-US" sz="2200" dirty="0">
                <a:latin typeface="Arial" pitchFamily="34" charset="0"/>
                <a:cs typeface="Arial" pitchFamily="34" charset="0"/>
              </a:rPr>
              <a:t>Acquisitions &amp; mergers</a:t>
            </a:r>
          </a:p>
          <a:p>
            <a:pPr marL="321457" indent="-321457">
              <a:spcBef>
                <a:spcPts val="562"/>
              </a:spcBef>
              <a:spcAft>
                <a:spcPts val="562"/>
              </a:spcAft>
              <a:buFontTx/>
              <a:buChar char="•"/>
            </a:pPr>
            <a:r>
              <a:rPr lang="en-US" altLang="en-US" sz="2200" dirty="0">
                <a:latin typeface="Arial" pitchFamily="34" charset="0"/>
                <a:cs typeface="Arial" pitchFamily="34" charset="0"/>
              </a:rPr>
              <a:t>Increased R&amp;D spending: &gt; $1.1 trillion over the last 10 years </a:t>
            </a:r>
          </a:p>
          <a:p>
            <a:pPr marL="321457" indent="-321457">
              <a:spcBef>
                <a:spcPts val="562"/>
              </a:spcBef>
              <a:spcAft>
                <a:spcPts val="562"/>
              </a:spcAft>
              <a:buFontTx/>
              <a:buChar char="•"/>
            </a:pPr>
            <a:r>
              <a:rPr lang="en-US" altLang="en-US" sz="2200" dirty="0">
                <a:latin typeface="Arial" pitchFamily="34" charset="0"/>
                <a:cs typeface="Arial" pitchFamily="34" charset="0"/>
              </a:rPr>
              <a:t>Issue: “too much money chasing too few quality R&amp;D assets”</a:t>
            </a:r>
          </a:p>
          <a:p>
            <a:pPr marL="321457" indent="-321457">
              <a:spcBef>
                <a:spcPts val="562"/>
              </a:spcBef>
              <a:spcAft>
                <a:spcPts val="562"/>
              </a:spcAft>
              <a:buFontTx/>
              <a:buChar char="•"/>
            </a:pPr>
            <a:endParaRPr lang="en-US" altLang="en-US" sz="2200" dirty="0">
              <a:latin typeface="Arial" pitchFamily="34" charset="0"/>
              <a:cs typeface="Arial" pitchFamily="34" charset="0"/>
            </a:endParaRPr>
          </a:p>
          <a:p>
            <a:pPr marL="321457" indent="-321457">
              <a:spcBef>
                <a:spcPts val="562"/>
              </a:spcBef>
              <a:spcAft>
                <a:spcPts val="562"/>
              </a:spcAft>
            </a:pPr>
            <a:endParaRPr lang="en-US" altLang="en-US" sz="2000" dirty="0">
              <a:latin typeface="Arial" pitchFamily="34" charset="0"/>
              <a:cs typeface="Arial" pitchFamily="34" charset="0"/>
            </a:endParaRPr>
          </a:p>
          <a:p>
            <a:pPr marL="321457" indent="-321457">
              <a:spcBef>
                <a:spcPts val="562"/>
              </a:spcBef>
              <a:spcAft>
                <a:spcPts val="562"/>
              </a:spcAft>
            </a:pPr>
            <a:endParaRPr lang="en-US" altLang="en-US" sz="2000" dirty="0">
              <a:latin typeface="Arial" pitchFamily="34" charset="0"/>
              <a:cs typeface="Arial" pitchFamily="34" charset="0"/>
            </a:endParaRPr>
          </a:p>
          <a:p>
            <a:pPr marL="321457" indent="-321457">
              <a:spcBef>
                <a:spcPts val="562"/>
              </a:spcBef>
              <a:spcAft>
                <a:spcPts val="562"/>
              </a:spcAft>
            </a:pPr>
            <a:endParaRPr lang="en-US" altLang="en-US" sz="2000" dirty="0">
              <a:latin typeface="Arial" pitchFamily="34" charset="0"/>
              <a:cs typeface="Arial" pitchFamily="34" charset="0"/>
            </a:endParaRPr>
          </a:p>
        </p:txBody>
      </p:sp>
      <p:sp>
        <p:nvSpPr>
          <p:cNvPr id="10245" name="TextBox 11"/>
          <p:cNvSpPr txBox="1">
            <a:spLocks noChangeArrowheads="1"/>
          </p:cNvSpPr>
          <p:nvPr/>
        </p:nvSpPr>
        <p:spPr bwMode="auto">
          <a:xfrm>
            <a:off x="1526608" y="5732860"/>
            <a:ext cx="6732606" cy="3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800" i="1">
                <a:latin typeface="Arial" pitchFamily="34" charset="0"/>
                <a:cs typeface="Arial" pitchFamily="34" charset="0"/>
              </a:rPr>
              <a:t>EvaluatePharma, Embracing the Patent Cliff (2012); www.evaluatepharma.com/worldpreview2018.aspx.</a:t>
            </a:r>
          </a:p>
          <a:p>
            <a:pPr algn="ctr" eaLnBrk="1" hangingPunct="1"/>
            <a:r>
              <a:rPr lang="en-US" altLang="en-US" sz="800" i="1">
                <a:latin typeface="Arial" pitchFamily="34" charset="0"/>
                <a:cs typeface="Arial" pitchFamily="34" charset="0"/>
              </a:rPr>
              <a:t>Munos, B.  Sci. Transl. Med. 5, 168ed1 (2013); http://www.bioworld.com/content/pharma-summits-patent-cliff-2012-290b-sales-risk-through-2018</a:t>
            </a:r>
          </a:p>
        </p:txBody>
      </p:sp>
      <p:pic>
        <p:nvPicPr>
          <p:cNvPr id="1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09" y="6250781"/>
            <a:ext cx="2625328" cy="45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37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7649</Words>
  <Application>Microsoft Office PowerPoint</Application>
  <PresentationFormat>On-screen Show (4:3)</PresentationFormat>
  <Paragraphs>998</Paragraphs>
  <Slides>80</Slides>
  <Notes>40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Introducing UR Ventures – the Future of Technology Transfer at the University of Rochester  F.I.R.E. Series  21 October 2013</vt:lpstr>
      <vt:lpstr>Rob Clark  Senior Vice President for Research &amp; Dean, Hajim School of Engineering</vt:lpstr>
      <vt:lpstr>The Origins of New Medicines &amp; The Importance of Academic Research &amp; Discovery</vt:lpstr>
      <vt:lpstr>The Problem: Annual NME Output is Stagnant</vt:lpstr>
      <vt:lpstr>While NME Cost is Accelerating</vt:lpstr>
      <vt:lpstr>Result: An Exponential Decline in R&amp;D Efficiency</vt:lpstr>
      <vt:lpstr>NME Development: The Numbers</vt:lpstr>
      <vt:lpstr>The Current Model is Not Sustainable</vt:lpstr>
      <vt:lpstr>…And Pharma is Struggling to Respond</vt:lpstr>
      <vt:lpstr>How Did We Get Here?</vt:lpstr>
      <vt:lpstr>We Need New Models: Role of NIH</vt:lpstr>
      <vt:lpstr>Academia is a Major Driver of New Drugs</vt:lpstr>
      <vt:lpstr>Universities &amp; Biotechs Drive Innovation</vt:lpstr>
      <vt:lpstr>And Innovation is Led by U.S. Institutions</vt:lpstr>
      <vt:lpstr>Academia Leads in Rare &amp; Orphan Diseases</vt:lpstr>
      <vt:lpstr>Conclusions</vt:lpstr>
      <vt:lpstr>What Does This Mean for UR?</vt:lpstr>
      <vt:lpstr>Drug Development Pilot Awards (DDPA)</vt:lpstr>
      <vt:lpstr>Technology Development Fund (TDF)</vt:lpstr>
      <vt:lpstr>Internal Resources: CTSI, cGMP Facility</vt:lpstr>
      <vt:lpstr>Summary</vt:lpstr>
      <vt:lpstr>Brand Launch and New Approach</vt:lpstr>
      <vt:lpstr>Mission</vt:lpstr>
      <vt:lpstr>Mission</vt:lpstr>
      <vt:lpstr>New Name and Brand</vt:lpstr>
      <vt:lpstr>New Website</vt:lpstr>
      <vt:lpstr>Fundamental Challenge</vt:lpstr>
      <vt:lpstr>Solution and Focus</vt:lpstr>
      <vt:lpstr>Ecosystem Development</vt:lpstr>
      <vt:lpstr>Expectations</vt:lpstr>
      <vt:lpstr>Final Thoughts</vt:lpstr>
      <vt:lpstr>PowerPoint Presentation</vt:lpstr>
      <vt:lpstr>Inventions and Patenting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Objective</vt:lpstr>
      <vt:lpstr>Who’s Covered</vt:lpstr>
      <vt:lpstr>What’s Covered</vt:lpstr>
      <vt:lpstr>Significant Use of University Resources</vt:lpstr>
      <vt:lpstr>Copyrights</vt:lpstr>
      <vt:lpstr>MOOC Controversy</vt:lpstr>
      <vt:lpstr>Licensing</vt:lpstr>
      <vt:lpstr>Questions</vt:lpstr>
      <vt:lpstr>PowerPoint Presentation</vt:lpstr>
      <vt:lpstr>What is a Material Transfer Agreement (MTA)?</vt:lpstr>
      <vt:lpstr>Reason for an MTA:</vt:lpstr>
      <vt:lpstr>Different Types of MTAs:</vt:lpstr>
      <vt:lpstr>Areas of Concern</vt:lpstr>
      <vt:lpstr>Signature of Authorized Representatives:</vt:lpstr>
      <vt:lpstr>What is a Confidential Disclosure Agreement (CDA)?</vt:lpstr>
      <vt:lpstr>Types of CDAs:</vt:lpstr>
      <vt:lpstr>Areas of Concern in a CDA:</vt:lpstr>
      <vt:lpstr>If a PI Leaves UR:</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UR Ventures – the Future of Technology Transfer at the University of Rochester  F.I.R.E. Series  21 October 2013</dc:title>
  <dc:creator>Englert, David</dc:creator>
  <cp:lastModifiedBy>Englert, David</cp:lastModifiedBy>
  <cp:revision>1</cp:revision>
  <dcterms:created xsi:type="dcterms:W3CDTF">2013-11-18T18:44:56Z</dcterms:created>
  <dcterms:modified xsi:type="dcterms:W3CDTF">2013-11-18T18:46:00Z</dcterms:modified>
</cp:coreProperties>
</file>