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79380-3E45-4ABD-BF50-8C2CEBC92D97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2912C-241B-4899-B1F6-3D763D464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F7E1D-1EE8-44EC-B5E6-ABABDC0FF2C6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DDE23-7F18-402B-8639-EED6BFA0D0D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74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DDE23-7F18-402B-8639-EED6BFA0D0D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74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DDE23-7F18-402B-8639-EED6BFA0D0D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74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DDE23-7F18-402B-8639-EED6BFA0D0D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74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DDE23-7F18-402B-8639-EED6BFA0D0D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74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 self and office – brief intro – originally fro western NY, Optics UR, AFROTC RIT, AF JAG, patent attorney, start-up, small public company, M&amp;A, licensing, project </a:t>
            </a:r>
            <a:r>
              <a:rPr lang="en-US" dirty="0" err="1" smtClean="0"/>
              <a:t>managmeent</a:t>
            </a:r>
            <a:r>
              <a:rPr lang="en-US" dirty="0" smtClean="0"/>
              <a:t> and culture change…</a:t>
            </a:r>
          </a:p>
          <a:p>
            <a:endParaRPr lang="en-US" dirty="0"/>
          </a:p>
          <a:p>
            <a:r>
              <a:rPr lang="en-US" dirty="0" smtClean="0"/>
              <a:t>As alumni – saw UR from a distance – amazing research (changing lives, altering our world), an ecosystem of pieces of a great puzzle (Simon, </a:t>
            </a:r>
            <a:r>
              <a:rPr lang="en-US" dirty="0" err="1" smtClean="0"/>
              <a:t>Hajim</a:t>
            </a:r>
            <a:r>
              <a:rPr lang="en-US" dirty="0" smtClean="0"/>
              <a:t>, URMC, SMD – CTSI, CMTI, TEAM, BME senior design, Big Data, </a:t>
            </a:r>
            <a:r>
              <a:rPr lang="en-US" dirty="0" err="1" smtClean="0"/>
              <a:t>cGMP</a:t>
            </a:r>
            <a:r>
              <a:rPr lang="en-US" dirty="0" smtClean="0"/>
              <a:t>…)  --- came to be part of a great adventure in re-defining Rochester’s position in the pantheon of in novation hubs – the next Silicon Valley….</a:t>
            </a:r>
          </a:p>
          <a:p>
            <a:endParaRPr lang="en-US" dirty="0"/>
          </a:p>
          <a:p>
            <a:r>
              <a:rPr lang="en-US" dirty="0" smtClean="0"/>
              <a:t>How maximize the opportunity?  What are the challenges…?</a:t>
            </a:r>
          </a:p>
          <a:p>
            <a:endParaRPr lang="en-US" dirty="0"/>
          </a:p>
          <a:p>
            <a:r>
              <a:rPr lang="en-US" dirty="0" smtClean="0"/>
              <a:t>Idea that two former tech transfer offices are now one – Appropriate time to reflect on what we do and how we do it – Took feedback and embarking on a new direction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DDE23-7F18-402B-8639-EED6BFA0D0D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795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Re-focused mission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DDE23-7F18-402B-8639-EED6BFA0D0D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27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DDE23-7F18-402B-8639-EED6BFA0D0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74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DDE23-7F18-402B-8639-EED6BFA0D0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74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DDE23-7F18-402B-8639-EED6BFA0D0D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74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LONGER TERM…  </a:t>
            </a:r>
            <a:endParaRPr lang="en-US" dirty="0"/>
          </a:p>
          <a:p>
            <a:r>
              <a:rPr lang="en-US" dirty="0"/>
              <a:t>Discuss ideas</a:t>
            </a:r>
          </a:p>
          <a:p>
            <a:endParaRPr lang="en-US" dirty="0"/>
          </a:p>
          <a:p>
            <a:pPr marL="172329" indent="-172329">
              <a:buFontTx/>
              <a:buChar char="-"/>
            </a:pPr>
            <a:r>
              <a:rPr lang="en-US" dirty="0"/>
              <a:t>Faculty: outreach, training, hurdles, customer service orientation, business (Lean Start-up); match right supports to individual technology/opportunity (Roadmap); yearly recognition event</a:t>
            </a:r>
          </a:p>
          <a:p>
            <a:pPr marL="172329" indent="-172329">
              <a:buFontTx/>
              <a:buChar char="-"/>
            </a:pPr>
            <a:endParaRPr lang="en-US" dirty="0"/>
          </a:p>
          <a:p>
            <a:pPr marL="172329" indent="-172329">
              <a:buFontTx/>
              <a:buChar char="-"/>
            </a:pPr>
            <a:r>
              <a:rPr lang="en-US" dirty="0"/>
              <a:t>Students: continue with BME and CMTI and Simon; extend training and engage PhDs/Post-docs; consider Entrepreneurial Post-doc program</a:t>
            </a:r>
          </a:p>
          <a:p>
            <a:pPr marL="172329" indent="-172329">
              <a:buFontTx/>
              <a:buChar char="-"/>
            </a:pPr>
            <a:endParaRPr lang="en-US" dirty="0"/>
          </a:p>
          <a:p>
            <a:pPr marL="172329" indent="-172329">
              <a:buFontTx/>
              <a:buChar char="-"/>
            </a:pPr>
            <a:r>
              <a:rPr lang="en-US" dirty="0"/>
              <a:t>Alumni: advisory counsels, outreach, experts</a:t>
            </a:r>
          </a:p>
          <a:p>
            <a:pPr marL="172329" indent="-172329">
              <a:buFontTx/>
              <a:buChar char="-"/>
            </a:pPr>
            <a:endParaRPr lang="en-US" dirty="0"/>
          </a:p>
          <a:p>
            <a:pPr marL="172329" indent="-172329">
              <a:buFontTx/>
              <a:buChar char="-"/>
            </a:pPr>
            <a:r>
              <a:rPr lang="en-US" dirty="0"/>
              <a:t>Community: ongoing engagement; develop understanding; create opportunities to interact between us, faculty, investors – Maybe big Jazz fest event for alumni, investors, entrepreneurs; include other locales and schools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Limited </a:t>
            </a:r>
            <a:r>
              <a:rPr lang="en-US" dirty="0"/>
              <a:t>experience and/or comfort with clinical-regulatory-health economics requirements for medical technologies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Limited money for long-term returns or medical technologies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Limited entrepreneurs or managers locally with technology or medical business experience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Faculty with limited business understanding or management skills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Lots of helpful people, but result of #s 1, 3 and 4 above is often unproductive collaborations and confusion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DDE23-7F18-402B-8639-EED6BFA0D0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74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DDE23-7F18-402B-8639-EED6BFA0D0D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74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DDE23-7F18-402B-8639-EED6BFA0D0D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74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DDE23-7F18-402B-8639-EED6BFA0D0D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74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DDE23-7F18-402B-8639-EED6BFA0D0D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7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283D-9C05-4512-B1A4-9D7B81280AC8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7BF1-E46B-4A2C-A585-732C6969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58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283D-9C05-4512-B1A4-9D7B81280AC8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7BF1-E46B-4A2C-A585-732C6969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32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283D-9C05-4512-B1A4-9D7B81280AC8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7BF1-E46B-4A2C-A585-732C6969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72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283D-9C05-4512-B1A4-9D7B81280AC8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7BF1-E46B-4A2C-A585-732C6969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35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283D-9C05-4512-B1A4-9D7B81280AC8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7BF1-E46B-4A2C-A585-732C6969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31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283D-9C05-4512-B1A4-9D7B81280AC8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7BF1-E46B-4A2C-A585-732C6969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1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283D-9C05-4512-B1A4-9D7B81280AC8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7BF1-E46B-4A2C-A585-732C6969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18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283D-9C05-4512-B1A4-9D7B81280AC8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7BF1-E46B-4A2C-A585-732C6969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97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283D-9C05-4512-B1A4-9D7B81280AC8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7BF1-E46B-4A2C-A585-732C6969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06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283D-9C05-4512-B1A4-9D7B81280AC8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7BF1-E46B-4A2C-A585-732C6969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34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283D-9C05-4512-B1A4-9D7B81280AC8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7BF1-E46B-4A2C-A585-732C6969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92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4283D-9C05-4512-B1A4-9D7B81280AC8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17BF1-E46B-4A2C-A585-732C6969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4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rochester.edu/TEAM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UR.TEAM.MS?ref=hl" TargetMode="External"/><Relationship Id="rId5" Type="http://schemas.openxmlformats.org/officeDocument/2006/relationships/hyperlink" Target="https://www.facebook.com/UR.TEAM.MS" TargetMode="External"/><Relationship Id="rId4" Type="http://schemas.openxmlformats.org/officeDocument/2006/relationships/hyperlink" Target="mailto:andrea.galati@rochester.ed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1.jpeg"/><Relationship Id="rId4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5.jpeg"/><Relationship Id="rId4" Type="http://schemas.openxmlformats.org/officeDocument/2006/relationships/image" Target="../media/image2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ur.entrepreneurship" TargetMode="External"/><Relationship Id="rId3" Type="http://schemas.openxmlformats.org/officeDocument/2006/relationships/hyperlink" Target="http://www.rochester.edu/entrepreneurship/incubator" TargetMode="External"/><Relationship Id="rId7" Type="http://schemas.openxmlformats.org/officeDocument/2006/relationships/hyperlink" Target="http://www.rochester.edu/entrepreneurship/program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ochester.edu/entrepreneurship/courses" TargetMode="External"/><Relationship Id="rId5" Type="http://schemas.openxmlformats.org/officeDocument/2006/relationships/hyperlink" Target="http://www.rochester.edu/entrepreneurship/registration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://www.rochester.edu/entrepreneurship/events" TargetMode="Externa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426517" y="-107156"/>
            <a:ext cx="10597307" cy="7000875"/>
            <a:chOff x="-2028825" y="-152400"/>
            <a:chExt cx="15071725" cy="9956800"/>
          </a:xfrm>
        </p:grpSpPr>
        <p:sp>
          <p:nvSpPr>
            <p:cNvPr id="15361" name="Rectangle 1"/>
            <p:cNvSpPr>
              <a:spLocks/>
            </p:cNvSpPr>
            <p:nvPr/>
          </p:nvSpPr>
          <p:spPr bwMode="auto">
            <a:xfrm>
              <a:off x="2730500" y="-152400"/>
              <a:ext cx="10312400" cy="1663700"/>
            </a:xfrm>
            <a:prstGeom prst="rect">
              <a:avLst/>
            </a:prstGeom>
            <a:gradFill rotWithShape="0">
              <a:gsLst>
                <a:gs pos="0">
                  <a:srgbClr val="FFFFFF">
                    <a:alpha val="35999"/>
                  </a:srgbClr>
                </a:gs>
                <a:gs pos="100000">
                  <a:srgbClr val="508231">
                    <a:alpha val="35999"/>
                  </a:srgbClr>
                </a:gs>
              </a:gsLst>
              <a:lin ang="2112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35999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5362" name="Picture 2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28825" y="-106363"/>
              <a:ext cx="9929813" cy="9625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5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2000" y="330200"/>
              <a:ext cx="5435600" cy="90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6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5367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" y="8890000"/>
              <a:ext cx="55753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553641" y="1634133"/>
            <a:ext cx="8090297" cy="2491383"/>
          </a:xfrm>
          <a:ln/>
        </p:spPr>
        <p:txBody>
          <a:bodyPr anchor="ctr"/>
          <a:lstStyle/>
          <a:p>
            <a:r>
              <a:rPr lang="en-US" sz="5600" dirty="0">
                <a:solidFill>
                  <a:srgbClr val="50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  <a:sym typeface="Arial" charset="0"/>
              </a:rPr>
              <a:t>Entrepreneurship</a:t>
            </a:r>
            <a:r>
              <a:rPr lang="en-US" sz="4200" dirty="0">
                <a:solidFill>
                  <a:srgbClr val="50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sz="4200" dirty="0">
                <a:solidFill>
                  <a:srgbClr val="50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  <a:sym typeface="Arial" charset="0"/>
              </a:rPr>
            </a:br>
            <a:r>
              <a:rPr lang="en-US" sz="4200" dirty="0">
                <a:solidFill>
                  <a:srgbClr val="50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  <a:sym typeface="Arial" charset="0"/>
              </a:rPr>
              <a:t>at the </a:t>
            </a:r>
            <a:br>
              <a:rPr lang="en-US" sz="4200" dirty="0">
                <a:solidFill>
                  <a:srgbClr val="50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  <a:sym typeface="Arial" charset="0"/>
              </a:rPr>
            </a:br>
            <a:r>
              <a:rPr lang="en-US" sz="5600" dirty="0">
                <a:solidFill>
                  <a:srgbClr val="50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  <a:sym typeface="Arial" charset="0"/>
              </a:rPr>
              <a:t>University of Rochester</a:t>
            </a:r>
            <a:endParaRPr lang="en-US" sz="5600" dirty="0">
              <a:solidFill>
                <a:srgbClr val="50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sym typeface="Arial" charset="0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18047" y="4822031"/>
            <a:ext cx="7358063" cy="3053953"/>
          </a:xfrm>
          <a:ln/>
        </p:spPr>
        <p:txBody>
          <a:bodyPr/>
          <a:lstStyle/>
          <a:p>
            <a:pPr algn="r"/>
            <a:r>
              <a:rPr lang="en-US" sz="1700" b="1" dirty="0">
                <a:solidFill>
                  <a:srgbClr val="505050"/>
                </a:solidFill>
                <a:latin typeface="Arial" charset="0"/>
                <a:cs typeface="Arial" charset="0"/>
                <a:sym typeface="Arial" charset="0"/>
              </a:rPr>
              <a:t>Duncan Moore</a:t>
            </a:r>
          </a:p>
          <a:p>
            <a:pPr algn="r">
              <a:spcAft>
                <a:spcPts val="844"/>
              </a:spcAft>
            </a:pPr>
            <a:r>
              <a:rPr lang="en-US" sz="1400" i="1" dirty="0">
                <a:solidFill>
                  <a:srgbClr val="505050"/>
                </a:solidFill>
                <a:latin typeface="Arial" charset="0"/>
                <a:cs typeface="Arial" charset="0"/>
                <a:sym typeface="Arial" charset="0"/>
              </a:rPr>
              <a:t>Vice Provost for Entrepreneurship</a:t>
            </a:r>
          </a:p>
          <a:p>
            <a:pPr algn="r"/>
            <a:r>
              <a:rPr lang="en-US" sz="1400" dirty="0">
                <a:solidFill>
                  <a:srgbClr val="505050"/>
                </a:solidFill>
                <a:latin typeface="Arial" charset="0"/>
                <a:cs typeface="Arial" charset="0"/>
                <a:sym typeface="Arial" charset="0"/>
              </a:rPr>
              <a:t>585.275.5248</a:t>
            </a:r>
          </a:p>
          <a:p>
            <a:pPr algn="r"/>
            <a:r>
              <a:rPr lang="en-US" sz="1400" dirty="0">
                <a:solidFill>
                  <a:srgbClr val="505050"/>
                </a:solidFill>
                <a:latin typeface="Arial" charset="0"/>
                <a:cs typeface="Arial" charset="0"/>
                <a:sym typeface="Arial" charset="0"/>
              </a:rPr>
              <a:t>moore@optics.rochester.edu</a:t>
            </a:r>
          </a:p>
        </p:txBody>
      </p:sp>
    </p:spTree>
    <p:extLst>
      <p:ext uri="{BB962C8B-B14F-4D97-AF65-F5344CB8AC3E}">
        <p14:creationId xmlns:p14="http://schemas.microsoft.com/office/powerpoint/2010/main" val="3100762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0" y="6098977"/>
            <a:ext cx="9170789" cy="794742"/>
            <a:chOff x="0" y="8674100"/>
            <a:chExt cx="13042900" cy="1130300"/>
          </a:xfrm>
        </p:grpSpPr>
        <p:sp>
          <p:nvSpPr>
            <p:cNvPr id="15366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5367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" y="8890000"/>
              <a:ext cx="55753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28687" y="591502"/>
            <a:ext cx="7358063" cy="776883"/>
          </a:xfrm>
        </p:spPr>
        <p:txBody>
          <a:bodyPr/>
          <a:lstStyle/>
          <a:p>
            <a:r>
              <a:rPr lang="en-US" sz="4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Curriculum – Two Semester</a:t>
            </a:r>
            <a:endParaRPr lang="en-US" sz="4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734" y="1660922"/>
            <a:ext cx="6750844" cy="4136081"/>
          </a:xfrm>
          <a:prstGeom prst="rect">
            <a:avLst/>
          </a:prstGeom>
        </p:spPr>
      </p:pic>
      <p:pic>
        <p:nvPicPr>
          <p:cNvPr id="11" name="Picture 1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09" y="6250781"/>
            <a:ext cx="2625328" cy="45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475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0" y="6098977"/>
            <a:ext cx="9170789" cy="794742"/>
            <a:chOff x="0" y="8674100"/>
            <a:chExt cx="13042900" cy="1130300"/>
          </a:xfrm>
        </p:grpSpPr>
        <p:sp>
          <p:nvSpPr>
            <p:cNvPr id="15366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5367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" y="8890000"/>
              <a:ext cx="55753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5109" y="591502"/>
            <a:ext cx="7358063" cy="776883"/>
          </a:xfrm>
        </p:spPr>
        <p:txBody>
          <a:bodyPr/>
          <a:lstStyle/>
          <a:p>
            <a:r>
              <a:rPr lang="en-US" sz="4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Curriculum – Three Semester</a:t>
            </a:r>
            <a:endParaRPr lang="en-US" sz="4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422" y="1883852"/>
            <a:ext cx="6911578" cy="4108281"/>
          </a:xfrm>
          <a:prstGeom prst="rect">
            <a:avLst/>
          </a:prstGeom>
        </p:spPr>
      </p:pic>
      <p:pic>
        <p:nvPicPr>
          <p:cNvPr id="11" name="Picture 1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09" y="6250781"/>
            <a:ext cx="2625328" cy="45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017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-26789" y="6063258"/>
            <a:ext cx="9170789" cy="794742"/>
            <a:chOff x="0" y="8674100"/>
            <a:chExt cx="13042900" cy="1130300"/>
          </a:xfrm>
        </p:grpSpPr>
        <p:sp>
          <p:nvSpPr>
            <p:cNvPr id="15366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5367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" y="8890000"/>
              <a:ext cx="55753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92969" y="591502"/>
            <a:ext cx="7358063" cy="776883"/>
          </a:xfrm>
        </p:spPr>
        <p:txBody>
          <a:bodyPr/>
          <a:lstStyle/>
          <a:p>
            <a:r>
              <a:rPr lang="en-US" sz="4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Engineering Concentrations</a:t>
            </a:r>
            <a:endParaRPr lang="en-US" sz="4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600053"/>
              </p:ext>
            </p:extLst>
          </p:nvPr>
        </p:nvGraphicFramePr>
        <p:xfrm>
          <a:off x="879574" y="1607344"/>
          <a:ext cx="7358062" cy="2839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9031"/>
                <a:gridCol w="3679031"/>
              </a:tblGrid>
              <a:tr h="40719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Engineering Concentration Choices</a:t>
                      </a:r>
                      <a:endParaRPr lang="en-US" sz="2300" dirty="0"/>
                    </a:p>
                  </a:txBody>
                  <a:tcPr marL="64294" marR="64294" marT="32147" marB="32147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7194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Biomedical Engineering</a:t>
                      </a:r>
                      <a:endParaRPr lang="en-US" sz="23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Materials Science</a:t>
                      </a:r>
                      <a:endParaRPr lang="en-US" sz="2300" dirty="0"/>
                    </a:p>
                  </a:txBody>
                  <a:tcPr marL="64294" marR="64294" marT="32147" marB="32147"/>
                </a:tc>
              </a:tr>
              <a:tr h="407194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Chemical</a:t>
                      </a:r>
                      <a:r>
                        <a:rPr lang="en-US" sz="2300" baseline="0" dirty="0" smtClean="0"/>
                        <a:t> Engineering</a:t>
                      </a:r>
                      <a:endParaRPr lang="en-US" sz="23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Computer Science</a:t>
                      </a:r>
                      <a:endParaRPr lang="en-US" sz="2300" dirty="0"/>
                    </a:p>
                  </a:txBody>
                  <a:tcPr marL="64294" marR="64294" marT="32147" marB="32147"/>
                </a:tc>
              </a:tr>
              <a:tr h="750094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Electrical and Computer Engineering</a:t>
                      </a:r>
                      <a:endParaRPr lang="en-US" sz="23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Data Science</a:t>
                      </a:r>
                      <a:endParaRPr lang="en-US" sz="2300" dirty="0"/>
                    </a:p>
                  </a:txBody>
                  <a:tcPr marL="64294" marR="64294" marT="32147" marB="32147"/>
                </a:tc>
              </a:tr>
              <a:tr h="407194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Mechanical Engineering</a:t>
                      </a:r>
                      <a:endParaRPr lang="en-US" sz="23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Optics</a:t>
                      </a:r>
                      <a:endParaRPr lang="en-US" sz="2300" dirty="0"/>
                    </a:p>
                  </a:txBody>
                  <a:tcPr marL="64294" marR="64294" marT="32147" marB="32147"/>
                </a:tc>
              </a:tr>
              <a:tr h="407194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Energy and the Environment</a:t>
                      </a:r>
                      <a:endParaRPr lang="en-US" sz="23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 marL="64294" marR="64294" marT="32147" marB="32147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82266" y="4806872"/>
            <a:ext cx="7340203" cy="843981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l"/>
            <a:r>
              <a:rPr lang="en-US" sz="1700" dirty="0"/>
              <a:t>* Proposed degree program in Technical Entrepreneurship and Management in </a:t>
            </a:r>
            <a:r>
              <a:rPr lang="en-US" sz="1700" dirty="0" err="1"/>
              <a:t>Biomanufacturing</a:t>
            </a:r>
            <a:r>
              <a:rPr lang="en-US" sz="1700" dirty="0"/>
              <a:t> and Therapeutic Development (TEAM-BMTD) in conjunction with the School of Medicine and Dentistry set for Fall 2014</a:t>
            </a:r>
            <a:endParaRPr lang="en-US" sz="1700" dirty="0"/>
          </a:p>
        </p:txBody>
      </p:sp>
      <p:pic>
        <p:nvPicPr>
          <p:cNvPr id="12" name="Picture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09" y="6250781"/>
            <a:ext cx="2625328" cy="45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549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0" y="6098977"/>
            <a:ext cx="9170789" cy="794742"/>
            <a:chOff x="0" y="8674100"/>
            <a:chExt cx="13042900" cy="1130300"/>
          </a:xfrm>
        </p:grpSpPr>
        <p:sp>
          <p:nvSpPr>
            <p:cNvPr id="15366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5367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" y="8890000"/>
              <a:ext cx="55753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5109" y="591502"/>
            <a:ext cx="7358063" cy="776883"/>
          </a:xfrm>
        </p:spPr>
        <p:txBody>
          <a:bodyPr/>
          <a:lstStyle/>
          <a:p>
            <a:r>
              <a:rPr lang="en-US" sz="4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Class of 2014 Profile</a:t>
            </a:r>
            <a:endParaRPr lang="en-US" sz="4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417119"/>
              </p:ext>
            </p:extLst>
          </p:nvPr>
        </p:nvGraphicFramePr>
        <p:xfrm>
          <a:off x="808137" y="1426964"/>
          <a:ext cx="7554515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010"/>
                <a:gridCol w="3795505"/>
              </a:tblGrid>
              <a:tr h="3429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Class Characteristics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4294" marR="64294" marT="32147" marB="32147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Students Enrolled</a:t>
                      </a:r>
                      <a:endParaRPr lang="en-US" sz="18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24</a:t>
                      </a:r>
                      <a:endParaRPr lang="en-US" sz="1800" dirty="0"/>
                    </a:p>
                  </a:txBody>
                  <a:tcPr marL="64294" marR="64294" marT="32147" marB="32147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Countries</a:t>
                      </a:r>
                      <a:r>
                        <a:rPr lang="en-US" sz="1800" baseline="0" dirty="0" smtClean="0"/>
                        <a:t> Represented</a:t>
                      </a:r>
                      <a:endParaRPr lang="en-US" sz="18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 marL="64294" marR="64294" marT="32147" marB="32147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Average</a:t>
                      </a:r>
                      <a:r>
                        <a:rPr lang="en-US" sz="1800" baseline="0" dirty="0" smtClean="0"/>
                        <a:t> Age</a:t>
                      </a:r>
                      <a:endParaRPr lang="en-US" sz="18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24</a:t>
                      </a:r>
                      <a:endParaRPr lang="en-US" sz="1800" dirty="0"/>
                    </a:p>
                  </a:txBody>
                  <a:tcPr marL="64294" marR="64294" marT="32147" marB="32147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Female/Male </a:t>
                      </a:r>
                      <a:endParaRPr lang="en-US" sz="18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17%/83%</a:t>
                      </a:r>
                      <a:endParaRPr lang="en-US" sz="1800" dirty="0"/>
                    </a:p>
                  </a:txBody>
                  <a:tcPr marL="64294" marR="64294" marT="32147" marB="32147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Students Receiving</a:t>
                      </a:r>
                      <a:r>
                        <a:rPr lang="en-US" sz="1800" baseline="0" dirty="0" smtClean="0"/>
                        <a:t> Merit Scholarships</a:t>
                      </a:r>
                      <a:endParaRPr lang="en-US" sz="18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92%</a:t>
                      </a:r>
                      <a:endParaRPr lang="en-US" sz="1800" dirty="0"/>
                    </a:p>
                  </a:txBody>
                  <a:tcPr marL="64294" marR="64294" marT="32147" marB="32147"/>
                </a:tc>
              </a:tr>
              <a:tr h="3429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Test Scores</a:t>
                      </a:r>
                      <a:endParaRPr lang="en-US" sz="1800" b="1" dirty="0"/>
                    </a:p>
                  </a:txBody>
                  <a:tcPr marL="64294" marR="64294" marT="32147" marB="32147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Average</a:t>
                      </a:r>
                      <a:r>
                        <a:rPr lang="en-US" sz="1800" baseline="0" dirty="0" smtClean="0"/>
                        <a:t> GRE (middle 60%)</a:t>
                      </a:r>
                      <a:endParaRPr lang="en-US" sz="18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1350/313 (1210-1460/310-322)</a:t>
                      </a:r>
                      <a:endParaRPr lang="en-US" sz="1800" dirty="0"/>
                    </a:p>
                  </a:txBody>
                  <a:tcPr marL="64294" marR="64294" marT="32147" marB="32147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Average TOEFL (middle</a:t>
                      </a:r>
                      <a:r>
                        <a:rPr lang="en-US" sz="1800" baseline="0" dirty="0" smtClean="0"/>
                        <a:t> 60% range)</a:t>
                      </a:r>
                      <a:endParaRPr lang="en-US" sz="18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104 (101-107)</a:t>
                      </a:r>
                      <a:endParaRPr lang="en-US" sz="1800" dirty="0"/>
                    </a:p>
                  </a:txBody>
                  <a:tcPr marL="64294" marR="64294" marT="32147" marB="32147"/>
                </a:tc>
              </a:tr>
              <a:tr h="3429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Undergraduate</a:t>
                      </a:r>
                      <a:r>
                        <a:rPr lang="en-US" sz="1800" b="1" baseline="0" dirty="0" smtClean="0"/>
                        <a:t> Characteristics</a:t>
                      </a:r>
                      <a:endParaRPr lang="en-US" sz="1800" b="1" dirty="0"/>
                    </a:p>
                  </a:txBody>
                  <a:tcPr marL="64294" marR="64294" marT="32147" marB="32147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Average GPA (middle 60% range)</a:t>
                      </a:r>
                      <a:endParaRPr lang="en-US" sz="18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3.27 (3.09-3.60)</a:t>
                      </a:r>
                      <a:endParaRPr lang="en-US" sz="1800" dirty="0"/>
                    </a:p>
                  </a:txBody>
                  <a:tcPr marL="64294" marR="64294" marT="32147" marB="32147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Engineering/Science/Other Majors</a:t>
                      </a:r>
                      <a:endParaRPr lang="en-US" sz="18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54%/38%/8%</a:t>
                      </a:r>
                      <a:endParaRPr lang="en-US" sz="1800" dirty="0"/>
                    </a:p>
                  </a:txBody>
                  <a:tcPr marL="64294" marR="64294" marT="32147" marB="32147"/>
                </a:tc>
              </a:tr>
            </a:tbl>
          </a:graphicData>
        </a:graphic>
      </p:graphicFrame>
      <p:pic>
        <p:nvPicPr>
          <p:cNvPr id="11" name="Picture 1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09" y="6250781"/>
            <a:ext cx="2625328" cy="45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412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0" y="6098977"/>
            <a:ext cx="9170789" cy="794742"/>
            <a:chOff x="0" y="8674100"/>
            <a:chExt cx="13042900" cy="1130300"/>
          </a:xfrm>
        </p:grpSpPr>
        <p:sp>
          <p:nvSpPr>
            <p:cNvPr id="15366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5367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" y="8890000"/>
              <a:ext cx="55753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92969" y="1151930"/>
            <a:ext cx="7358063" cy="776883"/>
          </a:xfrm>
        </p:spPr>
        <p:txBody>
          <a:bodyPr/>
          <a:lstStyle/>
          <a:p>
            <a:r>
              <a:rPr lang="en-US" sz="4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Questions??</a:t>
            </a:r>
            <a:endParaRPr lang="en-US" sz="4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92969" y="2196703"/>
            <a:ext cx="7358063" cy="3375422"/>
          </a:xfrm>
        </p:spPr>
        <p:txBody>
          <a:bodyPr/>
          <a:lstStyle/>
          <a:p>
            <a:pPr lvl="2"/>
            <a:r>
              <a:rPr lang="en-US" dirty="0" smtClean="0">
                <a:latin typeface="Arial" pitchFamily="34" charset="0"/>
                <a:cs typeface="Arial" pitchFamily="34" charset="0"/>
              </a:rPr>
              <a:t>For more information please </a:t>
            </a:r>
          </a:p>
          <a:p>
            <a:pPr lvl="2"/>
            <a:r>
              <a:rPr lang="en-US" dirty="0" smtClean="0">
                <a:latin typeface="Arial" pitchFamily="34" charset="0"/>
                <a:cs typeface="Arial" pitchFamily="34" charset="0"/>
              </a:rPr>
              <a:t>visit our website: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3"/>
              </a:rPr>
              <a:t>www.rochester.edu/TEAM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2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dirty="0" smtClean="0">
                <a:latin typeface="Arial" pitchFamily="34" charset="0"/>
                <a:cs typeface="Arial" pitchFamily="34" charset="0"/>
              </a:rPr>
              <a:t>If you have questions, always feel free to contact Executive Director, Andrea Galati: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4"/>
              </a:rPr>
              <a:t>andrea.galati@rochester.edu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hlinkClick r:id="rId5"/>
          </p:cNvPr>
          <p:cNvSpPr txBox="1"/>
          <p:nvPr/>
        </p:nvSpPr>
        <p:spPr>
          <a:xfrm>
            <a:off x="4089797" y="5143500"/>
            <a:ext cx="3643313" cy="324608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1700" b="1" dirty="0" err="1">
                <a:latin typeface="Arial" pitchFamily="34" charset="0"/>
                <a:cs typeface="Arial" pitchFamily="34" charset="0"/>
                <a:hlinkClick r:id="rId6"/>
              </a:rPr>
              <a:t>facebook.com</a:t>
            </a:r>
            <a:r>
              <a:rPr lang="en-US" sz="1700" b="1" dirty="0">
                <a:latin typeface="Arial" pitchFamily="34" charset="0"/>
                <a:cs typeface="Arial" pitchFamily="34" charset="0"/>
                <a:hlinkClick r:id="rId6"/>
              </a:rPr>
              <a:t>/UR.TEAM.MS</a:t>
            </a:r>
            <a:endParaRPr lang="en-US" sz="17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http://www.jvapes.com/product_images/uploaded_images/like-us-on-faceboo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67539" y="4875610"/>
            <a:ext cx="2282993" cy="1040216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09" y="6250781"/>
            <a:ext cx="2625328" cy="45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908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426517" y="-107156"/>
            <a:ext cx="10597307" cy="7000875"/>
            <a:chOff x="-2028825" y="-152400"/>
            <a:chExt cx="15071725" cy="9956800"/>
          </a:xfrm>
        </p:grpSpPr>
        <p:sp>
          <p:nvSpPr>
            <p:cNvPr id="15361" name="Rectangle 1"/>
            <p:cNvSpPr>
              <a:spLocks/>
            </p:cNvSpPr>
            <p:nvPr/>
          </p:nvSpPr>
          <p:spPr bwMode="auto">
            <a:xfrm>
              <a:off x="2730500" y="-152400"/>
              <a:ext cx="10312400" cy="1663700"/>
            </a:xfrm>
            <a:prstGeom prst="rect">
              <a:avLst/>
            </a:prstGeom>
            <a:gradFill rotWithShape="0">
              <a:gsLst>
                <a:gs pos="0">
                  <a:srgbClr val="FFFFFF">
                    <a:alpha val="35999"/>
                  </a:srgbClr>
                </a:gs>
                <a:gs pos="100000">
                  <a:srgbClr val="508231">
                    <a:alpha val="35999"/>
                  </a:srgbClr>
                </a:gs>
              </a:gsLst>
              <a:lin ang="2112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35999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5362" name="Picture 2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28825" y="-106363"/>
              <a:ext cx="9929813" cy="9625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5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2000" y="330200"/>
              <a:ext cx="5435600" cy="90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6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5367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" y="8890000"/>
              <a:ext cx="55753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553641" y="1634133"/>
            <a:ext cx="8090297" cy="2491383"/>
          </a:xfrm>
          <a:ln/>
        </p:spPr>
        <p:txBody>
          <a:bodyPr anchor="ctr">
            <a:normAutofit fontScale="90000"/>
          </a:bodyPr>
          <a:lstStyle/>
          <a:p>
            <a:r>
              <a:rPr lang="en-US" sz="5600" dirty="0">
                <a:solidFill>
                  <a:srgbClr val="50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  <a:sym typeface="Arial" charset="0"/>
              </a:rPr>
              <a:t>On Line Invention Disclosure – a New, Streamlined Process</a:t>
            </a:r>
            <a:endParaRPr lang="en-US" sz="5600" dirty="0">
              <a:solidFill>
                <a:srgbClr val="50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sym typeface="Arial" charset="0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71625" y="4607719"/>
            <a:ext cx="5679281" cy="1285875"/>
          </a:xfrm>
          <a:ln/>
        </p:spPr>
        <p:txBody>
          <a:bodyPr/>
          <a:lstStyle/>
          <a:p>
            <a:r>
              <a:rPr lang="en-US" sz="2800" dirty="0">
                <a:solidFill>
                  <a:srgbClr val="505050"/>
                </a:solidFill>
                <a:latin typeface="Arial" charset="0"/>
                <a:cs typeface="Arial" charset="0"/>
                <a:sym typeface="Arial" charset="0"/>
              </a:rPr>
              <a:t>Marjorie Hunter</a:t>
            </a:r>
          </a:p>
          <a:p>
            <a:r>
              <a:rPr lang="en-US" sz="2800" dirty="0">
                <a:solidFill>
                  <a:srgbClr val="505050"/>
                </a:solidFill>
                <a:latin typeface="Arial" charset="0"/>
                <a:cs typeface="Arial" charset="0"/>
                <a:sym typeface="Arial" charset="0"/>
              </a:rPr>
              <a:t>Director,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1460400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6098977"/>
            <a:ext cx="9170789" cy="794742"/>
            <a:chOff x="0" y="8674100"/>
            <a:chExt cx="13042900" cy="1130300"/>
          </a:xfrm>
        </p:grpSpPr>
        <p:sp>
          <p:nvSpPr>
            <p:cNvPr id="15366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536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" y="8890000"/>
              <a:ext cx="55753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09" y="6250781"/>
            <a:ext cx="2625328" cy="45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906363" y="267890"/>
            <a:ext cx="7358063" cy="671870"/>
          </a:xfrm>
        </p:spPr>
        <p:txBody>
          <a:bodyPr/>
          <a:lstStyle/>
          <a:p>
            <a:r>
              <a:rPr lang="en-US" sz="3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New Form</a:t>
            </a:r>
            <a:endParaRPr lang="en-US" sz="3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74" y="1071562"/>
            <a:ext cx="5101642" cy="490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92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6098977"/>
            <a:ext cx="9170789" cy="794742"/>
            <a:chOff x="0" y="8674100"/>
            <a:chExt cx="13042900" cy="1130300"/>
          </a:xfrm>
        </p:grpSpPr>
        <p:sp>
          <p:nvSpPr>
            <p:cNvPr id="15366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536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" y="8890000"/>
              <a:ext cx="55753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09" y="6250781"/>
            <a:ext cx="2625328" cy="45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906363" y="267890"/>
            <a:ext cx="7358063" cy="671870"/>
          </a:xfrm>
        </p:spPr>
        <p:txBody>
          <a:bodyPr/>
          <a:lstStyle/>
          <a:p>
            <a:r>
              <a:rPr lang="en-US" sz="3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Questions Asked</a:t>
            </a:r>
            <a:endParaRPr lang="en-US" sz="3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3641" y="1071563"/>
            <a:ext cx="8036719" cy="341919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dirty="0" smtClean="0"/>
              <a:t>Title of Invention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14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6098977"/>
            <a:ext cx="9170789" cy="794742"/>
            <a:chOff x="0" y="8674100"/>
            <a:chExt cx="13042900" cy="1130300"/>
          </a:xfrm>
        </p:grpSpPr>
        <p:sp>
          <p:nvSpPr>
            <p:cNvPr id="15366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536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" y="8890000"/>
              <a:ext cx="55753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09" y="6250781"/>
            <a:ext cx="2625328" cy="45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906363" y="267890"/>
            <a:ext cx="7358063" cy="671870"/>
          </a:xfrm>
        </p:spPr>
        <p:txBody>
          <a:bodyPr/>
          <a:lstStyle/>
          <a:p>
            <a:r>
              <a:rPr lang="en-US" sz="3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Questions Asked</a:t>
            </a:r>
            <a:endParaRPr lang="en-US" sz="3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3641" y="1071563"/>
            <a:ext cx="8036719" cy="618918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dirty="0" smtClean="0"/>
              <a:t>Title of Invention</a:t>
            </a:r>
          </a:p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dirty="0" smtClean="0"/>
              <a:t>Brief Description of Invention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309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6098977"/>
            <a:ext cx="9170789" cy="794742"/>
            <a:chOff x="0" y="8674100"/>
            <a:chExt cx="13042900" cy="1130300"/>
          </a:xfrm>
        </p:grpSpPr>
        <p:sp>
          <p:nvSpPr>
            <p:cNvPr id="15366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536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" y="8890000"/>
              <a:ext cx="55753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09" y="6250781"/>
            <a:ext cx="2625328" cy="45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906363" y="267890"/>
            <a:ext cx="7358063" cy="671870"/>
          </a:xfrm>
        </p:spPr>
        <p:txBody>
          <a:bodyPr/>
          <a:lstStyle/>
          <a:p>
            <a:r>
              <a:rPr lang="en-US" sz="3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Questions Asked</a:t>
            </a:r>
            <a:endParaRPr lang="en-US" sz="3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3641" y="1071563"/>
            <a:ext cx="8036719" cy="89591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dirty="0" smtClean="0"/>
              <a:t>Title of Invention</a:t>
            </a:r>
          </a:p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dirty="0" smtClean="0"/>
              <a:t>Brief Description of Invention</a:t>
            </a:r>
          </a:p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dirty="0" smtClean="0"/>
              <a:t>Previous Public Disclosure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656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6098977"/>
            <a:ext cx="9170789" cy="794742"/>
            <a:chOff x="0" y="8674100"/>
            <a:chExt cx="13042900" cy="1130300"/>
          </a:xfrm>
        </p:grpSpPr>
        <p:sp>
          <p:nvSpPr>
            <p:cNvPr id="15366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5367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" y="8890000"/>
              <a:ext cx="55753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92969" y="591502"/>
            <a:ext cx="7358063" cy="776883"/>
          </a:xfrm>
        </p:spPr>
        <p:txBody>
          <a:bodyPr/>
          <a:lstStyle/>
          <a:p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Our Definition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06363" y="1714500"/>
            <a:ext cx="7358063" cy="1339453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 smtClean="0">
                <a:latin typeface="Arial" pitchFamily="34" charset="0"/>
                <a:cs typeface="Arial" pitchFamily="34" charset="0"/>
              </a:rPr>
              <a:t>Entrepreneurship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\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ŏn’trə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prə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nər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-ship\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n: </a:t>
            </a:r>
          </a:p>
          <a:p>
            <a:pPr algn="l"/>
            <a:r>
              <a:rPr lang="en-US" sz="2200" dirty="0">
                <a:latin typeface="Arial" pitchFamily="34" charset="0"/>
                <a:cs typeface="Arial" pitchFamily="34" charset="0"/>
              </a:rPr>
              <a:t>Transforming ideas into enterprises that create value.</a:t>
            </a:r>
          </a:p>
        </p:txBody>
      </p:sp>
      <p:sp>
        <p:nvSpPr>
          <p:cNvPr id="10" name="Content Placeholder 6"/>
          <p:cNvSpPr txBox="1">
            <a:spLocks/>
          </p:cNvSpPr>
          <p:nvPr/>
        </p:nvSpPr>
        <p:spPr bwMode="auto">
          <a:xfrm>
            <a:off x="910828" y="3375422"/>
            <a:ext cx="7358063" cy="225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7" tIns="35717" rIns="35717" bIns="35717" numCol="2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422"/>
              </a:spcAft>
              <a:buFont typeface="Arial" pitchFamily="34" charset="0"/>
              <a:buChar char="•"/>
            </a:pPr>
            <a:r>
              <a:rPr lang="en-US" sz="2500" kern="0" dirty="0">
                <a:latin typeface="Arial" pitchFamily="34" charset="0"/>
                <a:cs typeface="Arial" pitchFamily="34" charset="0"/>
              </a:rPr>
              <a:t> Way of thinking</a:t>
            </a:r>
          </a:p>
          <a:p>
            <a:pPr>
              <a:spcAft>
                <a:spcPts val="422"/>
              </a:spcAft>
              <a:buFont typeface="Arial" pitchFamily="34" charset="0"/>
              <a:buChar char="•"/>
            </a:pPr>
            <a:r>
              <a:rPr lang="en-US" sz="2500" kern="0" dirty="0">
                <a:latin typeface="Arial" pitchFamily="34" charset="0"/>
                <a:cs typeface="Arial" pitchFamily="34" charset="0"/>
              </a:rPr>
              <a:t> A unique approach to 	problems</a:t>
            </a:r>
          </a:p>
          <a:p>
            <a:pPr>
              <a:spcAft>
                <a:spcPts val="422"/>
              </a:spcAft>
              <a:buFont typeface="Arial" pitchFamily="34" charset="0"/>
              <a:buChar char="•"/>
            </a:pPr>
            <a:r>
              <a:rPr lang="en-US" sz="2500" kern="0" dirty="0">
                <a:latin typeface="Arial" pitchFamily="34" charset="0"/>
                <a:cs typeface="Arial" pitchFamily="34" charset="0"/>
              </a:rPr>
              <a:t> Attribute of the mind</a:t>
            </a:r>
          </a:p>
          <a:p>
            <a:pPr>
              <a:spcAft>
                <a:spcPts val="422"/>
              </a:spcAft>
              <a:buFont typeface="Arial" pitchFamily="34" charset="0"/>
              <a:buChar char="•"/>
            </a:pPr>
            <a:r>
              <a:rPr lang="en-US" sz="2500" kern="0" dirty="0">
                <a:latin typeface="Arial" pitchFamily="34" charset="0"/>
                <a:cs typeface="Arial" pitchFamily="34" charset="0"/>
              </a:rPr>
              <a:t> Trait of character</a:t>
            </a:r>
          </a:p>
          <a:p>
            <a:pPr>
              <a:spcAft>
                <a:spcPts val="422"/>
              </a:spcAft>
              <a:buFont typeface="Arial" pitchFamily="34" charset="0"/>
              <a:buChar char="•"/>
            </a:pPr>
            <a:r>
              <a:rPr lang="en-US" sz="2500" kern="0" dirty="0">
                <a:latin typeface="Arial" pitchFamily="34" charset="0"/>
                <a:cs typeface="Arial" pitchFamily="34" charset="0"/>
              </a:rPr>
              <a:t> A Science and an Art</a:t>
            </a:r>
          </a:p>
          <a:p>
            <a:pPr>
              <a:spcAft>
                <a:spcPts val="422"/>
              </a:spcAft>
              <a:buFont typeface="Arial" pitchFamily="34" charset="0"/>
              <a:buChar char="•"/>
            </a:pPr>
            <a:r>
              <a:rPr lang="en-US" sz="2500" kern="0" dirty="0">
                <a:latin typeface="Arial" pitchFamily="34" charset="0"/>
                <a:cs typeface="Arial" pitchFamily="34" charset="0"/>
              </a:rPr>
              <a:t> Some characteristics 	can be taught</a:t>
            </a:r>
          </a:p>
          <a:p>
            <a:pPr>
              <a:spcAft>
                <a:spcPts val="422"/>
              </a:spcAft>
              <a:buFont typeface="Arial" pitchFamily="34" charset="0"/>
              <a:buChar char="•"/>
            </a:pPr>
            <a:r>
              <a:rPr lang="en-US" sz="2500" kern="0" dirty="0">
                <a:latin typeface="Arial" pitchFamily="34" charset="0"/>
                <a:cs typeface="Arial" pitchFamily="34" charset="0"/>
              </a:rPr>
              <a:t> Some characteristics 	must be nurtured</a:t>
            </a:r>
          </a:p>
        </p:txBody>
      </p:sp>
      <p:pic>
        <p:nvPicPr>
          <p:cNvPr id="11" name="Picture 1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09" y="6250781"/>
            <a:ext cx="2625328" cy="45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641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6098977"/>
            <a:ext cx="9170789" cy="794742"/>
            <a:chOff x="0" y="8674100"/>
            <a:chExt cx="13042900" cy="1130300"/>
          </a:xfrm>
        </p:grpSpPr>
        <p:sp>
          <p:nvSpPr>
            <p:cNvPr id="15366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536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" y="8890000"/>
              <a:ext cx="55753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09" y="6250781"/>
            <a:ext cx="2625328" cy="45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906363" y="267890"/>
            <a:ext cx="7358063" cy="671870"/>
          </a:xfrm>
        </p:spPr>
        <p:txBody>
          <a:bodyPr/>
          <a:lstStyle/>
          <a:p>
            <a:r>
              <a:rPr lang="en-US" sz="3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Questions Asked</a:t>
            </a:r>
            <a:endParaRPr lang="en-US" sz="3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3641" y="1071562"/>
            <a:ext cx="8036719" cy="1172915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dirty="0" smtClean="0"/>
              <a:t>Title of Invention</a:t>
            </a:r>
          </a:p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dirty="0" smtClean="0"/>
              <a:t>Brief Description of Invention</a:t>
            </a:r>
          </a:p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dirty="0" smtClean="0"/>
              <a:t>Previous Public Disclosure</a:t>
            </a:r>
          </a:p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dirty="0" smtClean="0"/>
              <a:t>Pending Future Public Disclosure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39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6098977"/>
            <a:ext cx="9170789" cy="794742"/>
            <a:chOff x="0" y="8674100"/>
            <a:chExt cx="13042900" cy="1130300"/>
          </a:xfrm>
        </p:grpSpPr>
        <p:sp>
          <p:nvSpPr>
            <p:cNvPr id="15366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536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" y="8890000"/>
              <a:ext cx="55753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09" y="6250781"/>
            <a:ext cx="2625328" cy="45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906363" y="267890"/>
            <a:ext cx="7358063" cy="671870"/>
          </a:xfrm>
        </p:spPr>
        <p:txBody>
          <a:bodyPr/>
          <a:lstStyle/>
          <a:p>
            <a:r>
              <a:rPr lang="en-US" sz="3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Questions Asked</a:t>
            </a:r>
            <a:endParaRPr lang="en-US" sz="3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3641" y="1071563"/>
            <a:ext cx="8197453" cy="1449914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dirty="0" smtClean="0"/>
              <a:t>Title of Invention</a:t>
            </a:r>
          </a:p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dirty="0" smtClean="0"/>
              <a:t>Brief Description of Invention</a:t>
            </a:r>
          </a:p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dirty="0" smtClean="0"/>
              <a:t>Previous Public Disclosure</a:t>
            </a:r>
          </a:p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dirty="0" smtClean="0"/>
              <a:t>Pending Future Public Disclosure</a:t>
            </a:r>
          </a:p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dirty="0" smtClean="0"/>
              <a:t>Extramural Funding/Materials Used? (Details)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653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6098977"/>
            <a:ext cx="9170789" cy="794742"/>
            <a:chOff x="0" y="8674100"/>
            <a:chExt cx="13042900" cy="1130300"/>
          </a:xfrm>
        </p:grpSpPr>
        <p:sp>
          <p:nvSpPr>
            <p:cNvPr id="15366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536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" y="8890000"/>
              <a:ext cx="55753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09" y="6250781"/>
            <a:ext cx="2625328" cy="45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906363" y="267890"/>
            <a:ext cx="7358063" cy="671870"/>
          </a:xfrm>
        </p:spPr>
        <p:txBody>
          <a:bodyPr/>
          <a:lstStyle/>
          <a:p>
            <a:r>
              <a:rPr lang="en-US" sz="3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Questions Asked</a:t>
            </a:r>
            <a:endParaRPr lang="en-US" sz="3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3641" y="1071562"/>
            <a:ext cx="8197453" cy="1726913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dirty="0" smtClean="0"/>
              <a:t>Title of Invention</a:t>
            </a:r>
          </a:p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dirty="0" smtClean="0"/>
              <a:t>Brief Description of Invention</a:t>
            </a:r>
          </a:p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dirty="0" smtClean="0"/>
              <a:t>Previous Public Disclosure</a:t>
            </a:r>
          </a:p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dirty="0" smtClean="0"/>
              <a:t>Pending Future Public Disclosure</a:t>
            </a:r>
          </a:p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dirty="0" smtClean="0"/>
              <a:t>Extramural Funding/Materials Used? (Details)</a:t>
            </a:r>
          </a:p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dirty="0" smtClean="0"/>
              <a:t>Attach Descriptive Document (If Available)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036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6098977"/>
            <a:ext cx="9170789" cy="794742"/>
            <a:chOff x="0" y="8674100"/>
            <a:chExt cx="13042900" cy="1130300"/>
          </a:xfrm>
        </p:grpSpPr>
        <p:sp>
          <p:nvSpPr>
            <p:cNvPr id="15366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536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" y="8890000"/>
              <a:ext cx="55753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09" y="6250781"/>
            <a:ext cx="2625328" cy="45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906363" y="267890"/>
            <a:ext cx="7358063" cy="671870"/>
          </a:xfrm>
        </p:spPr>
        <p:txBody>
          <a:bodyPr/>
          <a:lstStyle/>
          <a:p>
            <a:r>
              <a:rPr lang="en-US" sz="3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Questions Asked</a:t>
            </a:r>
            <a:endParaRPr lang="en-US" sz="3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3641" y="1071563"/>
            <a:ext cx="8197453" cy="2003912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dirty="0" smtClean="0"/>
              <a:t>Title of Invention</a:t>
            </a:r>
          </a:p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dirty="0" smtClean="0"/>
              <a:t>Brief Description of Invention</a:t>
            </a:r>
          </a:p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dirty="0" smtClean="0"/>
              <a:t>Previous Public Disclosure</a:t>
            </a:r>
          </a:p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dirty="0" smtClean="0"/>
              <a:t>Pending Future Public Disclosure</a:t>
            </a:r>
          </a:p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dirty="0" smtClean="0"/>
              <a:t>Extramural Funding/Materials Used? (Details)</a:t>
            </a:r>
          </a:p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dirty="0" smtClean="0"/>
              <a:t>Attach Descriptive Document (If Available)</a:t>
            </a:r>
          </a:p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dirty="0" smtClean="0"/>
              <a:t>Inventor’s Information (Name, Department, E-Mail)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914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6098977"/>
            <a:ext cx="9170789" cy="794742"/>
            <a:chOff x="0" y="8674100"/>
            <a:chExt cx="13042900" cy="1130300"/>
          </a:xfrm>
        </p:grpSpPr>
        <p:sp>
          <p:nvSpPr>
            <p:cNvPr id="15366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536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" y="8890000"/>
              <a:ext cx="55753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09" y="6250781"/>
            <a:ext cx="2625328" cy="45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906363" y="267890"/>
            <a:ext cx="7358063" cy="671870"/>
          </a:xfrm>
        </p:spPr>
        <p:txBody>
          <a:bodyPr/>
          <a:lstStyle/>
          <a:p>
            <a:r>
              <a:rPr lang="en-US" sz="3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Questions Asked</a:t>
            </a:r>
            <a:endParaRPr lang="en-US" sz="3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3641" y="1071562"/>
            <a:ext cx="8197453" cy="2280911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dirty="0" smtClean="0"/>
              <a:t>Title of Invention</a:t>
            </a:r>
          </a:p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dirty="0" smtClean="0"/>
              <a:t>Brief Description of Invention</a:t>
            </a:r>
          </a:p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dirty="0" smtClean="0"/>
              <a:t>Previous Public Disclosure</a:t>
            </a:r>
          </a:p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dirty="0" smtClean="0"/>
              <a:t>Pending Future Public Disclosure</a:t>
            </a:r>
          </a:p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dirty="0" smtClean="0"/>
              <a:t>Extramural Funding/Materials Used? (Details)</a:t>
            </a:r>
          </a:p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dirty="0" smtClean="0"/>
              <a:t>Attach Descriptive Document (If Available)</a:t>
            </a:r>
          </a:p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dirty="0" smtClean="0"/>
              <a:t>Inventor’s Information (Name, Department, E-Mail)</a:t>
            </a:r>
          </a:p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dirty="0" smtClean="0"/>
              <a:t>Co-Inventor Information (If Any)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610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6098977"/>
            <a:ext cx="9170789" cy="794742"/>
            <a:chOff x="0" y="8674100"/>
            <a:chExt cx="13042900" cy="1130300"/>
          </a:xfrm>
        </p:grpSpPr>
        <p:sp>
          <p:nvSpPr>
            <p:cNvPr id="15366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536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" y="8890000"/>
              <a:ext cx="55753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09" y="6250781"/>
            <a:ext cx="2625328" cy="45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906363" y="267890"/>
            <a:ext cx="7358063" cy="671870"/>
          </a:xfrm>
        </p:spPr>
        <p:txBody>
          <a:bodyPr/>
          <a:lstStyle/>
          <a:p>
            <a:r>
              <a:rPr lang="en-US" sz="3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Questions Asked</a:t>
            </a:r>
            <a:endParaRPr lang="en-US" sz="3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3641" y="1071562"/>
            <a:ext cx="8197453" cy="2557910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dirty="0" smtClean="0"/>
              <a:t>Title of Invention</a:t>
            </a:r>
          </a:p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dirty="0" smtClean="0"/>
              <a:t>Brief Description of Invention</a:t>
            </a:r>
          </a:p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dirty="0" smtClean="0"/>
              <a:t>Previous Public Disclosure</a:t>
            </a:r>
          </a:p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dirty="0" smtClean="0"/>
              <a:t>Pending Future Public Disclosure</a:t>
            </a:r>
          </a:p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dirty="0" smtClean="0"/>
              <a:t>Extramural Funding/Materials Used? (Details)</a:t>
            </a:r>
          </a:p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dirty="0" smtClean="0"/>
              <a:t>Attach Descriptive Document (If Available)</a:t>
            </a:r>
          </a:p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dirty="0" smtClean="0"/>
              <a:t>Inventor’s Information (Name, Department, E-Mail)</a:t>
            </a:r>
          </a:p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dirty="0" smtClean="0"/>
              <a:t>Co-Inventor Information (If Any)</a:t>
            </a:r>
          </a:p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dirty="0" smtClean="0"/>
              <a:t>Acknowledgement that UR IP Policy is read and understood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919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6098977"/>
            <a:ext cx="9170789" cy="794742"/>
            <a:chOff x="0" y="8674100"/>
            <a:chExt cx="13042900" cy="1130300"/>
          </a:xfrm>
        </p:grpSpPr>
        <p:sp>
          <p:nvSpPr>
            <p:cNvPr id="15366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536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" y="8890000"/>
              <a:ext cx="55753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09" y="6250781"/>
            <a:ext cx="2625328" cy="45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906363" y="267890"/>
            <a:ext cx="7358063" cy="671870"/>
          </a:xfrm>
        </p:spPr>
        <p:txBody>
          <a:bodyPr/>
          <a:lstStyle/>
          <a:p>
            <a:r>
              <a:rPr lang="en-US" sz="3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On Line Disclosure</a:t>
            </a:r>
            <a:endParaRPr lang="en-US" sz="3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3641" y="1071563"/>
            <a:ext cx="8197453" cy="341919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dirty="0" smtClean="0"/>
              <a:t>This is the information </a:t>
            </a:r>
            <a:r>
              <a:rPr lang="en-US" dirty="0" smtClean="0">
                <a:solidFill>
                  <a:srgbClr val="0070C0"/>
                </a:solidFill>
              </a:rPr>
              <a:t>UR</a:t>
            </a:r>
            <a:r>
              <a:rPr lang="en-US" sz="800" dirty="0"/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Ventures</a:t>
            </a:r>
            <a:r>
              <a:rPr lang="en-US" dirty="0" smtClean="0"/>
              <a:t> needs to enter the disclosure into our system</a:t>
            </a:r>
          </a:p>
        </p:txBody>
      </p:sp>
    </p:spTree>
    <p:extLst>
      <p:ext uri="{BB962C8B-B14F-4D97-AF65-F5344CB8AC3E}">
        <p14:creationId xmlns:p14="http://schemas.microsoft.com/office/powerpoint/2010/main" val="100320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6098977"/>
            <a:ext cx="9170789" cy="794742"/>
            <a:chOff x="0" y="8674100"/>
            <a:chExt cx="13042900" cy="1130300"/>
          </a:xfrm>
        </p:grpSpPr>
        <p:sp>
          <p:nvSpPr>
            <p:cNvPr id="15366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536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" y="8890000"/>
              <a:ext cx="55753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09" y="6250781"/>
            <a:ext cx="2625328" cy="45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906363" y="267890"/>
            <a:ext cx="7358063" cy="671870"/>
          </a:xfrm>
        </p:spPr>
        <p:txBody>
          <a:bodyPr/>
          <a:lstStyle/>
          <a:p>
            <a:r>
              <a:rPr lang="en-US" sz="3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On Line Disclosure</a:t>
            </a:r>
            <a:endParaRPr lang="en-US" sz="3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3641" y="1071562"/>
            <a:ext cx="8197453" cy="618918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dirty="0" smtClean="0"/>
              <a:t>This is the information </a:t>
            </a:r>
            <a:r>
              <a:rPr lang="en-US" dirty="0" smtClean="0">
                <a:solidFill>
                  <a:srgbClr val="0070C0"/>
                </a:solidFill>
              </a:rPr>
              <a:t>UR</a:t>
            </a:r>
            <a:r>
              <a:rPr lang="en-US" sz="800" dirty="0"/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Ventures</a:t>
            </a:r>
            <a:r>
              <a:rPr lang="en-US" dirty="0" smtClean="0"/>
              <a:t> needs to enter the disclosure into our system</a:t>
            </a:r>
          </a:p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dirty="0" smtClean="0"/>
              <a:t>It is the </a:t>
            </a:r>
            <a:r>
              <a:rPr lang="en-US" b="1" dirty="0" smtClean="0"/>
              <a:t>starting point</a:t>
            </a:r>
            <a:r>
              <a:rPr lang="en-US" dirty="0" smtClean="0"/>
              <a:t> of the process, rather than the ending point</a:t>
            </a:r>
          </a:p>
        </p:txBody>
      </p:sp>
    </p:spTree>
    <p:extLst>
      <p:ext uri="{BB962C8B-B14F-4D97-AF65-F5344CB8AC3E}">
        <p14:creationId xmlns:p14="http://schemas.microsoft.com/office/powerpoint/2010/main" val="4258437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6098977"/>
            <a:ext cx="9170789" cy="794742"/>
            <a:chOff x="0" y="8674100"/>
            <a:chExt cx="13042900" cy="1130300"/>
          </a:xfrm>
        </p:grpSpPr>
        <p:sp>
          <p:nvSpPr>
            <p:cNvPr id="15366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536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" y="8890000"/>
              <a:ext cx="55753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09" y="6250781"/>
            <a:ext cx="2625328" cy="45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906363" y="267890"/>
            <a:ext cx="7358063" cy="671870"/>
          </a:xfrm>
        </p:spPr>
        <p:txBody>
          <a:bodyPr/>
          <a:lstStyle/>
          <a:p>
            <a:r>
              <a:rPr lang="en-US" sz="3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On Line Disclosure</a:t>
            </a:r>
            <a:endParaRPr lang="en-US" sz="3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3641" y="1071562"/>
            <a:ext cx="8197453" cy="1172915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dirty="0" smtClean="0"/>
              <a:t>This is the information </a:t>
            </a:r>
            <a:r>
              <a:rPr lang="en-US" dirty="0" smtClean="0">
                <a:solidFill>
                  <a:srgbClr val="0070C0"/>
                </a:solidFill>
              </a:rPr>
              <a:t>UR</a:t>
            </a:r>
            <a:r>
              <a:rPr lang="en-US" sz="800" dirty="0"/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Ventures</a:t>
            </a:r>
            <a:r>
              <a:rPr lang="en-US" dirty="0" smtClean="0"/>
              <a:t> needs to enter the disclosure into our system</a:t>
            </a:r>
          </a:p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dirty="0" smtClean="0"/>
              <a:t>It is the </a:t>
            </a:r>
            <a:r>
              <a:rPr lang="en-US" b="1" dirty="0" smtClean="0"/>
              <a:t>starting point</a:t>
            </a:r>
            <a:r>
              <a:rPr lang="en-US" dirty="0" smtClean="0"/>
              <a:t> of the process, rather than the ending point</a:t>
            </a:r>
          </a:p>
          <a:p>
            <a:pPr marL="401822" indent="-401822">
              <a:buFont typeface="Arial" panose="020B0604020202020204" pitchFamily="34" charset="0"/>
              <a:buChar char="•"/>
            </a:pPr>
            <a:r>
              <a:rPr lang="en-US" dirty="0" smtClean="0"/>
              <a:t>The assigned technology manager will follow up with a face-to-face meeting with the inventor(s)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519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426517" y="-107156"/>
            <a:ext cx="10597307" cy="7000875"/>
            <a:chOff x="-2028825" y="-152400"/>
            <a:chExt cx="15071725" cy="9956800"/>
          </a:xfrm>
        </p:grpSpPr>
        <p:sp>
          <p:nvSpPr>
            <p:cNvPr id="15361" name="Rectangle 1"/>
            <p:cNvSpPr>
              <a:spLocks/>
            </p:cNvSpPr>
            <p:nvPr/>
          </p:nvSpPr>
          <p:spPr bwMode="auto">
            <a:xfrm>
              <a:off x="2730500" y="-152400"/>
              <a:ext cx="10312400" cy="1663700"/>
            </a:xfrm>
            <a:prstGeom prst="rect">
              <a:avLst/>
            </a:prstGeom>
            <a:gradFill rotWithShape="0">
              <a:gsLst>
                <a:gs pos="0">
                  <a:srgbClr val="FFFFFF">
                    <a:alpha val="35999"/>
                  </a:srgbClr>
                </a:gs>
                <a:gs pos="100000">
                  <a:srgbClr val="508231">
                    <a:alpha val="35999"/>
                  </a:srgbClr>
                </a:gs>
              </a:gsLst>
              <a:lin ang="2112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35999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5362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28825" y="-106363"/>
              <a:ext cx="9929813" cy="9625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2000" y="330200"/>
              <a:ext cx="5435600" cy="90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6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5367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" y="8890000"/>
              <a:ext cx="55753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892969" y="1902023"/>
            <a:ext cx="7358063" cy="1098352"/>
          </a:xfrm>
          <a:ln/>
        </p:spPr>
        <p:txBody>
          <a:bodyPr anchor="ctr">
            <a:normAutofit fontScale="90000"/>
          </a:bodyPr>
          <a:lstStyle/>
          <a:p>
            <a:r>
              <a:rPr lang="en-US" dirty="0" smtClean="0">
                <a:solidFill>
                  <a:srgbClr val="505050"/>
                </a:solidFill>
                <a:latin typeface="Arial" charset="0"/>
                <a:sym typeface="Arial" charset="0"/>
              </a:rPr>
              <a:t>Invention Disclosure Evaluation</a:t>
            </a:r>
            <a:endParaRPr lang="en-US" dirty="0">
              <a:solidFill>
                <a:srgbClr val="505050"/>
              </a:solidFill>
              <a:latin typeface="Arial" charset="0"/>
              <a:sym typeface="Arial" charset="0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92969" y="3643313"/>
            <a:ext cx="7358063" cy="2196703"/>
          </a:xfrm>
          <a:ln/>
        </p:spPr>
        <p:txBody>
          <a:bodyPr/>
          <a:lstStyle/>
          <a:p>
            <a:r>
              <a:rPr lang="en-US" sz="2800" dirty="0">
                <a:solidFill>
                  <a:srgbClr val="505050"/>
                </a:solidFill>
                <a:latin typeface="Arial" charset="0"/>
                <a:cs typeface="Arial" charset="0"/>
                <a:sym typeface="Arial" charset="0"/>
              </a:rPr>
              <a:t>October 21, 2013</a:t>
            </a:r>
            <a:endParaRPr lang="en-US" sz="2800" dirty="0">
              <a:solidFill>
                <a:srgbClr val="505050"/>
              </a:solidFill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726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0" y="6098977"/>
            <a:ext cx="9170789" cy="794742"/>
            <a:chOff x="0" y="8674100"/>
            <a:chExt cx="13042900" cy="1130300"/>
          </a:xfrm>
        </p:grpSpPr>
        <p:sp>
          <p:nvSpPr>
            <p:cNvPr id="15366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5367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" y="8890000"/>
              <a:ext cx="55753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92969" y="591502"/>
            <a:ext cx="7358063" cy="776883"/>
          </a:xfrm>
        </p:spPr>
        <p:txBody>
          <a:bodyPr/>
          <a:lstStyle/>
          <a:p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Center for Entrepreneurship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 bwMode="auto">
          <a:xfrm>
            <a:off x="714375" y="2156747"/>
            <a:ext cx="4179094" cy="348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422"/>
              </a:spcAft>
              <a:buFont typeface="Arial" pitchFamily="34" charset="0"/>
              <a:buChar char="•"/>
            </a:pPr>
            <a:r>
              <a:rPr lang="en-US" sz="2200" kern="0" dirty="0">
                <a:latin typeface="Arial" pitchFamily="34" charset="0"/>
                <a:cs typeface="Arial" pitchFamily="34" charset="0"/>
              </a:rPr>
              <a:t> Founded in 2004</a:t>
            </a:r>
          </a:p>
          <a:p>
            <a:pPr>
              <a:spcAft>
                <a:spcPts val="422"/>
              </a:spcAft>
              <a:buFont typeface="Arial" pitchFamily="34" charset="0"/>
              <a:buChar char="•"/>
            </a:pPr>
            <a:r>
              <a:rPr lang="en-US" sz="2200" kern="0" dirty="0">
                <a:latin typeface="Arial" pitchFamily="34" charset="0"/>
                <a:cs typeface="Arial" pitchFamily="34" charset="0"/>
              </a:rPr>
              <a:t> Partially funded by a grant 	from the Kauffman 	Foundation</a:t>
            </a:r>
          </a:p>
          <a:p>
            <a:pPr>
              <a:spcAft>
                <a:spcPts val="422"/>
              </a:spcAft>
              <a:buFont typeface="Arial" pitchFamily="34" charset="0"/>
              <a:buChar char="•"/>
            </a:pPr>
            <a:r>
              <a:rPr lang="en-US" sz="2200" kern="0" dirty="0">
                <a:latin typeface="Arial" pitchFamily="34" charset="0"/>
                <a:cs typeface="Arial" pitchFamily="34" charset="0"/>
              </a:rPr>
              <a:t> Mission: to embed 	entrepreneurship 	throughout the 	University 	and the greater Rochester 	community</a:t>
            </a:r>
          </a:p>
        </p:txBody>
      </p:sp>
      <p:sp>
        <p:nvSpPr>
          <p:cNvPr id="5122" name="AutoShape 2" descr="https://asset1.basecamp.com/1771150/projects/3386732-u-of-r-center-for/attachments/52900592/b89207f9f0fd713f479952f61d8270800010/thumbnail.jpg"/>
          <p:cNvSpPr>
            <a:spLocks noChangeAspect="1" noChangeArrowheads="1"/>
          </p:cNvSpPr>
          <p:nvPr/>
        </p:nvSpPr>
        <p:spPr bwMode="auto">
          <a:xfrm>
            <a:off x="109388" y="-101575"/>
            <a:ext cx="214313" cy="214313"/>
          </a:xfrm>
          <a:prstGeom prst="rect">
            <a:avLst/>
          </a:prstGeom>
          <a:noFill/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https://asset1.basecamp.com/1771150/projects/3386732-u-of-r-center-for/attachments/52900592/b89207f9f0fd713f479952f61d8270800010/thumbnail.jpg"/>
          <p:cNvSpPr>
            <a:spLocks noChangeAspect="1" noChangeArrowheads="1"/>
          </p:cNvSpPr>
          <p:nvPr/>
        </p:nvSpPr>
        <p:spPr bwMode="auto">
          <a:xfrm>
            <a:off x="109388" y="-101575"/>
            <a:ext cx="214313" cy="214313"/>
          </a:xfrm>
          <a:prstGeom prst="rect">
            <a:avLst/>
          </a:prstGeom>
          <a:noFill/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 descr="CFE-Home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2828" y="2143125"/>
            <a:ext cx="2702963" cy="34825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82828" y="5679281"/>
            <a:ext cx="2678906" cy="264975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1300" i="1" dirty="0">
                <a:latin typeface="Arial" pitchFamily="34" charset="0"/>
                <a:cs typeface="Arial" pitchFamily="34" charset="0"/>
              </a:rPr>
              <a:t>Homepage redesign</a:t>
            </a:r>
            <a:endParaRPr lang="en-US" sz="13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09" y="6250781"/>
            <a:ext cx="2625328" cy="45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409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6098977"/>
            <a:ext cx="9170789" cy="794742"/>
            <a:chOff x="0" y="8674100"/>
            <a:chExt cx="13042900" cy="1130300"/>
          </a:xfrm>
        </p:grpSpPr>
        <p:sp>
          <p:nvSpPr>
            <p:cNvPr id="15366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536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" y="8890000"/>
              <a:ext cx="55753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92969" y="591502"/>
            <a:ext cx="7358063" cy="776883"/>
          </a:xfrm>
        </p:spPr>
        <p:txBody>
          <a:bodyPr/>
          <a:lstStyle/>
          <a:p>
            <a:r>
              <a:rPr lang="en-US" sz="4200" dirty="0">
                <a:latin typeface="Arial" pitchFamily="34" charset="0"/>
                <a:cs typeface="Arial" pitchFamily="34" charset="0"/>
              </a:rPr>
              <a:t>Basic Concepts</a:t>
            </a:r>
            <a:endParaRPr lang="en-US" sz="4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53641" y="1500188"/>
            <a:ext cx="8090297" cy="3857625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2000" b="1" dirty="0"/>
              <a:t>Initial Process</a:t>
            </a:r>
          </a:p>
          <a:p>
            <a:pPr marL="241093" indent="-241093"/>
            <a:r>
              <a:rPr lang="en-US" sz="2000" dirty="0"/>
              <a:t>Submit invention disclosure form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/>
              <a:t>Talk with </a:t>
            </a:r>
            <a:r>
              <a:rPr lang="en-US" sz="2000" b="1" i="1" dirty="0">
                <a:solidFill>
                  <a:schemeClr val="accent1"/>
                </a:solidFill>
              </a:rPr>
              <a:t>UR</a:t>
            </a:r>
            <a:r>
              <a:rPr lang="en-US" sz="2000" i="1" dirty="0"/>
              <a:t> 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Ventures</a:t>
            </a:r>
            <a:r>
              <a:rPr lang="en-US" sz="2000" dirty="0"/>
              <a:t> personnel to build common understanding of the innovation</a:t>
            </a:r>
          </a:p>
          <a:p>
            <a:pPr marL="241093" indent="-241093"/>
            <a:r>
              <a:rPr lang="en-US" sz="2000" dirty="0"/>
              <a:t>Preliminary evaluation and decision on type of intellectual property to seek, </a:t>
            </a:r>
            <a:r>
              <a:rPr lang="en-US" sz="2000" i="1" dirty="0"/>
              <a:t>if any</a:t>
            </a:r>
          </a:p>
          <a:p>
            <a:pPr marL="562550" lvl="5" indent="-241093"/>
            <a:r>
              <a:rPr lang="en-US" dirty="0"/>
              <a:t>Patent (provisional or non-provisional)</a:t>
            </a:r>
          </a:p>
          <a:p>
            <a:pPr marL="562550" lvl="5" indent="-241093"/>
            <a:r>
              <a:rPr lang="en-US" dirty="0"/>
              <a:t>Copyright</a:t>
            </a:r>
          </a:p>
          <a:p>
            <a:pPr algn="l"/>
            <a:r>
              <a:rPr lang="en-US" sz="2000" b="1" dirty="0">
                <a:sym typeface="Gill Sans" pitchFamily="-84" charset="0"/>
              </a:rPr>
              <a:t>Evaluation</a:t>
            </a:r>
          </a:p>
          <a:p>
            <a:pPr marL="241093" lvl="4" indent="-241093">
              <a:buFont typeface="Arial" panose="020B0604020202020204" pitchFamily="34" charset="0"/>
              <a:buChar char="•"/>
            </a:pPr>
            <a:r>
              <a:rPr lang="en-US" dirty="0"/>
              <a:t>Patentability – is it patentable subject-matter? Is it new and non-obvious? What does the prior art look like?  Is it enabled?</a:t>
            </a:r>
          </a:p>
          <a:p>
            <a:pPr marL="241093" lvl="4" indent="-241093">
              <a:buFont typeface="Arial" panose="020B0604020202020204" pitchFamily="34" charset="0"/>
              <a:buChar char="•"/>
            </a:pPr>
            <a:r>
              <a:rPr lang="en-US" dirty="0"/>
              <a:t>Marketability – what are the benefits of the technology to customers?  What’s the market size for this technology?</a:t>
            </a:r>
          </a:p>
          <a:p>
            <a:pPr marL="241093" lvl="4" indent="-241093">
              <a:buFont typeface="Arial" panose="020B0604020202020204" pitchFamily="34" charset="0"/>
              <a:buChar char="•"/>
            </a:pPr>
            <a:r>
              <a:rPr lang="en-US" dirty="0"/>
              <a:t>Enforceability – will anyone be able to tell if someone is infringing?</a:t>
            </a:r>
          </a:p>
          <a:p>
            <a:pPr algn="l"/>
            <a:r>
              <a:rPr lang="en-US" sz="2000" b="1" dirty="0"/>
              <a:t>Early stage – develops over time</a:t>
            </a:r>
          </a:p>
          <a:p>
            <a:pPr marL="241093" lvl="4" indent="-241093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09" y="6250781"/>
            <a:ext cx="2625328" cy="45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80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3"/>
          <p:cNvGrpSpPr>
            <a:grpSpLocks/>
          </p:cNvGrpSpPr>
          <p:nvPr/>
        </p:nvGrpSpPr>
        <p:grpSpPr bwMode="auto">
          <a:xfrm>
            <a:off x="-1426517" y="-107156"/>
            <a:ext cx="10597307" cy="7000875"/>
            <a:chOff x="-2028825" y="-152400"/>
            <a:chExt cx="15071725" cy="9956800"/>
          </a:xfrm>
        </p:grpSpPr>
        <p:sp>
          <p:nvSpPr>
            <p:cNvPr id="2053" name="Rectangle 1"/>
            <p:cNvSpPr>
              <a:spLocks/>
            </p:cNvSpPr>
            <p:nvPr/>
          </p:nvSpPr>
          <p:spPr bwMode="auto">
            <a:xfrm>
              <a:off x="2730500" y="-152400"/>
              <a:ext cx="10312400" cy="1663700"/>
            </a:xfrm>
            <a:prstGeom prst="rect">
              <a:avLst/>
            </a:prstGeom>
            <a:gradFill rotWithShape="0">
              <a:gsLst>
                <a:gs pos="0">
                  <a:srgbClr val="FFFFFF">
                    <a:alpha val="35999"/>
                  </a:srgbClr>
                </a:gs>
                <a:gs pos="100000">
                  <a:srgbClr val="508231">
                    <a:alpha val="35999"/>
                  </a:srgbClr>
                </a:gs>
              </a:gsLst>
              <a:lin ang="2112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36078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pic>
          <p:nvPicPr>
            <p:cNvPr id="2054" name="Pictur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28825" y="-106363"/>
              <a:ext cx="9929813" cy="9625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2000" y="330200"/>
              <a:ext cx="5435600" cy="90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6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pic>
          <p:nvPicPr>
            <p:cNvPr id="205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" y="8890000"/>
              <a:ext cx="55753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392906" y="1714500"/>
            <a:ext cx="8340328" cy="2678906"/>
          </a:xfrm>
        </p:spPr>
        <p:txBody>
          <a:bodyPr anchor="ctr"/>
          <a:lstStyle/>
          <a:p>
            <a:pPr eaLnBrk="1" hangingPunct="1"/>
            <a:r>
              <a:rPr lang="en-US" altLang="en-US" sz="4200" b="1">
                <a:solidFill>
                  <a:srgbClr val="50505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The Technology Commercialization Process</a:t>
            </a:r>
            <a:endParaRPr lang="en-US" altLang="en-US" sz="4200" b="1">
              <a:solidFill>
                <a:srgbClr val="505050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25203" y="4661297"/>
            <a:ext cx="5929313" cy="1017984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altLang="en-US" sz="2800">
                <a:solidFill>
                  <a:srgbClr val="7F7F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Patrick Emmerling, PhD, MBA</a:t>
            </a:r>
          </a:p>
          <a:p>
            <a:pPr marL="0" indent="0"/>
            <a:r>
              <a:rPr lang="en-US" altLang="en-US" sz="2800">
                <a:solidFill>
                  <a:srgbClr val="7F7F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Licensing Manager</a:t>
            </a:r>
            <a:endParaRPr lang="en-US" altLang="en-US" sz="2800">
              <a:solidFill>
                <a:srgbClr val="7F7F7F"/>
              </a:solidFill>
              <a:latin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849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7"/>
          <p:cNvGrpSpPr>
            <a:grpSpLocks/>
          </p:cNvGrpSpPr>
          <p:nvPr/>
        </p:nvGrpSpPr>
        <p:grpSpPr bwMode="auto">
          <a:xfrm>
            <a:off x="0" y="6098977"/>
            <a:ext cx="9170789" cy="794742"/>
            <a:chOff x="0" y="8674100"/>
            <a:chExt cx="13042900" cy="1130300"/>
          </a:xfrm>
        </p:grpSpPr>
        <p:sp>
          <p:nvSpPr>
            <p:cNvPr id="3080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pic>
          <p:nvPicPr>
            <p:cNvPr id="3081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" y="8890000"/>
              <a:ext cx="55753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6" name="Title 5"/>
          <p:cNvSpPr>
            <a:spLocks noGrp="1"/>
          </p:cNvSpPr>
          <p:nvPr>
            <p:ph type="title"/>
          </p:nvPr>
        </p:nvSpPr>
        <p:spPr>
          <a:xfrm>
            <a:off x="392906" y="591502"/>
            <a:ext cx="8197453" cy="642938"/>
          </a:xfrm>
        </p:spPr>
        <p:txBody>
          <a:bodyPr/>
          <a:lstStyle/>
          <a:p>
            <a:pPr eaLnBrk="1" hangingPunct="1"/>
            <a:r>
              <a:rPr lang="en-US" altLang="en-US" sz="3400" b="1" dirty="0">
                <a:latin typeface="Arial" pitchFamily="34" charset="0"/>
                <a:cs typeface="Arial" pitchFamily="34" charset="0"/>
              </a:rPr>
              <a:t>Our Mission</a:t>
            </a:r>
          </a:p>
        </p:txBody>
      </p:sp>
      <p:sp>
        <p:nvSpPr>
          <p:cNvPr id="3077" name="Content Placeholder 6"/>
          <p:cNvSpPr>
            <a:spLocks noGrp="1"/>
          </p:cNvSpPr>
          <p:nvPr>
            <p:ph idx="1"/>
          </p:nvPr>
        </p:nvSpPr>
        <p:spPr>
          <a:xfrm>
            <a:off x="339328" y="2303859"/>
            <a:ext cx="8358188" cy="2946797"/>
          </a:xfrm>
        </p:spPr>
        <p:txBody>
          <a:bodyPr/>
          <a:lstStyle/>
          <a:p>
            <a:pPr marL="0" indent="0">
              <a:spcBef>
                <a:spcPts val="211"/>
              </a:spcBef>
              <a:spcAft>
                <a:spcPts val="211"/>
              </a:spcAft>
            </a:pPr>
            <a:r>
              <a:rPr lang="en-US" altLang="en-US" sz="4200" b="1" dirty="0">
                <a:latin typeface="Arial" pitchFamily="34" charset="0"/>
                <a:cs typeface="Arial" pitchFamily="34" charset="0"/>
              </a:rPr>
              <a:t>To develop UR Innovations into valuable products and services to make the world ever better.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>
              <a:spcBef>
                <a:spcPts val="211"/>
              </a:spcBef>
              <a:spcAft>
                <a:spcPts val="211"/>
              </a:spcAft>
            </a:pPr>
            <a:endParaRPr lang="en-US" alt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211"/>
              </a:spcBef>
              <a:spcAft>
                <a:spcPts val="211"/>
              </a:spcAft>
            </a:pPr>
            <a:endParaRPr lang="en-US" alt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09" y="6250781"/>
            <a:ext cx="2625328" cy="45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930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Group 7"/>
          <p:cNvGrpSpPr>
            <a:grpSpLocks/>
          </p:cNvGrpSpPr>
          <p:nvPr/>
        </p:nvGrpSpPr>
        <p:grpSpPr bwMode="auto">
          <a:xfrm>
            <a:off x="0" y="6098977"/>
            <a:ext cx="9170789" cy="794742"/>
            <a:chOff x="0" y="8674100"/>
            <a:chExt cx="13042900" cy="1130300"/>
          </a:xfrm>
        </p:grpSpPr>
        <p:sp>
          <p:nvSpPr>
            <p:cNvPr id="4104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pic>
          <p:nvPicPr>
            <p:cNvPr id="4105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" y="8890000"/>
              <a:ext cx="55753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0" name="Title 5"/>
          <p:cNvSpPr>
            <a:spLocks noGrp="1"/>
          </p:cNvSpPr>
          <p:nvPr>
            <p:ph type="title"/>
          </p:nvPr>
        </p:nvSpPr>
        <p:spPr>
          <a:xfrm>
            <a:off x="392906" y="591502"/>
            <a:ext cx="8197453" cy="642938"/>
          </a:xfrm>
        </p:spPr>
        <p:txBody>
          <a:bodyPr/>
          <a:lstStyle/>
          <a:p>
            <a:pPr eaLnBrk="1" hangingPunct="1"/>
            <a:r>
              <a:rPr lang="en-US" altLang="en-US" sz="3400" b="1" dirty="0">
                <a:latin typeface="Arial" pitchFamily="34" charset="0"/>
                <a:cs typeface="Arial" pitchFamily="34" charset="0"/>
              </a:rPr>
              <a:t>Our Mission</a:t>
            </a:r>
          </a:p>
        </p:txBody>
      </p:sp>
      <p:sp>
        <p:nvSpPr>
          <p:cNvPr id="4101" name="Content Placeholder 6"/>
          <p:cNvSpPr>
            <a:spLocks noGrp="1"/>
          </p:cNvSpPr>
          <p:nvPr>
            <p:ph idx="1"/>
          </p:nvPr>
        </p:nvSpPr>
        <p:spPr>
          <a:xfrm>
            <a:off x="339328" y="2303859"/>
            <a:ext cx="8358188" cy="2946797"/>
          </a:xfrm>
        </p:spPr>
        <p:txBody>
          <a:bodyPr/>
          <a:lstStyle/>
          <a:p>
            <a:pPr marL="0" indent="0">
              <a:spcBef>
                <a:spcPts val="211"/>
              </a:spcBef>
              <a:spcAft>
                <a:spcPts val="211"/>
              </a:spcAft>
              <a:defRPr/>
            </a:pPr>
            <a:r>
              <a:rPr lang="en-US" sz="4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develop</a:t>
            </a:r>
            <a:r>
              <a:rPr lang="en-US" sz="4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UR Innovations into </a:t>
            </a:r>
            <a:r>
              <a:rPr lang="en-US" sz="4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valuable</a:t>
            </a:r>
            <a:r>
              <a:rPr lang="en-US" sz="4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products and services to </a:t>
            </a:r>
            <a:r>
              <a:rPr lang="en-US" sz="4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make the world ever better</a:t>
            </a:r>
            <a:r>
              <a:rPr lang="en-US" sz="4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>
              <a:spcBef>
                <a:spcPts val="211"/>
              </a:spcBef>
              <a:spcAft>
                <a:spcPts val="211"/>
              </a:spcAft>
              <a:defRPr/>
            </a:pPr>
            <a:endParaRPr lang="en-US" sz="2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211"/>
              </a:spcBef>
              <a:spcAft>
                <a:spcPts val="211"/>
              </a:spcAft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09" y="6250781"/>
            <a:ext cx="2625328" cy="45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574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 7"/>
          <p:cNvGrpSpPr>
            <a:grpSpLocks/>
          </p:cNvGrpSpPr>
          <p:nvPr/>
        </p:nvGrpSpPr>
        <p:grpSpPr bwMode="auto">
          <a:xfrm>
            <a:off x="0" y="6098977"/>
            <a:ext cx="9170789" cy="794742"/>
            <a:chOff x="0" y="8674100"/>
            <a:chExt cx="13042900" cy="1130300"/>
          </a:xfrm>
        </p:grpSpPr>
        <p:sp>
          <p:nvSpPr>
            <p:cNvPr id="5131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pic>
          <p:nvPicPr>
            <p:cNvPr id="5132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" y="8890000"/>
              <a:ext cx="55753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4" name="Title 5"/>
          <p:cNvSpPr>
            <a:spLocks noGrp="1"/>
          </p:cNvSpPr>
          <p:nvPr>
            <p:ph type="title"/>
          </p:nvPr>
        </p:nvSpPr>
        <p:spPr>
          <a:xfrm>
            <a:off x="178594" y="591503"/>
            <a:ext cx="8840391" cy="759023"/>
          </a:xfrm>
        </p:spPr>
        <p:txBody>
          <a:bodyPr/>
          <a:lstStyle/>
          <a:p>
            <a:pPr eaLnBrk="1" hangingPunct="1"/>
            <a:r>
              <a:rPr lang="en-US" altLang="en-US" sz="3400" b="1" dirty="0">
                <a:latin typeface="Arial" pitchFamily="34" charset="0"/>
                <a:cs typeface="Arial" pitchFamily="34" charset="0"/>
              </a:rPr>
              <a:t>The Commercialization Roadmap</a:t>
            </a:r>
          </a:p>
        </p:txBody>
      </p:sp>
      <p:pic>
        <p:nvPicPr>
          <p:cNvPr id="512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34" y="1982391"/>
            <a:ext cx="2531566" cy="337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898" y="2309441"/>
            <a:ext cx="3348633" cy="267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ight Arrow 3"/>
          <p:cNvSpPr>
            <a:spLocks noChangeArrowheads="1"/>
          </p:cNvSpPr>
          <p:nvPr/>
        </p:nvSpPr>
        <p:spPr bwMode="auto">
          <a:xfrm>
            <a:off x="2953494" y="3478113"/>
            <a:ext cx="2411016" cy="341561"/>
          </a:xfrm>
          <a:prstGeom prst="rightArrow">
            <a:avLst>
              <a:gd name="adj1" fmla="val 50000"/>
              <a:gd name="adj2" fmla="val 49869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91" tIns="32146" rIns="64291" bIns="32146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795117" y="2309441"/>
            <a:ext cx="726654" cy="1103932"/>
          </a:xfrm>
          <a:prstGeom prst="rect">
            <a:avLst/>
          </a:prstGeom>
          <a:noFill/>
        </p:spPr>
        <p:txBody>
          <a:bodyPr lIns="64291" tIns="32146" rIns="64291" bIns="32146">
            <a:spAutoFit/>
          </a:bodyPr>
          <a:lstStyle/>
          <a:p>
            <a:pPr>
              <a:defRPr/>
            </a:pPr>
            <a:r>
              <a:rPr lang="en-US" sz="6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09" y="6250781"/>
            <a:ext cx="2625328" cy="45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551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Group 7"/>
          <p:cNvGrpSpPr>
            <a:grpSpLocks/>
          </p:cNvGrpSpPr>
          <p:nvPr/>
        </p:nvGrpSpPr>
        <p:grpSpPr bwMode="auto">
          <a:xfrm>
            <a:off x="0" y="6098977"/>
            <a:ext cx="9170789" cy="794742"/>
            <a:chOff x="0" y="8674100"/>
            <a:chExt cx="13042900" cy="1130300"/>
          </a:xfrm>
        </p:grpSpPr>
        <p:sp>
          <p:nvSpPr>
            <p:cNvPr id="6160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pic>
          <p:nvPicPr>
            <p:cNvPr id="6161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" y="8890000"/>
              <a:ext cx="55753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8" name="Title 5"/>
          <p:cNvSpPr>
            <a:spLocks noGrp="1"/>
          </p:cNvSpPr>
          <p:nvPr>
            <p:ph type="title"/>
          </p:nvPr>
        </p:nvSpPr>
        <p:spPr>
          <a:xfrm>
            <a:off x="178594" y="591503"/>
            <a:ext cx="8840391" cy="759023"/>
          </a:xfrm>
        </p:spPr>
        <p:txBody>
          <a:bodyPr/>
          <a:lstStyle/>
          <a:p>
            <a:pPr eaLnBrk="1" hangingPunct="1"/>
            <a:r>
              <a:rPr lang="en-US" altLang="en-US" sz="3400" b="1" dirty="0">
                <a:latin typeface="Arial" pitchFamily="34" charset="0"/>
                <a:cs typeface="Arial" pitchFamily="34" charset="0"/>
              </a:rPr>
              <a:t>A Fresh Perspective</a:t>
            </a:r>
          </a:p>
        </p:txBody>
      </p:sp>
      <p:pic>
        <p:nvPicPr>
          <p:cNvPr id="614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656" y="2148706"/>
            <a:ext cx="2428875" cy="323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0" y="2496964"/>
            <a:ext cx="3348633" cy="267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Chevron 14"/>
          <p:cNvSpPr>
            <a:spLocks noChangeArrowheads="1"/>
          </p:cNvSpPr>
          <p:nvPr/>
        </p:nvSpPr>
        <p:spPr bwMode="auto">
          <a:xfrm>
            <a:off x="3922365" y="3302869"/>
            <a:ext cx="341561" cy="340444"/>
          </a:xfrm>
          <a:prstGeom prst="chevron">
            <a:avLst>
              <a:gd name="adj" fmla="val 50164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91" tIns="32146" rIns="64291" bIns="32146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152" name="Chevron 15"/>
          <p:cNvSpPr>
            <a:spLocks noChangeArrowheads="1"/>
          </p:cNvSpPr>
          <p:nvPr/>
        </p:nvSpPr>
        <p:spPr bwMode="auto">
          <a:xfrm>
            <a:off x="4231556" y="3306217"/>
            <a:ext cx="340444" cy="340445"/>
          </a:xfrm>
          <a:prstGeom prst="chevron">
            <a:avLst>
              <a:gd name="adj" fmla="val 50000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91" tIns="32146" rIns="64291" bIns="32146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153" name="Chevron 16"/>
          <p:cNvSpPr>
            <a:spLocks noChangeArrowheads="1"/>
          </p:cNvSpPr>
          <p:nvPr/>
        </p:nvSpPr>
        <p:spPr bwMode="auto">
          <a:xfrm>
            <a:off x="3628802" y="3302869"/>
            <a:ext cx="340444" cy="340444"/>
          </a:xfrm>
          <a:prstGeom prst="chevron">
            <a:avLst>
              <a:gd name="adj" fmla="val 50000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91" tIns="32146" rIns="64291" bIns="32146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154" name="Chevron 17"/>
          <p:cNvSpPr>
            <a:spLocks noChangeArrowheads="1"/>
          </p:cNvSpPr>
          <p:nvPr/>
        </p:nvSpPr>
        <p:spPr bwMode="auto">
          <a:xfrm>
            <a:off x="5379021" y="3302869"/>
            <a:ext cx="340444" cy="340444"/>
          </a:xfrm>
          <a:prstGeom prst="chevron">
            <a:avLst>
              <a:gd name="adj" fmla="val 50000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91" tIns="32146" rIns="64291" bIns="32146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155" name="Chevron 18"/>
          <p:cNvSpPr>
            <a:spLocks noChangeArrowheads="1"/>
          </p:cNvSpPr>
          <p:nvPr/>
        </p:nvSpPr>
        <p:spPr bwMode="auto">
          <a:xfrm>
            <a:off x="5670352" y="3306217"/>
            <a:ext cx="341561" cy="340445"/>
          </a:xfrm>
          <a:prstGeom prst="chevron">
            <a:avLst>
              <a:gd name="adj" fmla="val 50164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91" tIns="32146" rIns="64291" bIns="32146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156" name="Chevron 19"/>
          <p:cNvSpPr>
            <a:spLocks noChangeArrowheads="1"/>
          </p:cNvSpPr>
          <p:nvPr/>
        </p:nvSpPr>
        <p:spPr bwMode="auto">
          <a:xfrm>
            <a:off x="5965031" y="3306217"/>
            <a:ext cx="340445" cy="340445"/>
          </a:xfrm>
          <a:prstGeom prst="chevron">
            <a:avLst>
              <a:gd name="adj" fmla="val 50000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91" tIns="32146" rIns="64291" bIns="32146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157" name="TextBox 7"/>
          <p:cNvSpPr txBox="1">
            <a:spLocks noChangeArrowheads="1"/>
          </p:cNvSpPr>
          <p:nvPr/>
        </p:nvSpPr>
        <p:spPr bwMode="auto">
          <a:xfrm>
            <a:off x="4589860" y="2884289"/>
            <a:ext cx="779115" cy="84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r>
              <a:rPr lang="en-US" altLang="en-US" sz="5100" b="1"/>
              <a:t>…</a:t>
            </a:r>
          </a:p>
        </p:txBody>
      </p:sp>
      <p:pic>
        <p:nvPicPr>
          <p:cNvPr id="18" name="Picture 1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09" y="6250781"/>
            <a:ext cx="2625328" cy="45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344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7"/>
          <p:cNvGrpSpPr>
            <a:grpSpLocks/>
          </p:cNvGrpSpPr>
          <p:nvPr/>
        </p:nvGrpSpPr>
        <p:grpSpPr bwMode="auto">
          <a:xfrm>
            <a:off x="0" y="6098977"/>
            <a:ext cx="9170789" cy="794742"/>
            <a:chOff x="0" y="8674100"/>
            <a:chExt cx="13042900" cy="1130300"/>
          </a:xfrm>
        </p:grpSpPr>
        <p:sp>
          <p:nvSpPr>
            <p:cNvPr id="7185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pic>
          <p:nvPicPr>
            <p:cNvPr id="7186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" y="8890000"/>
              <a:ext cx="55753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2" name="Title 5"/>
          <p:cNvSpPr>
            <a:spLocks noGrp="1"/>
          </p:cNvSpPr>
          <p:nvPr>
            <p:ph type="title"/>
          </p:nvPr>
        </p:nvSpPr>
        <p:spPr>
          <a:xfrm>
            <a:off x="71438" y="591502"/>
            <a:ext cx="9001125" cy="803672"/>
          </a:xfrm>
        </p:spPr>
        <p:txBody>
          <a:bodyPr/>
          <a:lstStyle/>
          <a:p>
            <a:pPr eaLnBrk="1" hangingPunct="1"/>
            <a:r>
              <a:rPr lang="en-US" altLang="en-US" sz="3400" b="1" dirty="0">
                <a:latin typeface="Arial" pitchFamily="34" charset="0"/>
                <a:cs typeface="Arial" pitchFamily="34" charset="0"/>
              </a:rPr>
              <a:t>A Fresh Perspective</a:t>
            </a:r>
          </a:p>
        </p:txBody>
      </p:sp>
      <p:sp>
        <p:nvSpPr>
          <p:cNvPr id="4100" name="Content Placeholder 6"/>
          <p:cNvSpPr>
            <a:spLocks noGrp="1"/>
          </p:cNvSpPr>
          <p:nvPr>
            <p:ph idx="1"/>
          </p:nvPr>
        </p:nvSpPr>
        <p:spPr>
          <a:xfrm>
            <a:off x="2503662" y="3053953"/>
            <a:ext cx="4993928" cy="2937867"/>
          </a:xfrm>
        </p:spPr>
        <p:txBody>
          <a:bodyPr>
            <a:normAutofit fontScale="77500" lnSpcReduction="20000"/>
          </a:bodyPr>
          <a:lstStyle/>
          <a:p>
            <a:pPr marL="321457" indent="-321457">
              <a:spcBef>
                <a:spcPts val="211"/>
              </a:spcBef>
              <a:spcAft>
                <a:spcPts val="211"/>
              </a:spcAft>
              <a:defRPr/>
            </a:pPr>
            <a:r>
              <a:rPr lang="en-US" sz="2200" b="1" dirty="0">
                <a:latin typeface="Arial" pitchFamily="34" charset="0"/>
                <a:ea typeface="MS PGothic" pitchFamily="34" charset="-128"/>
              </a:rPr>
              <a:t>What is the anticipated Commercial product?</a:t>
            </a:r>
          </a:p>
          <a:p>
            <a:pPr marL="321457" indent="-321457">
              <a:spcBef>
                <a:spcPts val="211"/>
              </a:spcBef>
              <a:spcAft>
                <a:spcPts val="211"/>
              </a:spcAft>
              <a:defRPr/>
            </a:pPr>
            <a:r>
              <a:rPr lang="en-US" sz="2200" b="1" dirty="0">
                <a:latin typeface="Arial" pitchFamily="34" charset="0"/>
                <a:ea typeface="MS PGothic" pitchFamily="34" charset="-128"/>
              </a:rPr>
              <a:t>What pain does it address?</a:t>
            </a:r>
          </a:p>
          <a:p>
            <a:pPr marL="321457" indent="-321457">
              <a:spcBef>
                <a:spcPts val="211"/>
              </a:spcBef>
              <a:spcAft>
                <a:spcPts val="211"/>
              </a:spcAft>
              <a:defRPr/>
            </a:pPr>
            <a:r>
              <a:rPr lang="en-US" sz="2200" b="1" dirty="0">
                <a:latin typeface="Arial" pitchFamily="34" charset="0"/>
                <a:ea typeface="MS PGothic" pitchFamily="34" charset="-128"/>
              </a:rPr>
              <a:t>The Market?</a:t>
            </a:r>
          </a:p>
          <a:p>
            <a:pPr marL="321457" indent="-321457">
              <a:spcBef>
                <a:spcPts val="211"/>
              </a:spcBef>
              <a:spcAft>
                <a:spcPts val="211"/>
              </a:spcAft>
              <a:defRPr/>
            </a:pPr>
            <a:r>
              <a:rPr lang="en-US" sz="2200" b="1" dirty="0">
                <a:latin typeface="Arial" pitchFamily="34" charset="0"/>
                <a:ea typeface="MS PGothic" pitchFamily="34" charset="-128"/>
              </a:rPr>
              <a:t>Who </a:t>
            </a:r>
            <a:r>
              <a:rPr lang="en-US" sz="2200" b="1" dirty="0">
                <a:latin typeface="Arial" pitchFamily="34" charset="0"/>
                <a:ea typeface="MS PGothic" pitchFamily="34" charset="-128"/>
              </a:rPr>
              <a:t>pays? </a:t>
            </a:r>
            <a:endParaRPr lang="en-US" sz="2200" b="1" dirty="0">
              <a:latin typeface="Arial" pitchFamily="34" charset="0"/>
              <a:ea typeface="MS PGothic" pitchFamily="34" charset="-128"/>
            </a:endParaRPr>
          </a:p>
          <a:p>
            <a:pPr marL="321457" indent="-321457">
              <a:spcBef>
                <a:spcPts val="211"/>
              </a:spcBef>
              <a:spcAft>
                <a:spcPts val="211"/>
              </a:spcAft>
              <a:defRPr/>
            </a:pPr>
            <a:r>
              <a:rPr lang="en-US" sz="2200" b="1" dirty="0">
                <a:latin typeface="Arial" pitchFamily="34" charset="0"/>
                <a:ea typeface="MS PGothic" pitchFamily="34" charset="-128"/>
              </a:rPr>
              <a:t>Regulatory Pathway?</a:t>
            </a:r>
          </a:p>
          <a:p>
            <a:pPr marL="321457" indent="-321457">
              <a:spcBef>
                <a:spcPts val="211"/>
              </a:spcBef>
              <a:spcAft>
                <a:spcPts val="211"/>
              </a:spcAft>
              <a:defRPr/>
            </a:pPr>
            <a:r>
              <a:rPr lang="en-US" sz="2200" b="1" dirty="0">
                <a:latin typeface="Arial" pitchFamily="34" charset="0"/>
                <a:ea typeface="MS PGothic" pitchFamily="34" charset="-128"/>
              </a:rPr>
              <a:t>Startup vs. License to Existing Company?</a:t>
            </a:r>
          </a:p>
          <a:p>
            <a:pPr marL="321457" indent="-321457">
              <a:spcBef>
                <a:spcPts val="211"/>
              </a:spcBef>
              <a:spcAft>
                <a:spcPts val="211"/>
              </a:spcAft>
              <a:defRPr/>
            </a:pPr>
            <a:r>
              <a:rPr lang="en-US" sz="2200" b="1" dirty="0">
                <a:latin typeface="Arial" pitchFamily="34" charset="0"/>
                <a:ea typeface="MS PGothic" pitchFamily="34" charset="-128"/>
              </a:rPr>
              <a:t>Intellectual Property Protection?</a:t>
            </a:r>
          </a:p>
          <a:p>
            <a:pPr marL="321457" indent="-321457">
              <a:spcBef>
                <a:spcPts val="211"/>
              </a:spcBef>
              <a:spcAft>
                <a:spcPts val="211"/>
              </a:spcAft>
              <a:defRPr/>
            </a:pPr>
            <a:r>
              <a:rPr lang="en-US" sz="2200" b="1" dirty="0">
                <a:latin typeface="Arial" pitchFamily="34" charset="0"/>
                <a:ea typeface="MS PGothic" pitchFamily="34" charset="-128"/>
              </a:rPr>
              <a:t>Technical Status?</a:t>
            </a:r>
          </a:p>
          <a:p>
            <a:pPr marL="321457" indent="-321457">
              <a:spcBef>
                <a:spcPts val="211"/>
              </a:spcBef>
              <a:spcAft>
                <a:spcPts val="211"/>
              </a:spcAft>
              <a:defRPr/>
            </a:pPr>
            <a:r>
              <a:rPr lang="en-US" sz="2200" b="1" dirty="0">
                <a:latin typeface="Arial" pitchFamily="34" charset="0"/>
                <a:ea typeface="MS PGothic" pitchFamily="34" charset="-128"/>
              </a:rPr>
              <a:t>Funding requirements</a:t>
            </a:r>
            <a:endParaRPr lang="en-US" sz="2200" b="1" dirty="0">
              <a:latin typeface="Arial" pitchFamily="34" charset="0"/>
              <a:ea typeface="MS PGothic" pitchFamily="34" charset="-128"/>
            </a:endParaRPr>
          </a:p>
          <a:p>
            <a:pPr marL="0" indent="0">
              <a:spcBef>
                <a:spcPts val="211"/>
              </a:spcBef>
              <a:spcAft>
                <a:spcPts val="211"/>
              </a:spcAft>
              <a:defRPr/>
            </a:pPr>
            <a:r>
              <a:rPr lang="en-US" sz="2200" b="1" dirty="0">
                <a:latin typeface="Arial" pitchFamily="34" charset="0"/>
                <a:ea typeface="MS PGothic" pitchFamily="34" charset="-128"/>
              </a:rPr>
              <a:t>	….and so on….</a:t>
            </a:r>
          </a:p>
        </p:txBody>
      </p:sp>
      <p:pic>
        <p:nvPicPr>
          <p:cNvPr id="7174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206" y="1387451"/>
            <a:ext cx="1629668" cy="217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16" y="1603996"/>
            <a:ext cx="2174379" cy="173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Chevron 11"/>
          <p:cNvSpPr>
            <a:spLocks noChangeArrowheads="1"/>
          </p:cNvSpPr>
          <p:nvPr/>
        </p:nvSpPr>
        <p:spPr bwMode="auto">
          <a:xfrm>
            <a:off x="3268266" y="2424410"/>
            <a:ext cx="452066" cy="304726"/>
          </a:xfrm>
          <a:prstGeom prst="chevron">
            <a:avLst>
              <a:gd name="adj" fmla="val 49876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91" tIns="32146" rIns="64291" bIns="32146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177" name="Chevron 12"/>
          <p:cNvSpPr>
            <a:spLocks noChangeArrowheads="1"/>
          </p:cNvSpPr>
          <p:nvPr/>
        </p:nvSpPr>
        <p:spPr bwMode="auto">
          <a:xfrm>
            <a:off x="3876601" y="2424410"/>
            <a:ext cx="453182" cy="304726"/>
          </a:xfrm>
          <a:prstGeom prst="chevron">
            <a:avLst>
              <a:gd name="adj" fmla="val 49999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91" tIns="32146" rIns="64291" bIns="32146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178" name="Chevron 13"/>
          <p:cNvSpPr>
            <a:spLocks noChangeArrowheads="1"/>
          </p:cNvSpPr>
          <p:nvPr/>
        </p:nvSpPr>
        <p:spPr bwMode="auto">
          <a:xfrm>
            <a:off x="2739182" y="2424410"/>
            <a:ext cx="453182" cy="304726"/>
          </a:xfrm>
          <a:prstGeom prst="chevron">
            <a:avLst>
              <a:gd name="adj" fmla="val 49999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91" tIns="32146" rIns="64291" bIns="32146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179" name="Chevron 14"/>
          <p:cNvSpPr>
            <a:spLocks noChangeArrowheads="1"/>
          </p:cNvSpPr>
          <p:nvPr/>
        </p:nvSpPr>
        <p:spPr bwMode="auto">
          <a:xfrm>
            <a:off x="5226100" y="2422178"/>
            <a:ext cx="453182" cy="303609"/>
          </a:xfrm>
          <a:prstGeom prst="chevron">
            <a:avLst>
              <a:gd name="adj" fmla="val 50183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91" tIns="32146" rIns="64291" bIns="32146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180" name="Chevron 15"/>
          <p:cNvSpPr>
            <a:spLocks noChangeArrowheads="1"/>
          </p:cNvSpPr>
          <p:nvPr/>
        </p:nvSpPr>
        <p:spPr bwMode="auto">
          <a:xfrm>
            <a:off x="5835551" y="2424410"/>
            <a:ext cx="453182" cy="304726"/>
          </a:xfrm>
          <a:prstGeom prst="chevron">
            <a:avLst>
              <a:gd name="adj" fmla="val 49999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91" tIns="32146" rIns="64291" bIns="32146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181" name="Chevron 16"/>
          <p:cNvSpPr>
            <a:spLocks noChangeArrowheads="1"/>
          </p:cNvSpPr>
          <p:nvPr/>
        </p:nvSpPr>
        <p:spPr bwMode="auto">
          <a:xfrm>
            <a:off x="6383611" y="2422178"/>
            <a:ext cx="452065" cy="303609"/>
          </a:xfrm>
          <a:prstGeom prst="chevron">
            <a:avLst>
              <a:gd name="adj" fmla="val 50060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91" tIns="32146" rIns="64291" bIns="32146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182" name="TextBox 17"/>
          <p:cNvSpPr txBox="1">
            <a:spLocks noChangeArrowheads="1"/>
          </p:cNvSpPr>
          <p:nvPr/>
        </p:nvSpPr>
        <p:spPr bwMode="auto">
          <a:xfrm>
            <a:off x="4436939" y="2002482"/>
            <a:ext cx="1034727" cy="84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r>
              <a:rPr lang="en-US" altLang="en-US" sz="5100" b="1"/>
              <a:t>…</a:t>
            </a:r>
          </a:p>
        </p:txBody>
      </p:sp>
      <p:pic>
        <p:nvPicPr>
          <p:cNvPr id="19" name="Picture 1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09" y="6250781"/>
            <a:ext cx="2625328" cy="45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113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7"/>
          <p:cNvGrpSpPr>
            <a:grpSpLocks/>
          </p:cNvGrpSpPr>
          <p:nvPr/>
        </p:nvGrpSpPr>
        <p:grpSpPr bwMode="auto">
          <a:xfrm>
            <a:off x="0" y="6098977"/>
            <a:ext cx="9170789" cy="794742"/>
            <a:chOff x="0" y="8674100"/>
            <a:chExt cx="13042900" cy="1130300"/>
          </a:xfrm>
        </p:grpSpPr>
        <p:sp>
          <p:nvSpPr>
            <p:cNvPr id="8200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pic>
          <p:nvPicPr>
            <p:cNvPr id="8201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" y="8890000"/>
              <a:ext cx="55753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6" name="Title 5"/>
          <p:cNvSpPr>
            <a:spLocks noGrp="1"/>
          </p:cNvSpPr>
          <p:nvPr>
            <p:ph type="title"/>
          </p:nvPr>
        </p:nvSpPr>
        <p:spPr>
          <a:xfrm>
            <a:off x="196453" y="591502"/>
            <a:ext cx="8947547" cy="696516"/>
          </a:xfrm>
        </p:spPr>
        <p:txBody>
          <a:bodyPr/>
          <a:lstStyle/>
          <a:p>
            <a:pPr eaLnBrk="1" hangingPunct="1"/>
            <a:r>
              <a:rPr lang="en-US" altLang="en-US" sz="3400" b="1" dirty="0">
                <a:latin typeface="Arial" pitchFamily="34" charset="0"/>
                <a:cs typeface="Arial" pitchFamily="34" charset="0"/>
              </a:rPr>
              <a:t>Requires a Concerted Effort</a:t>
            </a:r>
          </a:p>
        </p:txBody>
      </p:sp>
      <p:sp>
        <p:nvSpPr>
          <p:cNvPr id="8197" name="Content Placeholder 6"/>
          <p:cNvSpPr>
            <a:spLocks noGrp="1"/>
          </p:cNvSpPr>
          <p:nvPr>
            <p:ph idx="1"/>
          </p:nvPr>
        </p:nvSpPr>
        <p:spPr>
          <a:xfrm>
            <a:off x="178594" y="1821656"/>
            <a:ext cx="8733234" cy="4179094"/>
          </a:xfrm>
        </p:spPr>
        <p:txBody>
          <a:bodyPr/>
          <a:lstStyle/>
          <a:p>
            <a:pPr marL="321457" indent="-321457">
              <a:spcBef>
                <a:spcPts val="562"/>
              </a:spcBef>
              <a:spcAft>
                <a:spcPts val="562"/>
              </a:spcAft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    Just as it takes a village to raise a child, it takes a team working together efficiently to bring a new and exciting innovation to market:</a:t>
            </a:r>
          </a:p>
          <a:p>
            <a:pPr marL="321457" indent="-321457">
              <a:spcBef>
                <a:spcPts val="562"/>
              </a:spcBef>
              <a:spcAft>
                <a:spcPts val="562"/>
              </a:spcAft>
            </a:pPr>
            <a:endParaRPr lang="en-US" altLang="en-US" sz="800" dirty="0">
              <a:latin typeface="Arial" pitchFamily="34" charset="0"/>
              <a:cs typeface="Arial" pitchFamily="34" charset="0"/>
            </a:endParaRPr>
          </a:p>
          <a:p>
            <a:pPr marL="321457" indent="-321457">
              <a:spcBef>
                <a:spcPts val="562"/>
              </a:spcBef>
              <a:spcAft>
                <a:spcPts val="562"/>
              </a:spcAft>
            </a:pPr>
            <a:r>
              <a:rPr lang="en-US" altLang="en-US" sz="2200" b="1" dirty="0">
                <a:latin typeface="Arial" pitchFamily="34" charset="0"/>
                <a:cs typeface="Arial" pitchFamily="34" charset="0"/>
              </a:rPr>
              <a:t>		•	UR Ventures Team</a:t>
            </a:r>
          </a:p>
          <a:p>
            <a:pPr marL="321457" indent="-321457">
              <a:spcBef>
                <a:spcPts val="562"/>
              </a:spcBef>
              <a:spcAft>
                <a:spcPts val="562"/>
              </a:spcAft>
            </a:pPr>
            <a:r>
              <a:rPr lang="en-US" altLang="en-US" sz="2200" b="1" dirty="0">
                <a:latin typeface="Arial" pitchFamily="34" charset="0"/>
                <a:cs typeface="Arial" pitchFamily="34" charset="0"/>
              </a:rPr>
              <a:t>			•	Licensing an IP Professionals</a:t>
            </a:r>
          </a:p>
          <a:p>
            <a:pPr marL="321457" indent="-321457">
              <a:spcBef>
                <a:spcPts val="562"/>
              </a:spcBef>
              <a:spcAft>
                <a:spcPts val="562"/>
              </a:spcAft>
            </a:pPr>
            <a:r>
              <a:rPr lang="en-US" altLang="en-US" sz="2200" b="1" dirty="0">
                <a:latin typeface="Arial" pitchFamily="34" charset="0"/>
                <a:cs typeface="Arial" pitchFamily="34" charset="0"/>
              </a:rPr>
              <a:t>		•	ORPA Administrators</a:t>
            </a:r>
            <a:endParaRPr lang="en-US" altLang="en-US" sz="2200" dirty="0">
              <a:latin typeface="Arial" pitchFamily="34" charset="0"/>
              <a:cs typeface="Arial" pitchFamily="34" charset="0"/>
            </a:endParaRPr>
          </a:p>
          <a:p>
            <a:pPr marL="321457" indent="-321457">
              <a:spcBef>
                <a:spcPts val="562"/>
              </a:spcBef>
              <a:spcAft>
                <a:spcPts val="562"/>
              </a:spcAft>
            </a:pPr>
            <a:r>
              <a:rPr lang="en-US" altLang="en-US" sz="2200" b="1" dirty="0">
                <a:latin typeface="Arial" pitchFamily="34" charset="0"/>
                <a:cs typeface="Arial" pitchFamily="34" charset="0"/>
              </a:rPr>
              <a:t>		•	Inventors</a:t>
            </a:r>
            <a:endParaRPr lang="en-US" altLang="en-US" sz="2200" dirty="0">
              <a:latin typeface="Arial" pitchFamily="34" charset="0"/>
              <a:cs typeface="Arial" pitchFamily="34" charset="0"/>
            </a:endParaRPr>
          </a:p>
          <a:p>
            <a:pPr marL="321457" indent="-321457">
              <a:spcBef>
                <a:spcPts val="562"/>
              </a:spcBef>
              <a:spcAft>
                <a:spcPts val="562"/>
              </a:spcAft>
            </a:pPr>
            <a:r>
              <a:rPr lang="en-US" altLang="en-US" sz="2200" b="1" dirty="0">
                <a:latin typeface="Arial" pitchFamily="34" charset="0"/>
                <a:cs typeface="Arial" pitchFamily="34" charset="0"/>
              </a:rPr>
              <a:t>		•	Industry Experts</a:t>
            </a:r>
            <a:endParaRPr lang="en-US" alt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09" y="6250781"/>
            <a:ext cx="2625328" cy="45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887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7"/>
          <p:cNvGrpSpPr>
            <a:grpSpLocks/>
          </p:cNvGrpSpPr>
          <p:nvPr/>
        </p:nvGrpSpPr>
        <p:grpSpPr bwMode="auto">
          <a:xfrm>
            <a:off x="0" y="6098977"/>
            <a:ext cx="9170789" cy="794742"/>
            <a:chOff x="0" y="8674100"/>
            <a:chExt cx="13042900" cy="1130300"/>
          </a:xfrm>
        </p:grpSpPr>
        <p:sp>
          <p:nvSpPr>
            <p:cNvPr id="9224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pic>
          <p:nvPicPr>
            <p:cNvPr id="9225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" y="8890000"/>
              <a:ext cx="55753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0" name="Title 5"/>
          <p:cNvSpPr>
            <a:spLocks noGrp="1"/>
          </p:cNvSpPr>
          <p:nvPr>
            <p:ph type="title"/>
          </p:nvPr>
        </p:nvSpPr>
        <p:spPr>
          <a:xfrm>
            <a:off x="111621" y="591503"/>
            <a:ext cx="8947547" cy="10179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400" b="1" dirty="0">
                <a:latin typeface="Arial" pitchFamily="34" charset="0"/>
                <a:cs typeface="Arial" pitchFamily="34" charset="0"/>
              </a:rPr>
              <a:t>Focused, Lean Approach to Commercialization</a:t>
            </a:r>
          </a:p>
        </p:txBody>
      </p:sp>
      <p:pic>
        <p:nvPicPr>
          <p:cNvPr id="922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883" y="2303859"/>
            <a:ext cx="5174754" cy="344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09" y="6250781"/>
            <a:ext cx="2625328" cy="45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975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Group 7"/>
          <p:cNvGrpSpPr>
            <a:grpSpLocks/>
          </p:cNvGrpSpPr>
          <p:nvPr/>
        </p:nvGrpSpPr>
        <p:grpSpPr bwMode="auto">
          <a:xfrm>
            <a:off x="0" y="6098977"/>
            <a:ext cx="9170789" cy="794742"/>
            <a:chOff x="0" y="8674100"/>
            <a:chExt cx="13042900" cy="1130300"/>
          </a:xfrm>
        </p:grpSpPr>
        <p:sp>
          <p:nvSpPr>
            <p:cNvPr id="10248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pic>
          <p:nvPicPr>
            <p:cNvPr id="10249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" y="8890000"/>
              <a:ext cx="55753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9" name="Content Placeholder 6"/>
          <p:cNvSpPr>
            <a:spLocks noGrp="1"/>
          </p:cNvSpPr>
          <p:nvPr>
            <p:ph idx="1"/>
          </p:nvPr>
        </p:nvSpPr>
        <p:spPr>
          <a:xfrm>
            <a:off x="343793" y="803672"/>
            <a:ext cx="8483203" cy="5036344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211"/>
              </a:spcBef>
              <a:spcAft>
                <a:spcPts val="211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A Crucial Exercise that is Germaine to All Commercialization Strategies:  Testing the Business Hypothesis</a:t>
            </a:r>
          </a:p>
          <a:p>
            <a:pPr marL="0" indent="0">
              <a:spcBef>
                <a:spcPts val="211"/>
              </a:spcBef>
              <a:spcAft>
                <a:spcPts val="211"/>
              </a:spcAft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321457" indent="-321457">
              <a:spcBef>
                <a:spcPts val="211"/>
              </a:spcBef>
              <a:spcAft>
                <a:spcPts val="211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Create Commercialization Hypothesis</a:t>
            </a:r>
          </a:p>
          <a:p>
            <a:pPr marL="602732" lvl="1" indent="-321457">
              <a:spcBef>
                <a:spcPts val="211"/>
              </a:spcBef>
              <a:spcAft>
                <a:spcPts val="211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Define the Value Proposition </a:t>
            </a:r>
          </a:p>
          <a:p>
            <a:pPr marL="884008" lvl="2" indent="-321457">
              <a:spcBef>
                <a:spcPts val="211"/>
              </a:spcBef>
              <a:spcAft>
                <a:spcPts val="211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What is the problem the innovation solves?</a:t>
            </a:r>
          </a:p>
          <a:p>
            <a:pPr marL="884008" lvl="2" indent="-321457">
              <a:spcBef>
                <a:spcPts val="211"/>
              </a:spcBef>
              <a:spcAft>
                <a:spcPts val="211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ey features required?</a:t>
            </a:r>
          </a:p>
          <a:p>
            <a:pPr marL="562550" lvl="2" indent="0">
              <a:spcBef>
                <a:spcPts val="211"/>
              </a:spcBef>
              <a:spcAft>
                <a:spcPts val="211"/>
              </a:spcAft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602732" lvl="1" indent="-321457">
              <a:spcBef>
                <a:spcPts val="211"/>
              </a:spcBef>
              <a:spcAft>
                <a:spcPts val="211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Who are the most important customers?</a:t>
            </a:r>
          </a:p>
          <a:p>
            <a:pPr marL="884008" lvl="2" indent="-321457">
              <a:spcBef>
                <a:spcPts val="211"/>
              </a:spcBef>
              <a:spcAft>
                <a:spcPts val="211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Is the pain / need real?</a:t>
            </a:r>
          </a:p>
          <a:p>
            <a:pPr marL="1205465" lvl="3" indent="-321457">
              <a:spcBef>
                <a:spcPts val="211"/>
              </a:spcBef>
              <a:spcAft>
                <a:spcPts val="211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If, no… what is the real pain?</a:t>
            </a:r>
          </a:p>
          <a:p>
            <a:pPr marL="884008" lvl="2" indent="-321457">
              <a:spcBef>
                <a:spcPts val="211"/>
              </a:spcBef>
              <a:spcAft>
                <a:spcPts val="211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Key features for solution?</a:t>
            </a:r>
          </a:p>
          <a:p>
            <a:pPr marL="884008" lvl="2" indent="-321457">
              <a:spcBef>
                <a:spcPts val="211"/>
              </a:spcBef>
              <a:spcAft>
                <a:spcPts val="211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Who is the final decision maker?</a:t>
            </a:r>
          </a:p>
          <a:p>
            <a:pPr marL="562550" lvl="2" indent="0">
              <a:spcBef>
                <a:spcPts val="211"/>
              </a:spcBef>
              <a:spcAft>
                <a:spcPts val="211"/>
              </a:spcAft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21457" indent="-321457">
              <a:spcBef>
                <a:spcPts val="211"/>
              </a:spcBef>
              <a:spcAft>
                <a:spcPts val="211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Re-evaluate Hypothesis</a:t>
            </a:r>
          </a:p>
          <a:p>
            <a:pPr marL="602732" lvl="1" indent="-321457">
              <a:spcBef>
                <a:spcPts val="211"/>
              </a:spcBef>
              <a:spcAft>
                <a:spcPts val="211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Refine as needed</a:t>
            </a:r>
          </a:p>
          <a:p>
            <a:pPr marL="321457" indent="-321457">
              <a:spcBef>
                <a:spcPts val="211"/>
              </a:spcBef>
              <a:spcAft>
                <a:spcPts val="211"/>
              </a:spcAft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21457" indent="-321457">
              <a:spcBef>
                <a:spcPts val="211"/>
              </a:spcBef>
              <a:spcAft>
                <a:spcPts val="211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REPEAT</a:t>
            </a:r>
          </a:p>
          <a:p>
            <a:pPr marL="0" indent="0">
              <a:spcBef>
                <a:spcPts val="211"/>
              </a:spcBef>
              <a:spcAft>
                <a:spcPts val="211"/>
              </a:spcAft>
              <a:defRPr/>
            </a:pPr>
            <a:endParaRPr lang="en-US" sz="2200" i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211"/>
              </a:spcBef>
              <a:spcAft>
                <a:spcPts val="211"/>
              </a:spcAft>
              <a:defRPr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211"/>
              </a:spcBef>
              <a:spcAft>
                <a:spcPts val="211"/>
              </a:spcAft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211"/>
              </a:spcBef>
              <a:spcAft>
                <a:spcPts val="211"/>
              </a:spcAft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5" name="Curved Right Arrow 1"/>
          <p:cNvSpPr>
            <a:spLocks noChangeArrowheads="1"/>
          </p:cNvSpPr>
          <p:nvPr/>
        </p:nvSpPr>
        <p:spPr bwMode="auto">
          <a:xfrm rot="10800000">
            <a:off x="5555382" y="1768078"/>
            <a:ext cx="1982391" cy="4071938"/>
          </a:xfrm>
          <a:prstGeom prst="curvedRightArrow">
            <a:avLst>
              <a:gd name="adj1" fmla="val 25010"/>
              <a:gd name="adj2" fmla="val 50001"/>
              <a:gd name="adj3" fmla="val 250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91" tIns="32146" rIns="64291" bIns="32146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10" name="Picture 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09" y="6250781"/>
            <a:ext cx="2625328" cy="45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016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0" y="6098977"/>
            <a:ext cx="9170789" cy="794742"/>
            <a:chOff x="0" y="8674100"/>
            <a:chExt cx="13042900" cy="1130300"/>
          </a:xfrm>
        </p:grpSpPr>
        <p:sp>
          <p:nvSpPr>
            <p:cNvPr id="15366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5367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" y="8890000"/>
              <a:ext cx="55753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92969" y="591502"/>
            <a:ext cx="7358063" cy="776883"/>
          </a:xfrm>
        </p:spPr>
        <p:txBody>
          <a:bodyPr/>
          <a:lstStyle/>
          <a:p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Incubation and Funding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0063" y="1928812"/>
            <a:ext cx="4339828" cy="3696891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422"/>
              </a:spcAf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Student Incubator at HTR</a:t>
            </a:r>
          </a:p>
          <a:p>
            <a:pPr lvl="5">
              <a:spcAft>
                <a:spcPts val="422"/>
              </a:spcAft>
            </a:pPr>
            <a:r>
              <a:rPr lang="en-US" sz="1700" dirty="0">
                <a:latin typeface="Arial" pitchFamily="34" charset="0"/>
                <a:cs typeface="Arial" pitchFamily="34" charset="0"/>
              </a:rPr>
              <a:t> 6 companies currently</a:t>
            </a:r>
          </a:p>
          <a:p>
            <a:pPr>
              <a:spcAft>
                <a:spcPts val="422"/>
              </a:spcAf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Business plan competitions:</a:t>
            </a:r>
          </a:p>
          <a:p>
            <a:pPr lvl="5">
              <a:spcAft>
                <a:spcPts val="422"/>
              </a:spcAft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Mark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Ain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Business Model 	Competition</a:t>
            </a:r>
          </a:p>
          <a:p>
            <a:pPr lvl="5">
              <a:spcAft>
                <a:spcPts val="422"/>
              </a:spcAft>
            </a:pPr>
            <a:r>
              <a:rPr lang="en-US" sz="1700" dirty="0">
                <a:latin typeface="Arial" pitchFamily="34" charset="0"/>
                <a:cs typeface="Arial" pitchFamily="34" charset="0"/>
              </a:rPr>
              <a:t> Charles and Janet Forbes 	Entrepreneurial Award</a:t>
            </a:r>
          </a:p>
          <a:p>
            <a:pPr lvl="5">
              <a:spcAft>
                <a:spcPts val="422"/>
              </a:spcAft>
            </a:pPr>
            <a:r>
              <a:rPr lang="en-US" sz="1700" dirty="0">
                <a:latin typeface="Arial" pitchFamily="34" charset="0"/>
                <a:cs typeface="Arial" pitchFamily="34" charset="0"/>
              </a:rPr>
              <a:t> Eastman New Venture Challenge</a:t>
            </a:r>
          </a:p>
          <a:p>
            <a:pPr lvl="5">
              <a:spcAft>
                <a:spcPts val="422"/>
              </a:spcAft>
            </a:pPr>
            <a:r>
              <a:rPr lang="en-US" sz="1700" dirty="0">
                <a:latin typeface="Arial" pitchFamily="34" charset="0"/>
                <a:cs typeface="Arial" pitchFamily="34" charset="0"/>
              </a:rPr>
              <a:t> New York Business Plan 	Competition (Finger Lakes Round)</a:t>
            </a:r>
          </a:p>
          <a:p>
            <a:pPr lvl="4">
              <a:spcBef>
                <a:spcPts val="844"/>
              </a:spcBef>
              <a:spcAft>
                <a:spcPts val="422"/>
              </a:spcAft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Simon School Venture Capital Fund</a:t>
            </a:r>
          </a:p>
        </p:txBody>
      </p:sp>
      <p:sp>
        <p:nvSpPr>
          <p:cNvPr id="1026" name="AutoShape 2" descr="https://asset1.basecamp.com/1771150/projects/3386732-u-of-r-center-for/attachments/52570033/034644d6be78642e38c4e74ca74bf09e0010/thumbnail.jpg"/>
          <p:cNvSpPr>
            <a:spLocks noChangeAspect="1" noChangeArrowheads="1"/>
          </p:cNvSpPr>
          <p:nvPr/>
        </p:nvSpPr>
        <p:spPr bwMode="auto">
          <a:xfrm>
            <a:off x="109388" y="-101575"/>
            <a:ext cx="214313" cy="214313"/>
          </a:xfrm>
          <a:prstGeom prst="rect">
            <a:avLst/>
          </a:prstGeom>
          <a:noFill/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s://asset1.basecamp.com/1771150/projects/3386732-u-of-r-center-for/attachments/52570033/034644d6be78642e38c4e74ca74bf09e0010/thumbnail.jpg"/>
          <p:cNvSpPr>
            <a:spLocks noChangeAspect="1" noChangeArrowheads="1"/>
          </p:cNvSpPr>
          <p:nvPr/>
        </p:nvSpPr>
        <p:spPr bwMode="auto">
          <a:xfrm>
            <a:off x="109389" y="-10490150"/>
            <a:ext cx="33004125" cy="21859875"/>
          </a:xfrm>
          <a:prstGeom prst="rect">
            <a:avLst/>
          </a:prstGeom>
          <a:noFill/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5" y="1928813"/>
            <a:ext cx="3536156" cy="234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4768453"/>
            <a:ext cx="3589734" cy="1056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09" y="6250781"/>
            <a:ext cx="2625328" cy="45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696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Group 7"/>
          <p:cNvGrpSpPr>
            <a:grpSpLocks/>
          </p:cNvGrpSpPr>
          <p:nvPr/>
        </p:nvGrpSpPr>
        <p:grpSpPr bwMode="auto">
          <a:xfrm>
            <a:off x="0" y="6098977"/>
            <a:ext cx="9170789" cy="794742"/>
            <a:chOff x="0" y="8674100"/>
            <a:chExt cx="13042900" cy="1130300"/>
          </a:xfrm>
        </p:grpSpPr>
        <p:sp>
          <p:nvSpPr>
            <p:cNvPr id="11278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pic>
          <p:nvPicPr>
            <p:cNvPr id="11279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" y="8890000"/>
              <a:ext cx="55753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8" name="Title 5"/>
          <p:cNvSpPr>
            <a:spLocks noGrp="1"/>
          </p:cNvSpPr>
          <p:nvPr>
            <p:ph type="title"/>
          </p:nvPr>
        </p:nvSpPr>
        <p:spPr>
          <a:xfrm>
            <a:off x="178594" y="591503"/>
            <a:ext cx="8840391" cy="759023"/>
          </a:xfrm>
        </p:spPr>
        <p:txBody>
          <a:bodyPr/>
          <a:lstStyle/>
          <a:p>
            <a:pPr eaLnBrk="1" hangingPunct="1"/>
            <a:r>
              <a:rPr lang="en-US" altLang="en-US" sz="3400" b="1" dirty="0">
                <a:latin typeface="Arial" pitchFamily="34" charset="0"/>
                <a:cs typeface="Arial" pitchFamily="34" charset="0"/>
              </a:rPr>
              <a:t>The Commercialization Pathway</a:t>
            </a:r>
          </a:p>
        </p:txBody>
      </p:sp>
      <p:pic>
        <p:nvPicPr>
          <p:cNvPr id="1126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15" y="2757041"/>
            <a:ext cx="3437930" cy="228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Curved Left Arrow 9"/>
          <p:cNvSpPr>
            <a:spLocks noChangeArrowheads="1"/>
          </p:cNvSpPr>
          <p:nvPr/>
        </p:nvSpPr>
        <p:spPr bwMode="auto">
          <a:xfrm rot="10800000">
            <a:off x="3862090" y="2869778"/>
            <a:ext cx="522387" cy="824880"/>
          </a:xfrm>
          <a:prstGeom prst="curvedLeftArrow">
            <a:avLst>
              <a:gd name="adj1" fmla="val 25016"/>
              <a:gd name="adj2" fmla="val 50004"/>
              <a:gd name="adj3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91" tIns="32146" rIns="64291" bIns="32146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1271" name="Curved Left Arrow 17"/>
          <p:cNvSpPr>
            <a:spLocks noChangeArrowheads="1"/>
          </p:cNvSpPr>
          <p:nvPr/>
        </p:nvSpPr>
        <p:spPr bwMode="auto">
          <a:xfrm>
            <a:off x="4690319" y="2913310"/>
            <a:ext cx="498947" cy="827113"/>
          </a:xfrm>
          <a:prstGeom prst="curvedLeftArrow">
            <a:avLst>
              <a:gd name="adj1" fmla="val 25019"/>
              <a:gd name="adj2" fmla="val 50008"/>
              <a:gd name="adj3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91" tIns="32146" rIns="64291" bIns="32146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1272" name="Chevron 18"/>
          <p:cNvSpPr>
            <a:spLocks noChangeArrowheads="1"/>
          </p:cNvSpPr>
          <p:nvPr/>
        </p:nvSpPr>
        <p:spPr bwMode="auto">
          <a:xfrm>
            <a:off x="4349875" y="3964781"/>
            <a:ext cx="340444" cy="340445"/>
          </a:xfrm>
          <a:prstGeom prst="chevron">
            <a:avLst>
              <a:gd name="adj" fmla="val 50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91" tIns="32146" rIns="64291" bIns="32146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1273" name="Chevron 19"/>
          <p:cNvSpPr>
            <a:spLocks noChangeArrowheads="1"/>
          </p:cNvSpPr>
          <p:nvPr/>
        </p:nvSpPr>
        <p:spPr bwMode="auto">
          <a:xfrm>
            <a:off x="4815334" y="3964781"/>
            <a:ext cx="340445" cy="340445"/>
          </a:xfrm>
          <a:prstGeom prst="chevron">
            <a:avLst>
              <a:gd name="adj" fmla="val 50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91" tIns="32146" rIns="64291" bIns="32146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1274" name="Chevron 20"/>
          <p:cNvSpPr>
            <a:spLocks noChangeArrowheads="1"/>
          </p:cNvSpPr>
          <p:nvPr/>
        </p:nvSpPr>
        <p:spPr bwMode="auto">
          <a:xfrm>
            <a:off x="3862090" y="3964781"/>
            <a:ext cx="341561" cy="340445"/>
          </a:xfrm>
          <a:prstGeom prst="chevron">
            <a:avLst>
              <a:gd name="adj" fmla="val 50164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91" tIns="32146" rIns="64291" bIns="32146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11275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63" y="2570634"/>
            <a:ext cx="3327425" cy="266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09" y="6250781"/>
            <a:ext cx="2625328" cy="45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248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Group 7"/>
          <p:cNvGrpSpPr>
            <a:grpSpLocks/>
          </p:cNvGrpSpPr>
          <p:nvPr/>
        </p:nvGrpSpPr>
        <p:grpSpPr bwMode="auto">
          <a:xfrm>
            <a:off x="0" y="6098977"/>
            <a:ext cx="9170789" cy="794742"/>
            <a:chOff x="0" y="8674100"/>
            <a:chExt cx="13042900" cy="1130300"/>
          </a:xfrm>
        </p:grpSpPr>
        <p:sp>
          <p:nvSpPr>
            <p:cNvPr id="12297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pic>
          <p:nvPicPr>
            <p:cNvPr id="12298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" y="8890000"/>
              <a:ext cx="55753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2" name="Title 5"/>
          <p:cNvSpPr>
            <a:spLocks noGrp="1"/>
          </p:cNvSpPr>
          <p:nvPr>
            <p:ph type="title"/>
          </p:nvPr>
        </p:nvSpPr>
        <p:spPr>
          <a:xfrm>
            <a:off x="71437" y="591502"/>
            <a:ext cx="9072563" cy="1178719"/>
          </a:xfrm>
        </p:spPr>
        <p:txBody>
          <a:bodyPr/>
          <a:lstStyle/>
          <a:p>
            <a:pPr>
              <a:spcBef>
                <a:spcPts val="562"/>
              </a:spcBef>
              <a:spcAft>
                <a:spcPts val="562"/>
              </a:spcAft>
            </a:pPr>
            <a:r>
              <a:rPr lang="en-US" altLang="en-US" sz="3400" dirty="0">
                <a:latin typeface="Arial" pitchFamily="34" charset="0"/>
                <a:cs typeface="Arial" pitchFamily="34" charset="0"/>
              </a:rPr>
              <a:t>UR Ventures Fresh Perspective on Innovation Commercialization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5016" y="2357438"/>
            <a:ext cx="4460379" cy="3589734"/>
          </a:xfrm>
        </p:spPr>
        <p:txBody>
          <a:bodyPr>
            <a:normAutofit fontScale="92500" lnSpcReduction="10000"/>
          </a:bodyPr>
          <a:lstStyle/>
          <a:p>
            <a:pPr marL="321457" indent="-321457">
              <a:spcBef>
                <a:spcPts val="211"/>
              </a:spcBef>
              <a:spcAft>
                <a:spcPts val="211"/>
              </a:spcAft>
              <a:defRPr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Focused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and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team oriented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approach to the commercialization of UR Innovations.</a:t>
            </a:r>
          </a:p>
          <a:p>
            <a:pPr marL="321457" indent="-321457">
              <a:spcBef>
                <a:spcPts val="211"/>
              </a:spcBef>
              <a:spcAft>
                <a:spcPts val="211"/>
              </a:spcAft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321457" indent="-321457">
              <a:spcBef>
                <a:spcPts val="211"/>
              </a:spcBef>
              <a:spcAft>
                <a:spcPts val="211"/>
              </a:spcAft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Taking Innovations from the Bench-top to the Bedside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make the world ever better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spcBef>
                <a:spcPts val="562"/>
              </a:spcBef>
              <a:spcAft>
                <a:spcPts val="562"/>
              </a:spcAft>
              <a:defRPr/>
            </a:pPr>
            <a:endParaRPr lang="en-US" sz="2000" dirty="0">
              <a:latin typeface="Arial" pitchFamily="34" charset="0"/>
              <a:cs typeface="Arial" pitchFamily="34" charset="0"/>
              <a:sym typeface="Gill Sans" charset="0"/>
            </a:endParaRPr>
          </a:p>
          <a:p>
            <a:pPr marL="0" indent="0" algn="just">
              <a:spcBef>
                <a:spcPts val="562"/>
              </a:spcBef>
              <a:spcAft>
                <a:spcPts val="562"/>
              </a:spcAft>
              <a:defRPr/>
            </a:pPr>
            <a:endParaRPr lang="en-US" sz="2000" dirty="0">
              <a:latin typeface="Arial" pitchFamily="34" charset="0"/>
              <a:cs typeface="Arial" pitchFamily="34" charset="0"/>
              <a:sym typeface="Gill Sans" charset="0"/>
            </a:endParaRPr>
          </a:p>
        </p:txBody>
      </p:sp>
      <p:pic>
        <p:nvPicPr>
          <p:cNvPr id="1229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56" y="2357438"/>
            <a:ext cx="4302994" cy="322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09" y="6250781"/>
            <a:ext cx="2625328" cy="45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351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0" y="6098977"/>
            <a:ext cx="9170789" cy="794742"/>
            <a:chOff x="0" y="8674100"/>
            <a:chExt cx="13042900" cy="1130300"/>
          </a:xfrm>
        </p:grpSpPr>
        <p:sp>
          <p:nvSpPr>
            <p:cNvPr id="15366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5367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" y="8890000"/>
              <a:ext cx="55753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92969" y="591502"/>
            <a:ext cx="7358063" cy="776883"/>
          </a:xfrm>
        </p:spPr>
        <p:txBody>
          <a:bodyPr/>
          <a:lstStyle/>
          <a:p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 Campus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75110" y="1928812"/>
            <a:ext cx="4536281" cy="2786063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422"/>
              </a:spcAf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Student Organizations:</a:t>
            </a:r>
          </a:p>
          <a:p>
            <a:pPr lvl="5">
              <a:spcAft>
                <a:spcPts val="422"/>
              </a:spcAft>
            </a:pPr>
            <a:r>
              <a:rPr lang="en-US" dirty="0">
                <a:latin typeface="Arial" pitchFamily="34" charset="0"/>
                <a:cs typeface="Arial" pitchFamily="34" charset="0"/>
              </a:rPr>
              <a:t> UR Entrepreneurs (undergrad)</a:t>
            </a:r>
          </a:p>
          <a:p>
            <a:pPr lvl="5">
              <a:spcAft>
                <a:spcPts val="422"/>
              </a:spcAft>
            </a:pPr>
            <a:r>
              <a:rPr lang="en-US" dirty="0">
                <a:latin typeface="Arial" pitchFamily="34" charset="0"/>
                <a:cs typeface="Arial" pitchFamily="34" charset="0"/>
              </a:rPr>
              <a:t> Simon Entrepreneurs Association</a:t>
            </a:r>
          </a:p>
          <a:p>
            <a:pPr lvl="4">
              <a:spcAft>
                <a:spcPts val="422"/>
              </a:spcAft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Signature Programming:</a:t>
            </a:r>
          </a:p>
          <a:p>
            <a:pPr lvl="5">
              <a:spcAft>
                <a:spcPts val="422"/>
              </a:spcAft>
            </a:pPr>
            <a:r>
              <a:rPr lang="en-US" dirty="0">
                <a:latin typeface="Arial" pitchFamily="34" charset="0"/>
                <a:cs typeface="Arial" pitchFamily="34" charset="0"/>
              </a:rPr>
              <a:t> Kauffman Entrepreneurial Year 	(KEY)</a:t>
            </a:r>
          </a:p>
          <a:p>
            <a:pPr lvl="5">
              <a:spcAft>
                <a:spcPts val="422"/>
              </a:spcAft>
            </a:pPr>
            <a:r>
              <a:rPr lang="en-US" dirty="0">
                <a:latin typeface="Arial" pitchFamily="34" charset="0"/>
                <a:cs typeface="Arial" pitchFamily="34" charset="0"/>
              </a:rPr>
              <a:t> Young Entrepreneurs Academy 	(YEA!)</a:t>
            </a:r>
          </a:p>
          <a:p>
            <a:pPr lvl="4">
              <a:spcAft>
                <a:spcPts val="422"/>
              </a:spcAft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Undergrads design interdepartmental 	major in entrepreneurship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0078" y="2159297"/>
            <a:ext cx="1446609" cy="94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YEA GENERIC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07969" y="4714876"/>
            <a:ext cx="1174433" cy="901796"/>
          </a:xfrm>
          <a:prstGeom prst="rect">
            <a:avLst/>
          </a:prstGeom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9344" y="3429000"/>
            <a:ext cx="2049363" cy="86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09" y="6250781"/>
            <a:ext cx="2625328" cy="45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881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0" y="6098977"/>
            <a:ext cx="9170789" cy="794742"/>
            <a:chOff x="0" y="8674100"/>
            <a:chExt cx="13042900" cy="1130300"/>
          </a:xfrm>
        </p:grpSpPr>
        <p:sp>
          <p:nvSpPr>
            <p:cNvPr id="15366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5367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" y="8890000"/>
              <a:ext cx="55753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92969" y="591502"/>
            <a:ext cx="7358063" cy="776883"/>
          </a:xfrm>
        </p:spPr>
        <p:txBody>
          <a:bodyPr/>
          <a:lstStyle/>
          <a:p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the Community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6"/>
          <p:cNvSpPr>
            <a:spLocks noGrp="1"/>
          </p:cNvSpPr>
          <p:nvPr>
            <p:ph idx="1"/>
          </p:nvPr>
        </p:nvSpPr>
        <p:spPr>
          <a:xfrm>
            <a:off x="660797" y="1535906"/>
            <a:ext cx="4536281" cy="2786063"/>
          </a:xfrm>
        </p:spPr>
        <p:txBody>
          <a:bodyPr/>
          <a:lstStyle/>
          <a:p>
            <a:pPr>
              <a:spcAft>
                <a:spcPts val="422"/>
              </a:spcAft>
            </a:pPr>
            <a:r>
              <a:rPr lang="en-US" sz="1700" dirty="0">
                <a:latin typeface="Arial" pitchFamily="34" charset="0"/>
                <a:cs typeface="Arial" pitchFamily="34" charset="0"/>
              </a:rPr>
              <a:t> Global Entrepreneurship Week</a:t>
            </a:r>
          </a:p>
          <a:p>
            <a:pPr>
              <a:spcAft>
                <a:spcPts val="422"/>
              </a:spcAft>
            </a:pPr>
            <a:r>
              <a:rPr lang="en-US" sz="1700" dirty="0">
                <a:latin typeface="Arial" pitchFamily="34" charset="0"/>
                <a:cs typeface="Arial" pitchFamily="34" charset="0"/>
              </a:rPr>
              <a:t> Mentoring youth</a:t>
            </a:r>
          </a:p>
          <a:p>
            <a:pPr lvl="4">
              <a:spcAft>
                <a:spcPts val="422"/>
              </a:spcAft>
              <a:buFont typeface="Arial" pitchFamily="34" charset="0"/>
              <a:buChar char="•"/>
            </a:pPr>
            <a:r>
              <a:rPr lang="en-US" sz="1700" dirty="0">
                <a:latin typeface="Arial" pitchFamily="34" charset="0"/>
                <a:cs typeface="Arial" pitchFamily="34" charset="0"/>
              </a:rPr>
              <a:t> Rochester Startup Weekend</a:t>
            </a:r>
          </a:p>
          <a:p>
            <a:pPr lvl="4">
              <a:spcAft>
                <a:spcPts val="422"/>
              </a:spcAft>
              <a:buFont typeface="Arial" pitchFamily="34" charset="0"/>
              <a:buChar char="•"/>
            </a:pPr>
            <a:r>
              <a:rPr lang="en-US" sz="1700" dirty="0">
                <a:latin typeface="Arial" pitchFamily="34" charset="0"/>
                <a:cs typeface="Arial" pitchFamily="34" charset="0"/>
              </a:rPr>
              <a:t> Students Tackle Bright Flight</a:t>
            </a:r>
          </a:p>
          <a:p>
            <a:pPr lvl="4">
              <a:spcAft>
                <a:spcPts val="422"/>
              </a:spcAft>
              <a:buFont typeface="Arial" pitchFamily="34" charset="0"/>
              <a:buChar char="•"/>
            </a:pPr>
            <a:r>
              <a:rPr lang="en-US" sz="1700" dirty="0">
                <a:latin typeface="Arial" pitchFamily="34" charset="0"/>
                <a:cs typeface="Arial" pitchFamily="34" charset="0"/>
              </a:rPr>
              <a:t> CFE Lecture Series</a:t>
            </a:r>
          </a:p>
        </p:txBody>
      </p:sp>
      <p:pic>
        <p:nvPicPr>
          <p:cNvPr id="13" name="Picture 12" descr="GEW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50906" y="1714500"/>
            <a:ext cx="1500188" cy="1295412"/>
          </a:xfrm>
          <a:prstGeom prst="rect">
            <a:avLst/>
          </a:prstGeom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4875610"/>
            <a:ext cx="3840159" cy="940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 descr="423718621_2008-11-19_center_for_entrepeneurship_lecture_series_2589"/>
          <p:cNvPicPr>
            <a:picLocks noChangeAspect="1" noChangeArrowheads="1"/>
          </p:cNvPicPr>
          <p:nvPr/>
        </p:nvPicPr>
        <p:blipFill>
          <a:blip r:embed="rId5" cstate="print"/>
          <a:srcRect t="15344" r="18240"/>
          <a:stretch>
            <a:fillRect/>
          </a:stretch>
        </p:blipFill>
        <p:spPr bwMode="auto">
          <a:xfrm>
            <a:off x="928688" y="4071938"/>
            <a:ext cx="2678906" cy="1836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5" descr="BizKidsLogo.gif"/>
          <p:cNvPicPr>
            <a:picLocks noChangeAspect="1"/>
          </p:cNvPicPr>
          <p:nvPr/>
        </p:nvPicPr>
        <p:blipFill>
          <a:blip r:embed="rId6" cstate="print"/>
          <a:srcRect l="4495"/>
          <a:stretch>
            <a:fillRect/>
          </a:stretch>
        </p:blipFill>
        <p:spPr bwMode="auto">
          <a:xfrm>
            <a:off x="7197328" y="3429000"/>
            <a:ext cx="1078260" cy="89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erekCroweGroup.jpg"/>
          <p:cNvPicPr>
            <a:picLocks noChangeAspect="1"/>
          </p:cNvPicPr>
          <p:nvPr/>
        </p:nvPicPr>
        <p:blipFill>
          <a:blip r:embed="rId7" cstate="print">
            <a:lum bright="11000"/>
          </a:blip>
          <a:stretch>
            <a:fillRect/>
          </a:stretch>
        </p:blipFill>
        <p:spPr>
          <a:xfrm>
            <a:off x="4259461" y="2893219"/>
            <a:ext cx="2518172" cy="1678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09" y="6250781"/>
            <a:ext cx="2625328" cy="45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838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0" y="6098977"/>
            <a:ext cx="9170789" cy="794742"/>
            <a:chOff x="0" y="8674100"/>
            <a:chExt cx="13042900" cy="1130300"/>
          </a:xfrm>
        </p:grpSpPr>
        <p:sp>
          <p:nvSpPr>
            <p:cNvPr id="15366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5367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" y="8890000"/>
              <a:ext cx="55753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92969" y="591502"/>
            <a:ext cx="7358063" cy="776883"/>
          </a:xfrm>
        </p:spPr>
        <p:txBody>
          <a:bodyPr/>
          <a:lstStyle/>
          <a:p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Visit Us Online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 bwMode="auto">
          <a:xfrm>
            <a:off x="727770" y="2143125"/>
            <a:ext cx="7715250" cy="348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422"/>
              </a:spcAft>
              <a:buFont typeface="Arial" pitchFamily="34" charset="0"/>
              <a:buChar char="•"/>
            </a:pPr>
            <a:r>
              <a:rPr lang="en-US" sz="2000" kern="0" dirty="0">
                <a:latin typeface="Arial" pitchFamily="34" charset="0"/>
                <a:cs typeface="Arial" pitchFamily="34" charset="0"/>
              </a:rPr>
              <a:t> Student Incubator:</a:t>
            </a:r>
          </a:p>
          <a:p>
            <a:pPr lvl="1">
              <a:spcAft>
                <a:spcPts val="422"/>
              </a:spcAft>
              <a:buFontTx/>
              <a:buChar char="-"/>
            </a:pPr>
            <a:r>
              <a:rPr lang="en-US" sz="1700" kern="0" dirty="0">
                <a:latin typeface="Arial" pitchFamily="34" charset="0"/>
                <a:cs typeface="Arial" pitchFamily="34" charset="0"/>
                <a:hlinkClick r:id="rId3"/>
              </a:rPr>
              <a:t>rochester.edu/entrepreneurship/incubator</a:t>
            </a:r>
            <a:endParaRPr lang="en-US" sz="1700" kern="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422"/>
              </a:spcBef>
              <a:spcAft>
                <a:spcPts val="422"/>
              </a:spcAft>
              <a:buFont typeface="Arial" pitchFamily="34" charset="0"/>
              <a:buChar char="•"/>
            </a:pPr>
            <a:r>
              <a:rPr lang="en-US" sz="2000" kern="0" dirty="0">
                <a:latin typeface="Arial" pitchFamily="34" charset="0"/>
                <a:cs typeface="Arial" pitchFamily="34" charset="0"/>
              </a:rPr>
              <a:t> Events:</a:t>
            </a:r>
          </a:p>
          <a:p>
            <a:pPr lvl="1">
              <a:spcAft>
                <a:spcPts val="422"/>
              </a:spcAft>
              <a:buFontTx/>
              <a:buChar char="-"/>
            </a:pPr>
            <a:r>
              <a:rPr lang="en-US" sz="1700" kern="0" dirty="0">
                <a:latin typeface="Arial" pitchFamily="34" charset="0"/>
                <a:cs typeface="Arial" pitchFamily="34" charset="0"/>
                <a:hlinkClick r:id="rId4"/>
              </a:rPr>
              <a:t>rochester.edu/entrepreneurship/events</a:t>
            </a:r>
            <a:endParaRPr lang="en-US" sz="1700" kern="0" dirty="0">
              <a:latin typeface="Arial" pitchFamily="34" charset="0"/>
              <a:cs typeface="Arial" pitchFamily="34" charset="0"/>
            </a:endParaRPr>
          </a:p>
          <a:p>
            <a:pPr lvl="1">
              <a:spcAft>
                <a:spcPts val="422"/>
              </a:spcAft>
              <a:buFontTx/>
              <a:buChar char="-"/>
            </a:pPr>
            <a:r>
              <a:rPr lang="en-US" sz="1700" kern="0" dirty="0">
                <a:latin typeface="Arial" pitchFamily="34" charset="0"/>
                <a:cs typeface="Arial" pitchFamily="34" charset="0"/>
                <a:hlinkClick r:id="rId5"/>
              </a:rPr>
              <a:t>rochester.edu/entrepreneurship/registration</a:t>
            </a:r>
            <a:endParaRPr lang="en-US" sz="1700" kern="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422"/>
              </a:spcBef>
              <a:spcAft>
                <a:spcPts val="422"/>
              </a:spcAft>
              <a:buFont typeface="Arial" pitchFamily="34" charset="0"/>
              <a:buChar char="•"/>
            </a:pPr>
            <a:r>
              <a:rPr lang="en-US" sz="2000" kern="0" dirty="0">
                <a:latin typeface="Arial" pitchFamily="34" charset="0"/>
                <a:cs typeface="Arial" pitchFamily="34" charset="0"/>
              </a:rPr>
              <a:t> Courses:</a:t>
            </a:r>
          </a:p>
          <a:p>
            <a:pPr lvl="1">
              <a:spcAft>
                <a:spcPts val="422"/>
              </a:spcAft>
              <a:buFontTx/>
              <a:buChar char="-"/>
            </a:pPr>
            <a:r>
              <a:rPr lang="en-US" sz="1700" kern="0" dirty="0">
                <a:latin typeface="Arial" pitchFamily="34" charset="0"/>
                <a:cs typeface="Arial" pitchFamily="34" charset="0"/>
                <a:hlinkClick r:id="rId6"/>
              </a:rPr>
              <a:t>rochester.edu/entrepreneurship/courses</a:t>
            </a:r>
            <a:endParaRPr lang="en-US" sz="1700" kern="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422"/>
              </a:spcBef>
              <a:spcAft>
                <a:spcPts val="422"/>
              </a:spcAft>
              <a:buFont typeface="Arial" pitchFamily="34" charset="0"/>
              <a:buChar char="•"/>
            </a:pPr>
            <a:r>
              <a:rPr lang="en-US" sz="2000" kern="0" dirty="0">
                <a:latin typeface="Arial" pitchFamily="34" charset="0"/>
                <a:cs typeface="Arial" pitchFamily="34" charset="0"/>
              </a:rPr>
              <a:t> Programs:</a:t>
            </a:r>
          </a:p>
          <a:p>
            <a:pPr lvl="1">
              <a:spcAft>
                <a:spcPts val="422"/>
              </a:spcAft>
              <a:buFontTx/>
              <a:buChar char="-"/>
            </a:pPr>
            <a:r>
              <a:rPr lang="en-US" sz="1700" kern="0" dirty="0">
                <a:latin typeface="Arial" pitchFamily="34" charset="0"/>
                <a:cs typeface="Arial" pitchFamily="34" charset="0"/>
                <a:hlinkClick r:id="rId7"/>
              </a:rPr>
              <a:t>rochester.edu/entrepreneurship/programs</a:t>
            </a:r>
            <a:endParaRPr lang="en-US" sz="17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AutoShape 2" descr="https://asset1.basecamp.com/1771150/projects/3386732-u-of-r-center-for/attachments/52900592/b89207f9f0fd713f479952f61d8270800010/thumbnail.jpg"/>
          <p:cNvSpPr>
            <a:spLocks noChangeAspect="1" noChangeArrowheads="1"/>
          </p:cNvSpPr>
          <p:nvPr/>
        </p:nvSpPr>
        <p:spPr bwMode="auto">
          <a:xfrm>
            <a:off x="109388" y="-101575"/>
            <a:ext cx="214313" cy="214313"/>
          </a:xfrm>
          <a:prstGeom prst="rect">
            <a:avLst/>
          </a:prstGeom>
          <a:noFill/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https://asset1.basecamp.com/1771150/projects/3386732-u-of-r-center-for/attachments/52900592/b89207f9f0fd713f479952f61d8270800010/thumbnail.jpg"/>
          <p:cNvSpPr>
            <a:spLocks noChangeAspect="1" noChangeArrowheads="1"/>
          </p:cNvSpPr>
          <p:nvPr/>
        </p:nvSpPr>
        <p:spPr bwMode="auto">
          <a:xfrm>
            <a:off x="109388" y="-101575"/>
            <a:ext cx="214313" cy="214313"/>
          </a:xfrm>
          <a:prstGeom prst="rect">
            <a:avLst/>
          </a:prstGeom>
          <a:noFill/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72188" y="4339828"/>
            <a:ext cx="2250281" cy="584295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1700" b="1" dirty="0">
                <a:latin typeface="Arial" pitchFamily="34" charset="0"/>
                <a:cs typeface="Arial" pitchFamily="34" charset="0"/>
                <a:hlinkClick r:id="rId8"/>
              </a:rPr>
              <a:t>facebook.com/</a:t>
            </a:r>
          </a:p>
          <a:p>
            <a:r>
              <a:rPr lang="en-US" sz="1700" b="1" dirty="0" err="1">
                <a:latin typeface="Arial" pitchFamily="34" charset="0"/>
                <a:cs typeface="Arial" pitchFamily="34" charset="0"/>
                <a:hlinkClick r:id="rId8"/>
              </a:rPr>
              <a:t>ur.entrepreneurship</a:t>
            </a:r>
            <a:endParaRPr lang="en-US" sz="17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://www.jvapes.com/product_images/uploaded_images/like-us-on-facebook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11453" y="3107531"/>
            <a:ext cx="2518172" cy="1147373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09" y="6250781"/>
            <a:ext cx="2625328" cy="45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549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6098977"/>
            <a:ext cx="9170789" cy="794742"/>
            <a:chOff x="0" y="8674100"/>
            <a:chExt cx="13042900" cy="1130300"/>
          </a:xfrm>
        </p:grpSpPr>
        <p:sp>
          <p:nvSpPr>
            <p:cNvPr id="15366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5367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" y="8890000"/>
              <a:ext cx="55753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892969" y="1151930"/>
            <a:ext cx="7358063" cy="3777258"/>
          </a:xfrm>
          <a:ln/>
        </p:spPr>
        <p:txBody>
          <a:bodyPr anchor="ctr"/>
          <a:lstStyle/>
          <a:p>
            <a:r>
              <a:rPr lang="en-US" dirty="0" smtClean="0">
                <a:solidFill>
                  <a:srgbClr val="50505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dirty="0" smtClean="0">
                <a:solidFill>
                  <a:srgbClr val="50505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cs typeface="Arial" charset="0"/>
                <a:sym typeface="Arial" charset="0"/>
              </a:rPr>
            </a:br>
            <a:r>
              <a:rPr lang="en-US" dirty="0" smtClean="0">
                <a:solidFill>
                  <a:srgbClr val="50505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cs typeface="Arial" charset="0"/>
                <a:sym typeface="Arial" charset="0"/>
              </a:rPr>
              <a:t>MS in Technical Entrepreneurship and Management (TEAM)</a:t>
            </a:r>
            <a:endParaRPr lang="en-US" dirty="0">
              <a:solidFill>
                <a:srgbClr val="50505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 charset="0"/>
              <a:sym typeface="Arial" charset="0"/>
            </a:endParaRPr>
          </a:p>
        </p:txBody>
      </p:sp>
      <p:pic>
        <p:nvPicPr>
          <p:cNvPr id="9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09" y="6250781"/>
            <a:ext cx="2625328" cy="45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746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6098977"/>
            <a:ext cx="9170789" cy="794742"/>
            <a:chOff x="0" y="8674100"/>
            <a:chExt cx="13042900" cy="1130300"/>
          </a:xfrm>
        </p:grpSpPr>
        <p:sp>
          <p:nvSpPr>
            <p:cNvPr id="15366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5367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" y="8890000"/>
              <a:ext cx="55753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92969" y="591502"/>
            <a:ext cx="7358063" cy="776883"/>
          </a:xfrm>
        </p:spPr>
        <p:txBody>
          <a:bodyPr/>
          <a:lstStyle/>
          <a:p>
            <a:r>
              <a:rPr lang="en-US" sz="4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Interdisciplinary Degree</a:t>
            </a:r>
            <a:endParaRPr lang="en-US" sz="4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21531" y="1928813"/>
            <a:ext cx="7554516" cy="3857625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Partnership between Simon School of Business and Hajim School of Engineering &amp; Applied Science</a:t>
            </a:r>
          </a:p>
          <a:p>
            <a:pPr lvl="2" algn="l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>
              <a:buFont typeface="Arial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Students will have the ability to speak three languages</a:t>
            </a:r>
          </a:p>
          <a:p>
            <a:pPr algn="l">
              <a:buFont typeface="Arial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Innovation = Invention X Market Opportunity</a:t>
            </a:r>
          </a:p>
        </p:txBody>
      </p:sp>
      <p:pic>
        <p:nvPicPr>
          <p:cNvPr id="10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09" y="6250781"/>
            <a:ext cx="2625328" cy="45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029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1389</Words>
  <Application>Microsoft Office PowerPoint</Application>
  <PresentationFormat>On-screen Show (4:3)</PresentationFormat>
  <Paragraphs>281</Paragraphs>
  <Slides>41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Entrepreneurship at the  University of Rochester</vt:lpstr>
      <vt:lpstr>Our Definition</vt:lpstr>
      <vt:lpstr>Center for Entrepreneurship</vt:lpstr>
      <vt:lpstr>Incubation and Funding</vt:lpstr>
      <vt:lpstr>On Campus</vt:lpstr>
      <vt:lpstr>In the Community</vt:lpstr>
      <vt:lpstr>Visit Us Online</vt:lpstr>
      <vt:lpstr> MS in Technical Entrepreneurship and Management (TEAM)</vt:lpstr>
      <vt:lpstr>Interdisciplinary Degree</vt:lpstr>
      <vt:lpstr>Curriculum – Two Semester</vt:lpstr>
      <vt:lpstr>Curriculum – Three Semester</vt:lpstr>
      <vt:lpstr>Engineering Concentrations</vt:lpstr>
      <vt:lpstr>Class of 2014 Profile</vt:lpstr>
      <vt:lpstr>Questions??</vt:lpstr>
      <vt:lpstr>On Line Invention Disclosure – a New, Streamlined Process</vt:lpstr>
      <vt:lpstr>New Form</vt:lpstr>
      <vt:lpstr>Questions Asked</vt:lpstr>
      <vt:lpstr>Questions Asked</vt:lpstr>
      <vt:lpstr>Questions Asked</vt:lpstr>
      <vt:lpstr>Questions Asked</vt:lpstr>
      <vt:lpstr>Questions Asked</vt:lpstr>
      <vt:lpstr>Questions Asked</vt:lpstr>
      <vt:lpstr>Questions Asked</vt:lpstr>
      <vt:lpstr>Questions Asked</vt:lpstr>
      <vt:lpstr>Questions Asked</vt:lpstr>
      <vt:lpstr>On Line Disclosure</vt:lpstr>
      <vt:lpstr>On Line Disclosure</vt:lpstr>
      <vt:lpstr>On Line Disclosure</vt:lpstr>
      <vt:lpstr>Invention Disclosure Evaluation</vt:lpstr>
      <vt:lpstr>Basic Concepts</vt:lpstr>
      <vt:lpstr>The Technology Commercialization Process</vt:lpstr>
      <vt:lpstr>Our Mission</vt:lpstr>
      <vt:lpstr>Our Mission</vt:lpstr>
      <vt:lpstr>The Commercialization Roadmap</vt:lpstr>
      <vt:lpstr>A Fresh Perspective</vt:lpstr>
      <vt:lpstr>A Fresh Perspective</vt:lpstr>
      <vt:lpstr>Requires a Concerted Effort</vt:lpstr>
      <vt:lpstr>Focused, Lean Approach to Commercialization</vt:lpstr>
      <vt:lpstr>PowerPoint Presentation</vt:lpstr>
      <vt:lpstr>The Commercialization Pathway</vt:lpstr>
      <vt:lpstr>UR Ventures Fresh Perspective on Innovation Commercialization</vt:lpstr>
    </vt:vector>
  </TitlesOfParts>
  <Company>URMC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Entrepreneurship at the  University of Rochester</dc:title>
  <dc:creator>Englert, David</dc:creator>
  <cp:lastModifiedBy>Englert, David</cp:lastModifiedBy>
  <cp:revision>2</cp:revision>
  <dcterms:created xsi:type="dcterms:W3CDTF">2013-11-18T18:47:32Z</dcterms:created>
  <dcterms:modified xsi:type="dcterms:W3CDTF">2013-11-18T18:51:12Z</dcterms:modified>
</cp:coreProperties>
</file>