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DCAC1-B1EB-4737-BFA0-F711E1E3FA6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EE145-2A14-4ECA-A66F-36DA2B6B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CF7E-3B8F-4D41-89FA-6DC395D453D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7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CF7E-3B8F-4D41-89FA-6DC395D453D0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7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CF7E-3B8F-4D41-89FA-6DC395D453D0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7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CF7E-3B8F-4D41-89FA-6DC395D453D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7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CF7E-3B8F-4D41-89FA-6DC395D453D0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7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A81B-F2C5-40EB-B674-BDEA4E9F221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80A3-CD75-48B1-8996-964ECD94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-1452562" y="-142874"/>
            <a:ext cx="10596563" cy="7000875"/>
            <a:chOff x="-2028825" y="-152400"/>
            <a:chExt cx="15071725" cy="9956800"/>
          </a:xfrm>
        </p:grpSpPr>
        <p:sp>
          <p:nvSpPr>
            <p:cNvPr id="27653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7654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471" y="431800"/>
              <a:ext cx="4823129" cy="8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765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le 1"/>
          <p:cNvSpPr txBox="1">
            <a:spLocks/>
          </p:cNvSpPr>
          <p:nvPr/>
        </p:nvSpPr>
        <p:spPr bwMode="auto">
          <a:xfrm>
            <a:off x="875110" y="1219200"/>
            <a:ext cx="816411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5" tIns="35715" rIns="35715" bIns="3571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/>
            <a:r>
              <a:rPr lang="en-US" altLang="en-US" sz="4600" dirty="0">
                <a:latin typeface="Gill Sans" pitchFamily="18" charset="0"/>
                <a:ea typeface="ヒラギノ角ゴ ProN W3" pitchFamily="18" charset="-128"/>
                <a:sym typeface="Gill Sans" pitchFamily="18" charset="0"/>
              </a:rPr>
              <a:t>Working with </a:t>
            </a:r>
          </a:p>
          <a:p>
            <a:pPr algn="ctr" eaLnBrk="1" hangingPunct="1"/>
            <a:r>
              <a:rPr lang="en-US" altLang="en-US" sz="4600" dirty="0">
                <a:latin typeface="Gill Sans" pitchFamily="18" charset="0"/>
                <a:ea typeface="ヒラギノ角ゴ ProN W3" pitchFamily="18" charset="-128"/>
                <a:sym typeface="Gill Sans" pitchFamily="18" charset="0"/>
              </a:rPr>
              <a:t>UR Ventures</a:t>
            </a:r>
          </a:p>
        </p:txBody>
      </p:sp>
      <p:sp>
        <p:nvSpPr>
          <p:cNvPr id="27652" name="Subtitle 2"/>
          <p:cNvSpPr txBox="1">
            <a:spLocks/>
          </p:cNvSpPr>
          <p:nvPr/>
        </p:nvSpPr>
        <p:spPr bwMode="auto">
          <a:xfrm>
            <a:off x="1303735" y="2795588"/>
            <a:ext cx="710366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5" tIns="35715" rIns="35715" bIns="3571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/>
            <a:r>
              <a:rPr lang="en-US" altLang="en-US" sz="2500" dirty="0">
                <a:latin typeface="Gill Sans" pitchFamily="18" charset="0"/>
                <a:ea typeface="ヒラギノ角ゴ ProN W3" pitchFamily="18" charset="-128"/>
                <a:sym typeface="Gill Sans" pitchFamily="18" charset="0"/>
              </a:rPr>
              <a:t>David Williams</a:t>
            </a:r>
          </a:p>
          <a:p>
            <a:pPr algn="ctr" eaLnBrk="1" hangingPunct="1"/>
            <a:r>
              <a:rPr lang="en-US" altLang="en-US" sz="2500" dirty="0">
                <a:latin typeface="Gill Sans" pitchFamily="18" charset="0"/>
                <a:ea typeface="ヒラギノ角ゴ ProN W3" pitchFamily="18" charset="-128"/>
                <a:sym typeface="Gill Sans" pitchFamily="18" charset="0"/>
              </a:rPr>
              <a:t>Dean for Research in </a:t>
            </a:r>
          </a:p>
          <a:p>
            <a:pPr algn="ctr" eaLnBrk="1" hangingPunct="1"/>
            <a:r>
              <a:rPr lang="en-US" altLang="en-US" sz="2500" dirty="0">
                <a:latin typeface="Gill Sans" pitchFamily="18" charset="0"/>
                <a:ea typeface="ヒラギノ角ゴ ProN W3" pitchFamily="18" charset="-128"/>
                <a:sym typeface="Gill Sans" pitchFamily="18" charset="0"/>
              </a:rPr>
              <a:t>Arts, Sciences,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277824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36869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3687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55600"/>
            <a:ext cx="5005388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7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-1452562" y="-142874"/>
            <a:ext cx="10596563" cy="7000875"/>
            <a:chOff x="-2028825" y="-152400"/>
            <a:chExt cx="15071725" cy="9956800"/>
          </a:xfrm>
        </p:grpSpPr>
        <p:sp>
          <p:nvSpPr>
            <p:cNvPr id="27653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7654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471" y="431800"/>
              <a:ext cx="4823129" cy="8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765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2" name="Subtitle 2"/>
          <p:cNvSpPr txBox="1">
            <a:spLocks/>
          </p:cNvSpPr>
          <p:nvPr/>
        </p:nvSpPr>
        <p:spPr bwMode="auto">
          <a:xfrm>
            <a:off x="767954" y="1925181"/>
            <a:ext cx="774660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5" tIns="35715" rIns="35715" bIns="3571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/>
            <a:r>
              <a:rPr lang="en-US" altLang="en-US" sz="6200" dirty="0">
                <a:latin typeface="Arial" panose="020B0604020202020204" pitchFamily="34" charset="0"/>
                <a:ea typeface="ヒラギノ角ゴ ProN W3" pitchFamily="18" charset="-128"/>
                <a:cs typeface="Arial" panose="020B0604020202020204" pitchFamily="34" charset="0"/>
                <a:sym typeface="Gill Sans" pitchFamily="18" charset="0"/>
              </a:rPr>
              <a:t>Thanks for coming!</a:t>
            </a:r>
          </a:p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  <a:ea typeface="ヒラギノ角ゴ ProN W3" pitchFamily="18" charset="-128"/>
                <a:cs typeface="Arial" panose="020B0604020202020204" pitchFamily="34" charset="0"/>
                <a:sym typeface="Gill Sans" pitchFamily="18" charset="0"/>
              </a:rPr>
              <a:t>Please consider joining us at our open house</a:t>
            </a:r>
          </a:p>
          <a:p>
            <a:pPr algn="ctr" eaLnBrk="1" hangingPunct="1"/>
            <a:r>
              <a:rPr lang="en-US" altLang="en-US" sz="3800" dirty="0">
                <a:latin typeface="Arial" panose="020B0604020202020204" pitchFamily="34" charset="0"/>
                <a:ea typeface="ヒラギノ角ゴ ProN W3" pitchFamily="18" charset="-128"/>
                <a:cs typeface="Arial" panose="020B0604020202020204" pitchFamily="34" charset="0"/>
                <a:sym typeface="Gill Sans" pitchFamily="18" charset="0"/>
              </a:rPr>
              <a:t>1:00 – 4:00 p.m.</a:t>
            </a:r>
            <a:endParaRPr lang="en-US" altLang="en-US" sz="3800" dirty="0">
              <a:latin typeface="Arial" panose="020B0604020202020204" pitchFamily="34" charset="0"/>
              <a:ea typeface="ヒラギノ角ゴ ProN W3" pitchFamily="18" charset="-128"/>
              <a:cs typeface="Arial" panose="020B0604020202020204" pitchFamily="34" charset="0"/>
              <a:sym typeface="Gill San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4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28678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3"/>
          <p:cNvSpPr>
            <a:spLocks noGrp="1"/>
          </p:cNvSpPr>
          <p:nvPr>
            <p:ph type="title"/>
          </p:nvPr>
        </p:nvSpPr>
        <p:spPr>
          <a:xfrm>
            <a:off x="321469" y="193105"/>
            <a:ext cx="5786438" cy="803672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</a:rPr>
              <a:t>Costs &amp; Benefits of Tech Transfer</a:t>
            </a:r>
            <a:endParaRPr lang="en-US" altLang="en-US" sz="2200"/>
          </a:p>
        </p:txBody>
      </p:sp>
      <p:sp>
        <p:nvSpPr>
          <p:cNvPr id="18" name="Title 13"/>
          <p:cNvSpPr txBox="1">
            <a:spLocks/>
          </p:cNvSpPr>
          <p:nvPr/>
        </p:nvSpPr>
        <p:spPr bwMode="auto">
          <a:xfrm>
            <a:off x="428625" y="591502"/>
            <a:ext cx="8215313" cy="6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400" kern="0" dirty="0"/>
              <a:t>Costs &amp; Benefits of Tech Transfer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idx="1"/>
          </p:nvPr>
        </p:nvSpPr>
        <p:spPr>
          <a:xfrm>
            <a:off x="321469" y="1195070"/>
            <a:ext cx="8322469" cy="4446984"/>
          </a:xfrm>
        </p:spPr>
        <p:txBody>
          <a:bodyPr/>
          <a:lstStyle/>
          <a:p>
            <a:pPr marL="401822" indent="-401822"/>
            <a:r>
              <a:rPr lang="en-US" altLang="en-US" sz="2800" dirty="0"/>
              <a:t>Will tech transfer make me rich?</a:t>
            </a:r>
          </a:p>
          <a:p>
            <a:pPr marL="401822" indent="-401822"/>
            <a:r>
              <a:rPr lang="en-US" altLang="en-US" sz="2800" dirty="0"/>
              <a:t>Can I do tech transfer on 5 minutes a day?</a:t>
            </a:r>
          </a:p>
          <a:p>
            <a:pPr marL="401822" indent="-401822"/>
            <a:r>
              <a:rPr lang="en-US" altLang="en-US" sz="2800" dirty="0"/>
              <a:t>Will my interest in commercialization conflict with my interest in research ?</a:t>
            </a:r>
          </a:p>
          <a:p>
            <a:pPr marL="401822" indent="-401822"/>
            <a:r>
              <a:rPr lang="en-US" altLang="en-US" sz="2800" dirty="0"/>
              <a:t>Will my commercial activities help or hinder my academic career development? 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3420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28678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3"/>
          <p:cNvSpPr>
            <a:spLocks noGrp="1"/>
          </p:cNvSpPr>
          <p:nvPr>
            <p:ph type="title"/>
          </p:nvPr>
        </p:nvSpPr>
        <p:spPr>
          <a:xfrm>
            <a:off x="321469" y="193105"/>
            <a:ext cx="5786438" cy="803672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</a:rPr>
              <a:t>Costs &amp; Benefits of Tech Transfer</a:t>
            </a:r>
            <a:endParaRPr lang="en-US" altLang="en-US" sz="2200"/>
          </a:p>
        </p:txBody>
      </p:sp>
      <p:sp>
        <p:nvSpPr>
          <p:cNvPr id="18" name="Title 13"/>
          <p:cNvSpPr txBox="1">
            <a:spLocks/>
          </p:cNvSpPr>
          <p:nvPr/>
        </p:nvSpPr>
        <p:spPr bwMode="auto">
          <a:xfrm>
            <a:off x="428625" y="591502"/>
            <a:ext cx="8215313" cy="6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400" kern="0" dirty="0"/>
              <a:t>Costs &amp; Benefits of Tech Transfer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idx="1"/>
          </p:nvPr>
        </p:nvSpPr>
        <p:spPr>
          <a:xfrm>
            <a:off x="321469" y="1195070"/>
            <a:ext cx="8322469" cy="4446984"/>
          </a:xfrm>
        </p:spPr>
        <p:txBody>
          <a:bodyPr/>
          <a:lstStyle/>
          <a:p>
            <a:pPr marL="401822" indent="-401822"/>
            <a:r>
              <a:rPr lang="en-US" altLang="en-US" sz="2800" dirty="0">
                <a:solidFill>
                  <a:srgbClr val="00CC00"/>
                </a:solidFill>
              </a:rPr>
              <a:t>Will tech transfer make me rich?</a:t>
            </a:r>
          </a:p>
          <a:p>
            <a:pPr marL="401822" indent="-401822"/>
            <a:r>
              <a:rPr lang="en-US" altLang="en-US" sz="2800" dirty="0"/>
              <a:t>Can I do tech transfer on 5 minutes a day?</a:t>
            </a:r>
          </a:p>
          <a:p>
            <a:pPr marL="401822" indent="-401822"/>
            <a:r>
              <a:rPr lang="en-US" altLang="en-US" sz="2800" dirty="0"/>
              <a:t>Will my interest in commercialization conflict with my interest in research ?</a:t>
            </a:r>
          </a:p>
          <a:p>
            <a:pPr marL="401822" indent="-401822"/>
            <a:r>
              <a:rPr lang="en-US" altLang="en-US" sz="2800" dirty="0"/>
              <a:t>Will my commercial activities help or hinder my academic career development? 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494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2"/>
            <a:ext cx="9144000" cy="60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" y="4722814"/>
          <a:ext cx="9134475" cy="2136776"/>
        </p:xfrm>
        <a:graphic>
          <a:graphicData uri="http://schemas.openxmlformats.org/drawingml/2006/table">
            <a:tbl>
              <a:tblPr/>
              <a:tblGrid>
                <a:gridCol w="1827213"/>
                <a:gridCol w="1827212"/>
                <a:gridCol w="1827213"/>
                <a:gridCol w="1827212"/>
                <a:gridCol w="1825625"/>
              </a:tblGrid>
              <a:tr h="682625"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Cumulative</a:t>
                      </a:r>
                    </a:p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royalties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Inventor</a:t>
                      </a:r>
                    </a:p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Department 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School </a:t>
                      </a:r>
                    </a:p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IP Pool</a:t>
                      </a:r>
                    </a:p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$0-$50K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$50K-$250K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1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1"/>
                    </a:solidFill>
                  </a:tcPr>
                </a:tc>
              </a:tr>
              <a:tr h="484188"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&gt;$250K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  <a:tc>
                  <a:txBody>
                    <a:bodyPr/>
                    <a:lstStyle>
                      <a:lvl1pPr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1pPr>
                      <a:lvl2pPr marL="37931725" indent="-37474525" algn="ctr" defTabSz="641350"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2pPr>
                      <a:lvl3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3pPr>
                      <a:lvl4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4pPr>
                      <a:lvl5pPr eaLnBrk="0" hangingPunct="0"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pitchFamily="18" charset="0"/>
                          <a:ea typeface="ヒラギノ角ゴ ProN W3" pitchFamily="18" charset="-128"/>
                          <a:sym typeface="Gill Sans" pitchFamily="18" charset="0"/>
                        </a:defRPr>
                      </a:lvl9pPr>
                    </a:lstStyle>
                    <a:p>
                      <a:pPr marL="0" marR="0" lvl="0" indent="0" algn="ctr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18" charset="0"/>
                          <a:ea typeface="ヒラギノ角ゴ ProN W3" pitchFamily="18" charset="-128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2"/>
                    </a:solidFill>
                  </a:tcPr>
                </a:tc>
              </a:tr>
            </a:tbl>
          </a:graphicData>
        </a:graphic>
      </p:graphicFrame>
      <p:sp>
        <p:nvSpPr>
          <p:cNvPr id="30755" name="TextBox 7"/>
          <p:cNvSpPr txBox="1">
            <a:spLocks noChangeArrowheads="1"/>
          </p:cNvSpPr>
          <p:nvPr/>
        </p:nvSpPr>
        <p:spPr bwMode="auto">
          <a:xfrm>
            <a:off x="1" y="3768726"/>
            <a:ext cx="913447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Gill Sans" pitchFamily="18" charset="0"/>
                <a:ea typeface="ヒラギノ角ゴ ProN W3" pitchFamily="18" charset="-128"/>
              </a:rPr>
              <a:t>Distribution of Royalties from </a:t>
            </a:r>
          </a:p>
          <a:p>
            <a:pPr algn="ctr" eaLnBrk="1" hangingPunct="1"/>
            <a:r>
              <a:rPr lang="en-US" altLang="en-US" sz="2800">
                <a:latin typeface="Gill Sans" pitchFamily="18" charset="0"/>
                <a:ea typeface="ヒラギノ角ゴ ProN W3" pitchFamily="18" charset="-128"/>
              </a:rPr>
              <a:t>University of Rochester License Agreements</a:t>
            </a:r>
          </a:p>
        </p:txBody>
      </p:sp>
    </p:spTree>
    <p:extLst>
      <p:ext uri="{BB962C8B-B14F-4D97-AF65-F5344CB8AC3E}">
        <p14:creationId xmlns:p14="http://schemas.microsoft.com/office/powerpoint/2010/main" val="17737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28678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3"/>
          <p:cNvSpPr>
            <a:spLocks noGrp="1"/>
          </p:cNvSpPr>
          <p:nvPr>
            <p:ph type="title"/>
          </p:nvPr>
        </p:nvSpPr>
        <p:spPr>
          <a:xfrm>
            <a:off x="321469" y="193105"/>
            <a:ext cx="5786438" cy="803672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</a:rPr>
              <a:t>Costs &amp; Benefits of Tech Transfer</a:t>
            </a:r>
            <a:endParaRPr lang="en-US" altLang="en-US" sz="2200"/>
          </a:p>
        </p:txBody>
      </p:sp>
      <p:sp>
        <p:nvSpPr>
          <p:cNvPr id="18" name="Title 13"/>
          <p:cNvSpPr txBox="1">
            <a:spLocks/>
          </p:cNvSpPr>
          <p:nvPr/>
        </p:nvSpPr>
        <p:spPr bwMode="auto">
          <a:xfrm>
            <a:off x="428625" y="591502"/>
            <a:ext cx="8215313" cy="6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400" kern="0" dirty="0"/>
              <a:t>Costs &amp; Benefits of Tech Transfer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idx="1"/>
          </p:nvPr>
        </p:nvSpPr>
        <p:spPr>
          <a:xfrm>
            <a:off x="321469" y="1195070"/>
            <a:ext cx="8322469" cy="4446984"/>
          </a:xfrm>
        </p:spPr>
        <p:txBody>
          <a:bodyPr/>
          <a:lstStyle/>
          <a:p>
            <a:pPr marL="401822" indent="-401822"/>
            <a:r>
              <a:rPr lang="en-US" altLang="en-US" sz="2800" dirty="0"/>
              <a:t>Will tech transfer make me rich?</a:t>
            </a:r>
          </a:p>
          <a:p>
            <a:pPr marL="401822" indent="-401822"/>
            <a:r>
              <a:rPr lang="en-US" altLang="en-US" sz="2800" dirty="0">
                <a:solidFill>
                  <a:srgbClr val="00CC00"/>
                </a:solidFill>
              </a:rPr>
              <a:t>Can I do tech transfer on 5 minutes a day?</a:t>
            </a:r>
          </a:p>
          <a:p>
            <a:pPr marL="401822" indent="-401822"/>
            <a:r>
              <a:rPr lang="en-US" altLang="en-US" sz="2800" dirty="0"/>
              <a:t>Will my interest in commercialization conflict with my interest in research ?</a:t>
            </a:r>
          </a:p>
          <a:p>
            <a:pPr marL="401822" indent="-401822"/>
            <a:r>
              <a:rPr lang="en-US" altLang="en-US" sz="2800" dirty="0"/>
              <a:t>Will my commercial activities help or hinder my academic career development? 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317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32774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1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Typical academic’s concept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of  technology transfer</a:t>
            </a:r>
            <a:endParaRPr lang="en-US" altLang="en-US" smtClean="0"/>
          </a:p>
        </p:txBody>
      </p:sp>
      <p:pic>
        <p:nvPicPr>
          <p:cNvPr id="2" name="FedEx Guy Throwing My Computer Monitor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594" y="600825"/>
            <a:ext cx="8810625" cy="49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7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28678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3"/>
          <p:cNvSpPr>
            <a:spLocks noGrp="1"/>
          </p:cNvSpPr>
          <p:nvPr>
            <p:ph type="title"/>
          </p:nvPr>
        </p:nvSpPr>
        <p:spPr>
          <a:xfrm>
            <a:off x="321469" y="193105"/>
            <a:ext cx="5786438" cy="803672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</a:rPr>
              <a:t>Costs &amp; Benefits of Tech Transfer</a:t>
            </a:r>
            <a:endParaRPr lang="en-US" altLang="en-US" sz="2200"/>
          </a:p>
        </p:txBody>
      </p:sp>
      <p:sp>
        <p:nvSpPr>
          <p:cNvPr id="18" name="Title 13"/>
          <p:cNvSpPr txBox="1">
            <a:spLocks/>
          </p:cNvSpPr>
          <p:nvPr/>
        </p:nvSpPr>
        <p:spPr bwMode="auto">
          <a:xfrm>
            <a:off x="428625" y="591502"/>
            <a:ext cx="8215313" cy="6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400" kern="0" dirty="0"/>
              <a:t>Costs &amp; Benefits of Tech Transfer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idx="1"/>
          </p:nvPr>
        </p:nvSpPr>
        <p:spPr>
          <a:xfrm>
            <a:off x="321469" y="1195070"/>
            <a:ext cx="8322469" cy="4446984"/>
          </a:xfrm>
        </p:spPr>
        <p:txBody>
          <a:bodyPr/>
          <a:lstStyle/>
          <a:p>
            <a:pPr marL="401822" indent="-401822"/>
            <a:r>
              <a:rPr lang="en-US" altLang="en-US" sz="2800" dirty="0"/>
              <a:t>Will tech transfer make me rich?</a:t>
            </a:r>
          </a:p>
          <a:p>
            <a:pPr marL="401822" indent="-401822"/>
            <a:r>
              <a:rPr lang="en-US" altLang="en-US" sz="2800" dirty="0"/>
              <a:t>Can I do tech transfer on 5 minutes a day?</a:t>
            </a:r>
          </a:p>
          <a:p>
            <a:pPr marL="401822" indent="-401822"/>
            <a:r>
              <a:rPr lang="en-US" altLang="en-US" sz="2800" dirty="0">
                <a:solidFill>
                  <a:srgbClr val="00CC00"/>
                </a:solidFill>
              </a:rPr>
              <a:t>Will my interest in commercialization conflict with my interest in research ?</a:t>
            </a:r>
          </a:p>
          <a:p>
            <a:pPr marL="401822" indent="-401822"/>
            <a:r>
              <a:rPr lang="en-US" altLang="en-US" sz="2800" dirty="0"/>
              <a:t>Will my commercial activities help or hinder my academic career development? 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707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34821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3482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1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1113"/>
            <a:ext cx="9137650" cy="607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0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-26988" y="6062664"/>
            <a:ext cx="9170988" cy="795337"/>
            <a:chOff x="0" y="8674100"/>
            <a:chExt cx="13042900" cy="1130300"/>
          </a:xfrm>
        </p:grpSpPr>
        <p:sp>
          <p:nvSpPr>
            <p:cNvPr id="28678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37931725" indent="-37474525" defTabSz="6413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 eaLnBrk="1" hangingPunct="1"/>
              <a:endParaRPr lang="en-US" altLang="en-US" sz="3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  <a:sym typeface="Gill Sans" pitchFamily="18" charset="0"/>
              </a:endParaRP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" y="8737611"/>
              <a:ext cx="6392327" cy="89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161089"/>
            <a:ext cx="305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3"/>
          <p:cNvSpPr>
            <a:spLocks noGrp="1"/>
          </p:cNvSpPr>
          <p:nvPr>
            <p:ph type="title"/>
          </p:nvPr>
        </p:nvSpPr>
        <p:spPr>
          <a:xfrm>
            <a:off x="321469" y="193105"/>
            <a:ext cx="5786438" cy="803672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</a:rPr>
              <a:t>Costs &amp; Benefits of Tech Transfer</a:t>
            </a:r>
            <a:endParaRPr lang="en-US" altLang="en-US" sz="2200"/>
          </a:p>
        </p:txBody>
      </p:sp>
      <p:sp>
        <p:nvSpPr>
          <p:cNvPr id="18" name="Title 13"/>
          <p:cNvSpPr txBox="1">
            <a:spLocks/>
          </p:cNvSpPr>
          <p:nvPr/>
        </p:nvSpPr>
        <p:spPr bwMode="auto">
          <a:xfrm>
            <a:off x="428625" y="591502"/>
            <a:ext cx="8215313" cy="6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400" kern="0" dirty="0"/>
              <a:t>Costs &amp; Benefits of Tech Transfer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idx="1"/>
          </p:nvPr>
        </p:nvSpPr>
        <p:spPr>
          <a:xfrm>
            <a:off x="321469" y="1195070"/>
            <a:ext cx="8322469" cy="4446984"/>
          </a:xfrm>
        </p:spPr>
        <p:txBody>
          <a:bodyPr/>
          <a:lstStyle/>
          <a:p>
            <a:pPr marL="401822" indent="-401822"/>
            <a:r>
              <a:rPr lang="en-US" altLang="en-US" sz="2800" dirty="0"/>
              <a:t>Will tech transfer make me rich?</a:t>
            </a:r>
          </a:p>
          <a:p>
            <a:pPr marL="401822" indent="-401822"/>
            <a:r>
              <a:rPr lang="en-US" altLang="en-US" sz="2800" dirty="0"/>
              <a:t>Can I do tech transfer on 5 minutes a day?</a:t>
            </a:r>
          </a:p>
          <a:p>
            <a:pPr marL="401822" indent="-401822"/>
            <a:r>
              <a:rPr lang="en-US" altLang="en-US" sz="2800" dirty="0"/>
              <a:t>Will my interest in commercialization conflict with my interest in research ?</a:t>
            </a:r>
          </a:p>
          <a:p>
            <a:pPr marL="401822" indent="-401822"/>
            <a:r>
              <a:rPr lang="en-US" altLang="en-US" sz="2800" dirty="0">
                <a:solidFill>
                  <a:srgbClr val="00CC00"/>
                </a:solidFill>
              </a:rPr>
              <a:t>Will my commercial activities help or hinder my academic career development? 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883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On-screen Show (4:3)</PresentationFormat>
  <Paragraphs>70</Paragraphs>
  <Slides>11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Costs &amp; Benefits of Tech Transfer</vt:lpstr>
      <vt:lpstr>Costs &amp; Benefits of Tech Transfer</vt:lpstr>
      <vt:lpstr>PowerPoint Presentation</vt:lpstr>
      <vt:lpstr>Costs &amp; Benefits of Tech Transfer</vt:lpstr>
      <vt:lpstr>Typical academic’s concept of  technology transfer</vt:lpstr>
      <vt:lpstr>Costs &amp; Benefits of Tech Transfer</vt:lpstr>
      <vt:lpstr>PowerPoint Presentation</vt:lpstr>
      <vt:lpstr>Costs &amp; Benefits of Tech Transfer</vt:lpstr>
      <vt:lpstr>PowerPoint Presentation</vt:lpstr>
      <vt:lpstr>PowerPoint Presentation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Englert, David</dc:creator>
  <cp:lastModifiedBy>Englert, David</cp:lastModifiedBy>
  <cp:revision>1</cp:revision>
  <dcterms:created xsi:type="dcterms:W3CDTF">2013-11-18T18:50:29Z</dcterms:created>
  <dcterms:modified xsi:type="dcterms:W3CDTF">2013-11-18T18:50:42Z</dcterms:modified>
</cp:coreProperties>
</file>