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94" r:id="rId1"/>
  </p:sldMasterIdLst>
  <p:notesMasterIdLst>
    <p:notesMasterId r:id="rId28"/>
  </p:notesMasterIdLst>
  <p:handoutMasterIdLst>
    <p:handoutMasterId r:id="rId29"/>
  </p:handoutMasterIdLst>
  <p:sldIdLst>
    <p:sldId id="477" r:id="rId2"/>
    <p:sldId id="463" r:id="rId3"/>
    <p:sldId id="436" r:id="rId4"/>
    <p:sldId id="483" r:id="rId5"/>
    <p:sldId id="482" r:id="rId6"/>
    <p:sldId id="466" r:id="rId7"/>
    <p:sldId id="399" r:id="rId8"/>
    <p:sldId id="400" r:id="rId9"/>
    <p:sldId id="480" r:id="rId10"/>
    <p:sldId id="406" r:id="rId11"/>
    <p:sldId id="484" r:id="rId12"/>
    <p:sldId id="485" r:id="rId13"/>
    <p:sldId id="391" r:id="rId14"/>
    <p:sldId id="454" r:id="rId15"/>
    <p:sldId id="412" r:id="rId16"/>
    <p:sldId id="473" r:id="rId17"/>
    <p:sldId id="476" r:id="rId18"/>
    <p:sldId id="474" r:id="rId19"/>
    <p:sldId id="472" r:id="rId20"/>
    <p:sldId id="471" r:id="rId21"/>
    <p:sldId id="464" r:id="rId22"/>
    <p:sldId id="479" r:id="rId23"/>
    <p:sldId id="486" r:id="rId24"/>
    <p:sldId id="470" r:id="rId25"/>
    <p:sldId id="481" r:id="rId26"/>
    <p:sldId id="487" r:id="rId2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 Rounded MT Bold" pitchFamily="34" charset="0"/>
        <a:ea typeface="+mn-ea"/>
        <a:cs typeface="+mn-cs"/>
      </a:defRPr>
    </a:lvl1pPr>
    <a:lvl2pPr marL="457184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 Rounded MT Bold" pitchFamily="34" charset="0"/>
        <a:ea typeface="+mn-ea"/>
        <a:cs typeface="+mn-cs"/>
      </a:defRPr>
    </a:lvl2pPr>
    <a:lvl3pPr marL="914368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 Rounded MT Bold" pitchFamily="34" charset="0"/>
        <a:ea typeface="+mn-ea"/>
        <a:cs typeface="+mn-cs"/>
      </a:defRPr>
    </a:lvl3pPr>
    <a:lvl4pPr marL="1371552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 Rounded MT Bold" pitchFamily="34" charset="0"/>
        <a:ea typeface="+mn-ea"/>
        <a:cs typeface="+mn-cs"/>
      </a:defRPr>
    </a:lvl4pPr>
    <a:lvl5pPr marL="1828737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 Rounded MT Bold" pitchFamily="34" charset="0"/>
        <a:ea typeface="+mn-ea"/>
        <a:cs typeface="+mn-cs"/>
      </a:defRPr>
    </a:lvl5pPr>
    <a:lvl6pPr marL="2285920" algn="l" defTabSz="914368" rtl="0" eaLnBrk="1" latinLnBrk="0" hangingPunct="1">
      <a:defRPr sz="2800" kern="1200">
        <a:solidFill>
          <a:schemeClr val="accent2"/>
        </a:solidFill>
        <a:latin typeface="Arial Rounded MT Bold" pitchFamily="34" charset="0"/>
        <a:ea typeface="+mn-ea"/>
        <a:cs typeface="+mn-cs"/>
      </a:defRPr>
    </a:lvl6pPr>
    <a:lvl7pPr marL="2743105" algn="l" defTabSz="914368" rtl="0" eaLnBrk="1" latinLnBrk="0" hangingPunct="1">
      <a:defRPr sz="2800" kern="1200">
        <a:solidFill>
          <a:schemeClr val="accent2"/>
        </a:solidFill>
        <a:latin typeface="Arial Rounded MT Bold" pitchFamily="34" charset="0"/>
        <a:ea typeface="+mn-ea"/>
        <a:cs typeface="+mn-cs"/>
      </a:defRPr>
    </a:lvl7pPr>
    <a:lvl8pPr marL="3200288" algn="l" defTabSz="914368" rtl="0" eaLnBrk="1" latinLnBrk="0" hangingPunct="1">
      <a:defRPr sz="2800" kern="1200">
        <a:solidFill>
          <a:schemeClr val="accent2"/>
        </a:solidFill>
        <a:latin typeface="Arial Rounded MT Bold" pitchFamily="34" charset="0"/>
        <a:ea typeface="+mn-ea"/>
        <a:cs typeface="+mn-cs"/>
      </a:defRPr>
    </a:lvl8pPr>
    <a:lvl9pPr marL="3657473" algn="l" defTabSz="914368" rtl="0" eaLnBrk="1" latinLnBrk="0" hangingPunct="1">
      <a:defRPr sz="2800" kern="1200">
        <a:solidFill>
          <a:schemeClr val="accent2"/>
        </a:solidFill>
        <a:latin typeface="Arial Rounded MT Bold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AACBEF"/>
    <a:srgbClr val="425222"/>
    <a:srgbClr val="ABCBEF"/>
    <a:srgbClr val="AAD2FF"/>
    <a:srgbClr val="323E1A"/>
    <a:srgbClr val="ADD2FF"/>
    <a:srgbClr val="BBD2FF"/>
    <a:srgbClr val="B6D2FF"/>
    <a:srgbClr val="B3D2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3" autoAdjust="0"/>
    <p:restoredTop sz="97614" autoAdjust="0"/>
  </p:normalViewPr>
  <p:slideViewPr>
    <p:cSldViewPr>
      <p:cViewPr varScale="1">
        <p:scale>
          <a:sx n="45" d="100"/>
          <a:sy n="45" d="100"/>
        </p:scale>
        <p:origin x="-702" y="-9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1566" y="-114"/>
      </p:cViewPr>
      <p:guideLst>
        <p:guide orient="horz" pos="2927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Susan's%20BU%2001-06-09%20PARTIAL%20SHARED%20SCAN%20&amp;%20NO%20OUTLOOK\My%20Documents\Excell\Capital%20Lifecycle--Recreate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usan%20Pecor\My%20Documents\Judy's%20Personal\Upstate%20vs%20Downstate%20VC%202007%20&amp;%202008%20Pi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usan%20Pecor\My%20Documents\Judy's%20Personal\Upstate%20vs%20Downstate%20VC%202007%20&amp;%202008%20Pi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Susan's%20BU%2001-06-09%20PARTIAL%20SHARED%20SCAN%20&amp;%20NO%20OUTLOOK\My%20Documents\Excell\Capital%20Lifecycle--Recreated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marker val="1"/>
        <c:axId val="84604800"/>
        <c:axId val="84686720"/>
      </c:lineChart>
      <c:catAx>
        <c:axId val="84604800"/>
        <c:scaling>
          <c:orientation val="minMax"/>
        </c:scaling>
        <c:axPos val="b"/>
        <c:tickLblPos val="nextTo"/>
        <c:crossAx val="84686720"/>
        <c:crosses val="autoZero"/>
        <c:auto val="1"/>
        <c:lblAlgn val="ctr"/>
        <c:lblOffset val="100"/>
      </c:catAx>
      <c:valAx>
        <c:axId val="84686720"/>
        <c:scaling>
          <c:orientation val="minMax"/>
        </c:scaling>
        <c:axPos val="l"/>
        <c:majorGridlines/>
        <c:tickLblPos val="nextTo"/>
        <c:crossAx val="84604800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accent1">
        <a:lumMod val="20000"/>
        <a:lumOff val="80000"/>
      </a:schemeClr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0"/>
      <c:rotY val="10"/>
      <c:depthPercent val="250"/>
      <c:rAngAx val="1"/>
    </c:view3D>
    <c:plotArea>
      <c:layout>
        <c:manualLayout>
          <c:layoutTarget val="inner"/>
          <c:xMode val="edge"/>
          <c:yMode val="edge"/>
          <c:x val="6.8110113572252065E-2"/>
          <c:y val="0.17188064415676854"/>
          <c:w val="0.93049500821743081"/>
          <c:h val="0.72551803905867762"/>
        </c:manualLayout>
      </c:layout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$B</c:v>
                </c:pt>
              </c:strCache>
            </c:strRef>
          </c:tx>
          <c:spPr>
            <a:solidFill>
              <a:schemeClr val="accent2"/>
            </a:solidFill>
            <a:ln w="952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" h="0"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4.9020122484689415E-3"/>
                  <c:y val="-0.10190026246719162"/>
                </c:manualLayout>
              </c:layout>
              <c:showVal val="1"/>
            </c:dLbl>
            <c:dLbl>
              <c:idx val="1"/>
              <c:layout>
                <c:manualLayout>
                  <c:x val="4.8552680914886199E-3"/>
                  <c:y val="-0.11078573132903842"/>
                </c:manualLayout>
              </c:layout>
              <c:showVal val="1"/>
            </c:dLbl>
            <c:dLbl>
              <c:idx val="2"/>
              <c:layout>
                <c:manualLayout>
                  <c:x val="7.9365079365079413E-3"/>
                  <c:y val="-0.17812049630159871"/>
                </c:manualLayout>
              </c:layout>
              <c:showVal val="1"/>
            </c:dLbl>
            <c:dLbl>
              <c:idx val="3"/>
              <c:layout>
                <c:manualLayout>
                  <c:x val="6.2090988626422134E-3"/>
                  <c:y val="-0.32747840610832946"/>
                </c:manualLayout>
              </c:layout>
              <c:showVal val="1"/>
            </c:dLbl>
            <c:dLbl>
              <c:idx val="4"/>
              <c:layout>
                <c:manualLayout>
                  <c:x val="6.4893138357705943E-3"/>
                  <c:y val="-0.14848484848484891"/>
                </c:manualLayout>
              </c:layout>
              <c:showVal val="1"/>
            </c:dLbl>
            <c:dLbl>
              <c:idx val="5"/>
              <c:layout>
                <c:manualLayout>
                  <c:x val="4.8086489188851524E-3"/>
                  <c:y val="-0.10066762109281796"/>
                </c:manualLayout>
              </c:layout>
              <c:showVal val="1"/>
            </c:dLbl>
            <c:dLbl>
              <c:idx val="6"/>
              <c:layout>
                <c:manualLayout>
                  <c:x val="6.2090988626422134E-3"/>
                  <c:y val="-8.9368169887855023E-2"/>
                </c:manualLayout>
              </c:layout>
              <c:showVal val="1"/>
            </c:dLbl>
            <c:dLbl>
              <c:idx val="7"/>
              <c:layout>
                <c:manualLayout>
                  <c:x val="7.8897637795276327E-3"/>
                  <c:y val="-9.7637318062514966E-2"/>
                </c:manualLayout>
              </c:layout>
              <c:showVal val="1"/>
            </c:dLbl>
            <c:dLbl>
              <c:idx val="8"/>
              <c:layout>
                <c:manualLayout>
                  <c:x val="-9.336332958380367E-5"/>
                  <c:y val="-9.7020997375328127E-2"/>
                </c:manualLayout>
              </c:layout>
              <c:showVal val="1"/>
            </c:dLbl>
            <c:dLbl>
              <c:idx val="9"/>
              <c:layout>
                <c:manualLayout>
                  <c:x val="3.0812398450194038E-3"/>
                  <c:y val="-0.10611190646623808"/>
                </c:manualLayout>
              </c:layout>
              <c:showVal val="1"/>
            </c:dLbl>
            <c:dLbl>
              <c:idx val="10"/>
              <c:layout>
                <c:manualLayout>
                  <c:x val="6.2558430196225992E-3"/>
                  <c:y val="-0.11802767835838709"/>
                </c:manualLayout>
              </c:layout>
              <c:showVal val="1"/>
            </c:dLbl>
            <c:dLbl>
              <c:idx val="11"/>
              <c:layout>
                <c:manualLayout>
                  <c:x val="6.2557180352455994E-3"/>
                  <c:y val="-0.10873132903841629"/>
                </c:manualLayout>
              </c:layout>
              <c:showVal val="1"/>
            </c:dLbl>
            <c:dLbl>
              <c:idx val="12"/>
              <c:layout>
                <c:manualLayout>
                  <c:x val="7.9363829521311748E-3"/>
                  <c:y val="-9.2193032689095678E-2"/>
                </c:manualLayout>
              </c:layout>
              <c:showVal val="1"/>
            </c:dLbl>
            <c:txPr>
              <a:bodyPr rot="0" anchor="t" anchorCtr="1"/>
              <a:lstStyle/>
              <a:p>
                <a:pPr>
                  <a:defRPr sz="1300" b="1"/>
                </a:pPr>
                <a:endParaRPr lang="en-US"/>
              </a:p>
            </c:txPr>
            <c:showVal val="1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</c:numCache>
            </c:numRef>
          </c:cat>
          <c:val>
            <c:numRef>
              <c:f>Sheet1!$B$2:$B$14</c:f>
              <c:numCache>
                <c:formatCode>"$"#,##0</c:formatCode>
                <c:ptCount val="13"/>
                <c:pt idx="0">
                  <c:v>14</c:v>
                </c:pt>
                <c:pt idx="1">
                  <c:v>20</c:v>
                </c:pt>
                <c:pt idx="2">
                  <c:v>51</c:v>
                </c:pt>
                <c:pt idx="3">
                  <c:v>100</c:v>
                </c:pt>
                <c:pt idx="4">
                  <c:v>39</c:v>
                </c:pt>
                <c:pt idx="5">
                  <c:v>21</c:v>
                </c:pt>
                <c:pt idx="6">
                  <c:v>19</c:v>
                </c:pt>
                <c:pt idx="7">
                  <c:v>22</c:v>
                </c:pt>
                <c:pt idx="8">
                  <c:v>23</c:v>
                </c:pt>
                <c:pt idx="9">
                  <c:v>26</c:v>
                </c:pt>
                <c:pt idx="10">
                  <c:v>31</c:v>
                </c:pt>
                <c:pt idx="11">
                  <c:v>28</c:v>
                </c:pt>
                <c:pt idx="12">
                  <c:v>17.7</c:v>
                </c:pt>
              </c:numCache>
            </c:numRef>
          </c:val>
        </c:ser>
        <c:shape val="box"/>
        <c:axId val="85870080"/>
        <c:axId val="85871616"/>
        <c:axId val="0"/>
      </c:bar3DChart>
      <c:catAx>
        <c:axId val="85870080"/>
        <c:scaling>
          <c:orientation val="minMax"/>
        </c:scaling>
        <c:axPos val="b"/>
        <c:numFmt formatCode="General" sourceLinked="1"/>
        <c:majorTickMark val="cross"/>
        <c:tickLblPos val="low"/>
        <c:spPr>
          <a:ln w="9525"/>
        </c:spPr>
        <c:txPr>
          <a:bodyPr rot="-1800000" anchor="ctr" anchorCtr="1"/>
          <a:lstStyle/>
          <a:p>
            <a:pPr>
              <a:defRPr sz="1250"/>
            </a:pPr>
            <a:endParaRPr lang="en-US"/>
          </a:p>
        </c:txPr>
        <c:crossAx val="85871616"/>
        <c:crosses val="autoZero"/>
        <c:auto val="1"/>
        <c:lblAlgn val="ctr"/>
        <c:lblOffset val="100"/>
        <c:tickLblSkip val="1"/>
      </c:catAx>
      <c:valAx>
        <c:axId val="85871616"/>
        <c:scaling>
          <c:orientation val="minMax"/>
          <c:max val="120"/>
        </c:scaling>
        <c:axPos val="l"/>
        <c:majorGridlines/>
        <c:numFmt formatCode="&quot;$&quot;#,##0" sourceLinked="1"/>
        <c:tickLblPos val="nextTo"/>
        <c:txPr>
          <a:bodyPr/>
          <a:lstStyle/>
          <a:p>
            <a:pPr>
              <a:defRPr sz="1300" b="1"/>
            </a:pPr>
            <a:endParaRPr lang="en-US"/>
          </a:p>
        </c:txPr>
        <c:crossAx val="858700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Venture Capital Investments for 2009 by Stage</a:t>
            </a:r>
          </a:p>
          <a:p>
            <a:pPr>
              <a:defRPr/>
            </a:pPr>
            <a:r>
              <a:rPr lang="en-US" dirty="0" smtClean="0"/>
              <a:t>In Millions</a:t>
            </a:r>
            <a:endParaRPr lang="en-US" dirty="0"/>
          </a:p>
        </c:rich>
      </c:tx>
      <c:layout>
        <c:manualLayout>
          <c:xMode val="edge"/>
          <c:yMode val="edge"/>
          <c:x val="0.12947142023913677"/>
          <c:y val="0"/>
        </c:manualLayout>
      </c:layout>
    </c:title>
    <c:plotArea>
      <c:layout>
        <c:manualLayout>
          <c:layoutTarget val="inner"/>
          <c:xMode val="edge"/>
          <c:yMode val="edge"/>
          <c:x val="0.20301193253621236"/>
          <c:y val="0.1821584699453552"/>
          <c:w val="0.73538701759502678"/>
          <c:h val="0.69170539133428344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spPr>
              <a:solidFill>
                <a:srgbClr val="FFFF66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rgbClr val="BE2828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2.6402640264026611E-2"/>
                  <c:y val="-5.5294441102963134E-3"/>
                </c:manualLayout>
              </c:layout>
              <c:showVal val="1"/>
            </c:dLbl>
            <c:dLbl>
              <c:idx val="1"/>
              <c:layout>
                <c:manualLayout>
                  <c:x val="3.465346534653465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6.41271750753378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5.2361961699232434E-2"/>
                  <c:y val="2.7645109935028793E-3"/>
                </c:manualLayout>
              </c:layout>
              <c:showVal val="1"/>
            </c:dLbl>
            <c:showVal val="1"/>
          </c:dLbls>
          <c:cat>
            <c:strRef>
              <c:f>Sheet1!$A$2:$A$5</c:f>
              <c:strCache>
                <c:ptCount val="4"/>
                <c:pt idx="0">
                  <c:v>Startup/Seed</c:v>
                </c:pt>
                <c:pt idx="1">
                  <c:v>Early</c:v>
                </c:pt>
                <c:pt idx="2">
                  <c:v>Expansion</c:v>
                </c:pt>
                <c:pt idx="3">
                  <c:v>Later</c:v>
                </c:pt>
              </c:strCache>
            </c:strRef>
          </c:cat>
          <c:val>
            <c:numRef>
              <c:f>Sheet1!$B$2:$B$5</c:f>
              <c:numCache>
                <c:formatCode>"$"#,##0</c:formatCode>
                <c:ptCount val="4"/>
                <c:pt idx="0">
                  <c:v>1650</c:v>
                </c:pt>
                <c:pt idx="1">
                  <c:v>4627</c:v>
                </c:pt>
                <c:pt idx="2">
                  <c:v>5485</c:v>
                </c:pt>
                <c:pt idx="3">
                  <c:v>5919</c:v>
                </c:pt>
              </c:numCache>
            </c:numRef>
          </c:val>
        </c:ser>
        <c:axId val="98799616"/>
        <c:axId val="98801152"/>
      </c:barChart>
      <c:catAx>
        <c:axId val="98799616"/>
        <c:scaling>
          <c:orientation val="minMax"/>
        </c:scaling>
        <c:axPos val="l"/>
        <c:tickLblPos val="nextTo"/>
        <c:crossAx val="98801152"/>
        <c:crosses val="autoZero"/>
        <c:auto val="1"/>
        <c:lblAlgn val="ctr"/>
        <c:lblOffset val="100"/>
      </c:catAx>
      <c:valAx>
        <c:axId val="98801152"/>
        <c:scaling>
          <c:orientation val="minMax"/>
          <c:max val="8000"/>
        </c:scaling>
        <c:axPos val="b"/>
        <c:majorGridlines/>
        <c:numFmt formatCode="&quot;$&quot;#,##0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87996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1.8526173811606941E-2"/>
          <c:y val="1.6384180790960566E-2"/>
          <c:w val="0.92742672790901137"/>
          <c:h val="0.85531940922638894"/>
        </c:manualLayout>
      </c:layout>
      <c:barChart>
        <c:barDir val="bar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Column1</c:v>
                </c:pt>
              </c:strCache>
            </c:strRef>
          </c:tx>
          <c:val>
            <c:numRef>
              <c:f>Sheet1!$A$4:$A$18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Sheet1!$B$3</c:f>
              <c:strCache>
                <c:ptCount val="1"/>
                <c:pt idx="0">
                  <c:v>Column2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rgbClr val="E14650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chemeClr val="tx1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spPr>
              <a:solidFill>
                <a:srgbClr val="FFFF66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spPr>
              <a:solidFill>
                <a:srgbClr val="9CB084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spPr>
              <a:solidFill>
                <a:srgbClr val="FFFF99"/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spPr>
              <a:solidFill>
                <a:srgbClr val="B9CDE5"/>
              </a:solidFill>
              <a:ln>
                <a:solidFill>
                  <a:schemeClr val="bg1"/>
                </a:solidFill>
              </a:ln>
            </c:spPr>
          </c:dPt>
          <c:dPt>
            <c:idx val="1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</c:dPt>
          <c:dPt>
            <c:idx val="11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</c:spPr>
          </c:dPt>
          <c:dPt>
            <c:idx val="12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4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0"/>
                  <c:y val="1.3020833333333391E-2"/>
                </c:manualLayout>
              </c:layout>
              <c:tx>
                <c:rich>
                  <a:bodyPr/>
                  <a:lstStyle/>
                  <a:p>
                    <a:r>
                      <a:rPr lang="en-US" sz="1000" smtClean="0"/>
                      <a:t>All Other $306 </a:t>
                    </a:r>
                    <a:endParaRPr lang="en-US" sz="100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0"/>
                  <c:y val="1.0416666666666666E-2"/>
                </c:manualLayout>
              </c:layout>
              <c:tx>
                <c:rich>
                  <a:bodyPr/>
                  <a:lstStyle/>
                  <a:p>
                    <a:r>
                      <a:rPr lang="en-US" sz="1000" smtClean="0"/>
                      <a:t>Business</a:t>
                    </a:r>
                    <a:r>
                      <a:rPr lang="en-US" sz="1000" baseline="0" smtClean="0"/>
                      <a:t> Products &amp; Services </a:t>
                    </a:r>
                    <a:r>
                      <a:rPr lang="en-US" sz="1000" smtClean="0"/>
                      <a:t>$253</a:t>
                    </a:r>
                    <a:endParaRPr lang="en-US" sz="1000" dirty="0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0"/>
                  <c:y val="7.8125000000000954E-3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Electronics/Instrumentation</a:t>
                    </a:r>
                    <a:r>
                      <a:rPr lang="en-US" sz="1000" baseline="0" dirty="0" smtClean="0"/>
                      <a:t> </a:t>
                    </a:r>
                    <a:r>
                      <a:rPr lang="en-US" sz="1000" dirty="0" smtClean="0"/>
                      <a:t>$305</a:t>
                    </a:r>
                    <a:endParaRPr lang="en-US" sz="1000" dirty="0"/>
                  </a:p>
                </c:rich>
              </c:tx>
              <c:dLblPos val="outEnd"/>
              <c:showVal val="1"/>
            </c:dLbl>
            <c:dLbl>
              <c:idx val="3"/>
              <c:layout>
                <c:manualLayout>
                  <c:x val="0"/>
                  <c:y val="7.8125E-3"/>
                </c:manualLayout>
              </c:layout>
              <c:tx>
                <c:rich>
                  <a:bodyPr/>
                  <a:lstStyle/>
                  <a:p>
                    <a:r>
                      <a:rPr lang="en-US" sz="1000" smtClean="0"/>
                      <a:t>Computers &amp; Peripherals</a:t>
                    </a:r>
                    <a:r>
                      <a:rPr lang="en-US" sz="1000" baseline="0" smtClean="0"/>
                      <a:t> </a:t>
                    </a:r>
                    <a:r>
                      <a:rPr lang="en-US" sz="1000" smtClean="0"/>
                      <a:t>$338</a:t>
                    </a:r>
                    <a:endParaRPr lang="en-US" sz="1000" dirty="0"/>
                  </a:p>
                </c:rich>
              </c:tx>
              <c:dLblPos val="outEnd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000" smtClean="0"/>
                      <a:t>Financial Services $364</a:t>
                    </a:r>
                    <a:endParaRPr lang="en-US" sz="1000" dirty="0"/>
                  </a:p>
                </c:rich>
              </c:tx>
              <c:dLblPos val="outEnd"/>
              <c:showVal val="1"/>
            </c:dLbl>
            <c:dLbl>
              <c:idx val="5"/>
              <c:layout>
                <c:manualLayout>
                  <c:x val="-4.7169811320754715E-3"/>
                  <c:y val="1.2119634239268481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Consumer Products &amp; Services $371</a:t>
                    </a:r>
                    <a:endParaRPr lang="en-US" sz="1000" dirty="0"/>
                  </a:p>
                </c:rich>
              </c:tx>
              <c:dLblPos val="outEnd"/>
              <c:showVal val="1"/>
            </c:dLbl>
            <c:dLbl>
              <c:idx val="6"/>
              <c:layout>
                <c:manualLayout>
                  <c:x val="3.1446540880503346E-3"/>
                  <c:y val="8.8847261027855395E-3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Telecommunications $559</a:t>
                    </a:r>
                    <a:endParaRPr lang="en-US" sz="1000" dirty="0"/>
                  </a:p>
                </c:rich>
              </c:tx>
              <c:dLblPos val="outEnd"/>
              <c:showVal val="1"/>
            </c:dLbl>
            <c:dLbl>
              <c:idx val="7"/>
              <c:layout>
                <c:manualLayout>
                  <c:x val="0"/>
                  <c:y val="1.041666666666666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Networking &amp; Equipment $713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Semiconductors</a:t>
                    </a:r>
                    <a:r>
                      <a:rPr lang="en-US" baseline="0" smtClean="0"/>
                      <a:t> </a:t>
                    </a:r>
                    <a:r>
                      <a:rPr lang="en-US" smtClean="0"/>
                      <a:t>$772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IT Services $1,077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Media &amp; Entertainment $1,173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1"/>
              <c:layout>
                <c:manualLayout>
                  <c:x val="-1.5723203518479109E-3"/>
                  <c:y val="1.02401164698162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Industrial/Energy $2,330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Medical Devices &amp; Equipment $2,506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3"/>
              <c:layout>
                <c:manualLayout>
                  <c:x val="4.5045045045045053E-3"/>
                  <c:y val="2.604166666666680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Software $3,116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Biotechnology $3,508</a:t>
                    </a:r>
                    <a:endParaRPr lang="en-US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outEnd"/>
            <c:showVal val="1"/>
          </c:dLbls>
          <c:val>
            <c:numRef>
              <c:f>Sheet1!$B$4:$B$18</c:f>
              <c:numCache>
                <c:formatCode>"$"#,##0</c:formatCode>
                <c:ptCount val="15"/>
                <c:pt idx="0" formatCode="&quot;$&quot;#,##0_);[Red]\(&quot;$&quot;#,##0\)">
                  <c:v>306</c:v>
                </c:pt>
                <c:pt idx="1">
                  <c:v>253.3</c:v>
                </c:pt>
                <c:pt idx="2">
                  <c:v>305.2</c:v>
                </c:pt>
                <c:pt idx="3">
                  <c:v>338</c:v>
                </c:pt>
                <c:pt idx="4">
                  <c:v>364</c:v>
                </c:pt>
                <c:pt idx="5">
                  <c:v>370.8</c:v>
                </c:pt>
                <c:pt idx="6">
                  <c:v>558.70000000000005</c:v>
                </c:pt>
                <c:pt idx="7">
                  <c:v>713</c:v>
                </c:pt>
                <c:pt idx="8">
                  <c:v>771.6</c:v>
                </c:pt>
                <c:pt idx="9">
                  <c:v>1077.2</c:v>
                </c:pt>
                <c:pt idx="10">
                  <c:v>1172.8</c:v>
                </c:pt>
                <c:pt idx="11">
                  <c:v>2330.3000000000002</c:v>
                </c:pt>
                <c:pt idx="12">
                  <c:v>2506.4</c:v>
                </c:pt>
                <c:pt idx="13">
                  <c:v>3115.6</c:v>
                </c:pt>
                <c:pt idx="14">
                  <c:v>3507.5</c:v>
                </c:pt>
              </c:numCache>
            </c:numRef>
          </c:val>
        </c:ser>
        <c:axId val="90216704"/>
        <c:axId val="102199680"/>
      </c:barChart>
      <c:catAx>
        <c:axId val="90216704"/>
        <c:scaling>
          <c:orientation val="minMax"/>
        </c:scaling>
        <c:delete val="1"/>
        <c:axPos val="l"/>
        <c:tickLblPos val="none"/>
        <c:crossAx val="102199680"/>
        <c:crosses val="autoZero"/>
        <c:auto val="1"/>
        <c:lblAlgn val="ctr"/>
        <c:lblOffset val="100"/>
      </c:catAx>
      <c:valAx>
        <c:axId val="102199680"/>
        <c:scaling>
          <c:orientation val="minMax"/>
        </c:scaling>
        <c:axPos val="b"/>
        <c:majorGridlines/>
        <c:numFmt formatCode="General" sourceLinked="1"/>
        <c:tickLblPos val="nextTo"/>
        <c:crossAx val="902167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7207906154588113"/>
          <c:y val="0.14496516639124002"/>
          <c:w val="0.44495773742568007"/>
          <c:h val="0.67292991153884762"/>
        </c:manualLayout>
      </c:layout>
      <c:pieChart>
        <c:varyColors val="1"/>
        <c:ser>
          <c:idx val="0"/>
          <c:order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0.20410976775743744"/>
                  <c:y val="-0.18184478538333884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  <a:latin typeface="+mn-lt"/>
                      </a:rPr>
                      <a:t>Expansion, 83.3%</a:t>
                    </a:r>
                  </a:p>
                </c:rich>
              </c:tx>
              <c:dLblPos val="bestFit"/>
              <c:showVal val="1"/>
              <c:showCatName val="1"/>
            </c:dLbl>
            <c:dLbl>
              <c:idx val="3"/>
              <c:layout>
                <c:manualLayout>
                  <c:x val="0.12699195100612479"/>
                  <c:y val="0.12978323830210894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  <a:latin typeface="+mn-lt"/>
                      </a:rPr>
                      <a:t>Later, 16.7%</a:t>
                    </a:r>
                  </a:p>
                </c:rich>
              </c:tx>
              <c:dLblPos val="bestFit"/>
              <c:showVal val="1"/>
              <c:showCatName val="1"/>
            </c:dLbl>
            <c:txPr>
              <a:bodyPr/>
              <a:lstStyle/>
              <a:p>
                <a:pPr>
                  <a:defRPr sz="1600" b="1" baseline="0">
                    <a:latin typeface="Arial Narrow" pitchFamily="34" charset="0"/>
                  </a:defRPr>
                </a:pPr>
                <a:endParaRPr lang="en-US"/>
              </a:p>
            </c:txPr>
            <c:dLblPos val="outEnd"/>
            <c:showVal val="1"/>
            <c:showCatName val="1"/>
          </c:dLbls>
          <c:cat>
            <c:strRef>
              <c:f>'Upstate vs Downstate by Stage'!$A$52:$A$55</c:f>
              <c:strCache>
                <c:ptCount val="4"/>
                <c:pt idx="0">
                  <c:v>Seed / Start-Up </c:v>
                </c:pt>
                <c:pt idx="1">
                  <c:v>Early </c:v>
                </c:pt>
                <c:pt idx="2">
                  <c:v>Expansion</c:v>
                </c:pt>
                <c:pt idx="3">
                  <c:v>Later</c:v>
                </c:pt>
              </c:strCache>
            </c:strRef>
          </c:cat>
          <c:val>
            <c:numRef>
              <c:f>'Upstate vs Downstate by Stage'!$E$52:$E$55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0.83300000000000063</c:v>
                </c:pt>
                <c:pt idx="3">
                  <c:v>0.16700000000000065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3906453830177793"/>
          <c:y val="0.1118899715371991"/>
          <c:w val="0.52187071753987302"/>
          <c:h val="0.70225361671480302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6.0041690022493738E-2"/>
                  <c:y val="5.264007539332801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+mn-lt"/>
                      </a:rPr>
                      <a:t>Seed / Start-Up , 7.9%</a:t>
                    </a:r>
                  </a:p>
                </c:rich>
              </c:tx>
              <c:dLblPos val="bestFit"/>
              <c:showVal val="1"/>
              <c:showCatName val="1"/>
            </c:dLbl>
            <c:dLbl>
              <c:idx val="1"/>
              <c:layout>
                <c:manualLayout>
                  <c:x val="-0.16307351787365537"/>
                  <c:y val="2.770530283859402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+mn-lt"/>
                      </a:rPr>
                      <a:t>Early , 29.7%</a:t>
                    </a:r>
                  </a:p>
                </c:rich>
              </c:tx>
              <c:dLblPos val="bestFit"/>
              <c:showVal val="1"/>
              <c:showCatName val="1"/>
            </c:dLbl>
            <c:dLbl>
              <c:idx val="2"/>
              <c:layout>
                <c:manualLayout>
                  <c:x val="8.1137268952033728E-2"/>
                  <c:y val="-0.18067718741001229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+mn-lt"/>
                      </a:rPr>
                      <a:t>Expansion, 31.0%</a:t>
                    </a:r>
                  </a:p>
                </c:rich>
              </c:tx>
              <c:dLblPos val="bestFit"/>
              <c:showVal val="1"/>
              <c:showCatName val="1"/>
            </c:dLbl>
            <c:dLbl>
              <c:idx val="3"/>
              <c:layout>
                <c:manualLayout>
                  <c:x val="0.16294319801239845"/>
                  <c:y val="0.1122808663251860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+mn-lt"/>
                      </a:rPr>
                      <a:t>Later, 31.4%</a:t>
                    </a:r>
                  </a:p>
                </c:rich>
              </c:tx>
              <c:dLblPos val="bestFit"/>
              <c:showVal val="1"/>
              <c:showCatName val="1"/>
            </c:dLbl>
            <c:txPr>
              <a:bodyPr/>
              <a:lstStyle/>
              <a:p>
                <a:pPr>
                  <a:defRPr sz="1600" b="1" baseline="0">
                    <a:solidFill>
                      <a:schemeClr val="bg1"/>
                    </a:solidFill>
                    <a:latin typeface="Arial Narrow" pitchFamily="34" charset="0"/>
                  </a:defRPr>
                </a:pPr>
                <a:endParaRPr lang="en-US"/>
              </a:p>
            </c:txPr>
            <c:dLblPos val="outEnd"/>
            <c:showVal val="1"/>
            <c:showCatName val="1"/>
          </c:dLbls>
          <c:cat>
            <c:strRef>
              <c:f>'Upstate vs Downstate by Stage'!$A$52:$A$55</c:f>
              <c:strCache>
                <c:ptCount val="4"/>
                <c:pt idx="0">
                  <c:v>Seed / Start-Up </c:v>
                </c:pt>
                <c:pt idx="1">
                  <c:v>Early </c:v>
                </c:pt>
                <c:pt idx="2">
                  <c:v>Expansion</c:v>
                </c:pt>
                <c:pt idx="3">
                  <c:v>Later</c:v>
                </c:pt>
              </c:strCache>
            </c:strRef>
          </c:cat>
          <c:val>
            <c:numRef>
              <c:f>'Upstate vs Downstate by Stage'!$C$52:$C$55</c:f>
              <c:numCache>
                <c:formatCode>0.0%</c:formatCode>
                <c:ptCount val="4"/>
                <c:pt idx="0">
                  <c:v>7.90000000000005E-2</c:v>
                </c:pt>
                <c:pt idx="1">
                  <c:v>0.29700000000000032</c:v>
                </c:pt>
                <c:pt idx="2">
                  <c:v>0.31000000000000189</c:v>
                </c:pt>
                <c:pt idx="3">
                  <c:v>0.31400000000000189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marker val="1"/>
        <c:axId val="85269504"/>
        <c:axId val="85312256"/>
      </c:lineChart>
      <c:catAx>
        <c:axId val="85269504"/>
        <c:scaling>
          <c:orientation val="minMax"/>
        </c:scaling>
        <c:axPos val="b"/>
        <c:tickLblPos val="nextTo"/>
        <c:crossAx val="85312256"/>
        <c:crosses val="autoZero"/>
        <c:auto val="1"/>
        <c:lblAlgn val="ctr"/>
        <c:lblOffset val="100"/>
      </c:catAx>
      <c:valAx>
        <c:axId val="85312256"/>
        <c:scaling>
          <c:orientation val="minMax"/>
        </c:scaling>
        <c:axPos val="l"/>
        <c:majorGridlines/>
        <c:tickLblPos val="nextTo"/>
        <c:crossAx val="85269504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accent1">
        <a:lumMod val="20000"/>
        <a:lumOff val="80000"/>
      </a:schemeClr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IPO</c:v>
                </c:pt>
              </c:strCache>
            </c:strRef>
          </c:tx>
          <c:spPr>
            <a:solidFill>
              <a:srgbClr val="425222"/>
            </a:solidFill>
            <a:ln>
              <a:solidFill>
                <a:schemeClr val="bg1"/>
              </a:solidFill>
            </a:ln>
          </c:spPr>
          <c:cat>
            <c:numRef>
              <c:f>Sheet1!$A$2:$A$14</c:f>
              <c:numCache>
                <c:formatCode>General</c:formatCode>
                <c:ptCount val="13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136</c:v>
                </c:pt>
                <c:pt idx="1">
                  <c:v>77</c:v>
                </c:pt>
                <c:pt idx="2">
                  <c:v>260</c:v>
                </c:pt>
                <c:pt idx="3">
                  <c:v>264</c:v>
                </c:pt>
                <c:pt idx="4">
                  <c:v>41</c:v>
                </c:pt>
                <c:pt idx="5">
                  <c:v>24</c:v>
                </c:pt>
                <c:pt idx="6">
                  <c:v>29</c:v>
                </c:pt>
                <c:pt idx="7">
                  <c:v>93</c:v>
                </c:pt>
                <c:pt idx="8">
                  <c:v>56</c:v>
                </c:pt>
                <c:pt idx="9">
                  <c:v>57</c:v>
                </c:pt>
                <c:pt idx="10">
                  <c:v>86</c:v>
                </c:pt>
                <c:pt idx="11">
                  <c:v>6</c:v>
                </c:pt>
                <c:pt idx="12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M&amp;A</c:v>
                </c:pt>
              </c:strCache>
            </c:strRef>
          </c:tx>
          <c:spPr>
            <a:solidFill>
              <a:srgbClr val="BE2828"/>
            </a:solidFill>
            <a:ln>
              <a:solidFill>
                <a:schemeClr val="bg1"/>
              </a:solidFill>
            </a:ln>
          </c:spPr>
          <c:cat>
            <c:numRef>
              <c:f>Sheet1!$A$2:$A$14</c:f>
              <c:numCache>
                <c:formatCode>General</c:formatCode>
                <c:ptCount val="13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164</c:v>
                </c:pt>
                <c:pt idx="1">
                  <c:v>209</c:v>
                </c:pt>
                <c:pt idx="2">
                  <c:v>240</c:v>
                </c:pt>
                <c:pt idx="3">
                  <c:v>317</c:v>
                </c:pt>
                <c:pt idx="4">
                  <c:v>353</c:v>
                </c:pt>
                <c:pt idx="5">
                  <c:v>319</c:v>
                </c:pt>
                <c:pt idx="6">
                  <c:v>285</c:v>
                </c:pt>
                <c:pt idx="7">
                  <c:v>348</c:v>
                </c:pt>
                <c:pt idx="8">
                  <c:v>350</c:v>
                </c:pt>
                <c:pt idx="9">
                  <c:v>375</c:v>
                </c:pt>
                <c:pt idx="10">
                  <c:v>378</c:v>
                </c:pt>
                <c:pt idx="11">
                  <c:v>348</c:v>
                </c:pt>
                <c:pt idx="12">
                  <c:v>270</c:v>
                </c:pt>
              </c:numCache>
            </c:numRef>
          </c:val>
        </c:ser>
        <c:gapWidth val="95"/>
        <c:overlap val="100"/>
        <c:axId val="112349184"/>
        <c:axId val="112350720"/>
      </c:barChart>
      <c:catAx>
        <c:axId val="112349184"/>
        <c:scaling>
          <c:orientation val="minMax"/>
        </c:scaling>
        <c:axPos val="b"/>
        <c:numFmt formatCode="General" sourceLinked="1"/>
        <c:majorTickMark val="none"/>
        <c:tickLblPos val="nextTo"/>
        <c:crossAx val="112350720"/>
        <c:crosses val="autoZero"/>
        <c:auto val="1"/>
        <c:lblAlgn val="ctr"/>
        <c:lblOffset val="100"/>
      </c:catAx>
      <c:valAx>
        <c:axId val="1123507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Number</a:t>
                </a:r>
                <a:r>
                  <a:rPr lang="en-US" sz="1400" baseline="0" dirty="0" smtClean="0">
                    <a:solidFill>
                      <a:schemeClr val="tx1"/>
                    </a:solidFill>
                  </a:rPr>
                  <a:t> of Issues</a:t>
                </a:r>
                <a:endParaRPr lang="en-US" sz="1400" dirty="0">
                  <a:solidFill>
                    <a:schemeClr val="tx1"/>
                  </a:solidFill>
                </a:endParaRPr>
              </a:p>
            </c:rich>
          </c:tx>
        </c:title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en-US"/>
          </a:p>
        </c:txPr>
        <c:crossAx val="1123491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1">
                <a:solidFill>
                  <a:schemeClr val="tx1"/>
                </a:solidFill>
              </a:defRPr>
            </a:pPr>
            <a:endParaRPr lang="en-US"/>
          </a:p>
        </c:txPr>
      </c:dTable>
      <c:spPr>
        <a:noFill/>
      </c:spPr>
    </c:plotArea>
    <c:legend>
      <c:legendPos val="t"/>
      <c:layout>
        <c:manualLayout>
          <c:xMode val="edge"/>
          <c:yMode val="edge"/>
          <c:x val="0.17512145540630991"/>
          <c:y val="0.1578947368421072"/>
          <c:w val="0.10563931346816972"/>
          <c:h val="0.13785444582585071"/>
        </c:manualLayout>
      </c:layout>
      <c:spPr>
        <a:ln>
          <a:solidFill>
            <a:schemeClr val="bg1"/>
          </a:solidFill>
        </a:ln>
      </c:spPr>
      <c:txPr>
        <a:bodyPr/>
        <a:lstStyle/>
        <a:p>
          <a:pPr>
            <a:defRPr sz="1400" b="1">
              <a:solidFill>
                <a:schemeClr val="tx1"/>
              </a:solidFill>
            </a:defRPr>
          </a:pPr>
          <a:endParaRPr lang="en-US"/>
        </a:p>
      </c:txPr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0.01709</cdr:x>
      <cdr:y>0.01736</cdr:y>
    </cdr:from>
    <cdr:to>
      <cdr:x>0.02832</cdr:x>
      <cdr:y>0.02934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573" y="66260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0.00208</cdr:x>
      <cdr:y>0.00631</cdr:y>
    </cdr:from>
    <cdr:to>
      <cdr:x>0.99003</cdr:x>
      <cdr:y>0.08583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240" y="33169"/>
          <a:ext cx="7223997" cy="41810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600" b="1" i="1" dirty="0" smtClean="0">
              <a:latin typeface="Times New Roman" pitchFamily="18" charset="0"/>
              <a:cs typeface="Times New Roman" pitchFamily="18" charset="0"/>
            </a:rPr>
            <a:t> Investigation  </a:t>
          </a:r>
          <a:r>
            <a:rPr lang="en-US" sz="1600" b="1" i="1" baseline="0" dirty="0" smtClean="0">
              <a:latin typeface="Times New Roman" pitchFamily="18" charset="0"/>
              <a:cs typeface="Times New Roman" pitchFamily="18" charset="0"/>
            </a:rPr>
            <a:t>     Feasibility      Development   Introduction     Growth       Maturity </a:t>
          </a:r>
          <a:endParaRPr lang="en-US" sz="16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0.20054</cdr:x>
      <cdr:y>0.11524</cdr:y>
    </cdr:from>
    <cdr:to>
      <cdr:x>0.36474</cdr:x>
      <cdr:y>0.22303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466384" y="605883"/>
          <a:ext cx="1200615" cy="56673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endParaRPr lang="en-US" sz="2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l"/>
          <a:r>
            <a:rPr lang="en-US" sz="1500" b="1" dirty="0">
              <a:latin typeface="Times New Roman" pitchFamily="18" charset="0"/>
              <a:cs typeface="Times New Roman" pitchFamily="18" charset="0"/>
            </a:rPr>
            <a:t>Seed </a:t>
          </a:r>
        </a:p>
      </cdr:txBody>
    </cdr:sp>
  </cdr:relSizeAnchor>
  <cdr:relSizeAnchor xmlns:cdr="http://schemas.openxmlformats.org/drawingml/2006/chartDrawing">
    <cdr:from>
      <cdr:x>0.37719</cdr:x>
      <cdr:y>0.11382</cdr:y>
    </cdr:from>
    <cdr:to>
      <cdr:x>0.53147</cdr:x>
      <cdr:y>0.22252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2758068" y="598448"/>
          <a:ext cx="1128132" cy="5715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2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l"/>
          <a:r>
            <a:rPr lang="en-US" sz="1500" b="1" dirty="0" smtClean="0">
              <a:latin typeface="Times New Roman" pitchFamily="18" charset="0"/>
              <a:cs typeface="Times New Roman" pitchFamily="18" charset="0"/>
            </a:rPr>
            <a:t>Start-up</a:t>
          </a:r>
          <a:r>
            <a:rPr lang="en-US" sz="1500" b="1" baseline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15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0.54515</cdr:x>
      <cdr:y>0.11322</cdr:y>
    </cdr:from>
    <cdr:to>
      <cdr:x>0.81957</cdr:x>
      <cdr:y>0.22283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3986213" y="595313"/>
          <a:ext cx="2006600" cy="57626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2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l"/>
          <a:r>
            <a:rPr lang="en-US" sz="1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Early</a:t>
          </a:r>
          <a:r>
            <a:rPr lang="en-US" sz="1500" b="1" dirty="0">
              <a:latin typeface="Times New Roman" pitchFamily="18" charset="0"/>
              <a:cs typeface="Times New Roman" pitchFamily="18" charset="0"/>
            </a:rPr>
            <a:t>  </a:t>
          </a:r>
          <a:r>
            <a:rPr lang="en-US" sz="1500" b="1" dirty="0" smtClean="0">
              <a:latin typeface="Times New Roman" pitchFamily="18" charset="0"/>
              <a:cs typeface="Times New Roman" pitchFamily="18" charset="0"/>
            </a:rPr>
            <a:t>       </a:t>
          </a:r>
          <a:r>
            <a:rPr lang="en-US" sz="1500" b="1" dirty="0" smtClean="0">
              <a:solidFill>
                <a:schemeClr val="tx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rPr>
            <a:t>First,</a:t>
          </a:r>
        </a:p>
        <a:p xmlns:a="http://schemas.openxmlformats.org/drawingml/2006/main">
          <a:pPr algn="l"/>
          <a:r>
            <a:rPr lang="en-US" sz="1500" b="1" dirty="0" smtClean="0">
              <a:solidFill>
                <a:schemeClr val="tx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rPr>
            <a:t>                  Second</a:t>
          </a:r>
          <a:r>
            <a:rPr lang="en-US" sz="1500" b="1" dirty="0">
              <a:solidFill>
                <a:schemeClr val="tx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rPr>
            <a:t>, etc.</a:t>
          </a:r>
        </a:p>
      </cdr:txBody>
    </cdr:sp>
  </cdr:relSizeAnchor>
  <cdr:relSizeAnchor xmlns:cdr="http://schemas.openxmlformats.org/drawingml/2006/chartDrawing">
    <cdr:from>
      <cdr:x>0.02084</cdr:x>
      <cdr:y>0.11594</cdr:y>
    </cdr:from>
    <cdr:to>
      <cdr:x>0.16739</cdr:x>
      <cdr:y>0.22369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52400" y="609600"/>
          <a:ext cx="1071593" cy="56653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endParaRPr lang="en-US" sz="2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l"/>
          <a:r>
            <a:rPr lang="en-US" sz="1500" b="1" dirty="0" smtClean="0">
              <a:latin typeface="Times New Roman" pitchFamily="18" charset="0"/>
              <a:cs typeface="Times New Roman" pitchFamily="18" charset="0"/>
            </a:rPr>
            <a:t>Proof of Concept</a:t>
          </a:r>
          <a:endParaRPr lang="en-US" sz="15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0.62148</cdr:x>
      <cdr:y>0.15245</cdr:y>
    </cdr:from>
    <cdr:to>
      <cdr:x>0.67359</cdr:x>
      <cdr:y>0.1529</cdr:y>
    </cdr:to>
    <cdr:sp macro="" textlink="">
      <cdr:nvSpPr>
        <cdr:cNvPr id="28" name="Straight Arrow Connector 27"/>
        <cdr:cNvSpPr/>
      </cdr:nvSpPr>
      <cdr:spPr>
        <a:xfrm xmlns:a="http://schemas.openxmlformats.org/drawingml/2006/main" flipV="1">
          <a:off x="4544378" y="801529"/>
          <a:ext cx="381000" cy="238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0.27095</cdr:x>
      <cdr:y>0.15942</cdr:y>
    </cdr:from>
    <cdr:to>
      <cdr:x>0.35432</cdr:x>
      <cdr:y>0.15972</cdr:y>
    </cdr:to>
    <cdr:sp macro="" textlink="">
      <cdr:nvSpPr>
        <cdr:cNvPr id="33" name="Straight Arrow Connector 32"/>
        <cdr:cNvSpPr/>
      </cdr:nvSpPr>
      <cdr:spPr bwMode="auto">
        <a:xfrm xmlns:a="http://schemas.openxmlformats.org/drawingml/2006/main">
          <a:off x="1981200" y="838200"/>
          <a:ext cx="609600" cy="1588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bg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0.48979</cdr:x>
      <cdr:y>0.15942</cdr:y>
    </cdr:from>
    <cdr:to>
      <cdr:x>0.52105</cdr:x>
      <cdr:y>0.15972</cdr:y>
    </cdr:to>
    <cdr:sp macro="" textlink="">
      <cdr:nvSpPr>
        <cdr:cNvPr id="35" name="Straight Arrow Connector 34"/>
        <cdr:cNvSpPr/>
      </cdr:nvSpPr>
      <cdr:spPr bwMode="auto">
        <a:xfrm xmlns:a="http://schemas.openxmlformats.org/drawingml/2006/main">
          <a:off x="3581400" y="838200"/>
          <a:ext cx="228600" cy="1588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bg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0.01709</cdr:x>
      <cdr:y>0.01736</cdr:y>
    </cdr:from>
    <cdr:to>
      <cdr:x>0.02832</cdr:x>
      <cdr:y>0.02934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573" y="66260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0.00208</cdr:x>
      <cdr:y>0.00631</cdr:y>
    </cdr:from>
    <cdr:to>
      <cdr:x>0.99003</cdr:x>
      <cdr:y>0.08583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240" y="33169"/>
          <a:ext cx="7223997" cy="41810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600" b="1" i="1" dirty="0" smtClean="0">
              <a:latin typeface="Times New Roman" pitchFamily="18" charset="0"/>
              <a:cs typeface="Times New Roman" pitchFamily="18" charset="0"/>
            </a:rPr>
            <a:t> Investigation  </a:t>
          </a:r>
          <a:r>
            <a:rPr lang="en-US" sz="1600" b="1" i="1" baseline="0" dirty="0" smtClean="0">
              <a:latin typeface="Times New Roman" pitchFamily="18" charset="0"/>
              <a:cs typeface="Times New Roman" pitchFamily="18" charset="0"/>
            </a:rPr>
            <a:t>     Feasibility      Development   Introduction     Growth       Maturity </a:t>
          </a:r>
          <a:endParaRPr lang="en-US" sz="16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0.20054</cdr:x>
      <cdr:y>0.11524</cdr:y>
    </cdr:from>
    <cdr:to>
      <cdr:x>0.36474</cdr:x>
      <cdr:y>0.22303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466384" y="605883"/>
          <a:ext cx="1200615" cy="56673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endParaRPr lang="en-US" sz="2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l"/>
          <a:r>
            <a:rPr lang="en-US" sz="1500" b="1" dirty="0">
              <a:latin typeface="Times New Roman" pitchFamily="18" charset="0"/>
              <a:cs typeface="Times New Roman" pitchFamily="18" charset="0"/>
            </a:rPr>
            <a:t>Seed </a:t>
          </a:r>
        </a:p>
      </cdr:txBody>
    </cdr:sp>
  </cdr:relSizeAnchor>
  <cdr:relSizeAnchor xmlns:cdr="http://schemas.openxmlformats.org/drawingml/2006/chartDrawing">
    <cdr:from>
      <cdr:x>0.37719</cdr:x>
      <cdr:y>0.11382</cdr:y>
    </cdr:from>
    <cdr:to>
      <cdr:x>0.53147</cdr:x>
      <cdr:y>0.22252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2758068" y="598448"/>
          <a:ext cx="1128132" cy="5715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2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l"/>
          <a:r>
            <a:rPr lang="en-US" sz="1500" b="1" dirty="0" smtClean="0">
              <a:latin typeface="Times New Roman" pitchFamily="18" charset="0"/>
              <a:cs typeface="Times New Roman" pitchFamily="18" charset="0"/>
            </a:rPr>
            <a:t>Start-up</a:t>
          </a:r>
          <a:r>
            <a:rPr lang="en-US" sz="1500" b="1" baseline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15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0.54515</cdr:x>
      <cdr:y>0.11322</cdr:y>
    </cdr:from>
    <cdr:to>
      <cdr:x>0.81957</cdr:x>
      <cdr:y>0.22283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3986213" y="595313"/>
          <a:ext cx="2006600" cy="57626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2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l"/>
          <a:r>
            <a:rPr lang="en-US" sz="1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Early</a:t>
          </a:r>
          <a:r>
            <a:rPr lang="en-US" sz="1500" b="1" dirty="0">
              <a:latin typeface="Times New Roman" pitchFamily="18" charset="0"/>
              <a:cs typeface="Times New Roman" pitchFamily="18" charset="0"/>
            </a:rPr>
            <a:t>  </a:t>
          </a:r>
          <a:r>
            <a:rPr lang="en-US" sz="1500" b="1" dirty="0" smtClean="0">
              <a:latin typeface="Times New Roman" pitchFamily="18" charset="0"/>
              <a:cs typeface="Times New Roman" pitchFamily="18" charset="0"/>
            </a:rPr>
            <a:t>       </a:t>
          </a:r>
          <a:r>
            <a:rPr lang="en-US" sz="1500" b="1" dirty="0" smtClean="0">
              <a:solidFill>
                <a:schemeClr val="tx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rPr>
            <a:t>First,</a:t>
          </a:r>
        </a:p>
        <a:p xmlns:a="http://schemas.openxmlformats.org/drawingml/2006/main">
          <a:pPr algn="l"/>
          <a:r>
            <a:rPr lang="en-US" sz="1500" b="1" dirty="0" smtClean="0">
              <a:solidFill>
                <a:schemeClr val="tx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rPr>
            <a:t>                  Second</a:t>
          </a:r>
          <a:r>
            <a:rPr lang="en-US" sz="1500" b="1" dirty="0">
              <a:solidFill>
                <a:schemeClr val="tx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rPr>
            <a:t>, etc.</a:t>
          </a:r>
        </a:p>
      </cdr:txBody>
    </cdr:sp>
  </cdr:relSizeAnchor>
  <cdr:relSizeAnchor xmlns:cdr="http://schemas.openxmlformats.org/drawingml/2006/chartDrawing">
    <cdr:from>
      <cdr:x>0.02084</cdr:x>
      <cdr:y>0.11594</cdr:y>
    </cdr:from>
    <cdr:to>
      <cdr:x>0.16739</cdr:x>
      <cdr:y>0.22369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52400" y="609600"/>
          <a:ext cx="1071593" cy="56653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endParaRPr lang="en-US" sz="2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l"/>
          <a:r>
            <a:rPr lang="en-US" sz="1500" b="1" dirty="0" smtClean="0">
              <a:latin typeface="Times New Roman" pitchFamily="18" charset="0"/>
              <a:cs typeface="Times New Roman" pitchFamily="18" charset="0"/>
            </a:rPr>
            <a:t>Proof of Concept</a:t>
          </a:r>
          <a:endParaRPr lang="en-US" sz="15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0.62148</cdr:x>
      <cdr:y>0.15245</cdr:y>
    </cdr:from>
    <cdr:to>
      <cdr:x>0.67359</cdr:x>
      <cdr:y>0.1529</cdr:y>
    </cdr:to>
    <cdr:sp macro="" textlink="">
      <cdr:nvSpPr>
        <cdr:cNvPr id="28" name="Straight Arrow Connector 27"/>
        <cdr:cNvSpPr/>
      </cdr:nvSpPr>
      <cdr:spPr>
        <a:xfrm xmlns:a="http://schemas.openxmlformats.org/drawingml/2006/main" flipV="1">
          <a:off x="4544378" y="801529"/>
          <a:ext cx="381000" cy="238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0.27095</cdr:x>
      <cdr:y>0.15942</cdr:y>
    </cdr:from>
    <cdr:to>
      <cdr:x>0.35432</cdr:x>
      <cdr:y>0.15972</cdr:y>
    </cdr:to>
    <cdr:sp macro="" textlink="">
      <cdr:nvSpPr>
        <cdr:cNvPr id="33" name="Straight Arrow Connector 32"/>
        <cdr:cNvSpPr/>
      </cdr:nvSpPr>
      <cdr:spPr bwMode="auto">
        <a:xfrm xmlns:a="http://schemas.openxmlformats.org/drawingml/2006/main">
          <a:off x="1981200" y="838200"/>
          <a:ext cx="609600" cy="1588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bg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0.48979</cdr:x>
      <cdr:y>0.15942</cdr:y>
    </cdr:from>
    <cdr:to>
      <cdr:x>0.52105</cdr:x>
      <cdr:y>0.15972</cdr:y>
    </cdr:to>
    <cdr:sp macro="" textlink="">
      <cdr:nvSpPr>
        <cdr:cNvPr id="35" name="Straight Arrow Connector 34"/>
        <cdr:cNvSpPr/>
      </cdr:nvSpPr>
      <cdr:spPr bwMode="auto">
        <a:xfrm xmlns:a="http://schemas.openxmlformats.org/drawingml/2006/main">
          <a:off x="3581400" y="838200"/>
          <a:ext cx="228600" cy="1588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bg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7" tIns="46759" rIns="93517" bIns="46759" numCol="1" anchor="t" anchorCtr="0" compatLnSpc="1">
            <a:prstTxWarp prst="textNoShape">
              <a:avLst/>
            </a:prstTxWarp>
          </a:bodyPr>
          <a:lstStyle>
            <a:lvl1pPr defTabSz="93382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7" tIns="46759" rIns="93517" bIns="46759" numCol="1" anchor="t" anchorCtr="0" compatLnSpc="1">
            <a:prstTxWarp prst="textNoShape">
              <a:avLst/>
            </a:prstTxWarp>
          </a:bodyPr>
          <a:lstStyle>
            <a:lvl1pPr algn="r" defTabSz="93382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346"/>
            <a:ext cx="3037840" cy="46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7" tIns="46759" rIns="93517" bIns="46759" numCol="1" anchor="b" anchorCtr="0" compatLnSpc="1">
            <a:prstTxWarp prst="textNoShape">
              <a:avLst/>
            </a:prstTxWarp>
          </a:bodyPr>
          <a:lstStyle>
            <a:lvl1pPr defTabSz="93382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18346"/>
            <a:ext cx="3037840" cy="46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7" tIns="46759" rIns="93517" bIns="46759" numCol="1" anchor="b" anchorCtr="0" compatLnSpc="1">
            <a:prstTxWarp prst="textNoShape">
              <a:avLst/>
            </a:prstTxWarp>
          </a:bodyPr>
          <a:lstStyle>
            <a:lvl1pPr algn="r" defTabSz="933821">
              <a:defRPr sz="1200"/>
            </a:lvl1pPr>
          </a:lstStyle>
          <a:p>
            <a:pPr>
              <a:defRPr/>
            </a:pPr>
            <a:fld id="{E79822BA-0AA1-4B8A-9F16-635D36BBF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7" tIns="46759" rIns="93517" bIns="46759" numCol="1" anchor="t" anchorCtr="0" compatLnSpc="1">
            <a:prstTxWarp prst="textNoShape">
              <a:avLst/>
            </a:prstTxWarp>
          </a:bodyPr>
          <a:lstStyle>
            <a:lvl1pPr defTabSz="93382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7" tIns="46759" rIns="93517" bIns="46759" numCol="1" anchor="t" anchorCtr="0" compatLnSpc="1">
            <a:prstTxWarp prst="textNoShape">
              <a:avLst/>
            </a:prstTxWarp>
          </a:bodyPr>
          <a:lstStyle>
            <a:lvl1pPr algn="r" defTabSz="93382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703263"/>
            <a:ext cx="4681538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48476"/>
            <a:ext cx="5140960" cy="413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7" tIns="46759" rIns="93517" bIns="46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346"/>
            <a:ext cx="3037840" cy="46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7" tIns="46759" rIns="93517" bIns="46759" numCol="1" anchor="b" anchorCtr="0" compatLnSpc="1">
            <a:prstTxWarp prst="textNoShape">
              <a:avLst/>
            </a:prstTxWarp>
          </a:bodyPr>
          <a:lstStyle>
            <a:lvl1pPr defTabSz="93382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18346"/>
            <a:ext cx="3037840" cy="46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17" tIns="46759" rIns="93517" bIns="46759" numCol="1" anchor="b" anchorCtr="0" compatLnSpc="1">
            <a:prstTxWarp prst="textNoShape">
              <a:avLst/>
            </a:prstTxWarp>
          </a:bodyPr>
          <a:lstStyle>
            <a:lvl1pPr algn="r" defTabSz="93382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2D86E47-2741-42B4-8830-0D0792C35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4" charset="0"/>
        <a:ea typeface="+mn-ea"/>
        <a:cs typeface="+mn-cs"/>
      </a:defRPr>
    </a:lvl1pPr>
    <a:lvl2pPr marL="45718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4" charset="0"/>
        <a:ea typeface="+mn-ea"/>
        <a:cs typeface="+mn-cs"/>
      </a:defRPr>
    </a:lvl2pPr>
    <a:lvl3pPr marL="91436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4" charset="0"/>
        <a:ea typeface="+mn-ea"/>
        <a:cs typeface="+mn-cs"/>
      </a:defRPr>
    </a:lvl3pPr>
    <a:lvl4pPr marL="137155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4" charset="0"/>
        <a:ea typeface="+mn-ea"/>
        <a:cs typeface="+mn-cs"/>
      </a:defRPr>
    </a:lvl4pPr>
    <a:lvl5pPr marL="182873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4" charset="0"/>
        <a:ea typeface="+mn-ea"/>
        <a:cs typeface="+mn-cs"/>
      </a:defRPr>
    </a:lvl5pPr>
    <a:lvl6pPr marL="2285920" algn="l" defTabSz="914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05" algn="l" defTabSz="914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88" algn="l" defTabSz="914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73" algn="l" defTabSz="914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72560" y="8818346"/>
            <a:ext cx="3037840" cy="46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17" tIns="46759" rIns="93517" bIns="46759" anchor="b"/>
          <a:lstStyle/>
          <a:p>
            <a:pPr algn="r" defTabSz="933410"/>
            <a:fld id="{C8F9FD59-5D4B-42E6-92E0-833BBDEDB9BB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algn="r" defTabSz="933410"/>
              <a:t>3</a:t>
            </a:fld>
            <a:endParaRPr 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03263"/>
            <a:ext cx="4681538" cy="35115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03263"/>
            <a:ext cx="4681538" cy="351155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11 Oct 2007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26A70-26D4-41A4-922C-8DEAAD4B5228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972560" y="8818346"/>
            <a:ext cx="3037840" cy="46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17" tIns="46759" rIns="93517" bIns="46759" anchor="b"/>
          <a:lstStyle/>
          <a:p>
            <a:pPr algn="r" defTabSz="933410"/>
            <a:fld id="{1EB40FB8-E6BF-42FE-B558-D18F41FB02E5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algn="r" defTabSz="933410"/>
              <a:t>22</a:t>
            </a:fld>
            <a:endParaRPr 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03263"/>
            <a:ext cx="4681538" cy="35115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03263"/>
            <a:ext cx="4681538" cy="351155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C9E7F88-65AC-4921-8968-1594FF4124ED}" type="datetime1">
              <a:rPr lang="en-US"/>
              <a:pPr/>
              <a:t>1/18/2011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www.htr.org, 585 214-2400</a:t>
            </a:r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410"/>
            <a:fld id="{1305C66C-A6DD-4EA0-8FF1-8AC1050F88B2}" type="slidenum">
              <a:rPr lang="en-US" smtClean="0"/>
              <a:pPr defTabSz="933410"/>
              <a:t>4</a:t>
            </a:fld>
            <a:endParaRPr 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03263"/>
            <a:ext cx="4681538" cy="35115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972560" y="8818346"/>
            <a:ext cx="3037840" cy="46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17" tIns="46759" rIns="93517" bIns="46759" anchor="b"/>
          <a:lstStyle/>
          <a:p>
            <a:pPr algn="r" defTabSz="933410"/>
            <a:fld id="{1EB40FB8-E6BF-42FE-B558-D18F41FB02E5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algn="r" defTabSz="933410"/>
              <a:t>5</a:t>
            </a:fld>
            <a:endParaRPr 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03263"/>
            <a:ext cx="4681538" cy="35115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410"/>
            <a:fld id="{F9B58AB1-904A-4DED-A750-CE84FF3FE299}" type="slidenum">
              <a:rPr lang="en-US" smtClean="0"/>
              <a:pPr defTabSz="933410"/>
              <a:t>6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03263"/>
            <a:ext cx="4681538" cy="35115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410"/>
            <a:fld id="{5EE7EBEF-841B-4446-8123-C4DA11958DE9}" type="slidenum">
              <a:rPr lang="en-US" smtClean="0"/>
              <a:pPr defTabSz="933410"/>
              <a:t>7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03263"/>
            <a:ext cx="4681538" cy="351155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1470"/>
            <a:fld id="{AC03CDE7-20CF-4CE3-8ABF-90EA0273E930}" type="slidenum">
              <a:rPr lang="en-US" smtClean="0"/>
              <a:pPr defTabSz="941470"/>
              <a:t>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664" y="4416392"/>
            <a:ext cx="5605074" cy="4182176"/>
          </a:xfrm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03263"/>
            <a:ext cx="4681538" cy="351155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410"/>
            <a:fld id="{850F08B2-2235-4252-B308-C1362B85BA16}" type="slidenum">
              <a:rPr lang="en-US" smtClean="0"/>
              <a:pPr defTabSz="933410"/>
              <a:t>12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03263"/>
            <a:ext cx="4681538" cy="35115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410"/>
            <a:fld id="{850F08B2-2235-4252-B308-C1362B85BA16}" type="slidenum">
              <a:rPr lang="en-US" smtClean="0"/>
              <a:pPr defTabSz="933410"/>
              <a:t>13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03263"/>
            <a:ext cx="4681538" cy="35115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Line 1028"/>
          <p:cNvSpPr>
            <a:spLocks noChangeShapeType="1"/>
          </p:cNvSpPr>
          <p:nvPr userDrawn="1"/>
        </p:nvSpPr>
        <p:spPr bwMode="auto">
          <a:xfrm>
            <a:off x="0" y="2362200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91437" tIns="45718" rIns="91437" bIns="45718" anchor="ctr"/>
          <a:lstStyle/>
          <a:p>
            <a:pPr eaLnBrk="0" hangingPunct="0">
              <a:defRPr/>
            </a:pPr>
            <a:endParaRPr lang="en-US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667000" y="6446982"/>
            <a:ext cx="3810000" cy="2127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@2010 Excell Partners, Inc., CONFIDENTIAL Page </a:t>
            </a:r>
            <a:fld id="{DE38F080-57B3-4892-8FF4-6B70F8E8B0B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 6/18/10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Line 1028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91437" tIns="45718" rIns="91437" bIns="45718" anchor="ctr"/>
          <a:lstStyle/>
          <a:p>
            <a:pPr eaLnBrk="0" hangingPunct="0">
              <a:defRPr/>
            </a:pPr>
            <a:endParaRPr lang="en-US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Line 1028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91437" tIns="45718" rIns="91437" bIns="45718" anchor="ctr"/>
          <a:lstStyle/>
          <a:p>
            <a:pPr eaLnBrk="0" hangingPunct="0">
              <a:defRPr/>
            </a:pPr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667000" y="6446982"/>
            <a:ext cx="3810000" cy="2127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@2010 Excell Partners, Inc., CONFIDENTIAL Page </a:t>
            </a:r>
            <a:fld id="{DE38F080-57B3-4892-8FF4-6B70F8E8B0B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 6/18/10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28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91437" tIns="45718" rIns="91437" bIns="45718" anchor="ctr"/>
          <a:lstStyle/>
          <a:p>
            <a:pPr eaLnBrk="0" hangingPunct="0">
              <a:defRPr/>
            </a:pPr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667000" y="6446982"/>
            <a:ext cx="3810000" cy="2127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@2010 Excell Partners, Inc., CONFIDENTIAL Page </a:t>
            </a:r>
            <a:fld id="{DE38F080-57B3-4892-8FF4-6B70F8E8B0B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 6/18/10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667000" y="6446982"/>
            <a:ext cx="3810000" cy="2127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@2010 Excell Partners, Inc., CONFIDENTIAL Page </a:t>
            </a:r>
            <a:fld id="{DE38F080-57B3-4892-8FF4-6B70F8E8B0B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 6/18/10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28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91437" tIns="45718" rIns="91437" bIns="45718" anchor="ctr"/>
          <a:lstStyle/>
          <a:p>
            <a:pPr eaLnBrk="0" hangingPunct="0">
              <a:defRPr/>
            </a:pPr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667000" y="6446982"/>
            <a:ext cx="3810000" cy="2127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@2010 Excell Partners, Inc., CONFIDENTIAL 6/16/10  Page </a:t>
            </a:r>
            <a:fld id="{076A9D13-019E-4B45-8DFA-859631C7713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28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91437" tIns="45718" rIns="91437" bIns="45718" anchor="ctr"/>
          <a:lstStyle/>
          <a:p>
            <a:pPr eaLnBrk="0" hangingPunct="0">
              <a:defRPr/>
            </a:pPr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667000" y="6446982"/>
            <a:ext cx="3810000" cy="2127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@2010 Excell Partners, Inc., CONFIDENTIAL 6/16/10  Page </a:t>
            </a:r>
            <a:fld id="{076A9D13-019E-4B45-8DFA-859631C7713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28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91437" tIns="45718" rIns="91437" bIns="45718" anchor="ctr"/>
          <a:lstStyle/>
          <a:p>
            <a:pPr eaLnBrk="0" hangingPunct="0">
              <a:defRPr/>
            </a:pPr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667000" y="6446982"/>
            <a:ext cx="3810000" cy="2127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@2010 Excell Partners, Inc., CONFIDENTIAL 6/16/10  Page </a:t>
            </a:r>
            <a:fld id="{076A9D13-019E-4B45-8DFA-859631C7713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BD326CC-E390-4741-8ECB-B16E3776CF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pic>
        <p:nvPicPr>
          <p:cNvPr id="19457" name="Picture 1" descr="C:\Documents and Settings\Susan Pecor\Desktop\EXCELL Logo BEST from City Blu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24800" y="6019800"/>
            <a:ext cx="1068388" cy="686345"/>
          </a:xfrm>
          <a:prstGeom prst="rect">
            <a:avLst/>
          </a:prstGeom>
          <a:noFill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800" r:id="rId3"/>
    <p:sldLayoutId id="2147483806" r:id="rId4"/>
    <p:sldLayoutId id="2147483807" r:id="rId5"/>
    <p:sldLayoutId id="2147483809" r:id="rId6"/>
    <p:sldLayoutId id="2147483810" r:id="rId7"/>
    <p:sldLayoutId id="2147483812" r:id="rId8"/>
    <p:sldLayoutId id="2147483813" r:id="rId9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1828800"/>
          </a:xfrm>
        </p:spPr>
        <p:txBody>
          <a:bodyPr/>
          <a:lstStyle/>
          <a:p>
            <a:r>
              <a:rPr lang="en-US" dirty="0" smtClean="0"/>
              <a:t>Excell Partners, Inc.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9144000" cy="1219200"/>
          </a:xfrm>
        </p:spPr>
        <p:txBody>
          <a:bodyPr>
            <a:normAutofit fontScale="77500" lnSpcReduction="20000"/>
          </a:bodyPr>
          <a:lstStyle/>
          <a:p>
            <a:endParaRPr lang="en-US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Venture Capital Climate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 Seed Stage Funding Options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7" descr="C:\Documents and Settings\Theresa Mazzullo\Local Settings\Temporary Internet Files\Content.IE5\2ZCD201H\MPj044503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838200"/>
            <a:ext cx="4876800" cy="54102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j-ea"/>
                <a:cs typeface="+mj-cs"/>
              </a:rPr>
              <a:t>Angels</a:t>
            </a:r>
            <a:endParaRPr kumimoji="0" lang="en-US" sz="3600" b="1" i="1" u="none" strike="noStrike" kern="1200" cap="none" spc="0" normalizeH="0" baseline="0" noProof="0" dirty="0" smtClean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The Power of Angels</a:t>
            </a:r>
            <a:endParaRPr lang="en-US" sz="3600" i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11"/>
          <p:cNvSpPr txBox="1">
            <a:spLocks noGrp="1" noChangeArrowheads="1"/>
          </p:cNvSpPr>
          <p:nvPr>
            <p:ph idx="1"/>
          </p:nvPr>
        </p:nvSpPr>
        <p:spPr bwMode="auto">
          <a:xfrm>
            <a:off x="62345" y="1625600"/>
            <a:ext cx="8991600" cy="305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8" rIns="91437" bIns="45718">
            <a:spAutoFit/>
          </a:bodyPr>
          <a:lstStyle/>
          <a:p>
            <a:pPr marL="236530" indent="-236530">
              <a:lnSpc>
                <a:spcPct val="110000"/>
              </a:lnSpc>
              <a:buSzPct val="85000"/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</a:rPr>
              <a:t>Significant contributors to job growth</a:t>
            </a:r>
          </a:p>
          <a:p>
            <a:pPr marL="236530" indent="-236530">
              <a:lnSpc>
                <a:spcPct val="110000"/>
              </a:lnSpc>
              <a:buSzPct val="85000"/>
              <a:buNone/>
              <a:defRPr/>
            </a:pPr>
            <a:endParaRPr lang="en-US" sz="2600" dirty="0" smtClean="0">
              <a:solidFill>
                <a:schemeClr val="tx1"/>
              </a:solidFill>
              <a:latin typeface="+mn-lt"/>
            </a:endParaRPr>
          </a:p>
          <a:p>
            <a:pPr marL="236530" indent="-236530">
              <a:lnSpc>
                <a:spcPct val="110000"/>
              </a:lnSpc>
              <a:buSzPct val="85000"/>
              <a:buFont typeface="Arial" pitchFamily="34" charset="0"/>
              <a:buChar char="•"/>
              <a:defRPr/>
            </a:pPr>
            <a:r>
              <a:rPr lang="en-US" sz="2600" dirty="0" smtClean="0"/>
              <a:t>Responsible for creation of 250,000 new jobs in US in 2009 (4.4 jobs per angel investment)</a:t>
            </a:r>
          </a:p>
          <a:p>
            <a:pPr marL="236530" indent="-236530">
              <a:lnSpc>
                <a:spcPct val="110000"/>
              </a:lnSpc>
              <a:buSzPct val="85000"/>
              <a:buNone/>
              <a:defRPr/>
            </a:pPr>
            <a:endParaRPr lang="en-US" sz="2600" dirty="0" smtClean="0"/>
          </a:p>
          <a:p>
            <a:pPr marL="236530" indent="-236530">
              <a:lnSpc>
                <a:spcPct val="110000"/>
              </a:lnSpc>
              <a:buSzPct val="85000"/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</a:rPr>
              <a:t>Represents 5% of new jobs in nation in 2009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 Box 286"/>
          <p:cNvSpPr txBox="1">
            <a:spLocks noChangeArrowheads="1"/>
          </p:cNvSpPr>
          <p:nvPr/>
        </p:nvSpPr>
        <p:spPr bwMode="auto">
          <a:xfrm>
            <a:off x="381000" y="5943600"/>
            <a:ext cx="2209800" cy="24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8" rIns="91437" bIns="45718">
            <a:spAutoFit/>
          </a:bodyPr>
          <a:lstStyle/>
          <a:p>
            <a:r>
              <a:rPr lang="en-US" sz="1000" dirty="0" smtClean="0">
                <a:solidFill>
                  <a:srgbClr val="9CB084"/>
                </a:solidFill>
                <a:latin typeface="Times"/>
              </a:rPr>
              <a:t>Source:  Center for Venture Research </a:t>
            </a:r>
            <a:endParaRPr lang="en-US" sz="1800" dirty="0">
              <a:solidFill>
                <a:srgbClr val="9CB084"/>
              </a:solidFill>
              <a:latin typeface="Time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66800"/>
            <a:ext cx="7905871" cy="457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Growth in Number of American Angel Groups</a:t>
            </a:r>
            <a:endParaRPr kumimoji="0" lang="en-US" sz="3200" b="1" i="1" u="none" strike="noStrike" kern="1200" cap="none" spc="0" normalizeH="0" baseline="0" noProof="0" dirty="0" smtClean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Text Box 286"/>
          <p:cNvSpPr txBox="1">
            <a:spLocks noChangeArrowheads="1"/>
          </p:cNvSpPr>
          <p:nvPr/>
        </p:nvSpPr>
        <p:spPr bwMode="auto">
          <a:xfrm>
            <a:off x="457200" y="5943600"/>
            <a:ext cx="5562600" cy="24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8" rIns="91437" bIns="45718">
            <a:spAutoFit/>
          </a:bodyPr>
          <a:lstStyle/>
          <a:p>
            <a:r>
              <a:rPr lang="en-US" sz="1000" dirty="0" smtClean="0">
                <a:solidFill>
                  <a:srgbClr val="9CB084"/>
                </a:solidFill>
                <a:latin typeface="Times"/>
              </a:rPr>
              <a:t>Sources:  Center for Venture Research (pre ‘03 data) and Kauffman Foundation/ACEF (‘04-’09 data)</a:t>
            </a:r>
            <a:endParaRPr lang="en-US" sz="1800" dirty="0">
              <a:solidFill>
                <a:srgbClr val="9CB084"/>
              </a:solidFill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133600" y="4876800"/>
            <a:ext cx="4419600" cy="990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91400" y="762000"/>
            <a:ext cx="1600200" cy="22098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51816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2009:  VC $18B + Angel 18B = $36B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 Box 286"/>
          <p:cNvSpPr txBox="1">
            <a:spLocks noChangeArrowheads="1"/>
          </p:cNvSpPr>
          <p:nvPr/>
        </p:nvSpPr>
        <p:spPr bwMode="auto">
          <a:xfrm>
            <a:off x="381000" y="5943600"/>
            <a:ext cx="2438400" cy="24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8" rIns="91437" bIns="45718">
            <a:spAutoFit/>
          </a:bodyPr>
          <a:lstStyle/>
          <a:p>
            <a:r>
              <a:rPr lang="en-US" sz="1000" dirty="0" smtClean="0">
                <a:solidFill>
                  <a:srgbClr val="9CB084"/>
                </a:solidFill>
                <a:latin typeface="+mn-lt"/>
              </a:rPr>
              <a:t>Source:  Center for Venture Research </a:t>
            </a:r>
            <a:endParaRPr lang="en-US" sz="1800" dirty="0">
              <a:solidFill>
                <a:srgbClr val="9CB084"/>
              </a:solidFill>
              <a:latin typeface="+mn-lt"/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228601" y="1676393"/>
          <a:ext cx="8458197" cy="3048006"/>
        </p:xfrm>
        <a:graphic>
          <a:graphicData uri="http://schemas.openxmlformats.org/drawingml/2006/table">
            <a:tbl>
              <a:tblPr/>
              <a:tblGrid>
                <a:gridCol w="2560739"/>
                <a:gridCol w="1241571"/>
                <a:gridCol w="1163972"/>
                <a:gridCol w="1241571"/>
                <a:gridCol w="1163972"/>
                <a:gridCol w="1086372"/>
              </a:tblGrid>
              <a:tr h="508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84" marR="5184" marT="5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2005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2006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2007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2008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2009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5080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$23.1 B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$25.6 B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$26.1 B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$19.2 B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$17.6 B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# of Ventures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49,500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51,000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57,120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55,480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57,225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Active Angels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227,000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234,000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258,000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260,000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259,480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Avg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Deal Size (K)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$ 467 K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$ 502 K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$ 455 K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$ 346 K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$ 308 K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Avg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$ per Investor (K)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$101,762 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$109,402 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$101,084 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$73,846 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$67,828 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Angel Investments</a:t>
            </a:r>
            <a:endParaRPr lang="en-US" sz="3600" i="1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1000" y="762000"/>
            <a:ext cx="8610600" cy="676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+mn-lt"/>
              </a:rPr>
              <a:t>Western NY Venture Association, Buffalo		Upstate	</a:t>
            </a:r>
            <a:endParaRPr lang="en-US" sz="19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buSzPct val="75000"/>
              <a:buFont typeface="Arial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 Rochester Angel Network (RAN</a:t>
            </a:r>
            <a:r>
              <a:rPr lang="en-US" sz="1900" dirty="0" smtClean="0">
                <a:solidFill>
                  <a:schemeClr val="tx1"/>
                </a:solidFill>
                <a:latin typeface="+mn-lt"/>
              </a:rPr>
              <a:t>)		Upstate</a:t>
            </a:r>
            <a:endParaRPr lang="en-US" sz="19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buSzPct val="75000"/>
              <a:buFont typeface="Arial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 Seed Capital Partners, </a:t>
            </a:r>
            <a:r>
              <a:rPr lang="en-US" sz="1900" dirty="0" smtClean="0">
                <a:solidFill>
                  <a:schemeClr val="tx1"/>
                </a:solidFill>
                <a:latin typeface="+mn-lt"/>
              </a:rPr>
              <a:t>Syracuse			Upstate</a:t>
            </a:r>
            <a:endParaRPr lang="en-US" sz="1900" dirty="0">
              <a:solidFill>
                <a:schemeClr val="tx1"/>
              </a:solidFill>
              <a:latin typeface="+mn-lt"/>
            </a:endParaRPr>
          </a:p>
          <a:p>
            <a:pPr>
              <a:buSzPct val="75000"/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+mn-lt"/>
              </a:rPr>
              <a:t> Tech Valley Angel Network, Albany		Upstate</a:t>
            </a:r>
          </a:p>
          <a:p>
            <a:pPr>
              <a:buSzPct val="75000"/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+mn-lt"/>
              </a:rPr>
              <a:t> Orange County Angels				Downstate</a:t>
            </a:r>
          </a:p>
          <a:p>
            <a:pPr>
              <a:buSzPct val="75000"/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+mn-lt"/>
              </a:rPr>
              <a:t> New York Angels				Downstate</a:t>
            </a:r>
          </a:p>
          <a:p>
            <a:pPr>
              <a:buSzPct val="75000"/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+mn-lt"/>
              </a:rPr>
              <a:t> Long Island Angels				Downstate</a:t>
            </a:r>
          </a:p>
          <a:p>
            <a:endParaRPr lang="en-US" sz="2000" dirty="0" smtClean="0">
              <a:solidFill>
                <a:schemeClr val="bg1"/>
              </a:solidFill>
              <a:latin typeface="+mn-lt"/>
            </a:endParaRPr>
          </a:p>
          <a:p>
            <a:endParaRPr lang="en-US" sz="2000" dirty="0">
              <a:solidFill>
                <a:schemeClr val="bg1"/>
              </a:solidFill>
              <a:latin typeface="+mn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Positive Trends but …</a:t>
            </a:r>
          </a:p>
          <a:p>
            <a:pPr>
              <a:lnSpc>
                <a:spcPct val="65000"/>
              </a:lnSpc>
              <a:spcBef>
                <a:spcPct val="50000"/>
              </a:spcBef>
              <a:buSzPct val="75000"/>
              <a:buFont typeface="Arial" pitchFamily="34" charset="0"/>
              <a:buChar char="•"/>
            </a:pPr>
            <a:r>
              <a:rPr lang="en-US" sz="1900" i="1" dirty="0">
                <a:solidFill>
                  <a:schemeClr val="tx1"/>
                </a:solidFill>
                <a:latin typeface="+mn-lt"/>
              </a:rPr>
              <a:t> Once organized, some Angels move downstream to Early Stage</a:t>
            </a:r>
          </a:p>
          <a:p>
            <a:pPr>
              <a:lnSpc>
                <a:spcPct val="65000"/>
              </a:lnSpc>
              <a:spcBef>
                <a:spcPct val="50000"/>
              </a:spcBef>
              <a:buSzPct val="75000"/>
              <a:buFont typeface="Arial" pitchFamily="34" charset="0"/>
              <a:buChar char="•"/>
            </a:pPr>
            <a:r>
              <a:rPr lang="en-US" sz="1900" i="1" dirty="0">
                <a:solidFill>
                  <a:schemeClr val="tx1"/>
                </a:solidFill>
                <a:latin typeface="+mn-lt"/>
              </a:rPr>
              <a:t> Shy away from Life Sciences, unfortunate because</a:t>
            </a:r>
          </a:p>
          <a:p>
            <a:pPr lvl="1">
              <a:lnSpc>
                <a:spcPct val="65000"/>
              </a:lnSpc>
              <a:spcBef>
                <a:spcPct val="50000"/>
              </a:spcBef>
              <a:buSzPct val="50000"/>
              <a:buFont typeface="Courier New" pitchFamily="49" charset="0"/>
              <a:buChar char="o"/>
            </a:pPr>
            <a:r>
              <a:rPr lang="en-US" sz="19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900" b="1" i="1" dirty="0">
                <a:solidFill>
                  <a:schemeClr val="tx1"/>
                </a:solidFill>
                <a:latin typeface="+mn-lt"/>
              </a:rPr>
              <a:t> 76% of Downstate R&amp;D is Bio</a:t>
            </a:r>
          </a:p>
          <a:p>
            <a:pPr lvl="1">
              <a:lnSpc>
                <a:spcPct val="65000"/>
              </a:lnSpc>
              <a:spcBef>
                <a:spcPct val="50000"/>
              </a:spcBef>
              <a:buSzPct val="50000"/>
              <a:buFont typeface="Courier New" pitchFamily="49" charset="0"/>
              <a:buChar char="o"/>
            </a:pPr>
            <a:r>
              <a:rPr lang="en-US" sz="1900" b="1" i="1" dirty="0">
                <a:solidFill>
                  <a:schemeClr val="tx1"/>
                </a:solidFill>
                <a:latin typeface="+mn-lt"/>
              </a:rPr>
              <a:t>  56% of Upstate R&amp;D is Bio</a:t>
            </a:r>
          </a:p>
          <a:p>
            <a:pPr>
              <a:lnSpc>
                <a:spcPct val="65000"/>
              </a:lnSpc>
              <a:spcBef>
                <a:spcPct val="50000"/>
              </a:spcBef>
              <a:buSzPct val="75000"/>
              <a:buFont typeface="Arial" pitchFamily="34" charset="0"/>
              <a:buChar char="•"/>
            </a:pPr>
            <a:r>
              <a:rPr lang="en-US" sz="1900" i="1" dirty="0">
                <a:solidFill>
                  <a:schemeClr val="tx1"/>
                </a:solidFill>
                <a:latin typeface="+mn-lt"/>
              </a:rPr>
              <a:t> Not all staffed to lead due diligence, deal syndication, negotiation</a:t>
            </a:r>
          </a:p>
          <a:p>
            <a:pPr lvl="1" algn="ctr">
              <a:lnSpc>
                <a:spcPct val="65000"/>
              </a:lnSpc>
              <a:spcBef>
                <a:spcPct val="50000"/>
              </a:spcBef>
            </a:pP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Excellent syndication partners and source of co-investor capital!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Can’t be expected to shoulder entire burden for hundreds of start-ups!</a:t>
            </a:r>
          </a:p>
          <a:p>
            <a:pPr lvl="1">
              <a:lnSpc>
                <a:spcPct val="65000"/>
              </a:lnSpc>
              <a:spcBef>
                <a:spcPct val="50000"/>
              </a:spcBef>
            </a:pPr>
            <a:endParaRPr lang="en-US" sz="1900" i="1" dirty="0">
              <a:latin typeface="Arial" charset="0"/>
            </a:endParaRPr>
          </a:p>
          <a:p>
            <a:pPr lvl="1">
              <a:lnSpc>
                <a:spcPct val="65000"/>
              </a:lnSpc>
              <a:spcBef>
                <a:spcPct val="50000"/>
              </a:spcBef>
              <a:buFont typeface="Arial" charset="0"/>
              <a:buChar char="–"/>
            </a:pPr>
            <a:endParaRPr lang="en-US" sz="1400" b="1" i="1" dirty="0">
              <a:latin typeface="Arial" charset="0"/>
            </a:endParaRPr>
          </a:p>
          <a:p>
            <a:pPr lvl="1">
              <a:lnSpc>
                <a:spcPct val="65000"/>
              </a:lnSpc>
              <a:spcBef>
                <a:spcPct val="50000"/>
              </a:spcBef>
              <a:buFont typeface="Arial" charset="0"/>
              <a:buChar char="–"/>
            </a:pPr>
            <a:endParaRPr lang="en-US" sz="1400" b="1" i="1" dirty="0">
              <a:latin typeface="Arial" charset="0"/>
            </a:endParaRPr>
          </a:p>
          <a:p>
            <a:pPr lvl="1">
              <a:lnSpc>
                <a:spcPct val="65000"/>
              </a:lnSpc>
              <a:spcBef>
                <a:spcPct val="50000"/>
              </a:spcBef>
            </a:pPr>
            <a:endParaRPr lang="en-US" sz="1400" i="1" dirty="0"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j-ea"/>
                <a:cs typeface="+mj-cs"/>
              </a:rPr>
              <a:t>NYS Angel Networks</a:t>
            </a:r>
            <a:endParaRPr kumimoji="0" lang="en-US" sz="3600" b="1" i="1" u="none" strike="noStrike" kern="1200" cap="none" spc="0" normalizeH="0" baseline="0" noProof="0" dirty="0" smtClean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838200" y="5029200"/>
            <a:ext cx="8077200" cy="6858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Upstate Angels - 2009</a:t>
            </a:r>
            <a:endParaRPr lang="en-US" sz="3600" i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685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			</a:t>
            </a:r>
            <a:r>
              <a:rPr lang="en-US" sz="1400" b="1" dirty="0" smtClean="0"/>
              <a:t>           </a:t>
            </a:r>
            <a:r>
              <a:rPr lang="en-US" sz="1500" b="1" dirty="0" smtClean="0"/>
              <a:t>ROCHESTER		BUFFALO		SYRACUSE</a:t>
            </a:r>
          </a:p>
          <a:p>
            <a:pPr>
              <a:buNone/>
            </a:pPr>
            <a:r>
              <a:rPr lang="en-US" sz="1500" b="1" dirty="0" smtClean="0"/>
              <a:t> </a:t>
            </a:r>
            <a:endParaRPr lang="en-US" sz="15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0050" y="822960"/>
            <a:ext cx="8534400" cy="12344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 of Deals       	                     2		2		6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838200"/>
            <a:ext cx="8534400" cy="5486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en-US" sz="1400" dirty="0" smtClean="0">
              <a:solidFill>
                <a:schemeClr val="tx1"/>
              </a:solidFill>
              <a:latin typeface="+mn-lt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Amount Invested	$1,345,000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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$302,000		$1,000,000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  <a:latin typeface="+mn-lt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  <a:latin typeface="+mn-lt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  <a:latin typeface="+mn-lt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  <a:latin typeface="+mn-lt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  <a:latin typeface="+mn-lt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  <a:latin typeface="+mn-lt"/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SUMMARY: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10 DEALS	$1.3 MILLION (Cash)	 AVG DEAL:  $130,000</a:t>
            </a: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en-US" sz="1400" b="1" baseline="0" dirty="0" smtClean="0">
              <a:solidFill>
                <a:schemeClr val="tx1"/>
              </a:solidFill>
              <a:latin typeface="+mn-lt"/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indent="-41148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1100" dirty="0" smtClean="0">
                <a:solidFill>
                  <a:schemeClr val="tx1"/>
                </a:solidFill>
                <a:latin typeface="+mn-lt"/>
                <a:sym typeface="Wingdings"/>
              </a:rPr>
              <a:t> Investment commitment represents a loan guarantee by the Angels.  Non- cash transaction.</a:t>
            </a:r>
            <a:endParaRPr lang="en-US" sz="1100" dirty="0" smtClean="0">
              <a:solidFill>
                <a:schemeClr val="tx1"/>
              </a:solidFill>
              <a:latin typeface="+mn-lt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838200"/>
            <a:ext cx="8534400" cy="3581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en-US" sz="1400" dirty="0" smtClean="0">
              <a:solidFill>
                <a:schemeClr val="tx1"/>
              </a:solidFill>
              <a:latin typeface="+mn-lt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  <a:latin typeface="+mn-lt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Category/Industry		Biotech		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Biotech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Mems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Medical Device			Green Materials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		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Saas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		Nanotech/Clean Energy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		Functional Foods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		Biochemical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838200"/>
            <a:ext cx="8534400" cy="53949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en-US" sz="1400" dirty="0" smtClean="0">
              <a:solidFill>
                <a:schemeClr val="tx1"/>
              </a:solidFill>
              <a:latin typeface="+mn-lt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  <a:latin typeface="+mn-lt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  <a:latin typeface="+mn-lt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  <a:latin typeface="+mn-lt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  <a:latin typeface="+mn-lt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  <a:latin typeface="+mn-lt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Average Size Investment	$672,500		$151,000		$166,666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838200"/>
            <a:ext cx="8534400" cy="53949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  <a:latin typeface="+mn-lt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  <a:latin typeface="+mn-lt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  <a:latin typeface="+mn-lt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  <a:latin typeface="+mn-lt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  <a:latin typeface="+mn-lt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  <a:latin typeface="+mn-lt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  <a:latin typeface="+mn-lt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Adjusted	</a:t>
            </a:r>
            <a:r>
              <a:rPr lang="en-US" sz="1400" b="1" dirty="0" smtClean="0">
                <a:solidFill>
                  <a:schemeClr val="tx1"/>
                </a:solidFill>
                <a:latin typeface="+mn-lt"/>
              </a:rPr>
              <a:t>		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$172,500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52401"/>
            <a:ext cx="8162925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>
                <a:solidFill>
                  <a:schemeClr val="tx1"/>
                </a:solidFill>
              </a:rPr>
              <a:t>Excell</a:t>
            </a:r>
            <a:r>
              <a:rPr lang="en-US" dirty="0" smtClean="0">
                <a:solidFill>
                  <a:schemeClr val="tx1"/>
                </a:solidFill>
              </a:rPr>
              <a:t> Partners, Inc</a:t>
            </a:r>
            <a:r>
              <a:rPr lang="en-US" dirty="0" smtClean="0"/>
              <a:t>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 smtClean="0"/>
              <a:t>A 501(c) (4) Not for Profit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dirty="0" smtClean="0"/>
          </a:p>
          <a:p>
            <a:pPr marL="609600" indent="-609600" eaLnBrk="1" hangingPunct="1"/>
            <a:r>
              <a:rPr lang="en-US" dirty="0" smtClean="0"/>
              <a:t>Wholly owned by the University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dirty="0" smtClean="0"/>
          </a:p>
          <a:p>
            <a:pPr marL="609600" indent="-609600" eaLnBrk="1" hangingPunct="1"/>
            <a:r>
              <a:rPr lang="en-US" dirty="0" smtClean="0"/>
              <a:t>Upstate Footprint</a:t>
            </a:r>
          </a:p>
          <a:p>
            <a:pPr marL="609600" indent="-609600" eaLnBrk="1" hangingPunct="1"/>
            <a:endParaRPr lang="en-US" dirty="0" smtClean="0"/>
          </a:p>
          <a:p>
            <a:pPr marL="609600" indent="-609600" eaLnBrk="1" hangingPunct="1"/>
            <a:r>
              <a:rPr lang="en-US" dirty="0" smtClean="0"/>
              <a:t>Until recently, </a:t>
            </a:r>
            <a:r>
              <a:rPr lang="en-US" dirty="0" err="1" smtClean="0"/>
              <a:t>Excell</a:t>
            </a:r>
            <a:r>
              <a:rPr lang="en-US" dirty="0" smtClean="0"/>
              <a:t> was the only seed stage fund in Upstate</a:t>
            </a:r>
          </a:p>
          <a:p>
            <a:pPr marL="609600" indent="-609600" eaLnBrk="1" hangingPunct="1">
              <a:buNone/>
            </a:pPr>
            <a:endParaRPr lang="en-US" dirty="0" smtClean="0"/>
          </a:p>
          <a:p>
            <a:pPr marL="609600" indent="-609600" eaLnBrk="1" hangingPunct="1">
              <a:buNone/>
            </a:pPr>
            <a:endParaRPr lang="en-US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dirty="0" smtClean="0"/>
          </a:p>
          <a:p>
            <a:pPr marL="609600" indent="-609600" eaLnBrk="1" hangingPunct="1"/>
            <a:endParaRPr lang="en-US" dirty="0" smtClean="0"/>
          </a:p>
          <a:p>
            <a:pPr marL="609600" indent="-609600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981075" y="0"/>
            <a:ext cx="8162925" cy="7620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tx1"/>
                </a:solidFill>
              </a:rPr>
              <a:t>Excell’s</a:t>
            </a:r>
            <a:r>
              <a:rPr lang="en-US" dirty="0" smtClean="0">
                <a:solidFill>
                  <a:schemeClr val="tx1"/>
                </a:solidFill>
              </a:rPr>
              <a:t> Footprint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28600" y="838200"/>
          <a:ext cx="8377500" cy="5105400"/>
        </p:xfrm>
        <a:graphic>
          <a:graphicData uri="http://schemas.openxmlformats.org/presentationml/2006/ole">
            <p:oleObj spid="_x0000_s41986" name="Photo Editor Photo" r:id="rId3" imgW="23514286" imgH="187714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162925" cy="7620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tx1"/>
                </a:solidFill>
              </a:rPr>
              <a:t>Excell</a:t>
            </a:r>
            <a:r>
              <a:rPr lang="en-US" dirty="0" smtClean="0">
                <a:solidFill>
                  <a:schemeClr val="tx1"/>
                </a:solidFill>
              </a:rPr>
              <a:t> Partners Inc.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794750" cy="6019800"/>
          </a:xfrm>
        </p:spPr>
        <p:txBody>
          <a:bodyPr/>
          <a:lstStyle/>
          <a:p>
            <a:pPr marL="990600" lvl="1" indent="-533400"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609600" indent="-609600" eaLnBrk="1" hangingPunct="1">
              <a:defRPr/>
            </a:pPr>
            <a:r>
              <a:rPr lang="en-US" sz="2400" dirty="0" smtClean="0"/>
              <a:t>Since inception, invested $2.4 million in 21 companies</a:t>
            </a:r>
          </a:p>
          <a:p>
            <a:pPr marL="609600" indent="-609600" eaLnBrk="1" hangingPunct="1">
              <a:defRPr/>
            </a:pPr>
            <a:r>
              <a:rPr lang="en-US" sz="2400" dirty="0" smtClean="0"/>
              <a:t>Portfolio includes technologies in:</a:t>
            </a:r>
          </a:p>
          <a:p>
            <a:pPr marL="1009650" lvl="1" indent="-609600">
              <a:defRPr/>
            </a:pPr>
            <a:r>
              <a:rPr lang="en-US" sz="1800" dirty="0" smtClean="0"/>
              <a:t>Medical Devices, Biotechnology, Industrial/Energy, IT, Consumer Products</a:t>
            </a:r>
          </a:p>
          <a:p>
            <a:pPr marL="609600" indent="-609600" eaLnBrk="1" hangingPunct="1">
              <a:defRPr/>
            </a:pPr>
            <a:r>
              <a:rPr lang="en-US" sz="2400" dirty="0" smtClean="0"/>
              <a:t>Source of Deals:  50% from University/50% from Community		</a:t>
            </a:r>
          </a:p>
          <a:p>
            <a:pPr marL="609600" indent="-609600" eaLnBrk="1" hangingPunct="1">
              <a:defRPr/>
            </a:pPr>
            <a:r>
              <a:rPr lang="en-US" sz="2400" dirty="0" smtClean="0"/>
              <a:t>Investment Size</a:t>
            </a:r>
          </a:p>
          <a:p>
            <a:pPr marL="1009650" lvl="1" indent="-609600" eaLnBrk="1" hangingPunct="1">
              <a:defRPr/>
            </a:pPr>
            <a:r>
              <a:rPr lang="en-US" sz="1600" dirty="0" smtClean="0"/>
              <a:t>Pre-Seed		$50,000 - $100,000</a:t>
            </a:r>
          </a:p>
          <a:p>
            <a:pPr marL="1009650" lvl="1" indent="-609600" eaLnBrk="1" hangingPunct="1">
              <a:defRPr/>
            </a:pPr>
            <a:r>
              <a:rPr lang="en-US" sz="1600" dirty="0" smtClean="0"/>
              <a:t>Seed		$100,000 - $250,000  Physical Science</a:t>
            </a:r>
          </a:p>
          <a:p>
            <a:pPr marL="1009650" lvl="1" indent="-609600"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                                              $250,000 - $750,000 Life Science</a:t>
            </a:r>
          </a:p>
          <a:p>
            <a:pPr marL="609600" indent="-609600" eaLnBrk="1" hangingPunct="1">
              <a:defRPr/>
            </a:pPr>
            <a:r>
              <a:rPr lang="en-US" sz="2400" dirty="0" smtClean="0"/>
              <a:t>Deal Terms</a:t>
            </a:r>
          </a:p>
          <a:p>
            <a:pPr marL="1009650" lvl="1" indent="-609600" eaLnBrk="1" hangingPunct="1">
              <a:defRPr/>
            </a:pPr>
            <a:r>
              <a:rPr lang="en-US" sz="1600" dirty="0" smtClean="0"/>
              <a:t>Convertible Note, Accrued Interest, 2 Year Maturity, Converts to Equity at a Discount to the Next Investment Round</a:t>
            </a:r>
          </a:p>
          <a:p>
            <a:pPr marL="1009650" lvl="1" indent="-609600" eaLnBrk="1" hangingPunct="1">
              <a:defRPr/>
            </a:pPr>
            <a:endParaRPr lang="en-US" sz="1600" dirty="0" smtClean="0"/>
          </a:p>
          <a:p>
            <a:pPr marL="1009650" lvl="1" indent="-609600" algn="ctr" eaLnBrk="1" hangingPunct="1">
              <a:buNone/>
              <a:defRPr/>
            </a:pPr>
            <a:r>
              <a:rPr lang="en-US" sz="1600" dirty="0" smtClean="0"/>
              <a:t>OR</a:t>
            </a:r>
          </a:p>
          <a:p>
            <a:pPr marL="1009650" lvl="1" indent="-609600" eaLnBrk="1" hangingPunct="1">
              <a:defRPr/>
            </a:pPr>
            <a:r>
              <a:rPr lang="en-US" sz="1600" dirty="0" smtClean="0"/>
              <a:t>Equity</a:t>
            </a:r>
            <a:endParaRPr lang="en-US" sz="1400" dirty="0" smtClean="0"/>
          </a:p>
          <a:p>
            <a:pPr marL="2324100" lvl="4" indent="-609600" eaLnBrk="1" hangingPunct="1">
              <a:defRPr/>
            </a:pPr>
            <a:r>
              <a:rPr lang="en-US" sz="500" dirty="0" smtClean="0"/>
              <a:t>                                          $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57600" y="6248400"/>
            <a:ext cx="2133600" cy="247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3352800" y="0"/>
            <a:ext cx="33169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+mj-lt"/>
              </a:rPr>
              <a:t>Activity Flow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709613" y="1252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7467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381000" y="914400"/>
            <a:ext cx="7320544" cy="5257800"/>
            <a:chOff x="457200" y="1143000"/>
            <a:chExt cx="7320544" cy="5257800"/>
          </a:xfrm>
        </p:grpSpPr>
        <p:grpSp>
          <p:nvGrpSpPr>
            <p:cNvPr id="3" name="Group 53"/>
            <p:cNvGrpSpPr/>
            <p:nvPr/>
          </p:nvGrpSpPr>
          <p:grpSpPr>
            <a:xfrm>
              <a:off x="457200" y="1143000"/>
              <a:ext cx="7320544" cy="5257800"/>
              <a:chOff x="457200" y="1143000"/>
              <a:chExt cx="7320544" cy="5257800"/>
            </a:xfrm>
          </p:grpSpPr>
          <p:grpSp>
            <p:nvGrpSpPr>
              <p:cNvPr id="4" name="Group 29"/>
              <p:cNvGrpSpPr/>
              <p:nvPr/>
            </p:nvGrpSpPr>
            <p:grpSpPr>
              <a:xfrm>
                <a:off x="457200" y="1143000"/>
                <a:ext cx="7320544" cy="5257800"/>
                <a:chOff x="1606743" y="185461"/>
                <a:chExt cx="4076412" cy="3947619"/>
              </a:xfrm>
            </p:grpSpPr>
            <p:graphicFrame>
              <p:nvGraphicFramePr>
                <p:cNvPr id="20" name="Chart 19"/>
                <p:cNvGraphicFramePr/>
                <p:nvPr/>
              </p:nvGraphicFramePr>
              <p:xfrm>
                <a:off x="1606743" y="185461"/>
                <a:ext cx="4071730" cy="394761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1615929" y="2359378"/>
                  <a:ext cx="4058459" cy="673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V="1">
                  <a:off x="1614539" y="431136"/>
                  <a:ext cx="4056732" cy="6519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Freeform 22"/>
                <p:cNvSpPr/>
                <p:nvPr/>
              </p:nvSpPr>
              <p:spPr>
                <a:xfrm>
                  <a:off x="1612048" y="2371431"/>
                  <a:ext cx="2715312" cy="1401550"/>
                </a:xfrm>
                <a:custGeom>
                  <a:avLst/>
                  <a:gdLst>
                    <a:gd name="connsiteX0" fmla="*/ 0 w 2590800"/>
                    <a:gd name="connsiteY0" fmla="*/ 0 h 791308"/>
                    <a:gd name="connsiteX1" fmla="*/ 1248507 w 2590800"/>
                    <a:gd name="connsiteY1" fmla="*/ 791308 h 791308"/>
                    <a:gd name="connsiteX2" fmla="*/ 2590800 w 2590800"/>
                    <a:gd name="connsiteY2" fmla="*/ 0 h 791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90800" h="791308">
                      <a:moveTo>
                        <a:pt x="0" y="0"/>
                      </a:moveTo>
                      <a:cubicBezTo>
                        <a:pt x="408353" y="395654"/>
                        <a:pt x="816707" y="791308"/>
                        <a:pt x="1248507" y="791308"/>
                      </a:cubicBezTo>
                      <a:cubicBezTo>
                        <a:pt x="1680307" y="791308"/>
                        <a:pt x="2368061" y="131885"/>
                        <a:pt x="2590800" y="0"/>
                      </a:cubicBezTo>
                    </a:path>
                  </a:pathLst>
                </a:custGeom>
                <a:gradFill flip="none" rotWithShape="1">
                  <a:gsLst>
                    <a:gs pos="7500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100"/>
                </a:p>
              </p:txBody>
            </p:sp>
            <p:sp>
              <p:nvSpPr>
                <p:cNvPr id="24" name="TextBox 72"/>
                <p:cNvSpPr txBox="1"/>
                <p:nvPr/>
              </p:nvSpPr>
              <p:spPr>
                <a:xfrm>
                  <a:off x="1613815" y="3789809"/>
                  <a:ext cx="4055757" cy="280338"/>
                </a:xfrm>
                <a:prstGeom prst="rect">
                  <a:avLst/>
                </a:prstGeom>
                <a:solidFill>
                  <a:srgbClr val="DEE9EA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100" dirty="0">
                      <a:latin typeface="Arial Rounded MT Bold" pitchFamily="34" charset="0"/>
                    </a:rPr>
                    <a:t>                </a:t>
                  </a:r>
                  <a:r>
                    <a:rPr lang="en-US" sz="1100" dirty="0" smtClean="0">
                      <a:latin typeface="Arial Rounded MT Bold" pitchFamily="34" charset="0"/>
                    </a:rPr>
                    <a:t>                              </a:t>
                  </a:r>
                  <a:r>
                    <a:rPr lang="en-US" sz="2100" dirty="0">
                      <a:latin typeface="Arial Rounded MT Bold" pitchFamily="34" charset="0"/>
                    </a:rPr>
                    <a:t>Valley</a:t>
                  </a:r>
                  <a:r>
                    <a:rPr lang="en-US" sz="2100" baseline="0" dirty="0">
                      <a:latin typeface="Arial Rounded MT Bold" pitchFamily="34" charset="0"/>
                    </a:rPr>
                    <a:t> of Death</a:t>
                  </a:r>
                  <a:r>
                    <a:rPr lang="en-US" sz="1700" baseline="0" dirty="0">
                      <a:latin typeface="Arial Rounded MT Bold" pitchFamily="34" charset="0"/>
                    </a:rPr>
                    <a:t>	</a:t>
                  </a:r>
                  <a:r>
                    <a:rPr lang="en-US" sz="1700" b="1" baseline="0" dirty="0"/>
                    <a:t>    </a:t>
                  </a:r>
                  <a:r>
                    <a:rPr lang="en-US" sz="1700" b="1" baseline="0" dirty="0" smtClean="0"/>
                    <a:t>                                 </a:t>
                  </a:r>
                  <a:r>
                    <a:rPr lang="en-US" sz="800" b="1" baseline="0" dirty="0"/>
                    <a:t>©2007 </a:t>
                  </a:r>
                  <a:r>
                    <a:rPr lang="en-US" sz="800" b="1" baseline="0" dirty="0" smtClean="0"/>
                    <a:t>           I2E</a:t>
                  </a:r>
                  <a:r>
                    <a:rPr lang="en-US" sz="800" b="1" baseline="0" dirty="0"/>
                    <a:t>, Inc.</a:t>
                  </a:r>
                  <a:endParaRPr lang="en-US" sz="800" b="1" dirty="0"/>
                </a:p>
              </p:txBody>
            </p:sp>
            <p:sp>
              <p:nvSpPr>
                <p:cNvPr id="25" name="TextBox 75"/>
                <p:cNvSpPr txBox="1"/>
                <p:nvPr/>
              </p:nvSpPr>
              <p:spPr>
                <a:xfrm>
                  <a:off x="1818902" y="2473936"/>
                  <a:ext cx="967282" cy="252172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5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Friends</a:t>
                  </a:r>
                  <a:r>
                    <a:rPr lang="en-US" sz="15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,</a:t>
                  </a:r>
                </a:p>
                <a:p>
                  <a:pPr algn="ctr"/>
                  <a:r>
                    <a:rPr lang="en-US" sz="15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Founders</a:t>
                  </a:r>
                  <a:r>
                    <a:rPr lang="en-US" sz="15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, Family</a:t>
                  </a:r>
                </a:p>
              </p:txBody>
            </p:sp>
            <p:sp>
              <p:nvSpPr>
                <p:cNvPr id="26" name="TextBox 76"/>
                <p:cNvSpPr txBox="1"/>
                <p:nvPr/>
              </p:nvSpPr>
              <p:spPr>
                <a:xfrm>
                  <a:off x="2639246" y="2464400"/>
                  <a:ext cx="1188086" cy="18966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600" dirty="0"/>
                </a:p>
                <a:p>
                  <a:pPr algn="ctr"/>
                  <a:r>
                    <a:rPr lang="en-US" sz="15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Angels, Grants, </a:t>
                  </a:r>
                  <a:r>
                    <a:rPr lang="en-US" sz="15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Bootstrap</a:t>
                  </a:r>
                  <a:endParaRPr lang="en-US" sz="15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TextBox 77"/>
                <p:cNvSpPr txBox="1"/>
                <p:nvPr/>
              </p:nvSpPr>
              <p:spPr>
                <a:xfrm>
                  <a:off x="3868879" y="2556178"/>
                  <a:ext cx="848633" cy="192975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600" dirty="0"/>
                </a:p>
                <a:p>
                  <a:pPr algn="ctr"/>
                  <a:r>
                    <a:rPr lang="en-US" sz="15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Venture</a:t>
                  </a:r>
                  <a:r>
                    <a:rPr lang="en-US" sz="1500" b="1" baseline="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Capital</a:t>
                  </a:r>
                  <a:endParaRPr lang="en-US" sz="15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3" cstate="print"/>
                <a:srcRect r="56737"/>
                <a:stretch>
                  <a:fillRect/>
                </a:stretch>
              </p:blipFill>
              <p:spPr>
                <a:xfrm>
                  <a:off x="4322367" y="299885"/>
                  <a:ext cx="1355161" cy="2046166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9" name="TextBox 78"/>
                <p:cNvSpPr txBox="1"/>
                <p:nvPr/>
              </p:nvSpPr>
              <p:spPr>
                <a:xfrm>
                  <a:off x="4629996" y="2405997"/>
                  <a:ext cx="1053159" cy="341615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600" dirty="0"/>
                </a:p>
                <a:p>
                  <a:pPr algn="ctr"/>
                  <a:r>
                    <a:rPr lang="en-US" sz="15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Equity, Markets, Banks</a:t>
                  </a:r>
                </a:p>
              </p:txBody>
            </p:sp>
            <p:sp>
              <p:nvSpPr>
                <p:cNvPr id="30" name="TextBox 73"/>
                <p:cNvSpPr txBox="1"/>
                <p:nvPr/>
              </p:nvSpPr>
              <p:spPr>
                <a:xfrm>
                  <a:off x="2582670" y="1091912"/>
                  <a:ext cx="1177477" cy="256903"/>
                </a:xfrm>
                <a:prstGeom prst="rect">
                  <a:avLst/>
                </a:prstGeom>
                <a:solidFill>
                  <a:schemeClr val="accen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500" b="1" dirty="0">
                      <a:solidFill>
                        <a:schemeClr val="tx1"/>
                      </a:solidFill>
                    </a:rPr>
                    <a:t>Excell Partners</a:t>
                  </a:r>
                </a:p>
              </p:txBody>
            </p:sp>
          </p:grpSp>
          <p:cxnSp>
            <p:nvCxnSpPr>
              <p:cNvPr id="8" name="Straight Arrow Connector 7"/>
              <p:cNvCxnSpPr/>
              <p:nvPr/>
            </p:nvCxnSpPr>
            <p:spPr>
              <a:xfrm flipV="1">
                <a:off x="1219200" y="4648200"/>
                <a:ext cx="925945" cy="721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10800000" flipV="1">
                <a:off x="2203453" y="4641850"/>
                <a:ext cx="1133472" cy="9524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3473450" y="4641850"/>
                <a:ext cx="1066800" cy="158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4651375" y="4645025"/>
                <a:ext cx="1197768" cy="2382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6075324" y="4654008"/>
                <a:ext cx="1676400" cy="158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890455" y="3701008"/>
                <a:ext cx="4468908" cy="54333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-364385" y="3695784"/>
                <a:ext cx="4455463" cy="3585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2170550" y="3694268"/>
                <a:ext cx="4455463" cy="3585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3343504" y="3696781"/>
                <a:ext cx="4455463" cy="3585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4482787" y="3699693"/>
                <a:ext cx="4455463" cy="3585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Picture 2" descr="C:\Documents and Settings\Susan Pecor\My Documents\My Pictures\Non-Excell Logos\i2E Logo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21450" y="6043726"/>
                <a:ext cx="260349" cy="267386"/>
              </a:xfrm>
              <a:prstGeom prst="rect">
                <a:avLst/>
              </a:prstGeom>
              <a:noFill/>
            </p:spPr>
          </p:pic>
          <p:cxnSp>
            <p:nvCxnSpPr>
              <p:cNvPr id="19" name="Straight Connector 18"/>
              <p:cNvCxnSpPr/>
              <p:nvPr/>
            </p:nvCxnSpPr>
            <p:spPr>
              <a:xfrm flipV="1">
                <a:off x="471488" y="5943600"/>
                <a:ext cx="7281862" cy="476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4419600" y="2362200"/>
              <a:ext cx="2743200" cy="32316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tx1"/>
                  </a:solidFill>
                  <a:latin typeface="+mn-lt"/>
                </a:rPr>
                <a:t>VCs</a:t>
              </a:r>
              <a:endParaRPr lang="en-US" sz="15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34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noFill/>
          <a:ln/>
        </p:spPr>
        <p:txBody>
          <a:bodyPr lIns="92075" tIns="46038" rIns="92075" bIns="46038"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The Capital Lifecycle Commercialization Continuum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81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Documents and Settings\Theresa Mazzullo\Local Settings\Temporary Internet Files\Content.IE5\N6W1255N\MCj007879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630686" cy="4876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2819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EXCELL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3200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TRILLIUM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etstate.com/states/maps/images/ny_outlinec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87337" y="-168137"/>
            <a:ext cx="5531126" cy="7543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90600" y="5867400"/>
            <a:ext cx="4191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en-US"/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 flipH="1">
            <a:off x="3078487" y="2776542"/>
            <a:ext cx="455295" cy="446724"/>
          </a:xfrm>
          <a:prstGeom prst="line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lIns="91437" tIns="45718" rIns="91437" bIns="45718"/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1633548" y="2762250"/>
            <a:ext cx="295683" cy="574131"/>
          </a:xfrm>
          <a:prstGeom prst="line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lIns="91437" tIns="45718" rIns="91437" bIns="45718"/>
          <a:lstStyle/>
          <a:p>
            <a:endParaRPr lang="en-US"/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 flipV="1">
            <a:off x="4146562" y="4114800"/>
            <a:ext cx="45719" cy="609600"/>
          </a:xfrm>
          <a:prstGeom prst="line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lIns="91437" tIns="45718" rIns="91437" bIns="45718"/>
          <a:lstStyle/>
          <a:p>
            <a:endParaRPr lang="en-US"/>
          </a:p>
        </p:txBody>
      </p:sp>
      <p:sp>
        <p:nvSpPr>
          <p:cNvPr id="29" name="Oval 28"/>
          <p:cNvSpPr/>
          <p:nvPr/>
        </p:nvSpPr>
        <p:spPr>
          <a:xfrm flipV="1">
            <a:off x="3000376" y="3209925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flipV="1">
            <a:off x="1943100" y="3390900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flipV="1">
            <a:off x="2827020" y="4206240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flipV="1">
            <a:off x="4194811" y="3329940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flipV="1">
            <a:off x="3581400" y="4343400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flipV="1">
            <a:off x="3962401" y="3962400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49916" y="3120397"/>
            <a:ext cx="904409" cy="307773"/>
          </a:xfrm>
          <a:prstGeom prst="rect">
            <a:avLst/>
          </a:prstGeom>
        </p:spPr>
        <p:txBody>
          <a:bodyPr wrap="none" lIns="91437" tIns="45718" rIns="91437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Rochester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962150" y="3305182"/>
            <a:ext cx="692812" cy="307773"/>
          </a:xfrm>
          <a:prstGeom prst="rect">
            <a:avLst/>
          </a:prstGeom>
        </p:spPr>
        <p:txBody>
          <a:bodyPr wrap="none" lIns="91437" tIns="45718" rIns="91437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Buffalo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09804" y="4051741"/>
            <a:ext cx="611059" cy="307773"/>
          </a:xfrm>
          <a:prstGeom prst="rect">
            <a:avLst/>
          </a:prstGeom>
        </p:spPr>
        <p:txBody>
          <a:bodyPr wrap="none" lIns="91437" tIns="45718" rIns="91437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Alfred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835171" y="4191006"/>
            <a:ext cx="748917" cy="307773"/>
          </a:xfrm>
          <a:prstGeom prst="rect">
            <a:avLst/>
          </a:prstGeom>
        </p:spPr>
        <p:txBody>
          <a:bodyPr wrap="none" lIns="91437" tIns="45718" rIns="91437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Corning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981461" y="3848107"/>
            <a:ext cx="611059" cy="307773"/>
          </a:xfrm>
          <a:prstGeom prst="rect">
            <a:avLst/>
          </a:prstGeom>
        </p:spPr>
        <p:txBody>
          <a:bodyPr wrap="none" lIns="91437" tIns="45718" rIns="91437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Ithaca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210061" y="3228982"/>
            <a:ext cx="838685" cy="307773"/>
          </a:xfrm>
          <a:prstGeom prst="rect">
            <a:avLst/>
          </a:prstGeom>
        </p:spPr>
        <p:txBody>
          <a:bodyPr wrap="none" lIns="91437" tIns="45718" rIns="91437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Syracuse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410210" y="3657607"/>
            <a:ext cx="675179" cy="307773"/>
          </a:xfrm>
          <a:prstGeom prst="rect">
            <a:avLst/>
          </a:prstGeom>
        </p:spPr>
        <p:txBody>
          <a:bodyPr wrap="none" lIns="91437" tIns="45718" rIns="91437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Albany</a:t>
            </a:r>
          </a:p>
        </p:txBody>
      </p:sp>
      <p:sp>
        <p:nvSpPr>
          <p:cNvPr id="46" name="Oval 45"/>
          <p:cNvSpPr/>
          <p:nvPr/>
        </p:nvSpPr>
        <p:spPr>
          <a:xfrm flipV="1">
            <a:off x="6029325" y="3778250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 bwMode="auto">
          <a:xfrm>
            <a:off x="5681663" y="3459956"/>
            <a:ext cx="351631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j-ea"/>
                <a:cs typeface="+mj-cs"/>
              </a:rPr>
              <a:t>Local &amp; Regional VCs</a:t>
            </a:r>
            <a:endParaRPr kumimoji="0" lang="en-US" sz="36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57200" y="2209800"/>
            <a:ext cx="2024204" cy="6096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sz="1100" b="1" dirty="0" smtClean="0">
                <a:solidFill>
                  <a:schemeClr val="bg2"/>
                </a:solidFill>
                <a:latin typeface="Arial Narrow" pitchFamily="34" charset="0"/>
              </a:rPr>
              <a:t>Rand Capital</a:t>
            </a:r>
          </a:p>
          <a:p>
            <a:pPr algn="ctr">
              <a:spcBef>
                <a:spcPts val="0"/>
              </a:spcBef>
            </a:pPr>
            <a:r>
              <a:rPr lang="en-US" sz="1100" b="1" dirty="0" smtClean="0">
                <a:solidFill>
                  <a:schemeClr val="bg2"/>
                </a:solidFill>
                <a:latin typeface="Arial Narrow" pitchFamily="34" charset="0"/>
              </a:rPr>
              <a:t>Summer Street Capital</a:t>
            </a:r>
            <a:endParaRPr lang="en-US" sz="1100" b="1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575711" y="2181885"/>
            <a:ext cx="2024204" cy="6096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sz="1100" b="1" dirty="0" smtClean="0">
                <a:solidFill>
                  <a:srgbClr val="FFC000"/>
                </a:solidFill>
                <a:latin typeface="Arial Narrow" pitchFamily="34" charset="0"/>
              </a:rPr>
              <a:t>Excell Partners </a:t>
            </a:r>
            <a:r>
              <a:rPr lang="en-US" sz="1100" b="1" dirty="0" smtClean="0">
                <a:solidFill>
                  <a:schemeClr val="bg2"/>
                </a:solidFill>
                <a:latin typeface="Arial Narrow" pitchFamily="34" charset="0"/>
              </a:rPr>
              <a:t>Trillium Group</a:t>
            </a:r>
            <a:endParaRPr lang="en-US" sz="1100" b="1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267200" y="2743200"/>
            <a:ext cx="2024204" cy="6096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sz="1100" b="1" dirty="0" smtClean="0">
                <a:solidFill>
                  <a:schemeClr val="bg2"/>
                </a:solidFill>
                <a:latin typeface="Arial Narrow" pitchFamily="34" charset="0"/>
              </a:rPr>
              <a:t>Onondaga Ventures</a:t>
            </a:r>
            <a:endParaRPr lang="en-US" sz="1100" b="1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562600" y="3810000"/>
            <a:ext cx="2362200" cy="7620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sz="1100" b="1" dirty="0" smtClean="0">
                <a:solidFill>
                  <a:schemeClr val="bg2"/>
                </a:solidFill>
                <a:latin typeface="Arial Narrow" pitchFamily="34" charset="0"/>
              </a:rPr>
              <a:t>FA Tech Ventures</a:t>
            </a:r>
          </a:p>
          <a:p>
            <a:pPr algn="ctr">
              <a:spcBef>
                <a:spcPts val="0"/>
              </a:spcBef>
            </a:pPr>
            <a:r>
              <a:rPr lang="en-US" sz="1100" b="1" dirty="0" smtClean="0">
                <a:solidFill>
                  <a:schemeClr val="bg2"/>
                </a:solidFill>
                <a:latin typeface="Arial Narrow" pitchFamily="34" charset="0"/>
              </a:rPr>
              <a:t>High Peaks Venture Group</a:t>
            </a:r>
          </a:p>
          <a:p>
            <a:pPr algn="ctr">
              <a:spcBef>
                <a:spcPts val="0"/>
              </a:spcBef>
            </a:pPr>
            <a:r>
              <a:rPr lang="en-US" sz="1100" b="1" dirty="0" smtClean="0">
                <a:solidFill>
                  <a:schemeClr val="bg2"/>
                </a:solidFill>
                <a:latin typeface="Arial Narrow" pitchFamily="34" charset="0"/>
              </a:rPr>
              <a:t>NYS SBTIF</a:t>
            </a:r>
          </a:p>
          <a:p>
            <a:pPr algn="ctr">
              <a:spcBef>
                <a:spcPts val="0"/>
              </a:spcBef>
            </a:pPr>
            <a:r>
              <a:rPr lang="en-US" sz="1100" b="1" dirty="0" smtClean="0">
                <a:solidFill>
                  <a:schemeClr val="bg2"/>
                </a:solidFill>
                <a:latin typeface="Arial Narrow" pitchFamily="34" charset="0"/>
              </a:rPr>
              <a:t>Advantage Capital</a:t>
            </a:r>
          </a:p>
        </p:txBody>
      </p:sp>
      <p:sp>
        <p:nvSpPr>
          <p:cNvPr id="55" name="Oval 54"/>
          <p:cNvSpPr/>
          <p:nvPr/>
        </p:nvSpPr>
        <p:spPr>
          <a:xfrm>
            <a:off x="3124200" y="4724400"/>
            <a:ext cx="2024204" cy="6096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sz="1100" b="1" dirty="0" smtClean="0">
                <a:solidFill>
                  <a:schemeClr val="bg2"/>
                </a:solidFill>
                <a:latin typeface="Arial Narrow" pitchFamily="34" charset="0"/>
              </a:rPr>
              <a:t>Cayuga Venture Fund</a:t>
            </a:r>
          </a:p>
          <a:p>
            <a:pPr algn="ctr">
              <a:spcBef>
                <a:spcPts val="0"/>
              </a:spcBef>
            </a:pPr>
            <a:r>
              <a:rPr lang="en-US" sz="1100" b="1" dirty="0" smtClean="0">
                <a:solidFill>
                  <a:schemeClr val="bg2"/>
                </a:solidFill>
                <a:latin typeface="Arial Narrow" pitchFamily="34" charset="0"/>
              </a:rPr>
              <a:t>BR Ventures</a:t>
            </a:r>
            <a:endParaRPr lang="en-US" sz="1100" b="1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5867400" y="5105400"/>
            <a:ext cx="2024204" cy="6096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sz="1100" b="1" dirty="0" smtClean="0">
                <a:solidFill>
                  <a:schemeClr val="bg2"/>
                </a:solidFill>
                <a:latin typeface="Arial Narrow" pitchFamily="34" charset="0"/>
              </a:rPr>
              <a:t>Enhanced Capital</a:t>
            </a:r>
          </a:p>
          <a:p>
            <a:pPr algn="ctr">
              <a:spcBef>
                <a:spcPts val="0"/>
              </a:spcBef>
            </a:pPr>
            <a:r>
              <a:rPr lang="en-US" sz="1100" b="1" dirty="0" smtClean="0">
                <a:solidFill>
                  <a:schemeClr val="bg2"/>
                </a:solidFill>
                <a:latin typeface="Arial Narrow" pitchFamily="34" charset="0"/>
              </a:rPr>
              <a:t>Stonehenge Capital</a:t>
            </a:r>
            <a:endParaRPr lang="en-US" sz="1100" b="1" dirty="0">
              <a:solidFill>
                <a:schemeClr val="bg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Venture Capital Exits 1997 - 2009</a:t>
            </a:r>
          </a:p>
        </p:txBody>
      </p:sp>
      <p:sp>
        <p:nvSpPr>
          <p:cNvPr id="11269" name="Rectangle 12"/>
          <p:cNvSpPr>
            <a:spLocks noChangeArrowheads="1"/>
          </p:cNvSpPr>
          <p:nvPr/>
        </p:nvSpPr>
        <p:spPr bwMode="auto">
          <a:xfrm>
            <a:off x="6400804" y="3048000"/>
            <a:ext cx="184725" cy="52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7" tIns="45718" rIns="91437" bIns="45718">
            <a:spAutoFit/>
          </a:bodyPr>
          <a:lstStyle/>
          <a:p>
            <a:pPr eaLnBrk="1" hangingPunct="1"/>
            <a:endParaRPr lang="en-US" i="1">
              <a:solidFill>
                <a:srgbClr val="B2B2B2"/>
              </a:solidFill>
              <a:latin typeface="Arial" pitchFamily="34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533400" y="914400"/>
          <a:ext cx="7772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286"/>
          <p:cNvSpPr txBox="1">
            <a:spLocks noChangeArrowheads="1"/>
          </p:cNvSpPr>
          <p:nvPr/>
        </p:nvSpPr>
        <p:spPr bwMode="auto">
          <a:xfrm>
            <a:off x="457200" y="5334000"/>
            <a:ext cx="4038600" cy="24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8" rIns="91437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9CB084"/>
                </a:solidFill>
                <a:latin typeface="Times"/>
              </a:rPr>
              <a:t>Source:  Thomson Reuters/National Venture Capital Association</a:t>
            </a:r>
            <a:endParaRPr lang="en-US" sz="1800" dirty="0">
              <a:solidFill>
                <a:srgbClr val="9CB084"/>
              </a:solidFill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 are your odds for funding?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971" name="Picture 3" descr="C:\Documents and Settings\Theresa Mazzullo\Local Settings\Temporary Internet Files\Content.IE5\39D6NR4Y\MP91021651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78"/>
          <p:cNvSpPr txBox="1">
            <a:spLocks noChangeArrowheads="1"/>
          </p:cNvSpPr>
          <p:nvPr/>
        </p:nvSpPr>
        <p:spPr bwMode="auto">
          <a:xfrm>
            <a:off x="914400" y="1066800"/>
            <a:ext cx="79248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8" rIns="91437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chemeClr val="tx1"/>
                </a:solidFill>
                <a:latin typeface="+mn-lt"/>
              </a:rPr>
              <a:t>VC stats suggest that for every hundred opportunities assessed …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6801" y="1524003"/>
            <a:ext cx="7391400" cy="2250298"/>
            <a:chOff x="624" y="891"/>
            <a:chExt cx="4656" cy="1875"/>
          </a:xfrm>
        </p:grpSpPr>
        <p:sp>
          <p:nvSpPr>
            <p:cNvPr id="6162" name="AutoShape 4"/>
            <p:cNvSpPr>
              <a:spLocks noChangeArrowheads="1"/>
            </p:cNvSpPr>
            <p:nvPr/>
          </p:nvSpPr>
          <p:spPr bwMode="auto">
            <a:xfrm rot="-5400000">
              <a:off x="2544" y="105"/>
              <a:ext cx="1248" cy="31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006 w 21600"/>
                <a:gd name="T13" fmla="*/ 6007 h 21600"/>
                <a:gd name="T14" fmla="*/ 15594 w 21600"/>
                <a:gd name="T15" fmla="*/ 155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411" y="21600"/>
                  </a:lnTo>
                  <a:lnTo>
                    <a:pt x="1318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66CC"/>
                </a:gs>
                <a:gs pos="100000">
                  <a:srgbClr val="99CC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Line 5"/>
            <p:cNvSpPr>
              <a:spLocks noChangeShapeType="1"/>
            </p:cNvSpPr>
            <p:nvPr/>
          </p:nvSpPr>
          <p:spPr bwMode="auto">
            <a:xfrm>
              <a:off x="2736" y="1056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Text Box 6"/>
            <p:cNvSpPr txBox="1">
              <a:spLocks noChangeArrowheads="1"/>
            </p:cNvSpPr>
            <p:nvPr/>
          </p:nvSpPr>
          <p:spPr bwMode="auto">
            <a:xfrm>
              <a:off x="1968" y="2447"/>
              <a:ext cx="38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800" b="1" dirty="0">
                  <a:solidFill>
                    <a:schemeClr val="tx1"/>
                  </a:solidFill>
                  <a:latin typeface="Times"/>
                </a:rPr>
                <a:t>40</a:t>
              </a:r>
            </a:p>
          </p:txBody>
        </p:sp>
        <p:sp>
          <p:nvSpPr>
            <p:cNvPr id="6165" name="Text Box 7"/>
            <p:cNvSpPr txBox="1">
              <a:spLocks noChangeArrowheads="1"/>
            </p:cNvSpPr>
            <p:nvPr/>
          </p:nvSpPr>
          <p:spPr bwMode="auto">
            <a:xfrm>
              <a:off x="3072" y="2447"/>
              <a:ext cx="38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800" b="1" dirty="0">
                  <a:solidFill>
                    <a:schemeClr val="tx1"/>
                  </a:solidFill>
                  <a:latin typeface="Times"/>
                </a:rPr>
                <a:t>15</a:t>
              </a:r>
            </a:p>
          </p:txBody>
        </p:sp>
        <p:sp>
          <p:nvSpPr>
            <p:cNvPr id="6166" name="Text Box 8"/>
            <p:cNvSpPr txBox="1">
              <a:spLocks noChangeArrowheads="1"/>
            </p:cNvSpPr>
            <p:nvPr/>
          </p:nvSpPr>
          <p:spPr bwMode="auto">
            <a:xfrm>
              <a:off x="4080" y="2447"/>
              <a:ext cx="38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800" b="1" dirty="0">
                  <a:solidFill>
                    <a:schemeClr val="tx1"/>
                  </a:solidFill>
                  <a:latin typeface="Times"/>
                </a:rPr>
                <a:t>5</a:t>
              </a:r>
            </a:p>
          </p:txBody>
        </p:sp>
        <p:sp>
          <p:nvSpPr>
            <p:cNvPr id="6167" name="Text Box 9"/>
            <p:cNvSpPr txBox="1">
              <a:spLocks noChangeArrowheads="1"/>
            </p:cNvSpPr>
            <p:nvPr/>
          </p:nvSpPr>
          <p:spPr bwMode="auto">
            <a:xfrm>
              <a:off x="4848" y="2457"/>
              <a:ext cx="38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800" b="1" dirty="0">
                  <a:solidFill>
                    <a:schemeClr val="tx1"/>
                  </a:solidFill>
                  <a:latin typeface="Times"/>
                </a:rPr>
                <a:t>3</a:t>
              </a: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674" y="1157"/>
              <a:ext cx="297" cy="288"/>
              <a:chOff x="4651" y="3341"/>
              <a:chExt cx="297" cy="288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4768" y="3341"/>
                <a:ext cx="144" cy="288"/>
                <a:chOff x="4704" y="2976"/>
                <a:chExt cx="144" cy="288"/>
              </a:xfrm>
            </p:grpSpPr>
            <p:sp>
              <p:nvSpPr>
                <p:cNvPr id="6423" name="Oval 12"/>
                <p:cNvSpPr>
                  <a:spLocks noChangeArrowheads="1"/>
                </p:cNvSpPr>
                <p:nvPr/>
              </p:nvSpPr>
              <p:spPr bwMode="auto">
                <a:xfrm>
                  <a:off x="4752" y="297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24" name="Oval 13"/>
                <p:cNvSpPr>
                  <a:spLocks noChangeArrowheads="1"/>
                </p:cNvSpPr>
                <p:nvPr/>
              </p:nvSpPr>
              <p:spPr bwMode="auto">
                <a:xfrm>
                  <a:off x="4704" y="321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25" name="Oval 14"/>
                <p:cNvSpPr>
                  <a:spLocks noChangeArrowheads="1"/>
                </p:cNvSpPr>
                <p:nvPr/>
              </p:nvSpPr>
              <p:spPr bwMode="auto">
                <a:xfrm>
                  <a:off x="4704" y="3120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26" name="Oval 15"/>
                <p:cNvSpPr>
                  <a:spLocks noChangeArrowheads="1"/>
                </p:cNvSpPr>
                <p:nvPr/>
              </p:nvSpPr>
              <p:spPr bwMode="auto">
                <a:xfrm>
                  <a:off x="4704" y="3168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27" name="Oval 16"/>
                <p:cNvSpPr>
                  <a:spLocks noChangeArrowheads="1"/>
                </p:cNvSpPr>
                <p:nvPr/>
              </p:nvSpPr>
              <p:spPr bwMode="auto">
                <a:xfrm>
                  <a:off x="4752" y="321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28" name="Oval 17"/>
                <p:cNvSpPr>
                  <a:spLocks noChangeArrowheads="1"/>
                </p:cNvSpPr>
                <p:nvPr/>
              </p:nvSpPr>
              <p:spPr bwMode="auto">
                <a:xfrm>
                  <a:off x="4800" y="3120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29" name="Oval 18"/>
                <p:cNvSpPr>
                  <a:spLocks noChangeArrowheads="1"/>
                </p:cNvSpPr>
                <p:nvPr/>
              </p:nvSpPr>
              <p:spPr bwMode="auto">
                <a:xfrm>
                  <a:off x="4800" y="3024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30" name="Oval 19"/>
                <p:cNvSpPr>
                  <a:spLocks noChangeArrowheads="1"/>
                </p:cNvSpPr>
                <p:nvPr/>
              </p:nvSpPr>
              <p:spPr bwMode="auto">
                <a:xfrm>
                  <a:off x="4752" y="297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419" name="Oval 20"/>
              <p:cNvSpPr>
                <a:spLocks noChangeArrowheads="1"/>
              </p:cNvSpPr>
              <p:nvPr/>
            </p:nvSpPr>
            <p:spPr bwMode="auto">
              <a:xfrm>
                <a:off x="4900" y="3543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0" name="Oval 21"/>
              <p:cNvSpPr>
                <a:spLocks noChangeArrowheads="1"/>
              </p:cNvSpPr>
              <p:nvPr/>
            </p:nvSpPr>
            <p:spPr bwMode="auto">
              <a:xfrm>
                <a:off x="4675" y="3529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" name="Oval 22"/>
              <p:cNvSpPr>
                <a:spLocks noChangeArrowheads="1"/>
              </p:cNvSpPr>
              <p:nvPr/>
            </p:nvSpPr>
            <p:spPr bwMode="auto">
              <a:xfrm>
                <a:off x="4727" y="3384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2" name="Oval 23"/>
              <p:cNvSpPr>
                <a:spLocks noChangeArrowheads="1"/>
              </p:cNvSpPr>
              <p:nvPr/>
            </p:nvSpPr>
            <p:spPr bwMode="auto">
              <a:xfrm>
                <a:off x="4651" y="3448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4080" y="1584"/>
              <a:ext cx="288" cy="288"/>
              <a:chOff x="4080" y="1584"/>
              <a:chExt cx="288" cy="288"/>
            </a:xfrm>
          </p:grpSpPr>
          <p:sp>
            <p:nvSpPr>
              <p:cNvPr id="6411" name="Oval 25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2" name="Oval 26"/>
              <p:cNvSpPr>
                <a:spLocks noChangeArrowheads="1"/>
              </p:cNvSpPr>
              <p:nvPr/>
            </p:nvSpPr>
            <p:spPr bwMode="auto">
              <a:xfrm>
                <a:off x="4320" y="1584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3" name="Oval 27"/>
              <p:cNvSpPr>
                <a:spLocks noChangeArrowheads="1"/>
              </p:cNvSpPr>
              <p:nvPr/>
            </p:nvSpPr>
            <p:spPr bwMode="auto">
              <a:xfrm>
                <a:off x="4080" y="1776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4" name="Oval 28"/>
              <p:cNvSpPr>
                <a:spLocks noChangeArrowheads="1"/>
              </p:cNvSpPr>
              <p:nvPr/>
            </p:nvSpPr>
            <p:spPr bwMode="auto">
              <a:xfrm>
                <a:off x="4128" y="1824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5" name="Oval 29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6" name="Oval 30"/>
              <p:cNvSpPr>
                <a:spLocks noChangeArrowheads="1"/>
              </p:cNvSpPr>
              <p:nvPr/>
            </p:nvSpPr>
            <p:spPr bwMode="auto">
              <a:xfrm>
                <a:off x="4080" y="1776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7" name="Oval 31"/>
              <p:cNvSpPr>
                <a:spLocks noChangeArrowheads="1"/>
              </p:cNvSpPr>
              <p:nvPr/>
            </p:nvSpPr>
            <p:spPr bwMode="auto">
              <a:xfrm>
                <a:off x="4128" y="1824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4992" y="1632"/>
              <a:ext cx="96" cy="144"/>
              <a:chOff x="3792" y="2016"/>
              <a:chExt cx="96" cy="144"/>
            </a:xfrm>
          </p:grpSpPr>
          <p:sp>
            <p:nvSpPr>
              <p:cNvPr id="6406" name="Oval 33"/>
              <p:cNvSpPr>
                <a:spLocks noChangeArrowheads="1"/>
              </p:cNvSpPr>
              <p:nvPr/>
            </p:nvSpPr>
            <p:spPr bwMode="auto">
              <a:xfrm>
                <a:off x="3792" y="2064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7" name="Oval 34"/>
              <p:cNvSpPr>
                <a:spLocks noChangeArrowheads="1"/>
              </p:cNvSpPr>
              <p:nvPr/>
            </p:nvSpPr>
            <p:spPr bwMode="auto">
              <a:xfrm>
                <a:off x="3840" y="2112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8" name="Oval 35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9" name="Oval 36"/>
              <p:cNvSpPr>
                <a:spLocks noChangeArrowheads="1"/>
              </p:cNvSpPr>
              <p:nvPr/>
            </p:nvSpPr>
            <p:spPr bwMode="auto">
              <a:xfrm>
                <a:off x="3792" y="2064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0" name="Oval 37"/>
              <p:cNvSpPr>
                <a:spLocks noChangeArrowheads="1"/>
              </p:cNvSpPr>
              <p:nvPr/>
            </p:nvSpPr>
            <p:spPr bwMode="auto">
              <a:xfrm>
                <a:off x="3840" y="2112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71" name="Text Box 38"/>
            <p:cNvSpPr txBox="1">
              <a:spLocks noChangeArrowheads="1"/>
            </p:cNvSpPr>
            <p:nvPr/>
          </p:nvSpPr>
          <p:spPr bwMode="auto">
            <a:xfrm>
              <a:off x="816" y="2458"/>
              <a:ext cx="57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800" b="1" dirty="0">
                  <a:solidFill>
                    <a:schemeClr val="tx1"/>
                  </a:solidFill>
                  <a:latin typeface="Times"/>
                </a:rPr>
                <a:t>100</a:t>
              </a:r>
            </a:p>
          </p:txBody>
        </p:sp>
        <p:sp>
          <p:nvSpPr>
            <p:cNvPr id="6172" name="Line 39"/>
            <p:cNvSpPr>
              <a:spLocks noChangeShapeType="1"/>
            </p:cNvSpPr>
            <p:nvPr/>
          </p:nvSpPr>
          <p:spPr bwMode="auto">
            <a:xfrm>
              <a:off x="3792" y="1056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Line 40"/>
            <p:cNvSpPr>
              <a:spLocks noChangeShapeType="1"/>
            </p:cNvSpPr>
            <p:nvPr/>
          </p:nvSpPr>
          <p:spPr bwMode="auto">
            <a:xfrm>
              <a:off x="4752" y="1065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Line 41"/>
            <p:cNvSpPr>
              <a:spLocks noChangeShapeType="1"/>
            </p:cNvSpPr>
            <p:nvPr/>
          </p:nvSpPr>
          <p:spPr bwMode="auto">
            <a:xfrm>
              <a:off x="1584" y="1056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AutoShape 42"/>
            <p:cNvSpPr>
              <a:spLocks/>
            </p:cNvSpPr>
            <p:nvPr/>
          </p:nvSpPr>
          <p:spPr bwMode="auto">
            <a:xfrm rot="5400000">
              <a:off x="2088" y="1848"/>
              <a:ext cx="144" cy="1152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AutoShape 43"/>
            <p:cNvSpPr>
              <a:spLocks/>
            </p:cNvSpPr>
            <p:nvPr/>
          </p:nvSpPr>
          <p:spPr bwMode="auto">
            <a:xfrm rot="5400000">
              <a:off x="3192" y="1896"/>
              <a:ext cx="144" cy="1056"/>
            </a:xfrm>
            <a:prstGeom prst="rightBrace">
              <a:avLst>
                <a:gd name="adj1" fmla="val 61111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AutoShape 44"/>
            <p:cNvSpPr>
              <a:spLocks/>
            </p:cNvSpPr>
            <p:nvPr/>
          </p:nvSpPr>
          <p:spPr bwMode="auto">
            <a:xfrm rot="5400000">
              <a:off x="4200" y="1944"/>
              <a:ext cx="144" cy="960"/>
            </a:xfrm>
            <a:prstGeom prst="rightBrace">
              <a:avLst>
                <a:gd name="adj1" fmla="val 55556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8" name="AutoShape 45"/>
            <p:cNvSpPr>
              <a:spLocks/>
            </p:cNvSpPr>
            <p:nvPr/>
          </p:nvSpPr>
          <p:spPr bwMode="auto">
            <a:xfrm rot="5400000">
              <a:off x="4944" y="2160"/>
              <a:ext cx="144" cy="528"/>
            </a:xfrm>
            <a:prstGeom prst="rightBrace">
              <a:avLst>
                <a:gd name="adj1" fmla="val 30556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AutoShape 46"/>
            <p:cNvSpPr>
              <a:spLocks/>
            </p:cNvSpPr>
            <p:nvPr/>
          </p:nvSpPr>
          <p:spPr bwMode="auto">
            <a:xfrm rot="5400000">
              <a:off x="1032" y="1944"/>
              <a:ext cx="144" cy="960"/>
            </a:xfrm>
            <a:prstGeom prst="rightBrace">
              <a:avLst>
                <a:gd name="adj1" fmla="val 55556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Line 47"/>
            <p:cNvSpPr>
              <a:spLocks noChangeShapeType="1"/>
            </p:cNvSpPr>
            <p:nvPr/>
          </p:nvSpPr>
          <p:spPr bwMode="auto">
            <a:xfrm>
              <a:off x="624" y="1008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3024" y="1488"/>
              <a:ext cx="288" cy="384"/>
              <a:chOff x="3456" y="3120"/>
              <a:chExt cx="288" cy="384"/>
            </a:xfrm>
          </p:grpSpPr>
          <p:sp>
            <p:nvSpPr>
              <p:cNvPr id="6383" name="Oval 49"/>
              <p:cNvSpPr>
                <a:spLocks noChangeArrowheads="1"/>
              </p:cNvSpPr>
              <p:nvPr/>
            </p:nvSpPr>
            <p:spPr bwMode="auto">
              <a:xfrm>
                <a:off x="3696" y="3216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4" name="Oval 50"/>
              <p:cNvSpPr>
                <a:spLocks noChangeArrowheads="1"/>
              </p:cNvSpPr>
              <p:nvPr/>
            </p:nvSpPr>
            <p:spPr bwMode="auto">
              <a:xfrm>
                <a:off x="3696" y="3312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5" name="Oval 51"/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6" name="Oval 52"/>
              <p:cNvSpPr>
                <a:spLocks noChangeArrowheads="1"/>
              </p:cNvSpPr>
              <p:nvPr/>
            </p:nvSpPr>
            <p:spPr bwMode="auto">
              <a:xfrm>
                <a:off x="3552" y="3456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7" name="Oval 53"/>
              <p:cNvSpPr>
                <a:spLocks noChangeArrowheads="1"/>
              </p:cNvSpPr>
              <p:nvPr/>
            </p:nvSpPr>
            <p:spPr bwMode="auto">
              <a:xfrm>
                <a:off x="3456" y="3456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54"/>
              <p:cNvGrpSpPr>
                <a:grpSpLocks/>
              </p:cNvGrpSpPr>
              <p:nvPr/>
            </p:nvGrpSpPr>
            <p:grpSpPr bwMode="auto">
              <a:xfrm>
                <a:off x="3456" y="3264"/>
                <a:ext cx="144" cy="192"/>
                <a:chOff x="4224" y="3072"/>
                <a:chExt cx="144" cy="192"/>
              </a:xfrm>
            </p:grpSpPr>
            <p:sp>
              <p:nvSpPr>
                <p:cNvPr id="6398" name="Oval 55"/>
                <p:cNvSpPr>
                  <a:spLocks noChangeArrowheads="1"/>
                </p:cNvSpPr>
                <p:nvPr/>
              </p:nvSpPr>
              <p:spPr bwMode="auto">
                <a:xfrm>
                  <a:off x="4224" y="3120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99" name="Oval 56"/>
                <p:cNvSpPr>
                  <a:spLocks noChangeArrowheads="1"/>
                </p:cNvSpPr>
                <p:nvPr/>
              </p:nvSpPr>
              <p:spPr bwMode="auto">
                <a:xfrm>
                  <a:off x="4320" y="3072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00" name="Oval 57"/>
                <p:cNvSpPr>
                  <a:spLocks noChangeArrowheads="1"/>
                </p:cNvSpPr>
                <p:nvPr/>
              </p:nvSpPr>
              <p:spPr bwMode="auto">
                <a:xfrm>
                  <a:off x="4272" y="3168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01" name="Oval 58"/>
                <p:cNvSpPr>
                  <a:spLocks noChangeArrowheads="1"/>
                </p:cNvSpPr>
                <p:nvPr/>
              </p:nvSpPr>
              <p:spPr bwMode="auto">
                <a:xfrm>
                  <a:off x="4272" y="3072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02" name="Oval 59"/>
                <p:cNvSpPr>
                  <a:spLocks noChangeArrowheads="1"/>
                </p:cNvSpPr>
                <p:nvPr/>
              </p:nvSpPr>
              <p:spPr bwMode="auto">
                <a:xfrm>
                  <a:off x="4320" y="321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03" name="Oval 60"/>
                <p:cNvSpPr>
                  <a:spLocks noChangeArrowheads="1"/>
                </p:cNvSpPr>
                <p:nvPr/>
              </p:nvSpPr>
              <p:spPr bwMode="auto">
                <a:xfrm>
                  <a:off x="4224" y="3120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04" name="Oval 61"/>
                <p:cNvSpPr>
                  <a:spLocks noChangeArrowheads="1"/>
                </p:cNvSpPr>
                <p:nvPr/>
              </p:nvSpPr>
              <p:spPr bwMode="auto">
                <a:xfrm>
                  <a:off x="4320" y="3072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05" name="Oval 62"/>
                <p:cNvSpPr>
                  <a:spLocks noChangeArrowheads="1"/>
                </p:cNvSpPr>
                <p:nvPr/>
              </p:nvSpPr>
              <p:spPr bwMode="auto">
                <a:xfrm>
                  <a:off x="4272" y="3168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63"/>
              <p:cNvGrpSpPr>
                <a:grpSpLocks/>
              </p:cNvGrpSpPr>
              <p:nvPr/>
            </p:nvGrpSpPr>
            <p:grpSpPr bwMode="auto">
              <a:xfrm>
                <a:off x="3552" y="3120"/>
                <a:ext cx="144" cy="192"/>
                <a:chOff x="4224" y="3072"/>
                <a:chExt cx="144" cy="192"/>
              </a:xfrm>
            </p:grpSpPr>
            <p:sp>
              <p:nvSpPr>
                <p:cNvPr id="6390" name="Oval 64"/>
                <p:cNvSpPr>
                  <a:spLocks noChangeArrowheads="1"/>
                </p:cNvSpPr>
                <p:nvPr/>
              </p:nvSpPr>
              <p:spPr bwMode="auto">
                <a:xfrm>
                  <a:off x="4224" y="3120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91" name="Oval 65"/>
                <p:cNvSpPr>
                  <a:spLocks noChangeArrowheads="1"/>
                </p:cNvSpPr>
                <p:nvPr/>
              </p:nvSpPr>
              <p:spPr bwMode="auto">
                <a:xfrm>
                  <a:off x="4320" y="3072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92" name="Oval 66"/>
                <p:cNvSpPr>
                  <a:spLocks noChangeArrowheads="1"/>
                </p:cNvSpPr>
                <p:nvPr/>
              </p:nvSpPr>
              <p:spPr bwMode="auto">
                <a:xfrm>
                  <a:off x="4272" y="3168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93" name="Oval 67"/>
                <p:cNvSpPr>
                  <a:spLocks noChangeArrowheads="1"/>
                </p:cNvSpPr>
                <p:nvPr/>
              </p:nvSpPr>
              <p:spPr bwMode="auto">
                <a:xfrm>
                  <a:off x="4272" y="3072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94" name="Oval 68"/>
                <p:cNvSpPr>
                  <a:spLocks noChangeArrowheads="1"/>
                </p:cNvSpPr>
                <p:nvPr/>
              </p:nvSpPr>
              <p:spPr bwMode="auto">
                <a:xfrm>
                  <a:off x="4320" y="321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95" name="Oval 69"/>
                <p:cNvSpPr>
                  <a:spLocks noChangeArrowheads="1"/>
                </p:cNvSpPr>
                <p:nvPr/>
              </p:nvSpPr>
              <p:spPr bwMode="auto">
                <a:xfrm>
                  <a:off x="4224" y="3120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96" name="Oval 70"/>
                <p:cNvSpPr>
                  <a:spLocks noChangeArrowheads="1"/>
                </p:cNvSpPr>
                <p:nvPr/>
              </p:nvSpPr>
              <p:spPr bwMode="auto">
                <a:xfrm>
                  <a:off x="4320" y="3072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97" name="Oval 71"/>
                <p:cNvSpPr>
                  <a:spLocks noChangeArrowheads="1"/>
                </p:cNvSpPr>
                <p:nvPr/>
              </p:nvSpPr>
              <p:spPr bwMode="auto">
                <a:xfrm>
                  <a:off x="4272" y="3168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72"/>
            <p:cNvGrpSpPr>
              <a:grpSpLocks/>
            </p:cNvGrpSpPr>
            <p:nvPr/>
          </p:nvGrpSpPr>
          <p:grpSpPr bwMode="auto">
            <a:xfrm>
              <a:off x="1872" y="1344"/>
              <a:ext cx="480" cy="720"/>
              <a:chOff x="2640" y="3120"/>
              <a:chExt cx="480" cy="720"/>
            </a:xfrm>
          </p:grpSpPr>
          <p:sp>
            <p:nvSpPr>
              <p:cNvPr id="6323" name="Oval 73"/>
              <p:cNvSpPr>
                <a:spLocks noChangeArrowheads="1"/>
              </p:cNvSpPr>
              <p:nvPr/>
            </p:nvSpPr>
            <p:spPr bwMode="auto">
              <a:xfrm>
                <a:off x="3024" y="3456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4" name="Oval 74"/>
              <p:cNvSpPr>
                <a:spLocks noChangeArrowheads="1"/>
              </p:cNvSpPr>
              <p:nvPr/>
            </p:nvSpPr>
            <p:spPr bwMode="auto">
              <a:xfrm>
                <a:off x="2928" y="3648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5" name="Oval 75"/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76"/>
              <p:cNvGrpSpPr>
                <a:grpSpLocks/>
              </p:cNvGrpSpPr>
              <p:nvPr/>
            </p:nvGrpSpPr>
            <p:grpSpPr bwMode="auto">
              <a:xfrm>
                <a:off x="2784" y="3456"/>
                <a:ext cx="288" cy="384"/>
                <a:chOff x="3456" y="3120"/>
                <a:chExt cx="288" cy="384"/>
              </a:xfrm>
            </p:grpSpPr>
            <p:sp>
              <p:nvSpPr>
                <p:cNvPr id="6360" name="Oval 77"/>
                <p:cNvSpPr>
                  <a:spLocks noChangeArrowheads="1"/>
                </p:cNvSpPr>
                <p:nvPr/>
              </p:nvSpPr>
              <p:spPr bwMode="auto">
                <a:xfrm>
                  <a:off x="3696" y="321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1" name="Oval 78"/>
                <p:cNvSpPr>
                  <a:spLocks noChangeArrowheads="1"/>
                </p:cNvSpPr>
                <p:nvPr/>
              </p:nvSpPr>
              <p:spPr bwMode="auto">
                <a:xfrm>
                  <a:off x="3696" y="3312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2" name="Oval 79"/>
                <p:cNvSpPr>
                  <a:spLocks noChangeArrowheads="1"/>
                </p:cNvSpPr>
                <p:nvPr/>
              </p:nvSpPr>
              <p:spPr bwMode="auto">
                <a:xfrm>
                  <a:off x="3648" y="345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3" name="Oval 80"/>
                <p:cNvSpPr>
                  <a:spLocks noChangeArrowheads="1"/>
                </p:cNvSpPr>
                <p:nvPr/>
              </p:nvSpPr>
              <p:spPr bwMode="auto">
                <a:xfrm>
                  <a:off x="3552" y="345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4" name="Oval 81"/>
                <p:cNvSpPr>
                  <a:spLocks noChangeArrowheads="1"/>
                </p:cNvSpPr>
                <p:nvPr/>
              </p:nvSpPr>
              <p:spPr bwMode="auto">
                <a:xfrm>
                  <a:off x="3456" y="345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" name="Group 82"/>
                <p:cNvGrpSpPr>
                  <a:grpSpLocks/>
                </p:cNvGrpSpPr>
                <p:nvPr/>
              </p:nvGrpSpPr>
              <p:grpSpPr bwMode="auto">
                <a:xfrm>
                  <a:off x="3456" y="3264"/>
                  <a:ext cx="144" cy="192"/>
                  <a:chOff x="4224" y="3072"/>
                  <a:chExt cx="144" cy="192"/>
                </a:xfrm>
              </p:grpSpPr>
              <p:sp>
                <p:nvSpPr>
                  <p:cNvPr id="6375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120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76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77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168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78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79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216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80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120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81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82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168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91"/>
                <p:cNvGrpSpPr>
                  <a:grpSpLocks/>
                </p:cNvGrpSpPr>
                <p:nvPr/>
              </p:nvGrpSpPr>
              <p:grpSpPr bwMode="auto">
                <a:xfrm>
                  <a:off x="3552" y="3120"/>
                  <a:ext cx="144" cy="192"/>
                  <a:chOff x="4224" y="3072"/>
                  <a:chExt cx="144" cy="192"/>
                </a:xfrm>
              </p:grpSpPr>
              <p:sp>
                <p:nvSpPr>
                  <p:cNvPr id="6367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120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68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69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168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70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71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216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72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120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73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74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168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" name="Group 100"/>
              <p:cNvGrpSpPr>
                <a:grpSpLocks/>
              </p:cNvGrpSpPr>
              <p:nvPr/>
            </p:nvGrpSpPr>
            <p:grpSpPr bwMode="auto">
              <a:xfrm>
                <a:off x="2640" y="3120"/>
                <a:ext cx="288" cy="384"/>
                <a:chOff x="3456" y="3120"/>
                <a:chExt cx="288" cy="384"/>
              </a:xfrm>
            </p:grpSpPr>
            <p:sp>
              <p:nvSpPr>
                <p:cNvPr id="6337" name="Oval 101"/>
                <p:cNvSpPr>
                  <a:spLocks noChangeArrowheads="1"/>
                </p:cNvSpPr>
                <p:nvPr/>
              </p:nvSpPr>
              <p:spPr bwMode="auto">
                <a:xfrm>
                  <a:off x="3696" y="321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38" name="Oval 102"/>
                <p:cNvSpPr>
                  <a:spLocks noChangeArrowheads="1"/>
                </p:cNvSpPr>
                <p:nvPr/>
              </p:nvSpPr>
              <p:spPr bwMode="auto">
                <a:xfrm>
                  <a:off x="3696" y="3312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39" name="Oval 103"/>
                <p:cNvSpPr>
                  <a:spLocks noChangeArrowheads="1"/>
                </p:cNvSpPr>
                <p:nvPr/>
              </p:nvSpPr>
              <p:spPr bwMode="auto">
                <a:xfrm>
                  <a:off x="3648" y="345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40" name="Oval 104"/>
                <p:cNvSpPr>
                  <a:spLocks noChangeArrowheads="1"/>
                </p:cNvSpPr>
                <p:nvPr/>
              </p:nvSpPr>
              <p:spPr bwMode="auto">
                <a:xfrm>
                  <a:off x="3552" y="345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41" name="Oval 105"/>
                <p:cNvSpPr>
                  <a:spLocks noChangeArrowheads="1"/>
                </p:cNvSpPr>
                <p:nvPr/>
              </p:nvSpPr>
              <p:spPr bwMode="auto">
                <a:xfrm>
                  <a:off x="3456" y="345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" name="Group 106"/>
                <p:cNvGrpSpPr>
                  <a:grpSpLocks/>
                </p:cNvGrpSpPr>
                <p:nvPr/>
              </p:nvGrpSpPr>
              <p:grpSpPr bwMode="auto">
                <a:xfrm>
                  <a:off x="3456" y="3264"/>
                  <a:ext cx="144" cy="192"/>
                  <a:chOff x="4224" y="3072"/>
                  <a:chExt cx="144" cy="192"/>
                </a:xfrm>
              </p:grpSpPr>
              <p:sp>
                <p:nvSpPr>
                  <p:cNvPr id="6352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120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53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54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168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55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56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216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57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120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58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59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168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115"/>
                <p:cNvGrpSpPr>
                  <a:grpSpLocks/>
                </p:cNvGrpSpPr>
                <p:nvPr/>
              </p:nvGrpSpPr>
              <p:grpSpPr bwMode="auto">
                <a:xfrm>
                  <a:off x="3552" y="3120"/>
                  <a:ext cx="144" cy="192"/>
                  <a:chOff x="4224" y="3072"/>
                  <a:chExt cx="144" cy="192"/>
                </a:xfrm>
              </p:grpSpPr>
              <p:sp>
                <p:nvSpPr>
                  <p:cNvPr id="6344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120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45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46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168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47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48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216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49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120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50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51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168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7" name="Group 124"/>
              <p:cNvGrpSpPr>
                <a:grpSpLocks/>
              </p:cNvGrpSpPr>
              <p:nvPr/>
            </p:nvGrpSpPr>
            <p:grpSpPr bwMode="auto">
              <a:xfrm>
                <a:off x="2976" y="3120"/>
                <a:ext cx="144" cy="288"/>
                <a:chOff x="4704" y="2976"/>
                <a:chExt cx="144" cy="288"/>
              </a:xfrm>
            </p:grpSpPr>
            <p:sp>
              <p:nvSpPr>
                <p:cNvPr id="6329" name="Oval 125"/>
                <p:cNvSpPr>
                  <a:spLocks noChangeArrowheads="1"/>
                </p:cNvSpPr>
                <p:nvPr/>
              </p:nvSpPr>
              <p:spPr bwMode="auto">
                <a:xfrm>
                  <a:off x="4752" y="297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30" name="Oval 126"/>
                <p:cNvSpPr>
                  <a:spLocks noChangeArrowheads="1"/>
                </p:cNvSpPr>
                <p:nvPr/>
              </p:nvSpPr>
              <p:spPr bwMode="auto">
                <a:xfrm>
                  <a:off x="4704" y="321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31" name="Oval 127"/>
                <p:cNvSpPr>
                  <a:spLocks noChangeArrowheads="1"/>
                </p:cNvSpPr>
                <p:nvPr/>
              </p:nvSpPr>
              <p:spPr bwMode="auto">
                <a:xfrm>
                  <a:off x="4704" y="3120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32" name="Oval 128"/>
                <p:cNvSpPr>
                  <a:spLocks noChangeArrowheads="1"/>
                </p:cNvSpPr>
                <p:nvPr/>
              </p:nvSpPr>
              <p:spPr bwMode="auto">
                <a:xfrm>
                  <a:off x="4704" y="3168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33" name="Oval 129"/>
                <p:cNvSpPr>
                  <a:spLocks noChangeArrowheads="1"/>
                </p:cNvSpPr>
                <p:nvPr/>
              </p:nvSpPr>
              <p:spPr bwMode="auto">
                <a:xfrm>
                  <a:off x="4752" y="321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34" name="Oval 130"/>
                <p:cNvSpPr>
                  <a:spLocks noChangeArrowheads="1"/>
                </p:cNvSpPr>
                <p:nvPr/>
              </p:nvSpPr>
              <p:spPr bwMode="auto">
                <a:xfrm>
                  <a:off x="4800" y="3120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35" name="Oval 131"/>
                <p:cNvSpPr>
                  <a:spLocks noChangeArrowheads="1"/>
                </p:cNvSpPr>
                <p:nvPr/>
              </p:nvSpPr>
              <p:spPr bwMode="auto">
                <a:xfrm>
                  <a:off x="4800" y="3024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36" name="Oval 132"/>
                <p:cNvSpPr>
                  <a:spLocks noChangeArrowheads="1"/>
                </p:cNvSpPr>
                <p:nvPr/>
              </p:nvSpPr>
              <p:spPr bwMode="auto">
                <a:xfrm>
                  <a:off x="4752" y="297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183" name="AutoShape 133"/>
            <p:cNvSpPr>
              <a:spLocks noChangeArrowheads="1"/>
            </p:cNvSpPr>
            <p:nvPr/>
          </p:nvSpPr>
          <p:spPr bwMode="auto">
            <a:xfrm>
              <a:off x="1344" y="1557"/>
              <a:ext cx="48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4" name="AutoShape 134"/>
            <p:cNvSpPr>
              <a:spLocks noChangeArrowheads="1"/>
            </p:cNvSpPr>
            <p:nvPr/>
          </p:nvSpPr>
          <p:spPr bwMode="auto">
            <a:xfrm>
              <a:off x="2448" y="1584"/>
              <a:ext cx="480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" name="AutoShape 135"/>
            <p:cNvSpPr>
              <a:spLocks noChangeArrowheads="1"/>
            </p:cNvSpPr>
            <p:nvPr/>
          </p:nvSpPr>
          <p:spPr bwMode="auto">
            <a:xfrm>
              <a:off x="3504" y="1605"/>
              <a:ext cx="432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AutoShape 136"/>
            <p:cNvSpPr>
              <a:spLocks noChangeArrowheads="1"/>
            </p:cNvSpPr>
            <p:nvPr/>
          </p:nvSpPr>
          <p:spPr bwMode="auto">
            <a:xfrm>
              <a:off x="4560" y="1632"/>
              <a:ext cx="38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137"/>
            <p:cNvGrpSpPr>
              <a:grpSpLocks/>
            </p:cNvGrpSpPr>
            <p:nvPr/>
          </p:nvGrpSpPr>
          <p:grpSpPr bwMode="auto">
            <a:xfrm>
              <a:off x="798" y="891"/>
              <a:ext cx="480" cy="720"/>
              <a:chOff x="2640" y="3120"/>
              <a:chExt cx="480" cy="720"/>
            </a:xfrm>
          </p:grpSpPr>
          <p:sp>
            <p:nvSpPr>
              <p:cNvPr id="6263" name="Oval 138"/>
              <p:cNvSpPr>
                <a:spLocks noChangeArrowheads="1"/>
              </p:cNvSpPr>
              <p:nvPr/>
            </p:nvSpPr>
            <p:spPr bwMode="auto">
              <a:xfrm>
                <a:off x="3024" y="3456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4" name="Oval 139"/>
              <p:cNvSpPr>
                <a:spLocks noChangeArrowheads="1"/>
              </p:cNvSpPr>
              <p:nvPr/>
            </p:nvSpPr>
            <p:spPr bwMode="auto">
              <a:xfrm>
                <a:off x="2928" y="3648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5" name="Oval 140"/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" name="Group 141"/>
              <p:cNvGrpSpPr>
                <a:grpSpLocks/>
              </p:cNvGrpSpPr>
              <p:nvPr/>
            </p:nvGrpSpPr>
            <p:grpSpPr bwMode="auto">
              <a:xfrm>
                <a:off x="2784" y="3456"/>
                <a:ext cx="288" cy="384"/>
                <a:chOff x="3456" y="3120"/>
                <a:chExt cx="288" cy="384"/>
              </a:xfrm>
            </p:grpSpPr>
            <p:sp>
              <p:nvSpPr>
                <p:cNvPr id="6300" name="Oval 142"/>
                <p:cNvSpPr>
                  <a:spLocks noChangeArrowheads="1"/>
                </p:cNvSpPr>
                <p:nvPr/>
              </p:nvSpPr>
              <p:spPr bwMode="auto">
                <a:xfrm>
                  <a:off x="3696" y="321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01" name="Oval 143"/>
                <p:cNvSpPr>
                  <a:spLocks noChangeArrowheads="1"/>
                </p:cNvSpPr>
                <p:nvPr/>
              </p:nvSpPr>
              <p:spPr bwMode="auto">
                <a:xfrm>
                  <a:off x="3696" y="3312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02" name="Oval 144"/>
                <p:cNvSpPr>
                  <a:spLocks noChangeArrowheads="1"/>
                </p:cNvSpPr>
                <p:nvPr/>
              </p:nvSpPr>
              <p:spPr bwMode="auto">
                <a:xfrm>
                  <a:off x="3648" y="345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03" name="Oval 145"/>
                <p:cNvSpPr>
                  <a:spLocks noChangeArrowheads="1"/>
                </p:cNvSpPr>
                <p:nvPr/>
              </p:nvSpPr>
              <p:spPr bwMode="auto">
                <a:xfrm>
                  <a:off x="3552" y="345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04" name="Oval 146"/>
                <p:cNvSpPr>
                  <a:spLocks noChangeArrowheads="1"/>
                </p:cNvSpPr>
                <p:nvPr/>
              </p:nvSpPr>
              <p:spPr bwMode="auto">
                <a:xfrm>
                  <a:off x="3456" y="345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0" name="Group 147"/>
                <p:cNvGrpSpPr>
                  <a:grpSpLocks/>
                </p:cNvGrpSpPr>
                <p:nvPr/>
              </p:nvGrpSpPr>
              <p:grpSpPr bwMode="auto">
                <a:xfrm>
                  <a:off x="3456" y="3264"/>
                  <a:ext cx="144" cy="192"/>
                  <a:chOff x="4224" y="3072"/>
                  <a:chExt cx="144" cy="192"/>
                </a:xfrm>
              </p:grpSpPr>
              <p:sp>
                <p:nvSpPr>
                  <p:cNvPr id="6315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120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16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17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168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18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19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216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20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120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21" name="Oval 154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22" name="Oval 155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168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156"/>
                <p:cNvGrpSpPr>
                  <a:grpSpLocks/>
                </p:cNvGrpSpPr>
                <p:nvPr/>
              </p:nvGrpSpPr>
              <p:grpSpPr bwMode="auto">
                <a:xfrm>
                  <a:off x="3552" y="3120"/>
                  <a:ext cx="144" cy="192"/>
                  <a:chOff x="4224" y="3072"/>
                  <a:chExt cx="144" cy="192"/>
                </a:xfrm>
              </p:grpSpPr>
              <p:sp>
                <p:nvSpPr>
                  <p:cNvPr id="6307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120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08" name="Oval 158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09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168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10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11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216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12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120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13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14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168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" name="Group 165"/>
              <p:cNvGrpSpPr>
                <a:grpSpLocks/>
              </p:cNvGrpSpPr>
              <p:nvPr/>
            </p:nvGrpSpPr>
            <p:grpSpPr bwMode="auto">
              <a:xfrm>
                <a:off x="2640" y="3120"/>
                <a:ext cx="288" cy="384"/>
                <a:chOff x="3456" y="3120"/>
                <a:chExt cx="288" cy="384"/>
              </a:xfrm>
            </p:grpSpPr>
            <p:sp>
              <p:nvSpPr>
                <p:cNvPr id="6277" name="Oval 166"/>
                <p:cNvSpPr>
                  <a:spLocks noChangeArrowheads="1"/>
                </p:cNvSpPr>
                <p:nvPr/>
              </p:nvSpPr>
              <p:spPr bwMode="auto">
                <a:xfrm>
                  <a:off x="3696" y="321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78" name="Oval 167"/>
                <p:cNvSpPr>
                  <a:spLocks noChangeArrowheads="1"/>
                </p:cNvSpPr>
                <p:nvPr/>
              </p:nvSpPr>
              <p:spPr bwMode="auto">
                <a:xfrm>
                  <a:off x="3696" y="3312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79" name="Oval 168"/>
                <p:cNvSpPr>
                  <a:spLocks noChangeArrowheads="1"/>
                </p:cNvSpPr>
                <p:nvPr/>
              </p:nvSpPr>
              <p:spPr bwMode="auto">
                <a:xfrm>
                  <a:off x="3648" y="345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80" name="Oval 169"/>
                <p:cNvSpPr>
                  <a:spLocks noChangeArrowheads="1"/>
                </p:cNvSpPr>
                <p:nvPr/>
              </p:nvSpPr>
              <p:spPr bwMode="auto">
                <a:xfrm>
                  <a:off x="3552" y="345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81" name="Oval 170"/>
                <p:cNvSpPr>
                  <a:spLocks noChangeArrowheads="1"/>
                </p:cNvSpPr>
                <p:nvPr/>
              </p:nvSpPr>
              <p:spPr bwMode="auto">
                <a:xfrm>
                  <a:off x="3456" y="345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" name="Group 171"/>
                <p:cNvGrpSpPr>
                  <a:grpSpLocks/>
                </p:cNvGrpSpPr>
                <p:nvPr/>
              </p:nvGrpSpPr>
              <p:grpSpPr bwMode="auto">
                <a:xfrm>
                  <a:off x="3456" y="3264"/>
                  <a:ext cx="144" cy="192"/>
                  <a:chOff x="4224" y="3072"/>
                  <a:chExt cx="144" cy="192"/>
                </a:xfrm>
              </p:grpSpPr>
              <p:sp>
                <p:nvSpPr>
                  <p:cNvPr id="6292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120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93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94" name="Oval 174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168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95" name="Oval 175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96" name="Oval 176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216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97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120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98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99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168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180"/>
                <p:cNvGrpSpPr>
                  <a:grpSpLocks/>
                </p:cNvGrpSpPr>
                <p:nvPr/>
              </p:nvGrpSpPr>
              <p:grpSpPr bwMode="auto">
                <a:xfrm>
                  <a:off x="3552" y="3120"/>
                  <a:ext cx="144" cy="192"/>
                  <a:chOff x="4224" y="3072"/>
                  <a:chExt cx="144" cy="192"/>
                </a:xfrm>
              </p:grpSpPr>
              <p:sp>
                <p:nvSpPr>
                  <p:cNvPr id="6284" name="Oval 18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120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85" name="Oval 182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86" name="Oval 183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168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87" name="Oval 184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88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216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89" name="Oval 186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120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90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91" name="Oval 188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168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" name="Group 189"/>
              <p:cNvGrpSpPr>
                <a:grpSpLocks/>
              </p:cNvGrpSpPr>
              <p:nvPr/>
            </p:nvGrpSpPr>
            <p:grpSpPr bwMode="auto">
              <a:xfrm>
                <a:off x="2976" y="3120"/>
                <a:ext cx="144" cy="288"/>
                <a:chOff x="4704" y="2976"/>
                <a:chExt cx="144" cy="288"/>
              </a:xfrm>
            </p:grpSpPr>
            <p:sp>
              <p:nvSpPr>
                <p:cNvPr id="6269" name="Oval 190"/>
                <p:cNvSpPr>
                  <a:spLocks noChangeArrowheads="1"/>
                </p:cNvSpPr>
                <p:nvPr/>
              </p:nvSpPr>
              <p:spPr bwMode="auto">
                <a:xfrm>
                  <a:off x="4752" y="297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70" name="Oval 191"/>
                <p:cNvSpPr>
                  <a:spLocks noChangeArrowheads="1"/>
                </p:cNvSpPr>
                <p:nvPr/>
              </p:nvSpPr>
              <p:spPr bwMode="auto">
                <a:xfrm>
                  <a:off x="4704" y="321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71" name="Oval 192"/>
                <p:cNvSpPr>
                  <a:spLocks noChangeArrowheads="1"/>
                </p:cNvSpPr>
                <p:nvPr/>
              </p:nvSpPr>
              <p:spPr bwMode="auto">
                <a:xfrm>
                  <a:off x="4704" y="3120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72" name="Oval 193"/>
                <p:cNvSpPr>
                  <a:spLocks noChangeArrowheads="1"/>
                </p:cNvSpPr>
                <p:nvPr/>
              </p:nvSpPr>
              <p:spPr bwMode="auto">
                <a:xfrm>
                  <a:off x="4704" y="3168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73" name="Oval 194"/>
                <p:cNvSpPr>
                  <a:spLocks noChangeArrowheads="1"/>
                </p:cNvSpPr>
                <p:nvPr/>
              </p:nvSpPr>
              <p:spPr bwMode="auto">
                <a:xfrm>
                  <a:off x="4752" y="321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74" name="Oval 195"/>
                <p:cNvSpPr>
                  <a:spLocks noChangeArrowheads="1"/>
                </p:cNvSpPr>
                <p:nvPr/>
              </p:nvSpPr>
              <p:spPr bwMode="auto">
                <a:xfrm>
                  <a:off x="4800" y="3120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75" name="Oval 196"/>
                <p:cNvSpPr>
                  <a:spLocks noChangeArrowheads="1"/>
                </p:cNvSpPr>
                <p:nvPr/>
              </p:nvSpPr>
              <p:spPr bwMode="auto">
                <a:xfrm>
                  <a:off x="4800" y="3024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76" name="Oval 197"/>
                <p:cNvSpPr>
                  <a:spLocks noChangeArrowheads="1"/>
                </p:cNvSpPr>
                <p:nvPr/>
              </p:nvSpPr>
              <p:spPr bwMode="auto">
                <a:xfrm>
                  <a:off x="4752" y="297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" name="Group 198"/>
            <p:cNvGrpSpPr>
              <a:grpSpLocks/>
            </p:cNvGrpSpPr>
            <p:nvPr/>
          </p:nvGrpSpPr>
          <p:grpSpPr bwMode="auto">
            <a:xfrm>
              <a:off x="748" y="1526"/>
              <a:ext cx="480" cy="720"/>
              <a:chOff x="2640" y="3120"/>
              <a:chExt cx="480" cy="720"/>
            </a:xfrm>
          </p:grpSpPr>
          <p:sp>
            <p:nvSpPr>
              <p:cNvPr id="6203" name="Oval 199"/>
              <p:cNvSpPr>
                <a:spLocks noChangeArrowheads="1"/>
              </p:cNvSpPr>
              <p:nvPr/>
            </p:nvSpPr>
            <p:spPr bwMode="auto">
              <a:xfrm>
                <a:off x="3024" y="3456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4" name="Oval 200"/>
              <p:cNvSpPr>
                <a:spLocks noChangeArrowheads="1"/>
              </p:cNvSpPr>
              <p:nvPr/>
            </p:nvSpPr>
            <p:spPr bwMode="auto">
              <a:xfrm>
                <a:off x="2928" y="3648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" name="Oval 201"/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" name="Group 202"/>
              <p:cNvGrpSpPr>
                <a:grpSpLocks/>
              </p:cNvGrpSpPr>
              <p:nvPr/>
            </p:nvGrpSpPr>
            <p:grpSpPr bwMode="auto">
              <a:xfrm>
                <a:off x="2784" y="3456"/>
                <a:ext cx="288" cy="384"/>
                <a:chOff x="3456" y="3120"/>
                <a:chExt cx="288" cy="384"/>
              </a:xfrm>
            </p:grpSpPr>
            <p:sp>
              <p:nvSpPr>
                <p:cNvPr id="6240" name="Oval 203"/>
                <p:cNvSpPr>
                  <a:spLocks noChangeArrowheads="1"/>
                </p:cNvSpPr>
                <p:nvPr/>
              </p:nvSpPr>
              <p:spPr bwMode="auto">
                <a:xfrm>
                  <a:off x="3696" y="321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1" name="Oval 204"/>
                <p:cNvSpPr>
                  <a:spLocks noChangeArrowheads="1"/>
                </p:cNvSpPr>
                <p:nvPr/>
              </p:nvSpPr>
              <p:spPr bwMode="auto">
                <a:xfrm>
                  <a:off x="3696" y="3312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2" name="Oval 205"/>
                <p:cNvSpPr>
                  <a:spLocks noChangeArrowheads="1"/>
                </p:cNvSpPr>
                <p:nvPr/>
              </p:nvSpPr>
              <p:spPr bwMode="auto">
                <a:xfrm>
                  <a:off x="3648" y="345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3" name="Oval 206"/>
                <p:cNvSpPr>
                  <a:spLocks noChangeArrowheads="1"/>
                </p:cNvSpPr>
                <p:nvPr/>
              </p:nvSpPr>
              <p:spPr bwMode="auto">
                <a:xfrm>
                  <a:off x="3552" y="345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4" name="Oval 207"/>
                <p:cNvSpPr>
                  <a:spLocks noChangeArrowheads="1"/>
                </p:cNvSpPr>
                <p:nvPr/>
              </p:nvSpPr>
              <p:spPr bwMode="auto">
                <a:xfrm>
                  <a:off x="3456" y="345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8" name="Group 208"/>
                <p:cNvGrpSpPr>
                  <a:grpSpLocks/>
                </p:cNvGrpSpPr>
                <p:nvPr/>
              </p:nvGrpSpPr>
              <p:grpSpPr bwMode="auto">
                <a:xfrm>
                  <a:off x="3456" y="3264"/>
                  <a:ext cx="144" cy="192"/>
                  <a:chOff x="4224" y="3072"/>
                  <a:chExt cx="144" cy="192"/>
                </a:xfrm>
              </p:grpSpPr>
              <p:sp>
                <p:nvSpPr>
                  <p:cNvPr id="6255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120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56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57" name="Oval 211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168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58" name="Oval 212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59" name="Oval 213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216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60" name="Oval 214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120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61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62" name="Oval 216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168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217"/>
                <p:cNvGrpSpPr>
                  <a:grpSpLocks/>
                </p:cNvGrpSpPr>
                <p:nvPr/>
              </p:nvGrpSpPr>
              <p:grpSpPr bwMode="auto">
                <a:xfrm>
                  <a:off x="3552" y="3120"/>
                  <a:ext cx="144" cy="192"/>
                  <a:chOff x="4224" y="3072"/>
                  <a:chExt cx="144" cy="192"/>
                </a:xfrm>
              </p:grpSpPr>
              <p:sp>
                <p:nvSpPr>
                  <p:cNvPr id="6247" name="Oval 21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120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48" name="Oval 219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49" name="Oval 220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168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50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51" name="Oval 222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216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52" name="Oval 223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120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53" name="Oval 224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54" name="Oval 225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168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0" name="Group 226"/>
              <p:cNvGrpSpPr>
                <a:grpSpLocks/>
              </p:cNvGrpSpPr>
              <p:nvPr/>
            </p:nvGrpSpPr>
            <p:grpSpPr bwMode="auto">
              <a:xfrm>
                <a:off x="2640" y="3120"/>
                <a:ext cx="288" cy="384"/>
                <a:chOff x="3456" y="3120"/>
                <a:chExt cx="288" cy="384"/>
              </a:xfrm>
            </p:grpSpPr>
            <p:sp>
              <p:nvSpPr>
                <p:cNvPr id="6217" name="Oval 227"/>
                <p:cNvSpPr>
                  <a:spLocks noChangeArrowheads="1"/>
                </p:cNvSpPr>
                <p:nvPr/>
              </p:nvSpPr>
              <p:spPr bwMode="auto">
                <a:xfrm>
                  <a:off x="3696" y="321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8" name="Oval 228"/>
                <p:cNvSpPr>
                  <a:spLocks noChangeArrowheads="1"/>
                </p:cNvSpPr>
                <p:nvPr/>
              </p:nvSpPr>
              <p:spPr bwMode="auto">
                <a:xfrm>
                  <a:off x="3696" y="3312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9" name="Oval 229"/>
                <p:cNvSpPr>
                  <a:spLocks noChangeArrowheads="1"/>
                </p:cNvSpPr>
                <p:nvPr/>
              </p:nvSpPr>
              <p:spPr bwMode="auto">
                <a:xfrm>
                  <a:off x="3648" y="345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20" name="Oval 230"/>
                <p:cNvSpPr>
                  <a:spLocks noChangeArrowheads="1"/>
                </p:cNvSpPr>
                <p:nvPr/>
              </p:nvSpPr>
              <p:spPr bwMode="auto">
                <a:xfrm>
                  <a:off x="3552" y="345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21" name="Oval 231"/>
                <p:cNvSpPr>
                  <a:spLocks noChangeArrowheads="1"/>
                </p:cNvSpPr>
                <p:nvPr/>
              </p:nvSpPr>
              <p:spPr bwMode="auto">
                <a:xfrm>
                  <a:off x="3456" y="345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1" name="Group 232"/>
                <p:cNvGrpSpPr>
                  <a:grpSpLocks/>
                </p:cNvGrpSpPr>
                <p:nvPr/>
              </p:nvGrpSpPr>
              <p:grpSpPr bwMode="auto">
                <a:xfrm>
                  <a:off x="3456" y="3264"/>
                  <a:ext cx="144" cy="192"/>
                  <a:chOff x="4224" y="3072"/>
                  <a:chExt cx="144" cy="192"/>
                </a:xfrm>
              </p:grpSpPr>
              <p:sp>
                <p:nvSpPr>
                  <p:cNvPr id="6232" name="Oval 233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120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33" name="Oval 234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34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168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35" name="Oval 236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36" name="Oval 237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216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37" name="Oval 23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120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38" name="Oval 239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39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168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" name="Group 241"/>
                <p:cNvGrpSpPr>
                  <a:grpSpLocks/>
                </p:cNvGrpSpPr>
                <p:nvPr/>
              </p:nvGrpSpPr>
              <p:grpSpPr bwMode="auto">
                <a:xfrm>
                  <a:off x="3552" y="3120"/>
                  <a:ext cx="144" cy="192"/>
                  <a:chOff x="4224" y="3072"/>
                  <a:chExt cx="144" cy="192"/>
                </a:xfrm>
              </p:grpSpPr>
              <p:sp>
                <p:nvSpPr>
                  <p:cNvPr id="6224" name="Oval 242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120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25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26" name="Oval 244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168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27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28" name="Oval 246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216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29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120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30" name="Oval 248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072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31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168"/>
                    <a:ext cx="48" cy="48"/>
                  </a:xfrm>
                  <a:prstGeom prst="ellipse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7" name="Group 250"/>
              <p:cNvGrpSpPr>
                <a:grpSpLocks/>
              </p:cNvGrpSpPr>
              <p:nvPr/>
            </p:nvGrpSpPr>
            <p:grpSpPr bwMode="auto">
              <a:xfrm>
                <a:off x="2976" y="3120"/>
                <a:ext cx="144" cy="288"/>
                <a:chOff x="4704" y="2976"/>
                <a:chExt cx="144" cy="288"/>
              </a:xfrm>
            </p:grpSpPr>
            <p:sp>
              <p:nvSpPr>
                <p:cNvPr id="6209" name="Oval 251"/>
                <p:cNvSpPr>
                  <a:spLocks noChangeArrowheads="1"/>
                </p:cNvSpPr>
                <p:nvPr/>
              </p:nvSpPr>
              <p:spPr bwMode="auto">
                <a:xfrm>
                  <a:off x="4752" y="297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0" name="Oval 252"/>
                <p:cNvSpPr>
                  <a:spLocks noChangeArrowheads="1"/>
                </p:cNvSpPr>
                <p:nvPr/>
              </p:nvSpPr>
              <p:spPr bwMode="auto">
                <a:xfrm>
                  <a:off x="4704" y="321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1" name="Oval 253"/>
                <p:cNvSpPr>
                  <a:spLocks noChangeArrowheads="1"/>
                </p:cNvSpPr>
                <p:nvPr/>
              </p:nvSpPr>
              <p:spPr bwMode="auto">
                <a:xfrm>
                  <a:off x="4704" y="3120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2" name="Oval 254"/>
                <p:cNvSpPr>
                  <a:spLocks noChangeArrowheads="1"/>
                </p:cNvSpPr>
                <p:nvPr/>
              </p:nvSpPr>
              <p:spPr bwMode="auto">
                <a:xfrm>
                  <a:off x="4704" y="3168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3" name="Oval 255"/>
                <p:cNvSpPr>
                  <a:spLocks noChangeArrowheads="1"/>
                </p:cNvSpPr>
                <p:nvPr/>
              </p:nvSpPr>
              <p:spPr bwMode="auto">
                <a:xfrm>
                  <a:off x="4752" y="321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4" name="Oval 256"/>
                <p:cNvSpPr>
                  <a:spLocks noChangeArrowheads="1"/>
                </p:cNvSpPr>
                <p:nvPr/>
              </p:nvSpPr>
              <p:spPr bwMode="auto">
                <a:xfrm>
                  <a:off x="4800" y="3120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5" name="Oval 257"/>
                <p:cNvSpPr>
                  <a:spLocks noChangeArrowheads="1"/>
                </p:cNvSpPr>
                <p:nvPr/>
              </p:nvSpPr>
              <p:spPr bwMode="auto">
                <a:xfrm>
                  <a:off x="4800" y="3024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6" name="Oval 258"/>
                <p:cNvSpPr>
                  <a:spLocks noChangeArrowheads="1"/>
                </p:cNvSpPr>
                <p:nvPr/>
              </p:nvSpPr>
              <p:spPr bwMode="auto">
                <a:xfrm>
                  <a:off x="4752" y="297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8" name="Group 259"/>
            <p:cNvGrpSpPr>
              <a:grpSpLocks/>
            </p:cNvGrpSpPr>
            <p:nvPr/>
          </p:nvGrpSpPr>
          <p:grpSpPr bwMode="auto">
            <a:xfrm>
              <a:off x="1076" y="1730"/>
              <a:ext cx="297" cy="288"/>
              <a:chOff x="4651" y="3341"/>
              <a:chExt cx="297" cy="288"/>
            </a:xfrm>
          </p:grpSpPr>
          <p:grpSp>
            <p:nvGrpSpPr>
              <p:cNvPr id="259" name="Group 260"/>
              <p:cNvGrpSpPr>
                <a:grpSpLocks/>
              </p:cNvGrpSpPr>
              <p:nvPr/>
            </p:nvGrpSpPr>
            <p:grpSpPr bwMode="auto">
              <a:xfrm>
                <a:off x="4768" y="3341"/>
                <a:ext cx="144" cy="288"/>
                <a:chOff x="4704" y="2976"/>
                <a:chExt cx="144" cy="288"/>
              </a:xfrm>
            </p:grpSpPr>
            <p:sp>
              <p:nvSpPr>
                <p:cNvPr id="6195" name="Oval 261"/>
                <p:cNvSpPr>
                  <a:spLocks noChangeArrowheads="1"/>
                </p:cNvSpPr>
                <p:nvPr/>
              </p:nvSpPr>
              <p:spPr bwMode="auto">
                <a:xfrm>
                  <a:off x="4752" y="297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" name="Oval 262"/>
                <p:cNvSpPr>
                  <a:spLocks noChangeArrowheads="1"/>
                </p:cNvSpPr>
                <p:nvPr/>
              </p:nvSpPr>
              <p:spPr bwMode="auto">
                <a:xfrm>
                  <a:off x="4704" y="321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7" name="Oval 263"/>
                <p:cNvSpPr>
                  <a:spLocks noChangeArrowheads="1"/>
                </p:cNvSpPr>
                <p:nvPr/>
              </p:nvSpPr>
              <p:spPr bwMode="auto">
                <a:xfrm>
                  <a:off x="4704" y="3120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8" name="Oval 264"/>
                <p:cNvSpPr>
                  <a:spLocks noChangeArrowheads="1"/>
                </p:cNvSpPr>
                <p:nvPr/>
              </p:nvSpPr>
              <p:spPr bwMode="auto">
                <a:xfrm>
                  <a:off x="4704" y="3168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9" name="Oval 265"/>
                <p:cNvSpPr>
                  <a:spLocks noChangeArrowheads="1"/>
                </p:cNvSpPr>
                <p:nvPr/>
              </p:nvSpPr>
              <p:spPr bwMode="auto">
                <a:xfrm>
                  <a:off x="4752" y="321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0" name="Oval 266"/>
                <p:cNvSpPr>
                  <a:spLocks noChangeArrowheads="1"/>
                </p:cNvSpPr>
                <p:nvPr/>
              </p:nvSpPr>
              <p:spPr bwMode="auto">
                <a:xfrm>
                  <a:off x="4800" y="3120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1" name="Oval 267"/>
                <p:cNvSpPr>
                  <a:spLocks noChangeArrowheads="1"/>
                </p:cNvSpPr>
                <p:nvPr/>
              </p:nvSpPr>
              <p:spPr bwMode="auto">
                <a:xfrm>
                  <a:off x="4800" y="3024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2" name="Oval 268"/>
                <p:cNvSpPr>
                  <a:spLocks noChangeArrowheads="1"/>
                </p:cNvSpPr>
                <p:nvPr/>
              </p:nvSpPr>
              <p:spPr bwMode="auto">
                <a:xfrm>
                  <a:off x="4752" y="2976"/>
                  <a:ext cx="48" cy="48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91" name="Oval 269"/>
              <p:cNvSpPr>
                <a:spLocks noChangeArrowheads="1"/>
              </p:cNvSpPr>
              <p:nvPr/>
            </p:nvSpPr>
            <p:spPr bwMode="auto">
              <a:xfrm>
                <a:off x="4900" y="3543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2" name="Oval 270"/>
              <p:cNvSpPr>
                <a:spLocks noChangeArrowheads="1"/>
              </p:cNvSpPr>
              <p:nvPr/>
            </p:nvSpPr>
            <p:spPr bwMode="auto">
              <a:xfrm>
                <a:off x="4675" y="3529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3" name="Oval 271"/>
              <p:cNvSpPr>
                <a:spLocks noChangeArrowheads="1"/>
              </p:cNvSpPr>
              <p:nvPr/>
            </p:nvSpPr>
            <p:spPr bwMode="auto">
              <a:xfrm>
                <a:off x="4727" y="3384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4" name="Oval 272"/>
              <p:cNvSpPr>
                <a:spLocks noChangeArrowheads="1"/>
              </p:cNvSpPr>
              <p:nvPr/>
            </p:nvSpPr>
            <p:spPr bwMode="auto">
              <a:xfrm>
                <a:off x="4651" y="3448"/>
                <a:ext cx="48" cy="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60" name="Group 294"/>
          <p:cNvGrpSpPr>
            <a:grpSpLocks/>
          </p:cNvGrpSpPr>
          <p:nvPr/>
        </p:nvGrpSpPr>
        <p:grpSpPr bwMode="auto">
          <a:xfrm>
            <a:off x="914400" y="3810004"/>
            <a:ext cx="7924800" cy="1833561"/>
            <a:chOff x="480" y="2540"/>
            <a:chExt cx="4992" cy="1155"/>
          </a:xfrm>
        </p:grpSpPr>
        <p:sp>
          <p:nvSpPr>
            <p:cNvPr id="6156" name="Text Box 273"/>
            <p:cNvSpPr txBox="1">
              <a:spLocks noChangeArrowheads="1"/>
            </p:cNvSpPr>
            <p:nvPr/>
          </p:nvSpPr>
          <p:spPr bwMode="auto">
            <a:xfrm>
              <a:off x="480" y="2540"/>
              <a:ext cx="1008" cy="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700" dirty="0">
                  <a:solidFill>
                    <a:schemeClr val="tx1"/>
                  </a:solidFill>
                  <a:latin typeface="+mn-lt"/>
                </a:rPr>
                <a:t>More than half rejected after 20 minute scan or conversation</a:t>
              </a:r>
            </a:p>
          </p:txBody>
        </p:sp>
        <p:sp>
          <p:nvSpPr>
            <p:cNvPr id="6157" name="Text Box 274"/>
            <p:cNvSpPr txBox="1">
              <a:spLocks noChangeArrowheads="1"/>
            </p:cNvSpPr>
            <p:nvPr/>
          </p:nvSpPr>
          <p:spPr bwMode="auto">
            <a:xfrm>
              <a:off x="1575" y="2551"/>
              <a:ext cx="1008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700" dirty="0">
                  <a:solidFill>
                    <a:schemeClr val="tx1"/>
                  </a:solidFill>
                  <a:latin typeface="+mn-lt"/>
                </a:rPr>
                <a:t>40% might make it to a longer review e.g. </a:t>
              </a:r>
              <a:r>
                <a:rPr lang="en-US" sz="1700" b="1" i="1" dirty="0">
                  <a:solidFill>
                    <a:schemeClr val="tx1"/>
                  </a:solidFill>
                  <a:latin typeface="+mn-lt"/>
                </a:rPr>
                <a:t>hour meeting</a:t>
              </a:r>
              <a:endParaRPr lang="en-US" sz="1700" b="1" dirty="0">
                <a:solidFill>
                  <a:schemeClr val="tx1"/>
                </a:solidFill>
                <a:latin typeface="+mn-lt"/>
              </a:endParaRPr>
            </a:p>
            <a:p>
              <a:pPr>
                <a:spcBef>
                  <a:spcPct val="50000"/>
                </a:spcBef>
              </a:pPr>
              <a:endParaRPr lang="en-US" sz="1800" dirty="0">
                <a:latin typeface="Calibri" pitchFamily="34" charset="0"/>
              </a:endParaRPr>
            </a:p>
          </p:txBody>
        </p:sp>
        <p:grpSp>
          <p:nvGrpSpPr>
            <p:cNvPr id="261" name="Group 288"/>
            <p:cNvGrpSpPr>
              <a:grpSpLocks/>
            </p:cNvGrpSpPr>
            <p:nvPr/>
          </p:nvGrpSpPr>
          <p:grpSpPr bwMode="auto">
            <a:xfrm>
              <a:off x="2736" y="2543"/>
              <a:ext cx="2736" cy="1047"/>
              <a:chOff x="2544" y="2862"/>
              <a:chExt cx="2736" cy="1240"/>
            </a:xfrm>
          </p:grpSpPr>
          <p:sp>
            <p:nvSpPr>
              <p:cNvPr id="6159" name="Text Box 275"/>
              <p:cNvSpPr txBox="1">
                <a:spLocks noChangeArrowheads="1"/>
              </p:cNvSpPr>
              <p:nvPr/>
            </p:nvSpPr>
            <p:spPr bwMode="auto">
              <a:xfrm>
                <a:off x="2544" y="2879"/>
                <a:ext cx="912" cy="1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700" dirty="0">
                    <a:solidFill>
                      <a:schemeClr val="tx1"/>
                    </a:solidFill>
                    <a:latin typeface="+mn-lt"/>
                  </a:rPr>
                  <a:t>15% are investigated in-depth; </a:t>
                </a:r>
                <a:r>
                  <a:rPr lang="en-US" sz="1700" b="1" i="1" dirty="0">
                    <a:solidFill>
                      <a:schemeClr val="tx1"/>
                    </a:solidFill>
                    <a:latin typeface="+mn-lt"/>
                  </a:rPr>
                  <a:t>due diligence</a:t>
                </a:r>
              </a:p>
            </p:txBody>
          </p:sp>
          <p:sp>
            <p:nvSpPr>
              <p:cNvPr id="6160" name="Text Box 276"/>
              <p:cNvSpPr txBox="1">
                <a:spLocks noChangeArrowheads="1"/>
              </p:cNvSpPr>
              <p:nvPr/>
            </p:nvSpPr>
            <p:spPr bwMode="auto">
              <a:xfrm>
                <a:off x="3504" y="2862"/>
                <a:ext cx="912" cy="1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700" dirty="0">
                    <a:solidFill>
                      <a:schemeClr val="tx1"/>
                    </a:solidFill>
                    <a:latin typeface="+mn-lt"/>
                  </a:rPr>
                  <a:t>Only 5% deemed “investable” and engaged in negotiation</a:t>
                </a:r>
              </a:p>
            </p:txBody>
          </p:sp>
          <p:sp>
            <p:nvSpPr>
              <p:cNvPr id="6161" name="Text Box 277"/>
              <p:cNvSpPr txBox="1">
                <a:spLocks noChangeArrowheads="1"/>
              </p:cNvSpPr>
              <p:nvPr/>
            </p:nvSpPr>
            <p:spPr bwMode="auto">
              <a:xfrm>
                <a:off x="4320" y="2879"/>
                <a:ext cx="960" cy="1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700" dirty="0">
                    <a:solidFill>
                      <a:schemeClr val="tx1"/>
                    </a:solidFill>
                    <a:latin typeface="+mn-lt"/>
                  </a:rPr>
                  <a:t>Less than 3% agree on terms and an investment is made</a:t>
                </a:r>
              </a:p>
            </p:txBody>
          </p:sp>
        </p:grpSp>
      </p:grpSp>
      <p:sp>
        <p:nvSpPr>
          <p:cNvPr id="6151" name="Text Box 286"/>
          <p:cNvSpPr txBox="1">
            <a:spLocks noChangeArrowheads="1"/>
          </p:cNvSpPr>
          <p:nvPr/>
        </p:nvSpPr>
        <p:spPr bwMode="auto">
          <a:xfrm>
            <a:off x="145473" y="6632565"/>
            <a:ext cx="3581400" cy="24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8" rIns="91437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9CB084"/>
                </a:solidFill>
                <a:latin typeface="Times"/>
              </a:rPr>
              <a:t>Ref: Pratt’s Guide to Venture Capital Sources, 1997, pp 23-28</a:t>
            </a:r>
            <a:endParaRPr lang="en-US" sz="1800" dirty="0">
              <a:solidFill>
                <a:srgbClr val="9CB084"/>
              </a:solidFill>
              <a:latin typeface="Times"/>
            </a:endParaRPr>
          </a:p>
        </p:txBody>
      </p:sp>
      <p:sp>
        <p:nvSpPr>
          <p:cNvPr id="6154" name="Text Box 295"/>
          <p:cNvSpPr txBox="1">
            <a:spLocks noChangeArrowheads="1"/>
          </p:cNvSpPr>
          <p:nvPr/>
        </p:nvSpPr>
        <p:spPr bwMode="auto">
          <a:xfrm>
            <a:off x="1828800" y="5943600"/>
            <a:ext cx="3373433" cy="3077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37" tIns="45718" rIns="91437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1" dirty="0" smtClean="0">
                <a:solidFill>
                  <a:srgbClr val="C00000"/>
                </a:solidFill>
                <a:latin typeface="Arial" pitchFamily="34" charset="0"/>
              </a:rPr>
              <a:t>Most </a:t>
            </a:r>
            <a:r>
              <a:rPr lang="en-US" sz="1400" i="1" dirty="0">
                <a:solidFill>
                  <a:srgbClr val="C00000"/>
                </a:solidFill>
                <a:latin typeface="Arial" pitchFamily="34" charset="0"/>
              </a:rPr>
              <a:t>presenters tank this </a:t>
            </a:r>
            <a:r>
              <a:rPr lang="en-US" sz="1400" i="1" dirty="0" smtClean="0">
                <a:solidFill>
                  <a:srgbClr val="C00000"/>
                </a:solidFill>
                <a:latin typeface="Arial" pitchFamily="34" charset="0"/>
              </a:rPr>
              <a:t>meeting                     </a:t>
            </a:r>
            <a:endParaRPr lang="en-US" sz="1400" i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6155" name="Down Arrow 285"/>
          <p:cNvSpPr>
            <a:spLocks noChangeArrowheads="1"/>
          </p:cNvSpPr>
          <p:nvPr/>
        </p:nvSpPr>
        <p:spPr bwMode="auto">
          <a:xfrm rot="10800000">
            <a:off x="3352800" y="5181600"/>
            <a:ext cx="304800" cy="685800"/>
          </a:xfrm>
          <a:prstGeom prst="downArrow">
            <a:avLst>
              <a:gd name="adj1" fmla="val 50000"/>
              <a:gd name="adj2" fmla="val 50000"/>
            </a:avLst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 lIns="91437" tIns="45718" rIns="91437" bIns="45718" anchor="ctr"/>
          <a:lstStyle/>
          <a:p>
            <a:endParaRPr lang="en-US"/>
          </a:p>
        </p:txBody>
      </p:sp>
      <p:sp>
        <p:nvSpPr>
          <p:cNvPr id="2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Vetting Deals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Race is on!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54" name="Picture 10" descr="C:\Documents and Settings\Theresa Mazzullo\Local Settings\Temporary Internet Files\Content.IE5\MCUDYJRS\MC90023710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295400"/>
            <a:ext cx="9305072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Research to Incubator</a:t>
            </a:r>
            <a:endParaRPr lang="en-US" sz="3400"/>
          </a:p>
        </p:txBody>
      </p:sp>
      <p:pic>
        <p:nvPicPr>
          <p:cNvPr id="179203" name="Picture 3" descr="tecbld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1981200"/>
            <a:ext cx="7696200" cy="2101850"/>
          </a:xfrm>
          <a:noFill/>
          <a:ln/>
        </p:spPr>
      </p:pic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2362200" y="4495800"/>
            <a:ext cx="617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dirty="0"/>
          </a:p>
          <a:p>
            <a:pPr algn="r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dirty="0"/>
          </a:p>
        </p:txBody>
      </p:sp>
      <p:graphicFrame>
        <p:nvGraphicFramePr>
          <p:cNvPr id="179213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3200400" y="4191000"/>
          <a:ext cx="2133600" cy="1954213"/>
        </p:xfrm>
        <a:graphic>
          <a:graphicData uri="http://schemas.openxmlformats.org/presentationml/2006/ole">
            <p:oleObj spid="_x0000_s81922" name="Photo Editor Photo" r:id="rId5" imgW="2943636" imgH="2695951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7848600" y="3581400"/>
            <a:ext cx="609600" cy="1371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Venture Capital Investment - 2009</a:t>
            </a:r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6400804" y="3048000"/>
            <a:ext cx="184725" cy="52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7" tIns="45718" rIns="91437" bIns="45718">
            <a:spAutoFit/>
          </a:bodyPr>
          <a:lstStyle/>
          <a:p>
            <a:pPr eaLnBrk="1" hangingPunct="1"/>
            <a:endParaRPr lang="en-US" i="1">
              <a:solidFill>
                <a:srgbClr val="B2B2B2"/>
              </a:solidFill>
              <a:latin typeface="Arial" pitchFamily="34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457200" y="838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286"/>
          <p:cNvSpPr txBox="1">
            <a:spLocks noChangeArrowheads="1"/>
          </p:cNvSpPr>
          <p:nvPr/>
        </p:nvSpPr>
        <p:spPr bwMode="auto">
          <a:xfrm>
            <a:off x="381000" y="5791200"/>
            <a:ext cx="5791200" cy="4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8" rIns="91437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9CB084"/>
                </a:solidFill>
                <a:latin typeface="+mn-lt"/>
              </a:rPr>
              <a:t>Source:  PricewaterhouseCoopers/National Venture Capital Association </a:t>
            </a:r>
            <a:r>
              <a:rPr lang="en-US" sz="1000" dirty="0" err="1" smtClean="0">
                <a:solidFill>
                  <a:srgbClr val="9CB084"/>
                </a:solidFill>
                <a:latin typeface="+mn-lt"/>
              </a:rPr>
              <a:t>MoneyTree</a:t>
            </a:r>
            <a:r>
              <a:rPr lang="en-US" sz="1000" dirty="0" smtClean="0">
                <a:solidFill>
                  <a:srgbClr val="9CB084"/>
                </a:solidFill>
                <a:latin typeface="+mn-lt"/>
              </a:rPr>
              <a:t>™ Report,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9CB084"/>
                </a:solidFill>
                <a:latin typeface="+mn-lt"/>
              </a:rPr>
              <a:t>Data:  Thomson Reuters</a:t>
            </a:r>
            <a:endParaRPr lang="en-US" sz="1800" dirty="0">
              <a:solidFill>
                <a:srgbClr val="9CB084"/>
              </a:solidFill>
              <a:latin typeface="+mn-lt"/>
            </a:endParaRPr>
          </a:p>
        </p:txBody>
      </p:sp>
      <p:sp>
        <p:nvSpPr>
          <p:cNvPr id="8" name="TextBox 1"/>
          <p:cNvSpPr txBox="1"/>
          <p:nvPr/>
        </p:nvSpPr>
        <p:spPr>
          <a:xfrm rot="16200000">
            <a:off x="-792610" y="2926210"/>
            <a:ext cx="2209796" cy="3197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chemeClr val="tx1"/>
                </a:solidFill>
              </a:rPr>
              <a:t>$ Billions Invested 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68580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Preferred VC Stage of Investment</a:t>
            </a:r>
            <a:endParaRPr lang="en-US" sz="3600" i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152400" y="6019800"/>
            <a:ext cx="6978148" cy="267213"/>
          </a:xfrm>
          <a:prstGeom prst="rect">
            <a:avLst/>
          </a:prstGeom>
        </p:spPr>
        <p:txBody>
          <a:bodyPr wrap="square" lIns="91437" tIns="45718" rIns="91437" bIns="4571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6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9CB084"/>
                </a:solidFill>
                <a:latin typeface="Times"/>
                <a:cs typeface="Arial" pitchFamily="34" charset="0"/>
              </a:rPr>
              <a:t>Source:  PricewaterhouseCoopers/National </a:t>
            </a:r>
            <a:r>
              <a:rPr lang="en-US" dirty="0">
                <a:solidFill>
                  <a:srgbClr val="9CB084"/>
                </a:solidFill>
                <a:latin typeface="Times"/>
                <a:cs typeface="Arial" pitchFamily="34" charset="0"/>
              </a:rPr>
              <a:t>Venture Capital Association </a:t>
            </a:r>
            <a:r>
              <a:rPr lang="en-US" dirty="0" err="1">
                <a:solidFill>
                  <a:srgbClr val="9CB084"/>
                </a:solidFill>
                <a:latin typeface="Times"/>
                <a:cs typeface="Arial" pitchFamily="34" charset="0"/>
              </a:rPr>
              <a:t>MoneyTree</a:t>
            </a:r>
            <a:r>
              <a:rPr lang="en-US" dirty="0">
                <a:solidFill>
                  <a:srgbClr val="9CB084"/>
                </a:solidFill>
                <a:latin typeface="Times"/>
                <a:cs typeface="Arial" pitchFamily="34" charset="0"/>
              </a:rPr>
              <a:t>™ Report, Data: Thomson Reuters</a:t>
            </a:r>
          </a:p>
          <a:p>
            <a:endParaRPr lang="en-US" dirty="0">
              <a:solidFill>
                <a:srgbClr val="9CB084"/>
              </a:solidFill>
              <a:latin typeface="Times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1430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Most Popular Industries</a:t>
            </a:r>
          </a:p>
        </p:txBody>
      </p:sp>
      <p:sp>
        <p:nvSpPr>
          <p:cNvPr id="11269" name="Rectangle 12"/>
          <p:cNvSpPr>
            <a:spLocks noChangeArrowheads="1"/>
          </p:cNvSpPr>
          <p:nvPr/>
        </p:nvSpPr>
        <p:spPr bwMode="auto">
          <a:xfrm>
            <a:off x="6400804" y="3048000"/>
            <a:ext cx="184725" cy="52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7" tIns="45718" rIns="91437" bIns="45718">
            <a:spAutoFit/>
          </a:bodyPr>
          <a:lstStyle/>
          <a:p>
            <a:pPr eaLnBrk="1" hangingPunct="1"/>
            <a:endParaRPr lang="en-US" i="1">
              <a:solidFill>
                <a:srgbClr val="B2B2B2"/>
              </a:solidFill>
              <a:latin typeface="Arial" pitchFamily="34" charset="0"/>
            </a:endParaRPr>
          </a:p>
        </p:txBody>
      </p:sp>
      <p:sp>
        <p:nvSpPr>
          <p:cNvPr id="5126" name="TextBox 11"/>
          <p:cNvSpPr txBox="1">
            <a:spLocks noChangeArrowheads="1"/>
          </p:cNvSpPr>
          <p:nvPr/>
        </p:nvSpPr>
        <p:spPr bwMode="auto">
          <a:xfrm>
            <a:off x="457200" y="838201"/>
            <a:ext cx="7086600" cy="479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8" rIns="91437" bIns="45718">
            <a:spAutoFit/>
          </a:bodyPr>
          <a:lstStyle/>
          <a:p>
            <a:pPr marL="742924" lvl="1" indent="-285740">
              <a:lnSpc>
                <a:spcPct val="14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Biotech</a:t>
            </a:r>
          </a:p>
          <a:p>
            <a:pPr marL="742924" lvl="1" indent="-285740">
              <a:lnSpc>
                <a:spcPct val="14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Computers and Peripherals</a:t>
            </a:r>
          </a:p>
          <a:p>
            <a:pPr marL="742924" lvl="1" indent="-285740">
              <a:lnSpc>
                <a:spcPct val="14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Financial Services</a:t>
            </a:r>
          </a:p>
          <a:p>
            <a:pPr marL="742924" lvl="1" indent="-285740">
              <a:lnSpc>
                <a:spcPct val="14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Industrial Energy</a:t>
            </a:r>
          </a:p>
          <a:p>
            <a:pPr marL="742924" lvl="1" indent="-285740">
              <a:lnSpc>
                <a:spcPct val="14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IT Services</a:t>
            </a:r>
          </a:p>
          <a:p>
            <a:pPr marL="742924" lvl="1" indent="-285740">
              <a:lnSpc>
                <a:spcPct val="14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Media and Entertainment</a:t>
            </a:r>
          </a:p>
          <a:p>
            <a:pPr marL="742924" lvl="1" indent="-285740">
              <a:lnSpc>
                <a:spcPct val="14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Medical Devices and Equipment</a:t>
            </a:r>
          </a:p>
          <a:p>
            <a:pPr marL="742924" lvl="1" indent="-285740">
              <a:lnSpc>
                <a:spcPct val="14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Semiconductors</a:t>
            </a:r>
          </a:p>
          <a:p>
            <a:pPr marL="742924" lvl="1" indent="-285740">
              <a:lnSpc>
                <a:spcPct val="14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Software</a:t>
            </a:r>
          </a:p>
          <a:p>
            <a:pPr marL="742924" lvl="1" indent="-285740">
              <a:lnSpc>
                <a:spcPct val="14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Telecommunications</a:t>
            </a:r>
          </a:p>
          <a:p>
            <a:pPr marL="742924" lvl="1" indent="-285740">
              <a:lnSpc>
                <a:spcPct val="14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All Other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52400" y="6172200"/>
            <a:ext cx="7162800" cy="24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8" rIns="91437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9CB084"/>
                </a:solidFill>
                <a:latin typeface="Times"/>
                <a:cs typeface="Arial" pitchFamily="34" charset="0"/>
              </a:rPr>
              <a:t>Source:  PricewaterhouseCoopers/National Venture Capital Association </a:t>
            </a:r>
            <a:r>
              <a:rPr lang="en-US" sz="1000" dirty="0" err="1" smtClean="0">
                <a:solidFill>
                  <a:srgbClr val="9CB084"/>
                </a:solidFill>
                <a:latin typeface="Times"/>
                <a:cs typeface="Arial" pitchFamily="34" charset="0"/>
              </a:rPr>
              <a:t>MoneyTree</a:t>
            </a:r>
            <a:r>
              <a:rPr lang="en-US" sz="1000" dirty="0" smtClean="0">
                <a:solidFill>
                  <a:srgbClr val="9CB084"/>
                </a:solidFill>
                <a:latin typeface="Times"/>
                <a:cs typeface="Arial" pitchFamily="34" charset="0"/>
              </a:rPr>
              <a:t>™ Report, Data: Thomson Reuters</a:t>
            </a:r>
            <a:endParaRPr lang="en-US" sz="1000" dirty="0">
              <a:solidFill>
                <a:srgbClr val="9CB084"/>
              </a:solidFill>
              <a:latin typeface="Times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381000" y="1247775"/>
          <a:ext cx="8458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7620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Venture Capital Investments for 2009 by Industry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In Millions </a:t>
            </a:r>
            <a:endParaRPr lang="en-US" sz="2000" dirty="0">
              <a:latin typeface="+mn-lt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Most Popular Industries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524000" y="5985164"/>
            <a:ext cx="5638800" cy="491836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Where Does the Money Go?</a:t>
            </a:r>
            <a:endParaRPr lang="en-US" sz="3600" i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389299" y="5654203"/>
            <a:ext cx="7924800" cy="118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8" rIns="91437" bIns="4571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2009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Total Annual VC Investment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~$18B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&gt;50% to California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en-US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343" name="Text Box 16"/>
          <p:cNvSpPr txBox="1">
            <a:spLocks noChangeArrowheads="1"/>
          </p:cNvSpPr>
          <p:nvPr/>
        </p:nvSpPr>
        <p:spPr bwMode="auto">
          <a:xfrm>
            <a:off x="152400" y="6248400"/>
            <a:ext cx="1676400" cy="24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8" rIns="91437" bIns="4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 dirty="0" smtClean="0">
                <a:solidFill>
                  <a:srgbClr val="9CB084"/>
                </a:solidFill>
                <a:latin typeface="+mn-lt"/>
              </a:rPr>
              <a:t>Source</a:t>
            </a:r>
            <a:r>
              <a:rPr lang="en-US" sz="1000" dirty="0">
                <a:solidFill>
                  <a:srgbClr val="9CB084"/>
                </a:solidFill>
                <a:latin typeface="+mn-lt"/>
              </a:rPr>
              <a:t>: </a:t>
            </a:r>
            <a:r>
              <a:rPr lang="en-US" sz="1000" dirty="0" smtClean="0">
                <a:solidFill>
                  <a:srgbClr val="9CB084"/>
                </a:solidFill>
                <a:latin typeface="+mn-lt"/>
              </a:rPr>
              <a:t> PWC </a:t>
            </a:r>
            <a:r>
              <a:rPr lang="en-US" sz="1000" dirty="0" err="1">
                <a:solidFill>
                  <a:srgbClr val="9CB084"/>
                </a:solidFill>
                <a:latin typeface="+mn-lt"/>
              </a:rPr>
              <a:t>MoneyTree</a:t>
            </a:r>
            <a:r>
              <a:rPr lang="en-US" sz="1000" dirty="0">
                <a:solidFill>
                  <a:srgbClr val="9CB084"/>
                </a:solidFill>
                <a:latin typeface="+mn-lt"/>
              </a:rPr>
              <a:t>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95400" y="990601"/>
          <a:ext cx="6476999" cy="4712037"/>
        </p:xfrm>
        <a:graphic>
          <a:graphicData uri="http://schemas.openxmlformats.org/drawingml/2006/table">
            <a:tbl>
              <a:tblPr/>
              <a:tblGrid>
                <a:gridCol w="2215816"/>
                <a:gridCol w="2215816"/>
                <a:gridCol w="953738"/>
                <a:gridCol w="1091629"/>
              </a:tblGrid>
              <a:tr h="361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Region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Investment ($M)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% Tot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Deals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Silicon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Valley </a:t>
                      </a:r>
                      <a:r>
                        <a:rPr lang="en-US" sz="1800" b="1" i="0" u="none" strike="noStrike" dirty="0" smtClean="0">
                          <a:solidFill>
                            <a:srgbClr val="FFFF00"/>
                          </a:solidFill>
                          <a:latin typeface="+mn-lt"/>
                          <a:cs typeface="Arial" pitchFamily="34" charset="0"/>
                        </a:rPr>
                        <a:t>*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$6,990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39.5%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New England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$2,161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NY Metro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$1,413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0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Southeast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$986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LA/Orange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County  </a:t>
                      </a:r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+mn-lt"/>
                          <a:cs typeface="Arial" pitchFamily="34" charset="0"/>
                        </a:rPr>
                        <a:t>*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$943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San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Diego   </a:t>
                      </a:r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+mn-lt"/>
                          <a:cs typeface="Arial" pitchFamily="34" charset="0"/>
                        </a:rPr>
                        <a:t>*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$903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Midwest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$740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Northwest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$705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Texas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$645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DC/Metroplex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$546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Colorado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$468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Philadelphia Metro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$424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North Central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$377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SouthWest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$310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South Central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Upstate NY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042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Sacramento/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N.Cal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  </a:t>
                      </a:r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+mn-lt"/>
                          <a:cs typeface="Arial" pitchFamily="34" charset="0"/>
                        </a:rPr>
                        <a:t>*</a:t>
                      </a:r>
                      <a:endParaRPr lang="en-US" sz="1200" b="1" i="0" u="none" strike="noStrike" dirty="0" smtClean="0">
                        <a:solidFill>
                          <a:srgbClr val="FFFF00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Unknown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AK/HI/PR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$17,691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2,802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3429000" y="457200"/>
          <a:ext cx="5715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/>
        </p:nvGraphicFramePr>
        <p:xfrm>
          <a:off x="381000" y="381000"/>
          <a:ext cx="4864953" cy="458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VC Investments in NYS - 2009        </a:t>
            </a:r>
            <a:r>
              <a:rPr lang="en-US" sz="3600" dirty="0" smtClean="0">
                <a:solidFill>
                  <a:schemeClr val="tx1"/>
                </a:solidFill>
              </a:rPr>
              <a:t>                     </a:t>
            </a:r>
            <a:endParaRPr lang="en-US" sz="3600" i="1" dirty="0" smtClean="0">
              <a:solidFill>
                <a:schemeClr val="tx1"/>
              </a:solidFill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38200" y="5410200"/>
            <a:ext cx="7848600" cy="80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8" rIns="91437" bIns="45718">
            <a:spAutoFit/>
          </a:bodyPr>
          <a:lstStyle/>
          <a:p>
            <a:pPr marL="228592" indent="-228592" algn="ctr">
              <a:lnSpc>
                <a:spcPct val="60000"/>
              </a:lnSpc>
              <a:spcBef>
                <a:spcPct val="50000"/>
              </a:spcBef>
            </a:pPr>
            <a:r>
              <a:rPr lang="en-US" sz="2600" b="1" dirty="0" smtClean="0">
                <a:solidFill>
                  <a:schemeClr val="tx1"/>
                </a:solidFill>
                <a:latin typeface="+mn-lt"/>
              </a:rPr>
              <a:t>NOTE:  NO Seed or Early Stage recorded by VC in</a:t>
            </a:r>
          </a:p>
          <a:p>
            <a:pPr marL="228592" indent="-228592" algn="ctr">
              <a:lnSpc>
                <a:spcPct val="60000"/>
              </a:lnSpc>
              <a:spcBef>
                <a:spcPct val="50000"/>
              </a:spcBef>
            </a:pPr>
            <a:r>
              <a:rPr lang="en-US" sz="2600" b="1" dirty="0" smtClean="0">
                <a:solidFill>
                  <a:schemeClr val="tx1"/>
                </a:solidFill>
                <a:latin typeface="+mn-lt"/>
              </a:rPr>
              <a:t> Upstate NY in 2009!!</a:t>
            </a:r>
            <a:endParaRPr lang="en-US" sz="2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365" name="Text Box 89"/>
          <p:cNvSpPr txBox="1">
            <a:spLocks noChangeArrowheads="1"/>
          </p:cNvSpPr>
          <p:nvPr/>
        </p:nvSpPr>
        <p:spPr bwMode="auto">
          <a:xfrm>
            <a:off x="1295400" y="4191000"/>
            <a:ext cx="2971800" cy="89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8" rIns="91437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1" dirty="0">
                <a:solidFill>
                  <a:schemeClr val="tx1"/>
                </a:solidFill>
                <a:latin typeface="+mn-lt"/>
              </a:rPr>
              <a:t>Downstate NY Total = $</a:t>
            </a:r>
            <a:r>
              <a:rPr lang="en-US" sz="2600" i="1" dirty="0" smtClean="0">
                <a:solidFill>
                  <a:schemeClr val="tx1"/>
                </a:solidFill>
                <a:latin typeface="+mn-lt"/>
              </a:rPr>
              <a:t>1,416 </a:t>
            </a:r>
            <a:r>
              <a:rPr lang="en-US" sz="2600" i="1" dirty="0">
                <a:solidFill>
                  <a:schemeClr val="tx1"/>
                </a:solidFill>
                <a:latin typeface="+mn-lt"/>
              </a:rPr>
              <a:t>M</a:t>
            </a:r>
          </a:p>
        </p:txBody>
      </p:sp>
      <p:sp>
        <p:nvSpPr>
          <p:cNvPr id="15366" name="Text Box 90"/>
          <p:cNvSpPr txBox="1">
            <a:spLocks noChangeArrowheads="1"/>
          </p:cNvSpPr>
          <p:nvPr/>
        </p:nvSpPr>
        <p:spPr bwMode="auto">
          <a:xfrm>
            <a:off x="5029200" y="4191000"/>
            <a:ext cx="2590800" cy="89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8" rIns="91437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1" dirty="0">
                <a:solidFill>
                  <a:schemeClr val="tx1"/>
                </a:solidFill>
                <a:latin typeface="+mn-lt"/>
              </a:rPr>
              <a:t>Upstate NY Total = </a:t>
            </a:r>
            <a:r>
              <a:rPr lang="en-US" sz="2600" i="1" dirty="0" smtClean="0">
                <a:solidFill>
                  <a:schemeClr val="tx1"/>
                </a:solidFill>
                <a:latin typeface="+mn-lt"/>
              </a:rPr>
              <a:t>$18 </a:t>
            </a:r>
            <a:r>
              <a:rPr lang="en-US" sz="2600" i="1" dirty="0">
                <a:solidFill>
                  <a:schemeClr val="tx1"/>
                </a:solidFill>
                <a:latin typeface="+mn-lt"/>
              </a:rPr>
              <a:t>M</a:t>
            </a:r>
          </a:p>
        </p:txBody>
      </p:sp>
      <p:sp>
        <p:nvSpPr>
          <p:cNvPr id="15376" name="Text Box 4"/>
          <p:cNvSpPr txBox="1">
            <a:spLocks noChangeArrowheads="1"/>
          </p:cNvSpPr>
          <p:nvPr/>
        </p:nvSpPr>
        <p:spPr bwMode="auto">
          <a:xfrm>
            <a:off x="152400" y="6248400"/>
            <a:ext cx="1857375" cy="24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8" rIns="91437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9CB084"/>
                </a:solidFill>
                <a:latin typeface="+mn-lt"/>
              </a:rPr>
              <a:t>Source: PWCmoneytree.com</a:t>
            </a:r>
          </a:p>
        </p:txBody>
      </p: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flipH="1">
            <a:off x="3048000" y="1422903"/>
            <a:ext cx="88271" cy="32969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228600" y="990600"/>
            <a:ext cx="7472944" cy="5257800"/>
            <a:chOff x="304801" y="1219200"/>
            <a:chExt cx="7472944" cy="5257800"/>
          </a:xfrm>
        </p:grpSpPr>
        <p:grpSp>
          <p:nvGrpSpPr>
            <p:cNvPr id="3" name="Group 53"/>
            <p:cNvGrpSpPr/>
            <p:nvPr/>
          </p:nvGrpSpPr>
          <p:grpSpPr>
            <a:xfrm>
              <a:off x="304801" y="1219200"/>
              <a:ext cx="7472944" cy="5257800"/>
              <a:chOff x="304801" y="1219200"/>
              <a:chExt cx="7472944" cy="5257800"/>
            </a:xfrm>
          </p:grpSpPr>
          <p:grpSp>
            <p:nvGrpSpPr>
              <p:cNvPr id="4" name="Group 29"/>
              <p:cNvGrpSpPr/>
              <p:nvPr/>
            </p:nvGrpSpPr>
            <p:grpSpPr>
              <a:xfrm>
                <a:off x="304801" y="1219200"/>
                <a:ext cx="7472944" cy="5257800"/>
                <a:chOff x="1521880" y="242673"/>
                <a:chExt cx="4161275" cy="3947619"/>
              </a:xfrm>
            </p:grpSpPr>
            <p:graphicFrame>
              <p:nvGraphicFramePr>
                <p:cNvPr id="20" name="Chart 19"/>
                <p:cNvGraphicFramePr/>
                <p:nvPr/>
              </p:nvGraphicFramePr>
              <p:xfrm>
                <a:off x="1521880" y="242673"/>
                <a:ext cx="4071730" cy="394761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1615929" y="2359378"/>
                  <a:ext cx="4058459" cy="673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V="1">
                  <a:off x="1614539" y="431136"/>
                  <a:ext cx="4056732" cy="6519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Freeform 22"/>
                <p:cNvSpPr/>
                <p:nvPr/>
              </p:nvSpPr>
              <p:spPr>
                <a:xfrm>
                  <a:off x="1612048" y="2371431"/>
                  <a:ext cx="2715312" cy="1401550"/>
                </a:xfrm>
                <a:custGeom>
                  <a:avLst/>
                  <a:gdLst>
                    <a:gd name="connsiteX0" fmla="*/ 0 w 2590800"/>
                    <a:gd name="connsiteY0" fmla="*/ 0 h 791308"/>
                    <a:gd name="connsiteX1" fmla="*/ 1248507 w 2590800"/>
                    <a:gd name="connsiteY1" fmla="*/ 791308 h 791308"/>
                    <a:gd name="connsiteX2" fmla="*/ 2590800 w 2590800"/>
                    <a:gd name="connsiteY2" fmla="*/ 0 h 791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90800" h="791308">
                      <a:moveTo>
                        <a:pt x="0" y="0"/>
                      </a:moveTo>
                      <a:cubicBezTo>
                        <a:pt x="408353" y="395654"/>
                        <a:pt x="816707" y="791308"/>
                        <a:pt x="1248507" y="791308"/>
                      </a:cubicBezTo>
                      <a:cubicBezTo>
                        <a:pt x="1680307" y="791308"/>
                        <a:pt x="2368061" y="131885"/>
                        <a:pt x="2590800" y="0"/>
                      </a:cubicBezTo>
                    </a:path>
                  </a:pathLst>
                </a:custGeom>
                <a:gradFill flip="none" rotWithShape="1">
                  <a:gsLst>
                    <a:gs pos="7500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100"/>
                </a:p>
              </p:txBody>
            </p:sp>
            <p:sp>
              <p:nvSpPr>
                <p:cNvPr id="24" name="TextBox 72"/>
                <p:cNvSpPr txBox="1"/>
                <p:nvPr/>
              </p:nvSpPr>
              <p:spPr>
                <a:xfrm>
                  <a:off x="1613815" y="3789809"/>
                  <a:ext cx="4055757" cy="280338"/>
                </a:xfrm>
                <a:prstGeom prst="rect">
                  <a:avLst/>
                </a:prstGeom>
                <a:solidFill>
                  <a:srgbClr val="DEE9EA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100" dirty="0">
                      <a:latin typeface="Arial Rounded MT Bold" pitchFamily="34" charset="0"/>
                    </a:rPr>
                    <a:t>                </a:t>
                  </a:r>
                  <a:r>
                    <a:rPr lang="en-US" sz="1100" dirty="0" smtClean="0">
                      <a:latin typeface="Arial Rounded MT Bold" pitchFamily="34" charset="0"/>
                    </a:rPr>
                    <a:t>                              </a:t>
                  </a:r>
                  <a:r>
                    <a:rPr lang="en-US" sz="2100" dirty="0">
                      <a:latin typeface="Arial Rounded MT Bold" pitchFamily="34" charset="0"/>
                    </a:rPr>
                    <a:t>Valley</a:t>
                  </a:r>
                  <a:r>
                    <a:rPr lang="en-US" sz="2100" baseline="0" dirty="0">
                      <a:latin typeface="Arial Rounded MT Bold" pitchFamily="34" charset="0"/>
                    </a:rPr>
                    <a:t> of Death</a:t>
                  </a:r>
                  <a:r>
                    <a:rPr lang="en-US" sz="1700" baseline="0" dirty="0">
                      <a:latin typeface="Arial Rounded MT Bold" pitchFamily="34" charset="0"/>
                    </a:rPr>
                    <a:t>	</a:t>
                  </a:r>
                  <a:r>
                    <a:rPr lang="en-US" sz="1700" b="1" baseline="0" dirty="0"/>
                    <a:t>    </a:t>
                  </a:r>
                  <a:r>
                    <a:rPr lang="en-US" sz="1700" b="1" baseline="0" dirty="0" smtClean="0"/>
                    <a:t>                                 </a:t>
                  </a:r>
                  <a:r>
                    <a:rPr lang="en-US" sz="800" b="1" baseline="0" dirty="0"/>
                    <a:t>©2007 </a:t>
                  </a:r>
                  <a:r>
                    <a:rPr lang="en-US" sz="800" b="1" baseline="0" dirty="0" smtClean="0"/>
                    <a:t>           I2E</a:t>
                  </a:r>
                  <a:r>
                    <a:rPr lang="en-US" sz="800" b="1" baseline="0" dirty="0"/>
                    <a:t>, Inc.</a:t>
                  </a:r>
                  <a:endParaRPr lang="en-US" sz="800" b="1" dirty="0"/>
                </a:p>
              </p:txBody>
            </p:sp>
            <p:sp>
              <p:nvSpPr>
                <p:cNvPr id="25" name="TextBox 75"/>
                <p:cNvSpPr txBox="1"/>
                <p:nvPr/>
              </p:nvSpPr>
              <p:spPr>
                <a:xfrm>
                  <a:off x="1818902" y="2473936"/>
                  <a:ext cx="967282" cy="252172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5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Friends</a:t>
                  </a:r>
                  <a:r>
                    <a:rPr lang="en-US" sz="15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,</a:t>
                  </a:r>
                </a:p>
                <a:p>
                  <a:pPr algn="ctr"/>
                  <a:r>
                    <a:rPr lang="en-US" sz="15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Founders</a:t>
                  </a:r>
                  <a:r>
                    <a:rPr lang="en-US" sz="15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, Family</a:t>
                  </a:r>
                </a:p>
              </p:txBody>
            </p:sp>
            <p:sp>
              <p:nvSpPr>
                <p:cNvPr id="26" name="TextBox 76"/>
                <p:cNvSpPr txBox="1"/>
                <p:nvPr/>
              </p:nvSpPr>
              <p:spPr>
                <a:xfrm>
                  <a:off x="2639246" y="2464400"/>
                  <a:ext cx="1188086" cy="18966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600" dirty="0"/>
                </a:p>
                <a:p>
                  <a:pPr algn="ctr"/>
                  <a:r>
                    <a:rPr lang="en-US" sz="1500" b="1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Angels</a:t>
                  </a:r>
                  <a:r>
                    <a:rPr lang="en-US" sz="15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, Grants, </a:t>
                  </a:r>
                  <a:r>
                    <a:rPr lang="en-US" sz="15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Bootstrap</a:t>
                  </a:r>
                  <a:endParaRPr lang="en-US" sz="15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TextBox 77"/>
                <p:cNvSpPr txBox="1"/>
                <p:nvPr/>
              </p:nvSpPr>
              <p:spPr>
                <a:xfrm>
                  <a:off x="3868879" y="2556178"/>
                  <a:ext cx="848633" cy="192975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600" dirty="0"/>
                </a:p>
                <a:p>
                  <a:pPr algn="ctr"/>
                  <a:r>
                    <a:rPr lang="en-US" sz="15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Venture</a:t>
                  </a:r>
                  <a:r>
                    <a:rPr lang="en-US" sz="1500" b="1" baseline="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Capital</a:t>
                  </a:r>
                  <a:endParaRPr lang="en-US" sz="15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3" cstate="print"/>
                <a:srcRect r="56737"/>
                <a:stretch>
                  <a:fillRect/>
                </a:stretch>
              </p:blipFill>
              <p:spPr>
                <a:xfrm>
                  <a:off x="4322367" y="299885"/>
                  <a:ext cx="1355161" cy="2046166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9" name="TextBox 78"/>
                <p:cNvSpPr txBox="1"/>
                <p:nvPr/>
              </p:nvSpPr>
              <p:spPr>
                <a:xfrm>
                  <a:off x="4629996" y="2405997"/>
                  <a:ext cx="1053159" cy="341615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600" dirty="0"/>
                </a:p>
                <a:p>
                  <a:pPr algn="ctr"/>
                  <a:r>
                    <a:rPr lang="en-US" sz="15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Equity, Markets, Banks</a:t>
                  </a:r>
                </a:p>
              </p:txBody>
            </p:sp>
            <p:sp>
              <p:nvSpPr>
                <p:cNvPr id="30" name="TextBox 73"/>
                <p:cNvSpPr txBox="1"/>
                <p:nvPr/>
              </p:nvSpPr>
              <p:spPr>
                <a:xfrm>
                  <a:off x="2582670" y="1091912"/>
                  <a:ext cx="1177477" cy="256903"/>
                </a:xfrm>
                <a:prstGeom prst="rect">
                  <a:avLst/>
                </a:prstGeom>
                <a:solidFill>
                  <a:schemeClr val="accen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500" b="1" dirty="0">
                      <a:solidFill>
                        <a:schemeClr val="tx1"/>
                      </a:solidFill>
                    </a:rPr>
                    <a:t>Excell Partners</a:t>
                  </a:r>
                </a:p>
              </p:txBody>
            </p:sp>
          </p:grpSp>
          <p:cxnSp>
            <p:nvCxnSpPr>
              <p:cNvPr id="8" name="Straight Arrow Connector 7"/>
              <p:cNvCxnSpPr/>
              <p:nvPr/>
            </p:nvCxnSpPr>
            <p:spPr>
              <a:xfrm flipV="1">
                <a:off x="1219200" y="4648200"/>
                <a:ext cx="925945" cy="721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10800000" flipV="1">
                <a:off x="2203453" y="4641850"/>
                <a:ext cx="1133472" cy="9524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3473450" y="4641850"/>
                <a:ext cx="1066800" cy="158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4651375" y="4645025"/>
                <a:ext cx="1197768" cy="2382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6075324" y="4654008"/>
                <a:ext cx="1676400" cy="158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890455" y="3701008"/>
                <a:ext cx="4468908" cy="54333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-364385" y="3695784"/>
                <a:ext cx="4455463" cy="3585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2170550" y="3694268"/>
                <a:ext cx="4455463" cy="3585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3343504" y="3696781"/>
                <a:ext cx="4455463" cy="3585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4482787" y="3699693"/>
                <a:ext cx="4455463" cy="3585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Picture 2" descr="C:\Documents and Settings\Susan Pecor\My Documents\My Pictures\Non-Excell Logos\i2E Logo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21450" y="6043726"/>
                <a:ext cx="260349" cy="267386"/>
              </a:xfrm>
              <a:prstGeom prst="rect">
                <a:avLst/>
              </a:prstGeom>
              <a:noFill/>
            </p:spPr>
          </p:pic>
          <p:cxnSp>
            <p:nvCxnSpPr>
              <p:cNvPr id="19" name="Straight Connector 18"/>
              <p:cNvCxnSpPr/>
              <p:nvPr/>
            </p:nvCxnSpPr>
            <p:spPr>
              <a:xfrm flipV="1">
                <a:off x="471488" y="5943600"/>
                <a:ext cx="7281862" cy="476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4419600" y="2362200"/>
              <a:ext cx="2743200" cy="32316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tx1"/>
                  </a:solidFill>
                  <a:latin typeface="+mn-lt"/>
                </a:rPr>
                <a:t>VCs</a:t>
              </a:r>
              <a:endParaRPr lang="en-US" sz="15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31" name="Heart 30"/>
          <p:cNvSpPr/>
          <p:nvPr/>
        </p:nvSpPr>
        <p:spPr>
          <a:xfrm>
            <a:off x="2514600" y="3581400"/>
            <a:ext cx="914400" cy="914400"/>
          </a:xfrm>
          <a:prstGeom prst="hear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noFill/>
          <a:ln/>
        </p:spPr>
        <p:txBody>
          <a:bodyPr lIns="92075" tIns="46038" rIns="92075" bIns="46038"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The Capital Lifecycle Commercialization Continuum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7169</TotalTime>
  <Words>976</Words>
  <Application>Microsoft Office PowerPoint</Application>
  <PresentationFormat>On-screen Show (4:3)</PresentationFormat>
  <Paragraphs>431</Paragraphs>
  <Slides>26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Apex</vt:lpstr>
      <vt:lpstr>Photo Editor Photo</vt:lpstr>
      <vt:lpstr>Excell Partners, Inc.</vt:lpstr>
      <vt:lpstr>The Capital Lifecycle Commercialization Continuum</vt:lpstr>
      <vt:lpstr>Venture Capital Investment - 2009</vt:lpstr>
      <vt:lpstr>Preferred VC Stage of Investment</vt:lpstr>
      <vt:lpstr>Most Popular Industries</vt:lpstr>
      <vt:lpstr>Most Popular Industries</vt:lpstr>
      <vt:lpstr>Where Does the Money Go?</vt:lpstr>
      <vt:lpstr>VC Investments in NYS - 2009                             </vt:lpstr>
      <vt:lpstr>The Capital Lifecycle Commercialization Continuum</vt:lpstr>
      <vt:lpstr>Slide 10</vt:lpstr>
      <vt:lpstr>The Power of Angels</vt:lpstr>
      <vt:lpstr>Slide 12</vt:lpstr>
      <vt:lpstr>Angel Investments</vt:lpstr>
      <vt:lpstr>Slide 14</vt:lpstr>
      <vt:lpstr>Upstate Angels - 2009</vt:lpstr>
      <vt:lpstr>Excell Partners, Inc.</vt:lpstr>
      <vt:lpstr>Excell’s Footprint</vt:lpstr>
      <vt:lpstr>Excell Partners Inc.</vt:lpstr>
      <vt:lpstr>Slide 19</vt:lpstr>
      <vt:lpstr>Slide 20</vt:lpstr>
      <vt:lpstr>Slide 21</vt:lpstr>
      <vt:lpstr>Venture Capital Exits 1997 - 2009</vt:lpstr>
      <vt:lpstr>What are your odds for funding?</vt:lpstr>
      <vt:lpstr>Vetting Deals</vt:lpstr>
      <vt:lpstr>The Race is on!</vt:lpstr>
      <vt:lpstr>From Research to Incubator</vt:lpstr>
    </vt:vector>
  </TitlesOfParts>
  <Company>Initiatives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Agenda (working)</dc:title>
  <dc:creator>Mark W. Wilson</dc:creator>
  <cp:lastModifiedBy>denglert</cp:lastModifiedBy>
  <cp:revision>959</cp:revision>
  <cp:lastPrinted>2005-10-31T21:22:45Z</cp:lastPrinted>
  <dcterms:created xsi:type="dcterms:W3CDTF">2004-07-28T13:11:39Z</dcterms:created>
  <dcterms:modified xsi:type="dcterms:W3CDTF">2011-01-18T18:24:37Z</dcterms:modified>
</cp:coreProperties>
</file>