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4"/>
  </p:notesMasterIdLst>
  <p:handoutMasterIdLst>
    <p:handoutMasterId r:id="rId45"/>
  </p:handoutMasterIdLst>
  <p:sldIdLst>
    <p:sldId id="256" r:id="rId15"/>
    <p:sldId id="285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9" r:id="rId24"/>
    <p:sldId id="276" r:id="rId25"/>
    <p:sldId id="280" r:id="rId26"/>
    <p:sldId id="281" r:id="rId27"/>
    <p:sldId id="277" r:id="rId28"/>
    <p:sldId id="282" r:id="rId29"/>
    <p:sldId id="278" r:id="rId30"/>
    <p:sldId id="283" r:id="rId31"/>
    <p:sldId id="265" r:id="rId32"/>
    <p:sldId id="266" r:id="rId33"/>
    <p:sldId id="275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84" r:id="rId43"/>
  </p:sldIdLst>
  <p:sldSz cx="13004800" cy="9753600"/>
  <p:notesSz cx="9236075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7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16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9D3F06-F24B-4A9E-B573-630E79EBBB5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356308-1A71-44B4-BAB5-0B51439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62E744A-6A4F-4F48-8F6D-A6E70380D8C5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0"/>
            <a:ext cx="7388860" cy="308610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87E2416-186F-40E2-8D4F-DDDE269A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4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610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067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164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7875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182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478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277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5166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1691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516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7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6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025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531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8677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921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74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595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934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6709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608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8237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45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4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099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9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321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868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770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282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690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788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179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6817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50915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469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16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73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80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5119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780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81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599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4261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87823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08281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59556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774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410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460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56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94517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898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4138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02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002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684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68642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92504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42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34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00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897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463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240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04900"/>
          </a:xfrm>
          <a:prstGeom prst="rect">
            <a:avLst/>
          </a:prstGeom>
        </p:spPr>
        <p:txBody>
          <a:bodyPr/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270000" y="2971800"/>
            <a:ext cx="10464800" cy="5486400"/>
          </a:xfrm>
          <a:prstGeom prst="rect">
            <a:avLst/>
          </a:prstGeom>
        </p:spPr>
        <p:txBody>
          <a:bodyPr/>
          <a:lstStyle/>
          <a:p>
            <a:pPr lvl="0" algn="l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87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4784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61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03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06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06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7320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66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7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99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88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730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262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2783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31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07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36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14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669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34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99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3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1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985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788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4151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293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85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032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1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9024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77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47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889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351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156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7303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31138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1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626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41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81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41752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596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91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91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9536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43045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6077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623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410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52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923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35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055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679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630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674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1317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2702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87273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267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985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092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7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496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13021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8854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82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067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52760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1580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9879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663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328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91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50940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986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1704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371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98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00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6308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9381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12551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07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72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spto.gov/web/patents/classifica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" TargetMode="External"/><Relationship Id="rId2" Type="http://schemas.openxmlformats.org/officeDocument/2006/relationships/hyperlink" Target="http://www.google.com/pat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epo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825" y="-106363"/>
            <a:ext cx="9929813" cy="96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1638300"/>
            <a:ext cx="10464800" cy="2895600"/>
          </a:xfrm>
          <a:prstGeom prst="rect">
            <a:avLst/>
          </a:prstGeom>
          <a:ln/>
        </p:spPr>
        <p:txBody>
          <a:bodyPr/>
          <a:lstStyle/>
          <a:p>
            <a:r>
              <a:rPr lang="en-US" sz="7200" dirty="0" smtClean="0"/>
              <a:t>Finding and Evaluating Inventions, Prior Art</a:t>
            </a:r>
            <a:endParaRPr lang="en-US" sz="7200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4660900"/>
            <a:ext cx="10464800" cy="14986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to Find Inventions, How to Evaluate Inventions, Finding Prior Art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What makes a good invention?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Newness (Novelty)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Advantages over the prior art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Feasibility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Applicability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Alternatives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err="1" smtClean="0"/>
              <a:t>Detectabililty</a:t>
            </a:r>
            <a:endParaRPr lang="en-US" sz="4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/>
              <a:t>Business Relevance</a:t>
            </a:r>
            <a:endParaRPr lang="en-US" sz="4400" dirty="0"/>
          </a:p>
        </p:txBody>
      </p:sp>
      <p:pic>
        <p:nvPicPr>
          <p:cNvPr id="2050" name="Picture 2" descr="C:\Users\rkcunningham\AppData\Local\Microsoft\Windows\Temporary Internet Files\Content.IE5\WF5AKHPN\MC900433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28" y="5639028"/>
            <a:ext cx="3276372" cy="32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7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447800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Newness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82600" y="3124200"/>
            <a:ext cx="8610600" cy="6477000"/>
          </a:xfrm>
        </p:spPr>
        <p:txBody>
          <a:bodyPr lIns="130046" tIns="65023" rIns="130046" bIns="65023"/>
          <a:lstStyle/>
          <a:p>
            <a:pPr algn="l"/>
            <a:r>
              <a:rPr lang="en-US" sz="4000" dirty="0" smtClean="0"/>
              <a:t>Is </a:t>
            </a:r>
            <a:r>
              <a:rPr lang="en-US" sz="4000" dirty="0"/>
              <a:t>the invention </a:t>
            </a:r>
            <a:r>
              <a:rPr lang="en-US" sz="4000" dirty="0" smtClean="0"/>
              <a:t>a:</a:t>
            </a:r>
          </a:p>
          <a:p>
            <a:pPr algn="l"/>
            <a:r>
              <a:rPr lang="en-US" sz="4000" dirty="0" smtClean="0"/>
              <a:t>	revolutionary </a:t>
            </a:r>
            <a:r>
              <a:rPr lang="en-US" sz="4000" dirty="0"/>
              <a:t>concept, or </a:t>
            </a:r>
            <a:endParaRPr lang="en-US" sz="4000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an incremental </a:t>
            </a:r>
            <a:r>
              <a:rPr lang="en-US" sz="4000" dirty="0"/>
              <a:t>advance, </a:t>
            </a:r>
            <a:r>
              <a:rPr lang="en-US" sz="4000" dirty="0" smtClean="0"/>
              <a:t>or </a:t>
            </a:r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somewhere </a:t>
            </a:r>
            <a:r>
              <a:rPr lang="en-US" sz="4000" dirty="0"/>
              <a:t>in </a:t>
            </a:r>
            <a:r>
              <a:rPr lang="en-US" sz="4000" dirty="0" smtClean="0"/>
              <a:t>between?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 smtClean="0"/>
              <a:t>Is the invention already </a:t>
            </a:r>
            <a:r>
              <a:rPr lang="en-US" sz="4000" dirty="0"/>
              <a:t>known</a:t>
            </a:r>
            <a:r>
              <a:rPr lang="en-US" sz="4000" dirty="0" smtClean="0"/>
              <a:t>?</a:t>
            </a:r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A new use for a previous 	invention?</a:t>
            </a:r>
          </a:p>
          <a:p>
            <a:pPr algn="l"/>
            <a:endParaRPr lang="en-US" sz="4000" dirty="0"/>
          </a:p>
          <a:p>
            <a:pPr algn="l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  <p:pic>
        <p:nvPicPr>
          <p:cNvPr id="3074" name="Picture 2" descr="C:\Users\rkcunningham\AppData\Local\Microsoft\Windows\Temporary Internet Files\Content.IE5\1QMY9MVU\MP9004422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1828800"/>
            <a:ext cx="219992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5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447800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Advantages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82600" y="2438400"/>
            <a:ext cx="12115800" cy="6477000"/>
          </a:xfrm>
        </p:spPr>
        <p:txBody>
          <a:bodyPr lIns="130046" tIns="65023" rIns="130046" bIns="65023"/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How </a:t>
            </a:r>
            <a:r>
              <a:rPr lang="en-US" dirty="0"/>
              <a:t>well does the invention </a:t>
            </a:r>
            <a:r>
              <a:rPr lang="en-US" dirty="0" smtClean="0"/>
              <a:t>work?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What </a:t>
            </a:r>
            <a:r>
              <a:rPr lang="en-US" dirty="0"/>
              <a:t>benefits or </a:t>
            </a:r>
            <a:r>
              <a:rPr lang="en-US" dirty="0" smtClean="0"/>
              <a:t>advantages does </a:t>
            </a:r>
            <a:r>
              <a:rPr lang="en-US" dirty="0"/>
              <a:t>it provide over current methods?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Speed</a:t>
            </a:r>
            <a:endParaRPr lang="en-US" dirty="0"/>
          </a:p>
          <a:p>
            <a:pPr algn="l"/>
            <a:r>
              <a:rPr lang="en-US" dirty="0" smtClean="0"/>
              <a:t>	Cost (UMC)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Reliability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Avoiding competing intellectual property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For </a:t>
            </a:r>
            <a:r>
              <a:rPr lang="en-US" dirty="0"/>
              <a:t>design inventions, how well does the appearance convey any intended message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  <p:pic>
        <p:nvPicPr>
          <p:cNvPr id="4098" name="Picture 2" descr="C:\Users\rkcunningham\AppData\Local\Microsoft\Windows\Temporary Internet Files\Content.IE5\O7XQDLSY\MP900448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97206" y="1967507"/>
            <a:ext cx="1935759" cy="12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447800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Feasibility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82600" y="2438400"/>
            <a:ext cx="12115800" cy="6477000"/>
          </a:xfrm>
        </p:spPr>
        <p:txBody>
          <a:bodyPr lIns="130046" tIns="65023" rIns="130046" bIns="65023"/>
          <a:lstStyle/>
          <a:p>
            <a:pPr algn="l"/>
            <a:r>
              <a:rPr lang="en-US" dirty="0" smtClean="0"/>
              <a:t>How </a:t>
            </a:r>
            <a:r>
              <a:rPr lang="en-US" dirty="0"/>
              <a:t>difficult or expensive is it to </a:t>
            </a:r>
            <a:r>
              <a:rPr lang="en-US" dirty="0" smtClean="0"/>
              <a:t>implement</a:t>
            </a:r>
            <a:r>
              <a:rPr lang="en-US" dirty="0"/>
              <a:t>?   </a:t>
            </a:r>
            <a:endParaRPr lang="en-US" dirty="0" smtClean="0"/>
          </a:p>
          <a:p>
            <a:pPr algn="l"/>
            <a:r>
              <a:rPr lang="en-US" dirty="0" smtClean="0"/>
              <a:t>	Is it more costly?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Would it require a change in manufacturing process, 	qualification, customer acceptance?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What </a:t>
            </a:r>
            <a:r>
              <a:rPr lang="en-US" dirty="0"/>
              <a:t>else has to occur or </a:t>
            </a:r>
            <a:r>
              <a:rPr lang="en-US" dirty="0" smtClean="0"/>
              <a:t>to be </a:t>
            </a:r>
            <a:r>
              <a:rPr lang="en-US" dirty="0"/>
              <a:t>done</a:t>
            </a:r>
            <a:r>
              <a:rPr lang="en-US" dirty="0" smtClean="0"/>
              <a:t>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Is the invention dependent on technological 	advancement?</a:t>
            </a:r>
          </a:p>
          <a:p>
            <a:pPr algn="l"/>
            <a:r>
              <a:rPr lang="en-US" dirty="0" smtClean="0"/>
              <a:t>	Is use dependent on licensing other IP?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Does it require government approval?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601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643063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Applicability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549400" y="2438400"/>
            <a:ext cx="9677400" cy="7086600"/>
          </a:xfrm>
        </p:spPr>
        <p:txBody>
          <a:bodyPr lIns="130046" tIns="65023" rIns="130046" bIns="65023"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How </a:t>
            </a:r>
            <a:r>
              <a:rPr lang="en-US" dirty="0"/>
              <a:t>broadly is it </a:t>
            </a:r>
            <a:r>
              <a:rPr lang="en-US" dirty="0" smtClean="0"/>
              <a:t>applicable?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One field of use or many?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Is it a solution to a specific problem or 	can be use more broadly?</a:t>
            </a:r>
          </a:p>
          <a:p>
            <a:pPr algn="l"/>
            <a:r>
              <a:rPr lang="en-US" dirty="0" smtClean="0"/>
              <a:t>	</a:t>
            </a:r>
            <a:endParaRPr lang="en-US" dirty="0"/>
          </a:p>
          <a:p>
            <a:pPr algn="l"/>
            <a:r>
              <a:rPr lang="en-US" dirty="0" smtClean="0"/>
              <a:t>How broadly can it be licensed?</a:t>
            </a:r>
          </a:p>
          <a:p>
            <a:pPr algn="l"/>
            <a:r>
              <a:rPr lang="en-US" dirty="0" smtClean="0"/>
              <a:t>	One product?</a:t>
            </a:r>
          </a:p>
          <a:p>
            <a:pPr algn="l"/>
            <a:r>
              <a:rPr lang="en-US" dirty="0" smtClean="0"/>
              <a:t>	One company?</a:t>
            </a:r>
          </a:p>
          <a:p>
            <a:pPr algn="l"/>
            <a:r>
              <a:rPr lang="en-US" dirty="0" smtClean="0"/>
              <a:t>	One industry?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One country?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27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447800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Alternatives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549400" y="2438400"/>
            <a:ext cx="9677400" cy="7086600"/>
          </a:xfrm>
        </p:spPr>
        <p:txBody>
          <a:bodyPr lIns="130046" tIns="65023" rIns="130046" bIns="65023"/>
          <a:lstStyle/>
          <a:p>
            <a:pPr algn="l"/>
            <a:r>
              <a:rPr lang="en-US" dirty="0" smtClean="0"/>
              <a:t>Are </a:t>
            </a:r>
            <a:r>
              <a:rPr lang="en-US" dirty="0"/>
              <a:t>there other methods of </a:t>
            </a:r>
            <a:r>
              <a:rPr lang="en-US" dirty="0" smtClean="0"/>
              <a:t>accomplishing </a:t>
            </a:r>
            <a:r>
              <a:rPr lang="en-US" dirty="0"/>
              <a:t>a similar result?  </a:t>
            </a:r>
            <a:endParaRPr lang="en-US" dirty="0" smtClean="0"/>
          </a:p>
          <a:p>
            <a:pPr algn="l"/>
            <a:r>
              <a:rPr lang="en-US" dirty="0" smtClean="0"/>
              <a:t>	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 </a:t>
            </a:r>
            <a:r>
              <a:rPr lang="en-US" dirty="0"/>
              <a:t>easy </a:t>
            </a:r>
            <a:r>
              <a:rPr lang="en-US" dirty="0" smtClean="0"/>
              <a:t>is </a:t>
            </a:r>
            <a:r>
              <a:rPr lang="en-US" dirty="0"/>
              <a:t>it to work </a:t>
            </a:r>
            <a:r>
              <a:rPr lang="en-US" dirty="0" smtClean="0"/>
              <a:t>around </a:t>
            </a:r>
            <a:r>
              <a:rPr lang="en-US" dirty="0"/>
              <a:t>by </a:t>
            </a:r>
            <a:r>
              <a:rPr lang="en-US" dirty="0" smtClean="0"/>
              <a:t>alternative means?</a:t>
            </a:r>
          </a:p>
          <a:p>
            <a:pPr algn="l"/>
            <a:r>
              <a:rPr lang="en-US" dirty="0" smtClean="0"/>
              <a:t>	How difficult, costly, timely to use an 	alternative?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Can we patent the alternatives?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Can we block design </a:t>
            </a:r>
            <a:r>
              <a:rPr lang="en-US" dirty="0" err="1" smtClean="0"/>
              <a:t>arounds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  <p:pic>
        <p:nvPicPr>
          <p:cNvPr id="5122" name="Picture 2" descr="C:\Users\rkcunningham\AppData\Local\Microsoft\Windows\Temporary Internet Files\Content.IE5\OVDVBQ4B\MP9004304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848" y="1600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7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643063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Detectability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168400" y="2438400"/>
            <a:ext cx="10439400" cy="7086600"/>
          </a:xfrm>
        </p:spPr>
        <p:txBody>
          <a:bodyPr lIns="130046" tIns="65023" rIns="130046" bIns="65023"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How </a:t>
            </a:r>
            <a:r>
              <a:rPr lang="en-US" dirty="0"/>
              <a:t>difficult would it be to detect use by others</a:t>
            </a:r>
            <a:r>
              <a:rPr lang="en-US" dirty="0" smtClean="0"/>
              <a:t>?</a:t>
            </a:r>
          </a:p>
          <a:p>
            <a:pPr algn="l"/>
            <a:r>
              <a:rPr lang="en-US" dirty="0" smtClean="0"/>
              <a:t>	Can I tell if someone is infringing?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Does it require access to: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manufacturing site;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confidential materials;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source code?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  <p:pic>
        <p:nvPicPr>
          <p:cNvPr id="6146" name="Picture 2" descr="C:\Users\rkcunningham\AppData\Local\Microsoft\Windows\Temporary Internet Files\Content.IE5\WF5AKHPN\MC900439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876" y="6448097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7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74725" y="1719263"/>
            <a:ext cx="11055350" cy="2090737"/>
          </a:xfrm>
        </p:spPr>
        <p:txBody>
          <a:bodyPr lIns="130046" tIns="65023" rIns="130046" bIns="65023"/>
          <a:lstStyle/>
          <a:p>
            <a:r>
              <a:rPr lang="en-US" altLang="en-US" sz="5400" dirty="0" smtClean="0"/>
              <a:t>Business Relevance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168400" y="2438400"/>
            <a:ext cx="10439400" cy="7086600"/>
          </a:xfrm>
        </p:spPr>
        <p:txBody>
          <a:bodyPr lIns="130046" tIns="65023" rIns="130046" bIns="65023"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What is the potential for commercialization?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Starting a company?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Licensing to established businesses?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Potential revenue?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Relevance to an interested business</a:t>
            </a:r>
          </a:p>
          <a:p>
            <a:pPr algn="l"/>
            <a:r>
              <a:rPr lang="en-US" dirty="0" smtClean="0"/>
              <a:t>	What </a:t>
            </a:r>
            <a:r>
              <a:rPr lang="en-US" dirty="0"/>
              <a:t>are </a:t>
            </a:r>
            <a:r>
              <a:rPr lang="en-US" dirty="0" smtClean="0"/>
              <a:t>their </a:t>
            </a:r>
            <a:r>
              <a:rPr lang="en-US" dirty="0"/>
              <a:t>product </a:t>
            </a:r>
            <a:r>
              <a:rPr lang="en-US" dirty="0" smtClean="0"/>
              <a:t>plans?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</a:t>
            </a:r>
            <a:r>
              <a:rPr lang="en-US" dirty="0"/>
              <a:t>does the invention fit in </a:t>
            </a:r>
            <a:r>
              <a:rPr lang="en-US" dirty="0" smtClean="0"/>
              <a:t>a company’s 	R&amp;D </a:t>
            </a:r>
            <a:r>
              <a:rPr lang="en-US" dirty="0"/>
              <a:t>strategy? 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What </a:t>
            </a:r>
            <a:r>
              <a:rPr lang="en-US" dirty="0"/>
              <a:t>licensing or new business potential </a:t>
            </a:r>
            <a:r>
              <a:rPr lang="en-US" dirty="0" smtClean="0"/>
              <a:t>	does </a:t>
            </a:r>
            <a:r>
              <a:rPr lang="en-US" dirty="0"/>
              <a:t>it have?</a:t>
            </a:r>
          </a:p>
          <a:p>
            <a:pPr marL="742950" indent="-742950" algn="l">
              <a:buAutoNum type="arabicParenR" startAt="4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+mj-lt"/>
              </a:rPr>
              <a:t>What Makes a </a:t>
            </a:r>
          </a:p>
          <a:p>
            <a:pPr algn="l"/>
            <a:r>
              <a:rPr lang="en-US" sz="4800" dirty="0" smtClean="0">
                <a:latin typeface="+mj-lt"/>
              </a:rPr>
              <a:t>Good Invention?</a:t>
            </a:r>
            <a:endParaRPr lang="en-US" sz="4800" dirty="0">
              <a:latin typeface="+mj-lt"/>
            </a:endParaRPr>
          </a:p>
        </p:txBody>
      </p:sp>
      <p:pic>
        <p:nvPicPr>
          <p:cNvPr id="7170" name="Picture 2" descr="C:\Users\rkcunningham\AppData\Local\Microsoft\Windows\Temporary Internet Files\Content.IE5\1QMY9MVU\MM90030057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1616957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0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 lIns="130046" tIns="65023" rIns="130046" bIns="65023"/>
          <a:lstStyle/>
          <a:p>
            <a:r>
              <a:rPr lang="en-US" altLang="en-US" sz="6600" dirty="0" smtClean="0"/>
              <a:t>Searching State of the Art Technology with Patents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 lIns="130046" tIns="65023" rIns="130046" bIns="65023"/>
          <a:lstStyle/>
          <a:p>
            <a:r>
              <a:rPr lang="en-US" altLang="en-US" smtClean="0"/>
              <a:t>How to use the international patent systems to find prior art and the state of the art for particular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0554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6000" dirty="0" smtClean="0"/>
              <a:t>Patents as a </a:t>
            </a:r>
            <a:br>
              <a:rPr lang="en-US" altLang="en-US" sz="6000" dirty="0" smtClean="0"/>
            </a:br>
            <a:r>
              <a:rPr lang="en-US" altLang="en-US" sz="6000" dirty="0" smtClean="0"/>
              <a:t>resource of technology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77800" y="2514600"/>
            <a:ext cx="12646378" cy="5486400"/>
          </a:xfrm>
        </p:spPr>
        <p:txBody>
          <a:bodyPr lIns="130046" tIns="65023" rIns="130046" bIns="65023"/>
          <a:lstStyle/>
          <a:p>
            <a:r>
              <a:rPr lang="en-US" altLang="en-US" sz="3200" dirty="0" smtClean="0"/>
              <a:t>The patent offices around the world are a vast resource of technology.</a:t>
            </a:r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With online access, it is much easier to access the databases of the patent offices (and surrogate sources such as Google Patents) to research:</a:t>
            </a:r>
          </a:p>
          <a:p>
            <a:pPr algn="l"/>
            <a:r>
              <a:rPr lang="en-US" altLang="en-US" sz="3200" dirty="0" smtClean="0"/>
              <a:t>	-The state of the art for a particular technology</a:t>
            </a:r>
          </a:p>
          <a:p>
            <a:pPr algn="l"/>
            <a:r>
              <a:rPr lang="en-US" altLang="en-US" sz="3200" dirty="0" smtClean="0"/>
              <a:t>	-Prior art for a particular technology</a:t>
            </a:r>
          </a:p>
          <a:p>
            <a:pPr algn="l"/>
            <a:r>
              <a:rPr lang="en-US" altLang="en-US" sz="3200" dirty="0" smtClean="0"/>
              <a:t>	-Research solutions that other inventors have used for 			problems.</a:t>
            </a:r>
          </a:p>
          <a:p>
            <a:endParaRPr lang="en-US" altLang="en-US" sz="3200" dirty="0" smtClean="0"/>
          </a:p>
        </p:txBody>
      </p:sp>
      <p:pic>
        <p:nvPicPr>
          <p:cNvPr id="11268" name="Picture 5" descr="C:\Users\US172704\AppData\Local\Microsoft\Windows\Temporary Internet Files\Content.IE5\TP7OI8Z0\MC9004420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86" y="7086600"/>
            <a:ext cx="2203591" cy="15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1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Preparing for the New Reality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Nov. 11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Technology 	Commercialization and 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Mar. 17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928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485900"/>
            <a:ext cx="10464800" cy="1104900"/>
          </a:xfrm>
        </p:spPr>
        <p:txBody>
          <a:bodyPr/>
          <a:lstStyle/>
          <a:p>
            <a:r>
              <a:rPr lang="en-US" sz="6000" dirty="0" smtClean="0"/>
              <a:t>Too Many Answers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971800"/>
            <a:ext cx="12344400" cy="5486400"/>
          </a:xfrm>
        </p:spPr>
        <p:txBody>
          <a:bodyPr/>
          <a:lstStyle/>
          <a:p>
            <a:r>
              <a:rPr lang="en-US" altLang="en-US" dirty="0"/>
              <a:t>The difficulty is now however, not finding the answers,  but finding </a:t>
            </a:r>
            <a:r>
              <a:rPr lang="en-US" altLang="en-US" b="1" dirty="0"/>
              <a:t>too many answers</a:t>
            </a:r>
            <a:r>
              <a:rPr lang="en-US" altLang="en-US" dirty="0"/>
              <a:t>!  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sz="4400" dirty="0" smtClean="0">
                <a:solidFill>
                  <a:srgbClr val="C00000"/>
                </a:solidFill>
              </a:rPr>
              <a:t>Data is the garbage of the twenty first century.</a:t>
            </a:r>
            <a:endParaRPr lang="en-US" altLang="en-US" sz="4400" dirty="0">
              <a:solidFill>
                <a:srgbClr val="C00000"/>
              </a:solidFill>
            </a:endParaRP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How </a:t>
            </a:r>
            <a:r>
              <a:rPr lang="en-US" altLang="en-US" dirty="0"/>
              <a:t>can you find a manageable answer</a:t>
            </a:r>
            <a:r>
              <a:rPr lang="en-US" alt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rkcunningham\AppData\Local\Microsoft\Windows\Temporary Internet Files\Content.IE5\OVDVBQ4B\MC9001049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182697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2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0200" y="5334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Finding the State </a:t>
            </a:r>
            <a:br>
              <a:rPr lang="en-US" altLang="en-US" sz="5400" dirty="0" smtClean="0"/>
            </a:br>
            <a:r>
              <a:rPr lang="en-US" altLang="en-US" sz="5400" dirty="0" smtClean="0"/>
              <a:t>of the Art for a Technology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16000" y="2590800"/>
            <a:ext cx="10464800" cy="5486400"/>
          </a:xfrm>
        </p:spPr>
        <p:txBody>
          <a:bodyPr lIns="130046" tIns="65023" rIns="130046" bIns="65023"/>
          <a:lstStyle/>
          <a:p>
            <a:pPr algn="l">
              <a:defRPr/>
            </a:pPr>
            <a:r>
              <a:rPr lang="en-US" sz="2800" dirty="0" smtClean="0"/>
              <a:t>The technology search process to obtain manageable results:</a:t>
            </a:r>
          </a:p>
          <a:p>
            <a:pPr algn="l">
              <a:defRPr/>
            </a:pPr>
            <a:endParaRPr lang="en-US" sz="2800" dirty="0" smtClean="0"/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Key word searching to find patents in broad categories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Filter results to find several patents related to the search request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Analyze Patent Classification Numbers of patents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Select relevant Patent Classification Numbers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Search by Patent Classification Number(s)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Narrow within a classification if necessary</a:t>
            </a:r>
          </a:p>
          <a:p>
            <a:pPr marL="650230" indent="-650230" algn="l">
              <a:buFontTx/>
              <a:buAutoNum type="arabicPeriod"/>
              <a:defRPr/>
            </a:pPr>
            <a:r>
              <a:rPr lang="en-US" sz="2800" dirty="0" smtClean="0"/>
              <a:t>Employ alternate search criteria if necessary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2800" dirty="0" smtClean="0"/>
              <a:t>By Company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2800" dirty="0" smtClean="0"/>
              <a:t>By Inventor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2800" dirty="0" smtClean="0"/>
              <a:t>Patents cited in or cited by</a:t>
            </a:r>
          </a:p>
        </p:txBody>
      </p:sp>
      <p:pic>
        <p:nvPicPr>
          <p:cNvPr id="12292" name="Picture 4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0" y="1600200"/>
            <a:ext cx="1562382" cy="15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4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1600" y="3810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Starting a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47800"/>
            <a:ext cx="12425680" cy="5486400"/>
          </a:xfrm>
        </p:spPr>
        <p:txBody>
          <a:bodyPr lIns="130046" tIns="65023" rIns="130046" bIns="65023"/>
          <a:lstStyle/>
          <a:p>
            <a:pPr marL="650230" indent="-650230" algn="l">
              <a:buFontTx/>
              <a:buAutoNum type="arabicPeriod"/>
              <a:defRPr/>
            </a:pPr>
            <a:r>
              <a:rPr lang="en-US" dirty="0" smtClean="0"/>
              <a:t>Key word searching to find patents in broad categories</a:t>
            </a:r>
          </a:p>
          <a:p>
            <a:pPr lvl="1" algn="l">
              <a:defRPr/>
            </a:pPr>
            <a:r>
              <a:rPr lang="en-US" dirty="0"/>
              <a:t>	</a:t>
            </a:r>
            <a:r>
              <a:rPr lang="en-US" dirty="0" smtClean="0"/>
              <a:t>Google is a good place to start for key word searching</a:t>
            </a:r>
          </a:p>
          <a:p>
            <a:pPr lvl="1" algn="l">
              <a:defRPr/>
            </a:pPr>
            <a:r>
              <a:rPr lang="en-US" dirty="0"/>
              <a:t>	</a:t>
            </a:r>
            <a:r>
              <a:rPr lang="en-US" dirty="0" smtClean="0"/>
              <a:t>	Over inclusive – Typically brings back far too many 			possible patents.</a:t>
            </a:r>
          </a:p>
          <a:p>
            <a:pPr lvl="1" algn="l">
              <a:defRPr/>
            </a:pPr>
            <a:r>
              <a:rPr lang="en-US" dirty="0"/>
              <a:t>	</a:t>
            </a:r>
            <a:r>
              <a:rPr lang="en-US" dirty="0" smtClean="0"/>
              <a:t>	Under inclusive – The same item can be referred 			to with different words (Paper vs. Sheet Material 			vs. Printing Medium, etc.)</a:t>
            </a:r>
          </a:p>
          <a:p>
            <a:pPr lvl="1" algn="l">
              <a:defRPr/>
            </a:pPr>
            <a:endParaRPr lang="en-US" dirty="0" smtClean="0"/>
          </a:p>
          <a:p>
            <a:pPr marL="650230" indent="-650230" algn="l">
              <a:buFontTx/>
              <a:buAutoNum type="arabicPeriod"/>
              <a:defRPr/>
            </a:pPr>
            <a:r>
              <a:rPr lang="en-US" dirty="0" smtClean="0"/>
              <a:t>Filter results to find several patents related to the search request.</a:t>
            </a:r>
          </a:p>
          <a:p>
            <a:pPr lvl="1" algn="l">
              <a:defRPr/>
            </a:pPr>
            <a:r>
              <a:rPr lang="en-US" dirty="0"/>
              <a:t>	</a:t>
            </a:r>
            <a:r>
              <a:rPr lang="en-US" dirty="0" smtClean="0"/>
              <a:t>	Quickly scan results to find a couple of patents that 		are in the area of your search.</a:t>
            </a:r>
          </a:p>
          <a:p>
            <a:pPr algn="l">
              <a:defRPr/>
            </a:pPr>
            <a:endParaRPr lang="en-US" dirty="0"/>
          </a:p>
        </p:txBody>
      </p:sp>
      <p:pic>
        <p:nvPicPr>
          <p:cNvPr id="13316" name="Picture 2" descr="C:\Users\US172704\AppData\Local\Microsoft\Windows\Temporary Internet Files\Content.IE5\PW8HOABX\MP9003905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7924800"/>
            <a:ext cx="2275840" cy="16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Patent Classification </a:t>
            </a:r>
            <a:br>
              <a:rPr lang="en-US" altLang="en-US" sz="5400" dirty="0" smtClean="0"/>
            </a:br>
            <a:r>
              <a:rPr lang="en-US" altLang="en-US" sz="5400" dirty="0" smtClean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" y="1950721"/>
            <a:ext cx="11704320" cy="6416604"/>
          </a:xfrm>
        </p:spPr>
        <p:txBody>
          <a:bodyPr lIns="130046" tIns="65023" rIns="130046" bIns="65023"/>
          <a:lstStyle/>
          <a:p>
            <a:pPr algn="l">
              <a:defRPr/>
            </a:pPr>
            <a:r>
              <a:rPr lang="en-US" dirty="0" smtClean="0"/>
              <a:t>3. Analyze Patent Classification Numbers of patents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The patent classification systems (there is a US and 	an International version) are a highly detailed 	breakdown of every area of technology.</a:t>
            </a:r>
          </a:p>
          <a:p>
            <a:pPr algn="l">
              <a:defRPr/>
            </a:pPr>
            <a:r>
              <a:rPr lang="en-US" dirty="0"/>
              <a:t>	</a:t>
            </a:r>
            <a:endParaRPr lang="en-US" dirty="0" smtClean="0"/>
          </a:p>
          <a:p>
            <a:pPr algn="l">
              <a:defRPr/>
            </a:pPr>
            <a:r>
              <a:rPr lang="en-US" dirty="0" smtClean="0"/>
              <a:t>4. Select relevant Patent Classification Numbers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If you use Google Patents, it will provide links to the 	US PTO description of each classification.</a:t>
            </a:r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r>
              <a:rPr lang="en-US" dirty="0" smtClean="0"/>
              <a:t>Useful source:</a:t>
            </a:r>
          </a:p>
          <a:p>
            <a:pPr algn="l">
              <a:defRPr/>
            </a:pPr>
            <a:r>
              <a:rPr lang="en-US" dirty="0" smtClean="0">
                <a:hlinkClick r:id="rId2"/>
              </a:rPr>
              <a:t>http://www.uspto.gov/web/patents/classification/</a:t>
            </a:r>
            <a:endParaRPr lang="en-US" dirty="0" smtClean="0"/>
          </a:p>
          <a:p>
            <a:pPr algn="l">
              <a:defRPr/>
            </a:pPr>
            <a:endParaRPr lang="en-US" dirty="0"/>
          </a:p>
        </p:txBody>
      </p:sp>
      <p:pic>
        <p:nvPicPr>
          <p:cNvPr id="14340" name="Picture 2" descr="C:\Users\US172704\AppData\Local\Microsoft\Windows\Temporary Internet Files\Content.IE5\XCA1A7FK\MC9004338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7010400"/>
            <a:ext cx="2600960" cy="26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6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Patent Classification  </a:t>
            </a:r>
            <a:br>
              <a:rPr lang="en-US" altLang="en-US" sz="5400" dirty="0" smtClean="0"/>
            </a:br>
            <a:r>
              <a:rPr lang="en-US" altLang="en-US" sz="5400" dirty="0" smtClean="0"/>
              <a:t>Example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70000" y="2209800"/>
            <a:ext cx="10464800" cy="5486400"/>
          </a:xfrm>
        </p:spPr>
        <p:txBody>
          <a:bodyPr lIns="130046" tIns="65023" rIns="130046" bIns="65023"/>
          <a:lstStyle/>
          <a:p>
            <a:pPr algn="l"/>
            <a:endParaRPr lang="en-US" altLang="en-US" sz="2300" dirty="0"/>
          </a:p>
          <a:p>
            <a:pPr algn="l"/>
            <a:r>
              <a:rPr lang="en-US" altLang="en-US" sz="2300" b="1" dirty="0"/>
              <a:t>VEHICLE CONTROL, GUIDANCE, OPERATION, OR INDICATION</a:t>
            </a:r>
            <a:endParaRPr lang="en-US" altLang="en-US" sz="2300" dirty="0"/>
          </a:p>
          <a:p>
            <a:pPr algn="l"/>
            <a:r>
              <a:rPr lang="en-US" altLang="en-US" sz="2300" dirty="0"/>
              <a:t>2	.Remote control system</a:t>
            </a:r>
          </a:p>
          <a:p>
            <a:pPr algn="l"/>
            <a:r>
              <a:rPr lang="en-US" altLang="en-US" sz="2300" dirty="0"/>
              <a:t>3	.Aeronautical vehicle</a:t>
            </a:r>
          </a:p>
          <a:p>
            <a:pPr algn="l"/>
            <a:r>
              <a:rPr lang="en-US" altLang="en-US" sz="2300" dirty="0"/>
              <a:t>4	..Altitude or attitude control or indication</a:t>
            </a:r>
          </a:p>
          <a:p>
            <a:pPr algn="l"/>
            <a:r>
              <a:rPr lang="en-US" altLang="en-US" sz="2300" dirty="0"/>
              <a:t>5	...Rate of change (e.g., ascent, decent)</a:t>
            </a:r>
          </a:p>
          <a:p>
            <a:pPr algn="l"/>
            <a:r>
              <a:rPr lang="en-US" altLang="en-US" sz="2300" dirty="0"/>
              <a:t>6	....Angle of attack</a:t>
            </a:r>
          </a:p>
          <a:p>
            <a:pPr algn="l"/>
            <a:r>
              <a:rPr lang="en-US" altLang="en-US" sz="2300" dirty="0"/>
              <a:t>7	...Air speed or velocity measurement</a:t>
            </a:r>
          </a:p>
          <a:p>
            <a:pPr algn="l"/>
            <a:r>
              <a:rPr lang="en-US" altLang="en-US" sz="2300" dirty="0"/>
              <a:t>8	...Threshold or reference value</a:t>
            </a:r>
          </a:p>
          <a:p>
            <a:pPr algn="l"/>
            <a:r>
              <a:rPr lang="en-US" altLang="en-US" sz="2300" dirty="0"/>
              <a:t>9	....Warning signal or alarm</a:t>
            </a:r>
          </a:p>
          <a:p>
            <a:pPr algn="l"/>
            <a:r>
              <a:rPr lang="en-US" altLang="en-US" sz="2300" dirty="0"/>
              <a:t>10	...Compensation for environmental conditions</a:t>
            </a:r>
          </a:p>
          <a:p>
            <a:pPr algn="l"/>
            <a:r>
              <a:rPr lang="en-US" altLang="en-US" sz="2300" dirty="0"/>
              <a:t>11	...Auto pilot</a:t>
            </a:r>
          </a:p>
          <a:p>
            <a:pPr algn="l"/>
            <a:r>
              <a:rPr lang="en-US" altLang="en-US" sz="2300" dirty="0"/>
              <a:t>12	....Inner/outer loop</a:t>
            </a:r>
          </a:p>
          <a:p>
            <a:pPr algn="l"/>
            <a:r>
              <a:rPr lang="en-US" altLang="en-US" sz="2300" dirty="0"/>
              <a:t>13	...Spacecraft or satellite</a:t>
            </a:r>
          </a:p>
          <a:p>
            <a:pPr algn="l"/>
            <a:r>
              <a:rPr lang="en-US" altLang="en-US" sz="2300" dirty="0"/>
              <a:t>14	..Flight condition indicating </a:t>
            </a:r>
          </a:p>
        </p:txBody>
      </p:sp>
    </p:spTree>
    <p:extLst>
      <p:ext uri="{BB962C8B-B14F-4D97-AF65-F5344CB8AC3E}">
        <p14:creationId xmlns:p14="http://schemas.microsoft.com/office/powerpoint/2010/main" val="22245395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800" dirty="0" smtClean="0"/>
              <a:t>Using the Patent </a:t>
            </a:r>
            <a:br>
              <a:rPr lang="en-US" altLang="en-US" sz="4800" dirty="0" smtClean="0"/>
            </a:br>
            <a:r>
              <a:rPr lang="en-US" altLang="en-US" sz="4800" dirty="0" smtClean="0"/>
              <a:t>Classification System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0"/>
            <a:ext cx="12192000" cy="5486400"/>
          </a:xfrm>
        </p:spPr>
        <p:txBody>
          <a:bodyPr lIns="130046" tIns="65023" rIns="130046" bIns="65023"/>
          <a:lstStyle/>
          <a:p>
            <a:pPr algn="l">
              <a:defRPr/>
            </a:pPr>
            <a:r>
              <a:rPr lang="en-US" dirty="0" smtClean="0"/>
              <a:t>5. Search by Patent Classification Number(s)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The EPO and USPTO sites allow searches by 	classification number.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If you used Google Patents to get to the US 	classification or went there directly, there is a link on 	the site for all patents in the classification (very 	helpful!)</a:t>
            </a:r>
          </a:p>
          <a:p>
            <a:pPr algn="l">
              <a:defRPr/>
            </a:pPr>
            <a:r>
              <a:rPr lang="en-US" dirty="0" smtClean="0"/>
              <a:t>6. Narrow within a classification if necessary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Further search within results (possible on EPO) or at 	least look at 	titles if have USPTO site classification 	listing.</a:t>
            </a:r>
          </a:p>
          <a:p>
            <a:pPr algn="l">
              <a:defRPr/>
            </a:pPr>
            <a:endParaRPr lang="en-US" dirty="0"/>
          </a:p>
        </p:txBody>
      </p:sp>
      <p:pic>
        <p:nvPicPr>
          <p:cNvPr id="16388" name="Picture 2" descr="C:\Users\US172704\AppData\Local\Microsoft\Windows\Temporary Internet Files\Content.IE5\PW8HOABX\MP9003855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1981200"/>
            <a:ext cx="139305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662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1600" y="267828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Alternative Search </a:t>
            </a:r>
            <a:br>
              <a:rPr lang="en-US" altLang="en-US" sz="5400" dirty="0" smtClean="0"/>
            </a:br>
            <a:r>
              <a:rPr lang="en-US" altLang="en-US" sz="5400" dirty="0" smtClean="0"/>
              <a:t>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981200"/>
            <a:ext cx="10464800" cy="5486400"/>
          </a:xfrm>
        </p:spPr>
        <p:txBody>
          <a:bodyPr lIns="130046" tIns="65023" rIns="130046" bIns="65023"/>
          <a:lstStyle/>
          <a:p>
            <a:pPr algn="l">
              <a:defRPr/>
            </a:pPr>
            <a:r>
              <a:rPr lang="en-US" dirty="0"/>
              <a:t>Employ alternate search criteria if necessary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3200" dirty="0"/>
              <a:t>By Company – For a company in a narrow field, searching for the Assignee will give good results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3200" dirty="0"/>
              <a:t>By Inventor – Most inventors work in a narrow field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3200" dirty="0"/>
              <a:t>Search patents cited in the patents that are relevant. (back in time)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r>
              <a:rPr lang="en-US" sz="3200" dirty="0"/>
              <a:t>Search patents that cited the patents that are relevant. (forward in time)</a:t>
            </a:r>
          </a:p>
          <a:p>
            <a:pPr marL="1463017" lvl="4" indent="-650230" algn="l">
              <a:buFont typeface="Xerox Sans" pitchFamily="2" charset="0"/>
              <a:buAutoNum type="arabicPeriod"/>
              <a:defRPr/>
            </a:pPr>
            <a:endParaRPr lang="en-US" sz="3200" dirty="0"/>
          </a:p>
          <a:p>
            <a:pPr marL="812787" lvl="4" algn="l">
              <a:defRPr/>
            </a:pPr>
            <a:r>
              <a:rPr lang="en-US" sz="3200" dirty="0"/>
              <a:t>Good searching is often a combination of strategies!</a:t>
            </a:r>
          </a:p>
          <a:p>
            <a:pPr algn="l">
              <a:defRPr/>
            </a:pPr>
            <a:endParaRPr lang="en-US" dirty="0"/>
          </a:p>
        </p:txBody>
      </p:sp>
      <p:pic>
        <p:nvPicPr>
          <p:cNvPr id="17412" name="Picture 2" descr="C:\Users\US172704\AppData\Local\Microsoft\Windows\Temporary Internet Files\Content.IE5\XCA1A7FK\MP900442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7772400"/>
            <a:ext cx="2817707" cy="18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714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7800" y="2286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6000" dirty="0" smtClean="0"/>
              <a:t>Example: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4000" y="1447800"/>
            <a:ext cx="12115800" cy="5486400"/>
          </a:xfrm>
        </p:spPr>
        <p:txBody>
          <a:bodyPr lIns="130046" tIns="65023" rIns="130046" bIns="65023"/>
          <a:lstStyle/>
          <a:p>
            <a:pPr algn="l"/>
            <a:r>
              <a:rPr lang="en-US" altLang="en-US" dirty="0" smtClean="0"/>
              <a:t>1. Search Google Patents: One Wheeled Vehicle</a:t>
            </a:r>
          </a:p>
          <a:p>
            <a:pPr algn="l"/>
            <a:r>
              <a:rPr lang="en-US" altLang="en-US" dirty="0" smtClean="0"/>
              <a:t>	38,000 results!</a:t>
            </a:r>
          </a:p>
          <a:p>
            <a:pPr algn="l"/>
            <a:r>
              <a:rPr lang="en-US" altLang="en-US" dirty="0" smtClean="0"/>
              <a:t>2. Patent 3,876,025 Looked interesting</a:t>
            </a:r>
          </a:p>
          <a:p>
            <a:pPr algn="l"/>
            <a:r>
              <a:rPr lang="en-US" altLang="en-US" dirty="0" smtClean="0"/>
              <a:t>3. Reviewed Patent – Classifications </a:t>
            </a:r>
          </a:p>
          <a:p>
            <a:pPr algn="l"/>
            <a:r>
              <a:rPr lang="en-US" altLang="en-US" dirty="0" smtClean="0"/>
              <a:t>		180/21 – Vehicle, special wheel base</a:t>
            </a:r>
          </a:p>
          <a:p>
            <a:pPr algn="l"/>
            <a:r>
              <a:rPr lang="en-US" altLang="en-US" dirty="0" smtClean="0"/>
              <a:t>		180/7.4 – Special drive device – Impeller</a:t>
            </a:r>
          </a:p>
          <a:p>
            <a:pPr algn="l"/>
            <a:r>
              <a:rPr lang="en-US" altLang="en-US" dirty="0" smtClean="0"/>
              <a:t>		280/206 – Occupant Propelled – Occupant within 		Wheel</a:t>
            </a:r>
          </a:p>
          <a:p>
            <a:pPr algn="l"/>
            <a:r>
              <a:rPr lang="en-US" altLang="en-US" dirty="0" smtClean="0"/>
              <a:t>4. Searched 280/206</a:t>
            </a:r>
          </a:p>
          <a:p>
            <a:pPr algn="l"/>
            <a:r>
              <a:rPr lang="en-US" altLang="en-US" dirty="0" smtClean="0"/>
              <a:t>	102 Results!  (Much, much better)</a:t>
            </a:r>
          </a:p>
          <a:p>
            <a:pPr algn="l"/>
            <a:r>
              <a:rPr lang="en-US" altLang="en-US" dirty="0" smtClean="0"/>
              <a:t>5. Found patent 4,729,446 on a rolling sphere which is what I was interested in, plus a number of closely related patents to understand the art.</a:t>
            </a:r>
          </a:p>
        </p:txBody>
      </p:sp>
      <p:pic>
        <p:nvPicPr>
          <p:cNvPr id="18436" name="Picture 2" descr="C:\Users\US172704\AppData\Local\Microsoft\Windows\Temporary Internet Files\Content.IE5\XCA1A7FK\MC9002154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8305800"/>
            <a:ext cx="334269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873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sz="7200" dirty="0" smtClean="0"/>
              <a:t>Sources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pPr algn="l"/>
            <a:r>
              <a:rPr lang="en-US" altLang="en-US" dirty="0" smtClean="0"/>
              <a:t>Google Patents - </a:t>
            </a:r>
            <a:r>
              <a:rPr lang="en-US" altLang="en-US" i="1" dirty="0" smtClean="0">
                <a:hlinkClick r:id="rId2"/>
              </a:rPr>
              <a:t>www.</a:t>
            </a:r>
            <a:r>
              <a:rPr lang="en-US" altLang="en-US" b="1" i="1" dirty="0" smtClean="0">
                <a:hlinkClick r:id="rId2"/>
              </a:rPr>
              <a:t>google</a:t>
            </a:r>
            <a:r>
              <a:rPr lang="en-US" altLang="en-US" i="1" dirty="0" smtClean="0">
                <a:hlinkClick r:id="rId2"/>
              </a:rPr>
              <a:t>.com/</a:t>
            </a:r>
            <a:r>
              <a:rPr lang="en-US" altLang="en-US" b="1" i="1" dirty="0" smtClean="0">
                <a:hlinkClick r:id="rId2"/>
              </a:rPr>
              <a:t>patents</a:t>
            </a:r>
            <a:r>
              <a:rPr lang="en-US" altLang="en-US" i="1" dirty="0" smtClean="0">
                <a:hlinkClick r:id="rId2"/>
              </a:rPr>
              <a:t>/</a:t>
            </a:r>
            <a:endParaRPr lang="en-US" altLang="en-US" i="1" dirty="0" smtClean="0"/>
          </a:p>
          <a:p>
            <a:pPr algn="l"/>
            <a:endParaRPr lang="en-US" altLang="en-US" i="1" dirty="0" smtClean="0"/>
          </a:p>
          <a:p>
            <a:pPr algn="l"/>
            <a:r>
              <a:rPr lang="en-US" altLang="en-US" dirty="0" smtClean="0"/>
              <a:t>US Patent and Trademark Office - </a:t>
            </a:r>
            <a:r>
              <a:rPr lang="en-US" altLang="en-US" dirty="0" smtClean="0">
                <a:hlinkClick r:id="rId3"/>
              </a:rPr>
              <a:t>http://www.uspto.gov/</a:t>
            </a:r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r>
              <a:rPr lang="en-US" altLang="en-US" dirty="0" smtClean="0"/>
              <a:t>European Patent Office - </a:t>
            </a:r>
            <a:r>
              <a:rPr lang="en-US" altLang="en-US" dirty="0" smtClean="0">
                <a:hlinkClick r:id="rId4"/>
              </a:rPr>
              <a:t>http://www.epo.org/</a:t>
            </a:r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</p:txBody>
      </p:sp>
      <p:pic>
        <p:nvPicPr>
          <p:cNvPr id="16386" name="Picture 2" descr="C:\Users\rkcunningham\AppData\Local\Microsoft\Windows\Temporary Internet Files\Content.IE5\WF5AKHPN\MC910216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20" y="7086600"/>
            <a:ext cx="1876425" cy="16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338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Attend all the Seminars!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the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Nov. 11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Technology 	Commercialization &amp; 	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</a:t>
            </a:r>
            <a:r>
              <a:rPr lang="en-US" b="1" u="sng" dirty="0" smtClean="0"/>
              <a:t>Assessing Market </a:t>
            </a:r>
            <a:r>
              <a:rPr lang="en-US" b="1" dirty="0" smtClean="0"/>
              <a:t>	</a:t>
            </a:r>
            <a:r>
              <a:rPr lang="en-US" b="1" u="sng" dirty="0" smtClean="0"/>
              <a:t>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Mar. 17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0885" y="457200"/>
            <a:ext cx="224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NEXT!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226" y="4572000"/>
            <a:ext cx="4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rved Down Arrow 6"/>
          <p:cNvSpPr/>
          <p:nvPr/>
        </p:nvSpPr>
        <p:spPr bwMode="auto">
          <a:xfrm rot="1727898">
            <a:off x="5051438" y="1147314"/>
            <a:ext cx="6026124" cy="1217660"/>
          </a:xfrm>
          <a:prstGeom prst="curved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18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130046" tIns="65023" rIns="130046" bIns="65023"/>
          <a:lstStyle/>
          <a:p>
            <a:pPr eaLnBrk="1" hangingPunct="1"/>
            <a:r>
              <a:rPr lang="en-US" altLang="en-US" sz="7200" dirty="0"/>
              <a:t>Finding Inventions</a:t>
            </a:r>
          </a:p>
        </p:txBody>
      </p:sp>
      <p:pic>
        <p:nvPicPr>
          <p:cNvPr id="1026" name="Picture 2" descr="C:\Users\rkcunningham\AppData\Local\Microsoft\Windows\Temporary Internet Files\Content.IE5\1QMY9MVU\MP900442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390525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00" y="5410200"/>
            <a:ext cx="960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I want to invent!</a:t>
            </a:r>
          </a:p>
          <a:p>
            <a:endParaRPr lang="en-US" sz="6000" dirty="0" smtClean="0">
              <a:solidFill>
                <a:schemeClr val="accent1"/>
              </a:solidFill>
            </a:endParaRPr>
          </a:p>
          <a:p>
            <a:r>
              <a:rPr lang="en-US" sz="6000" dirty="0" smtClean="0">
                <a:solidFill>
                  <a:schemeClr val="accent1"/>
                </a:solidFill>
              </a:rPr>
              <a:t>Where do I look?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431800"/>
            <a:ext cx="10464800" cy="33020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400" dirty="0" smtClean="0"/>
              <a:t>Inventions are often </a:t>
            </a:r>
            <a:br>
              <a:rPr lang="en-US" altLang="en-US" sz="5400" dirty="0" smtClean="0"/>
            </a:br>
            <a:r>
              <a:rPr lang="en-US" altLang="en-US" sz="5400" dirty="0" smtClean="0"/>
              <a:t>a result of your regular work.</a:t>
            </a:r>
          </a:p>
        </p:txBody>
      </p:sp>
      <p:sp>
        <p:nvSpPr>
          <p:cNvPr id="4099" name="Oval 2"/>
          <p:cNvSpPr>
            <a:spLocks noChangeAspect="1"/>
          </p:cNvSpPr>
          <p:nvPr/>
        </p:nvSpPr>
        <p:spPr bwMode="auto">
          <a:xfrm>
            <a:off x="433493" y="3022600"/>
            <a:ext cx="6502400" cy="6502400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300481" y="3846689"/>
            <a:ext cx="4811325" cy="48113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059093" y="4648200"/>
            <a:ext cx="3251200" cy="32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034453" y="5623560"/>
            <a:ext cx="1300480" cy="13004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4103" name="Straight Arrow Connector 13"/>
          <p:cNvCxnSpPr>
            <a:cxnSpLocks noChangeShapeType="1"/>
            <a:stCxn id="4104" idx="1"/>
            <a:endCxn id="6" idx="6"/>
          </p:cNvCxnSpPr>
          <p:nvPr/>
        </p:nvCxnSpPr>
        <p:spPr bwMode="auto">
          <a:xfrm flipH="1">
            <a:off x="4334933" y="5667976"/>
            <a:ext cx="3462867" cy="605824"/>
          </a:xfrm>
          <a:prstGeom prst="straightConnector1">
            <a:avLst/>
          </a:prstGeom>
          <a:noFill/>
          <a:ln w="19050" algn="ctr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4104" name="TextBox 14"/>
          <p:cNvSpPr txBox="1">
            <a:spLocks noChangeArrowheads="1"/>
          </p:cNvSpPr>
          <p:nvPr/>
        </p:nvSpPr>
        <p:spPr bwMode="auto">
          <a:xfrm>
            <a:off x="7797800" y="2801551"/>
            <a:ext cx="5029199" cy="57328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latin typeface="Gill Sans"/>
              </a:rPr>
              <a:t>Regular Work</a:t>
            </a:r>
          </a:p>
          <a:p>
            <a:pPr eaLnBrk="1" hangingPunct="1">
              <a:defRPr/>
            </a:pPr>
            <a:endParaRPr lang="en-US" sz="2800" dirty="0">
              <a:latin typeface="Gill Sans"/>
            </a:endParaRP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Every time a problem is solved there is a potential for an invention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Differences in what you have produced compared to prior versions can be inventions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Inventions that are in the end product or service are often the most </a:t>
            </a:r>
            <a:r>
              <a:rPr lang="en-US" sz="2800" dirty="0" smtClean="0">
                <a:latin typeface="Gill Sans"/>
              </a:rPr>
              <a:t>valuable</a:t>
            </a:r>
            <a:endParaRPr lang="en-US" sz="2800" dirty="0">
              <a:latin typeface="Gill Sans"/>
            </a:endParaRPr>
          </a:p>
          <a:p>
            <a:pPr eaLnBrk="1" hangingPunct="1">
              <a:defRPr/>
            </a:pPr>
            <a:endParaRPr lang="en-US" sz="28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5973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4000" y="228600"/>
            <a:ext cx="10464800" cy="33020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400" dirty="0" smtClean="0"/>
              <a:t>Alternate solutions to </a:t>
            </a:r>
            <a:br>
              <a:rPr lang="en-US" altLang="en-US" sz="4400" dirty="0" smtClean="0"/>
            </a:br>
            <a:r>
              <a:rPr lang="en-US" altLang="en-US" sz="4400" dirty="0" smtClean="0"/>
              <a:t>problems overcome are </a:t>
            </a:r>
            <a:br>
              <a:rPr lang="en-US" altLang="en-US" sz="4400" dirty="0" smtClean="0"/>
            </a:br>
            <a:r>
              <a:rPr lang="en-US" altLang="en-US" sz="4400" dirty="0" smtClean="0"/>
              <a:t>also good sources of inventions.</a:t>
            </a:r>
          </a:p>
        </p:txBody>
      </p:sp>
      <p:sp>
        <p:nvSpPr>
          <p:cNvPr id="5123" name="Oval 2"/>
          <p:cNvSpPr>
            <a:spLocks noChangeAspect="1"/>
          </p:cNvSpPr>
          <p:nvPr/>
        </p:nvSpPr>
        <p:spPr bwMode="auto">
          <a:xfrm>
            <a:off x="433493" y="3000622"/>
            <a:ext cx="6502400" cy="6502400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300481" y="3824711"/>
            <a:ext cx="4811325" cy="48113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059093" y="4626222"/>
            <a:ext cx="3251200" cy="32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034453" y="5601582"/>
            <a:ext cx="1300480" cy="13004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5127" name="Straight Arrow Connector 13"/>
          <p:cNvCxnSpPr>
            <a:cxnSpLocks noChangeShapeType="1"/>
            <a:stCxn id="5128" idx="1"/>
            <a:endCxn id="5" idx="7"/>
          </p:cNvCxnSpPr>
          <p:nvPr/>
        </p:nvCxnSpPr>
        <p:spPr bwMode="auto">
          <a:xfrm flipH="1" flipV="1">
            <a:off x="4834166" y="5102349"/>
            <a:ext cx="2963635" cy="792738"/>
          </a:xfrm>
          <a:prstGeom prst="straightConnector1">
            <a:avLst/>
          </a:prstGeom>
          <a:noFill/>
          <a:ln w="1905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797801" y="2874774"/>
            <a:ext cx="4876800" cy="604062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Gill Sans"/>
              </a:rPr>
              <a:t>Alternatives that arise as problems are overcome</a:t>
            </a:r>
          </a:p>
          <a:p>
            <a:pPr algn="l" eaLnBrk="1" hangingPunct="1">
              <a:defRPr/>
            </a:pPr>
            <a:endParaRPr lang="en-US" sz="2400" dirty="0">
              <a:latin typeface="Gill Sans"/>
            </a:endParaRP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Filing on </a:t>
            </a:r>
            <a:r>
              <a:rPr lang="en-US" sz="2400" dirty="0" smtClean="0">
                <a:latin typeface="Gill Sans"/>
              </a:rPr>
              <a:t>alternatives </a:t>
            </a:r>
            <a:r>
              <a:rPr lang="en-US" sz="2400" dirty="0">
                <a:latin typeface="Gill Sans"/>
              </a:rPr>
              <a:t>can block competitors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Advances in technology can make alternatives more viable in the future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Reductions in cost can make alternatives more viable in the future.</a:t>
            </a:r>
          </a:p>
          <a:p>
            <a:pPr algn="l" eaLnBrk="1" hangingPunct="1">
              <a:defRPr/>
            </a:pPr>
            <a:endParaRPr lang="en-US" sz="2400" dirty="0">
              <a:latin typeface="Gill Sans"/>
            </a:endParaRPr>
          </a:p>
          <a:p>
            <a:pPr eaLnBrk="1" hangingPunct="1">
              <a:defRPr/>
            </a:pPr>
            <a:r>
              <a:rPr lang="en-US" sz="2400" dirty="0">
                <a:latin typeface="Gill Sans"/>
              </a:rPr>
              <a:t>Alternatives that were not pursued for business, market or technology reasons can also be good inventions</a:t>
            </a:r>
            <a:r>
              <a:rPr lang="en-US" sz="2400" dirty="0" smtClean="0">
                <a:latin typeface="Gill Sans"/>
              </a:rPr>
              <a:t>.</a:t>
            </a:r>
            <a:endParaRPr lang="en-US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640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464800" cy="33020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400" dirty="0" smtClean="0"/>
              <a:t>Improvements, additional </a:t>
            </a:r>
            <a:br>
              <a:rPr lang="en-US" altLang="en-US" sz="4400" dirty="0" smtClean="0"/>
            </a:br>
            <a:r>
              <a:rPr lang="en-US" altLang="en-US" sz="4400" dirty="0" smtClean="0"/>
              <a:t>features, functions, </a:t>
            </a:r>
            <a:br>
              <a:rPr lang="en-US" altLang="en-US" sz="4400" dirty="0" smtClean="0"/>
            </a:br>
            <a:r>
              <a:rPr lang="en-US" altLang="en-US" sz="4400" dirty="0" smtClean="0"/>
              <a:t>etc. are all good places to look for inventions.</a:t>
            </a:r>
          </a:p>
        </p:txBody>
      </p:sp>
      <p:sp>
        <p:nvSpPr>
          <p:cNvPr id="6147" name="Oval 2"/>
          <p:cNvSpPr>
            <a:spLocks noChangeAspect="1"/>
          </p:cNvSpPr>
          <p:nvPr/>
        </p:nvSpPr>
        <p:spPr bwMode="auto">
          <a:xfrm>
            <a:off x="433493" y="2972821"/>
            <a:ext cx="6502400" cy="6502400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300481" y="3796910"/>
            <a:ext cx="4811325" cy="48113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059093" y="4598421"/>
            <a:ext cx="3251200" cy="32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034453" y="5573781"/>
            <a:ext cx="1300480" cy="13004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6151" name="Straight Arrow Connector 13"/>
          <p:cNvCxnSpPr>
            <a:cxnSpLocks noChangeShapeType="1"/>
            <a:stCxn id="6152" idx="1"/>
            <a:endCxn id="4" idx="7"/>
          </p:cNvCxnSpPr>
          <p:nvPr/>
        </p:nvCxnSpPr>
        <p:spPr bwMode="auto">
          <a:xfrm flipH="1" flipV="1">
            <a:off x="5407204" y="4501512"/>
            <a:ext cx="2937543" cy="892669"/>
          </a:xfrm>
          <a:prstGeom prst="straightConnector1">
            <a:avLst/>
          </a:prstGeom>
          <a:noFill/>
          <a:ln w="19050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8344747" y="2743200"/>
            <a:ext cx="3948853" cy="530196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Gill Sans"/>
              </a:rPr>
              <a:t>Additions to your work are good areas to look for inventions</a:t>
            </a:r>
          </a:p>
          <a:p>
            <a:pPr eaLnBrk="1" hangingPunct="1">
              <a:defRPr/>
            </a:pPr>
            <a:endParaRPr lang="en-US" sz="2400" dirty="0">
              <a:latin typeface="Gill Sans"/>
            </a:endParaRP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Added Features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Additional Functions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Gill Sans"/>
              </a:rPr>
              <a:t>Improved Performance</a:t>
            </a:r>
          </a:p>
          <a:p>
            <a:pPr algn="l" eaLnBrk="1" hangingPunct="1">
              <a:defRPr/>
            </a:pPr>
            <a:endParaRPr lang="en-US" sz="2400" dirty="0">
              <a:latin typeface="Gill Sans"/>
            </a:endParaRPr>
          </a:p>
          <a:p>
            <a:pPr eaLnBrk="1" hangingPunct="1">
              <a:defRPr/>
            </a:pPr>
            <a:r>
              <a:rPr lang="en-US" sz="2400" dirty="0">
                <a:latin typeface="Gill Sans"/>
              </a:rPr>
              <a:t>Features, functions and improvements that were not pursued for business, market or technology reasons can also be good inventions</a:t>
            </a:r>
            <a:r>
              <a:rPr lang="en-US" sz="2400" dirty="0" smtClean="0">
                <a:latin typeface="Gill Sans"/>
              </a:rPr>
              <a:t>.</a:t>
            </a:r>
            <a:endParaRPr lang="en-US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4116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1600" y="-76200"/>
            <a:ext cx="10464800" cy="33020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400" dirty="0" smtClean="0"/>
              <a:t>Taking a technology </a:t>
            </a:r>
            <a:br>
              <a:rPr lang="en-US" altLang="en-US" sz="4400" dirty="0" smtClean="0"/>
            </a:br>
            <a:r>
              <a:rPr lang="en-US" altLang="en-US" sz="4400" dirty="0" smtClean="0"/>
              <a:t>or solution and placing </a:t>
            </a:r>
            <a:br>
              <a:rPr lang="en-US" altLang="en-US" sz="4400" dirty="0" smtClean="0"/>
            </a:br>
            <a:r>
              <a:rPr lang="en-US" altLang="en-US" sz="4400" dirty="0" smtClean="0"/>
              <a:t>or adapting it to a new environment </a:t>
            </a:r>
            <a:br>
              <a:rPr lang="en-US" altLang="en-US" sz="4400" dirty="0" smtClean="0"/>
            </a:br>
            <a:r>
              <a:rPr lang="en-US" altLang="en-US" sz="4400" dirty="0" smtClean="0"/>
              <a:t>can create an invention.</a:t>
            </a:r>
          </a:p>
        </p:txBody>
      </p:sp>
      <p:sp>
        <p:nvSpPr>
          <p:cNvPr id="7171" name="Oval 2"/>
          <p:cNvSpPr>
            <a:spLocks noChangeAspect="1"/>
          </p:cNvSpPr>
          <p:nvPr/>
        </p:nvSpPr>
        <p:spPr bwMode="auto">
          <a:xfrm>
            <a:off x="433493" y="3022600"/>
            <a:ext cx="6502400" cy="6502400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300481" y="3846689"/>
            <a:ext cx="4811325" cy="48113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059093" y="4648200"/>
            <a:ext cx="3251200" cy="32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034453" y="5623560"/>
            <a:ext cx="1300480" cy="13004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7175" name="Straight Arrow Connector 13"/>
          <p:cNvCxnSpPr>
            <a:cxnSpLocks noChangeShapeType="1"/>
            <a:stCxn id="7176" idx="1"/>
            <a:endCxn id="7171" idx="7"/>
          </p:cNvCxnSpPr>
          <p:nvPr/>
        </p:nvCxnSpPr>
        <p:spPr bwMode="auto">
          <a:xfrm flipH="1" flipV="1">
            <a:off x="5983639" y="3974854"/>
            <a:ext cx="2252735" cy="1914171"/>
          </a:xfrm>
          <a:prstGeom prst="straightConnector1">
            <a:avLst/>
          </a:prstGeom>
          <a:noFill/>
          <a:ln w="19050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8236374" y="3022600"/>
            <a:ext cx="3684693" cy="5732849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latin typeface="Gill Sans"/>
              </a:rPr>
              <a:t>New Environments</a:t>
            </a:r>
          </a:p>
          <a:p>
            <a:pPr eaLnBrk="1" hangingPunct="1">
              <a:defRPr/>
            </a:pPr>
            <a:endParaRPr lang="en-US" sz="2800" dirty="0">
              <a:latin typeface="Gill Sans"/>
            </a:endParaRP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Placing or adapting an existing technology in a new environment can create an invention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New uses for existing technology can be inventions</a:t>
            </a:r>
            <a:r>
              <a:rPr lang="en-US" sz="2800" dirty="0" smtClean="0">
                <a:latin typeface="Gill Sans"/>
              </a:rPr>
              <a:t>.</a:t>
            </a:r>
            <a:endParaRPr lang="en-US" sz="28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656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464800" cy="33020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6000" dirty="0" smtClean="0"/>
              <a:t>Speculative </a:t>
            </a:r>
            <a:br>
              <a:rPr lang="en-US" altLang="en-US" sz="6000" dirty="0" smtClean="0"/>
            </a:br>
            <a:r>
              <a:rPr lang="en-US" altLang="en-US" sz="6000" dirty="0" smtClean="0"/>
              <a:t>Inventions</a:t>
            </a:r>
          </a:p>
        </p:txBody>
      </p:sp>
      <p:sp>
        <p:nvSpPr>
          <p:cNvPr id="8195" name="Oval 2"/>
          <p:cNvSpPr>
            <a:spLocks noChangeAspect="1"/>
          </p:cNvSpPr>
          <p:nvPr/>
        </p:nvSpPr>
        <p:spPr bwMode="auto">
          <a:xfrm>
            <a:off x="433493" y="3022600"/>
            <a:ext cx="6502400" cy="6502400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300481" y="3846689"/>
            <a:ext cx="4811325" cy="48113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059093" y="4648200"/>
            <a:ext cx="3251200" cy="3251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034453" y="5623560"/>
            <a:ext cx="1300480" cy="13004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8199" name="Straight Arrow Connector 13"/>
          <p:cNvCxnSpPr>
            <a:cxnSpLocks noChangeShapeType="1"/>
            <a:stCxn id="8200" idx="1"/>
          </p:cNvCxnSpPr>
          <p:nvPr/>
        </p:nvCxnSpPr>
        <p:spPr bwMode="auto">
          <a:xfrm flipH="1" flipV="1">
            <a:off x="6245015" y="2819402"/>
            <a:ext cx="2099732" cy="2638737"/>
          </a:xfrm>
          <a:prstGeom prst="straightConnector1">
            <a:avLst/>
          </a:prstGeom>
          <a:noFill/>
          <a:ln w="19050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8344747" y="3022601"/>
            <a:ext cx="3684693" cy="487107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2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latin typeface="Gill Sans"/>
              </a:rPr>
              <a:t>Inventions not related to your work.</a:t>
            </a:r>
          </a:p>
          <a:p>
            <a:pPr eaLnBrk="1" hangingPunct="1">
              <a:defRPr/>
            </a:pPr>
            <a:endParaRPr lang="en-US" sz="2800" dirty="0">
              <a:latin typeface="Gill Sans"/>
            </a:endParaRP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Working in technologies outside of your normal responsibilities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Brainstorming sessions</a:t>
            </a:r>
          </a:p>
          <a:p>
            <a:pPr marL="406394" indent="-406394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Gill Sans"/>
              </a:rPr>
              <a:t>Future-casting </a:t>
            </a:r>
          </a:p>
        </p:txBody>
      </p:sp>
      <p:cxnSp>
        <p:nvCxnSpPr>
          <p:cNvPr id="8201" name="Straight Arrow Connector 9"/>
          <p:cNvCxnSpPr>
            <a:cxnSpLocks noChangeShapeType="1"/>
            <a:stCxn id="8200" idx="1"/>
          </p:cNvCxnSpPr>
          <p:nvPr/>
        </p:nvCxnSpPr>
        <p:spPr bwMode="auto">
          <a:xfrm flipH="1">
            <a:off x="7294881" y="5458139"/>
            <a:ext cx="1049866" cy="3199874"/>
          </a:xfrm>
          <a:prstGeom prst="straightConnector1">
            <a:avLst/>
          </a:prstGeom>
          <a:noFill/>
          <a:ln w="19050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Arrow Connector 10"/>
          <p:cNvCxnSpPr>
            <a:cxnSpLocks noChangeShapeType="1"/>
            <a:stCxn id="8200" idx="1"/>
          </p:cNvCxnSpPr>
          <p:nvPr/>
        </p:nvCxnSpPr>
        <p:spPr bwMode="auto">
          <a:xfrm flipH="1" flipV="1">
            <a:off x="6827521" y="4323086"/>
            <a:ext cx="1517226" cy="1135053"/>
          </a:xfrm>
          <a:prstGeom prst="straightConnector1">
            <a:avLst/>
          </a:prstGeom>
          <a:noFill/>
          <a:ln w="19050" algn="ctr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717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26916" y="16002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4600" dirty="0"/>
              <a:t>Value of Inventions</a:t>
            </a:r>
            <a:r>
              <a:rPr lang="en-US" altLang="en-US" dirty="0" smtClean="0"/>
              <a:t>	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07156" y="3211688"/>
            <a:ext cx="11704320" cy="3057031"/>
          </a:xfrm>
        </p:spPr>
        <p:txBody>
          <a:bodyPr lIns="130046" tIns="65023" rIns="130046" bIns="65023"/>
          <a:lstStyle/>
          <a:p>
            <a:r>
              <a:rPr lang="en-US" altLang="en-US" sz="3400" dirty="0"/>
              <a:t>While valuable inventions can come out of any category….</a:t>
            </a:r>
          </a:p>
          <a:p>
            <a:endParaRPr lang="en-US" altLang="en-US" sz="3400" dirty="0"/>
          </a:p>
        </p:txBody>
      </p:sp>
      <p:sp>
        <p:nvSpPr>
          <p:cNvPr id="9220" name="Oval 2"/>
          <p:cNvSpPr>
            <a:spLocks noChangeAspect="1"/>
          </p:cNvSpPr>
          <p:nvPr/>
        </p:nvSpPr>
        <p:spPr bwMode="auto">
          <a:xfrm>
            <a:off x="1300481" y="4112542"/>
            <a:ext cx="4269458" cy="4269458"/>
          </a:xfrm>
          <a:prstGeom prst="ellipse">
            <a:avLst/>
          </a:prstGeom>
          <a:solidFill>
            <a:srgbClr val="BEDFF2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1733974" y="4546035"/>
            <a:ext cx="3402472" cy="34024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296161" y="5130799"/>
            <a:ext cx="2275840" cy="22758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077352" y="5889413"/>
            <a:ext cx="758613" cy="7586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046" tIns="65023" rIns="130046" bIns="65023" anchor="ctr"/>
          <a:lstStyle/>
          <a:p>
            <a:pPr>
              <a:defRPr/>
            </a:pPr>
            <a:endParaRPr lang="en-US">
              <a:latin typeface="Xerox Sans" pitchFamily="2" charset="0"/>
            </a:endParaRPr>
          </a:p>
        </p:txBody>
      </p:sp>
      <p:cxnSp>
        <p:nvCxnSpPr>
          <p:cNvPr id="9224" name="Straight Arrow Connector 15"/>
          <p:cNvCxnSpPr>
            <a:cxnSpLocks noChangeShapeType="1"/>
            <a:stCxn id="9225" idx="1"/>
          </p:cNvCxnSpPr>
          <p:nvPr/>
        </p:nvCxnSpPr>
        <p:spPr bwMode="auto">
          <a:xfrm flipH="1">
            <a:off x="3456660" y="6152187"/>
            <a:ext cx="4264940" cy="116532"/>
          </a:xfrm>
          <a:prstGeom prst="straightConnector1">
            <a:avLst/>
          </a:prstGeom>
          <a:noFill/>
          <a:ln w="57150" algn="ctr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7721600" y="4701534"/>
            <a:ext cx="4673600" cy="29013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Gill Sans"/>
              </a:rPr>
              <a:t>The more the invention is related to your work, the more likely it is to be </a:t>
            </a:r>
            <a:r>
              <a:rPr lang="en-US" altLang="en-US" sz="3600" dirty="0" smtClean="0">
                <a:latin typeface="Gill Sans"/>
              </a:rPr>
              <a:t>valuable!</a:t>
            </a:r>
            <a:endParaRPr lang="en-US" altLang="en-US" sz="36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1645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rtup Bootcamp IP presentation April 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673A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C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Startup Bootcamp IP presentation April 2014</Template>
  <TotalTime>1046</TotalTime>
  <Pages>0</Pages>
  <Words>778</Words>
  <Characters>0</Characters>
  <Application>Microsoft Office PowerPoint</Application>
  <PresentationFormat>Custom</PresentationFormat>
  <Lines>0</Lines>
  <Paragraphs>273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Startup Bootcamp IP presentation April 2014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Finding and Evaluating Inventions, Prior Art</vt:lpstr>
      <vt:lpstr>Preparing for the New Reality</vt:lpstr>
      <vt:lpstr>Finding Inventions</vt:lpstr>
      <vt:lpstr>Inventions are often  a result of your regular work.</vt:lpstr>
      <vt:lpstr>Alternate solutions to  problems overcome are  also good sources of inventions.</vt:lpstr>
      <vt:lpstr>Improvements, additional  features, functions,  etc. are all good places to look for inventions.</vt:lpstr>
      <vt:lpstr>Taking a technology  or solution and placing  or adapting it to a new environment  can create an invention.</vt:lpstr>
      <vt:lpstr>Speculative  Inventions</vt:lpstr>
      <vt:lpstr>Value of Inventions </vt:lpstr>
      <vt:lpstr>What makes a good invention?</vt:lpstr>
      <vt:lpstr>Newness</vt:lpstr>
      <vt:lpstr>Advantages</vt:lpstr>
      <vt:lpstr>Feasibility</vt:lpstr>
      <vt:lpstr>Applicability</vt:lpstr>
      <vt:lpstr>Alternatives</vt:lpstr>
      <vt:lpstr>Detectability</vt:lpstr>
      <vt:lpstr>Business Relevance</vt:lpstr>
      <vt:lpstr>Searching State of the Art Technology with Patents</vt:lpstr>
      <vt:lpstr>Patents as a  resource of technology</vt:lpstr>
      <vt:lpstr>Too Many Answers</vt:lpstr>
      <vt:lpstr>Finding the State  of the Art for a Technology</vt:lpstr>
      <vt:lpstr>Starting a Search</vt:lpstr>
      <vt:lpstr>Patent Classification  System</vt:lpstr>
      <vt:lpstr>Patent Classification   Example</vt:lpstr>
      <vt:lpstr>Using the Patent  Classification System (cont.)</vt:lpstr>
      <vt:lpstr>Alternative Search  Strategies </vt:lpstr>
      <vt:lpstr>Example:</vt:lpstr>
      <vt:lpstr>Sources</vt:lpstr>
      <vt:lpstr>Attend all the Seminars!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Intellectual Property</dc:title>
  <dc:creator>Cunningham, Reid K</dc:creator>
  <cp:lastModifiedBy>Cunningham, Reid K</cp:lastModifiedBy>
  <cp:revision>37</cp:revision>
  <cp:lastPrinted>2014-12-09T15:25:29Z</cp:lastPrinted>
  <dcterms:created xsi:type="dcterms:W3CDTF">2014-04-04T12:35:19Z</dcterms:created>
  <dcterms:modified xsi:type="dcterms:W3CDTF">2015-05-18T19:33:10Z</dcterms:modified>
</cp:coreProperties>
</file>