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74" r:id="rId3"/>
    <p:sldId id="325" r:id="rId4"/>
    <p:sldId id="258" r:id="rId5"/>
    <p:sldId id="342" r:id="rId6"/>
    <p:sldId id="369" r:id="rId7"/>
    <p:sldId id="338" r:id="rId8"/>
    <p:sldId id="364" r:id="rId9"/>
    <p:sldId id="343" r:id="rId10"/>
    <p:sldId id="344" r:id="rId11"/>
    <p:sldId id="346" r:id="rId12"/>
    <p:sldId id="347" r:id="rId13"/>
    <p:sldId id="372" r:id="rId14"/>
    <p:sldId id="335" r:id="rId15"/>
    <p:sldId id="371" r:id="rId16"/>
    <p:sldId id="350" r:id="rId17"/>
    <p:sldId id="353" r:id="rId18"/>
    <p:sldId id="354" r:id="rId19"/>
    <p:sldId id="349" r:id="rId20"/>
    <p:sldId id="365" r:id="rId21"/>
    <p:sldId id="351" r:id="rId22"/>
    <p:sldId id="352" r:id="rId23"/>
    <p:sldId id="355" r:id="rId24"/>
    <p:sldId id="340" r:id="rId25"/>
    <p:sldId id="357" r:id="rId26"/>
    <p:sldId id="370" r:id="rId27"/>
    <p:sldId id="358" r:id="rId28"/>
    <p:sldId id="366" r:id="rId29"/>
    <p:sldId id="373" r:id="rId30"/>
    <p:sldId id="367" r:id="rId31"/>
    <p:sldId id="360" r:id="rId32"/>
    <p:sldId id="361" r:id="rId33"/>
    <p:sldId id="279" r:id="rId34"/>
    <p:sldId id="375" r:id="rId3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474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06" y="-14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D3F06-F24B-4A9E-B573-630E79EBBB5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56308-1A71-44B4-BAB5-0B51439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63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86E18-8DBF-4CDF-B13F-0DAFC60F1BD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979A2-E664-467E-AB56-FFC614638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0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42DDE-F7CC-480D-9EA9-1A11D0727AB4}" type="slidenum">
              <a:rPr lang="en-US"/>
              <a:pPr/>
              <a:t>29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42DDE-F7CC-480D-9EA9-1A11D0727AB4}" type="slidenum">
              <a:rPr lang="en-US"/>
              <a:pPr/>
              <a:t>30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545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61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16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/>
          </p:cNvSpPr>
          <p:nvPr userDrawn="1"/>
        </p:nvSpPr>
        <p:spPr bwMode="auto">
          <a:xfrm>
            <a:off x="0" y="8674100"/>
            <a:ext cx="13042900" cy="1130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8890000"/>
            <a:ext cx="5575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104900"/>
          </a:xfrm>
          <a:prstGeom prst="rect">
            <a:avLst/>
          </a:prstGeom>
        </p:spPr>
        <p:txBody>
          <a:bodyPr/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Click to edit Master title style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1270000" y="2971800"/>
            <a:ext cx="10464800" cy="5486400"/>
          </a:xfrm>
          <a:prstGeom prst="rect">
            <a:avLst/>
          </a:prstGeom>
        </p:spPr>
        <p:txBody>
          <a:bodyPr/>
          <a:lstStyle/>
          <a:p>
            <a:pPr lvl="0" algn="l"/>
            <a:r>
              <a:rPr lang="en-US" smtClean="0">
                <a:latin typeface="Arial" pitchFamily="34" charset="0"/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2187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7730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911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788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159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0055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2496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509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2730500" y="-152400"/>
            <a:ext cx="10312400" cy="1663700"/>
          </a:xfrm>
          <a:prstGeom prst="rect">
            <a:avLst/>
          </a:prstGeom>
          <a:gradFill rotWithShape="0">
            <a:gsLst>
              <a:gs pos="0">
                <a:srgbClr val="FFFFFF">
                  <a:alpha val="35999"/>
                </a:srgbClr>
              </a:gs>
              <a:gs pos="100000">
                <a:srgbClr val="508231">
                  <a:alpha val="35999"/>
                </a:srgbClr>
              </a:gs>
            </a:gsLst>
            <a:lin ang="211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35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1.jpe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.jpe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tmp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2730500" y="-152400"/>
            <a:ext cx="10312400" cy="1663700"/>
          </a:xfrm>
          <a:prstGeom prst="rect">
            <a:avLst/>
          </a:prstGeom>
          <a:gradFill rotWithShape="0">
            <a:gsLst>
              <a:gs pos="0">
                <a:srgbClr val="FFFFFF">
                  <a:alpha val="35999"/>
                </a:srgbClr>
              </a:gs>
              <a:gs pos="100000">
                <a:srgbClr val="508231">
                  <a:alpha val="35999"/>
                </a:srgbClr>
              </a:gs>
            </a:gsLst>
            <a:lin ang="211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35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825" y="-106363"/>
            <a:ext cx="9929813" cy="96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7800" y="1752600"/>
            <a:ext cx="12573000" cy="3429000"/>
          </a:xfrm>
          <a:prstGeom prst="rect">
            <a:avLst/>
          </a:prstGeom>
          <a:ln/>
        </p:spPr>
        <p:txBody>
          <a:bodyPr>
            <a:normAutofit fontScale="90000"/>
          </a:bodyPr>
          <a:lstStyle/>
          <a:p>
            <a:r>
              <a:rPr lang="en-US" altLang="en-US" sz="8800" b="1" dirty="0" smtClean="0">
                <a:solidFill>
                  <a:srgbClr val="505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Assessing the Commercial Potential of New Technologies</a:t>
            </a:r>
            <a:endParaRPr lang="en-US" dirty="0">
              <a:solidFill>
                <a:srgbClr val="505050"/>
              </a:solidFill>
              <a:latin typeface="Arial" charset="0"/>
              <a:sym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73200" y="6096000"/>
            <a:ext cx="10464800" cy="1905000"/>
          </a:xfrm>
          <a:prstGeom prst="rect">
            <a:avLst/>
          </a:prstGeom>
          <a:ln/>
        </p:spPr>
        <p:txBody>
          <a:bodyPr/>
          <a:lstStyle/>
          <a:p>
            <a:r>
              <a:rPr lang="en-US" altLang="en-US" dirty="0">
                <a:solidFill>
                  <a:srgbClr val="7F7F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Patrick Emmerling, PhD, MBA</a:t>
            </a:r>
          </a:p>
          <a:p>
            <a:r>
              <a:rPr lang="en-US" altLang="en-US" dirty="0">
                <a:solidFill>
                  <a:srgbClr val="7F7F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Licensing </a:t>
            </a:r>
            <a:r>
              <a:rPr lang="en-US" altLang="en-US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Manager</a:t>
            </a:r>
          </a:p>
          <a:p>
            <a:r>
              <a:rPr lang="en-US" altLang="en-US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01/20/2015</a:t>
            </a:r>
            <a:endParaRPr lang="en-US" altLang="en-US" dirty="0">
              <a:solidFill>
                <a:srgbClr val="7F7F7F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/>
          </p:cNvSpPr>
          <p:nvPr/>
        </p:nvSpPr>
        <p:spPr bwMode="auto">
          <a:xfrm>
            <a:off x="0" y="8674100"/>
            <a:ext cx="13042900" cy="1130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8890000"/>
            <a:ext cx="5575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638300"/>
            <a:ext cx="12420600" cy="1028700"/>
          </a:xfrm>
        </p:spPr>
        <p:txBody>
          <a:bodyPr>
            <a:noAutofit/>
          </a:bodyPr>
          <a:lstStyle/>
          <a:p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Upfront Due Diligence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971800"/>
            <a:ext cx="11404600" cy="5486400"/>
          </a:xfrm>
        </p:spPr>
        <p:txBody>
          <a:bodyPr>
            <a:normAutofit lnSpcReduction="10000"/>
          </a:bodyPr>
          <a:lstStyle/>
          <a:p>
            <a:pPr marL="1028700" lvl="1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Technical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Status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Competition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Funding</a:t>
            </a:r>
          </a:p>
          <a:p>
            <a:pPr marL="1028700" lvl="1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Market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Pain / applications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Competition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Size</a:t>
            </a:r>
          </a:p>
          <a:p>
            <a:pPr marL="1028700" lvl="4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Development</a:t>
            </a:r>
          </a:p>
          <a:p>
            <a:pPr marL="1028700" lvl="4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Protection </a:t>
            </a:r>
            <a:r>
              <a:rPr lang="en-US" b="1" dirty="0"/>
              <a:t>of </a:t>
            </a:r>
            <a:r>
              <a:rPr lang="en-US" b="1" dirty="0" smtClean="0"/>
              <a:t>IP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32004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84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ontent Placeholder 6"/>
          <p:cNvSpPr>
            <a:spLocks noGrp="1"/>
          </p:cNvSpPr>
          <p:nvPr>
            <p:ph idx="1"/>
          </p:nvPr>
        </p:nvSpPr>
        <p:spPr>
          <a:xfrm>
            <a:off x="254000" y="1511300"/>
            <a:ext cx="12015136" cy="44323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  <a:defRPr/>
            </a:pP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Questions</a:t>
            </a:r>
            <a:endParaRPr lang="en-US" sz="5200" dirty="0" smtClean="0"/>
          </a:p>
          <a:p>
            <a:pPr marL="1028700" lvl="1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Stage of Development?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Theory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Proof of Concept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Prototype</a:t>
            </a:r>
          </a:p>
          <a:p>
            <a:pPr marL="1028700" lvl="1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</a:t>
            </a:r>
            <a:r>
              <a:rPr lang="en-US" dirty="0" smtClean="0"/>
              <a:t>echnical </a:t>
            </a:r>
            <a:r>
              <a:rPr lang="en-US" dirty="0"/>
              <a:t>problems still need to be </a:t>
            </a:r>
            <a:r>
              <a:rPr lang="en-US" dirty="0" smtClean="0"/>
              <a:t>addressed?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Minor </a:t>
            </a:r>
            <a:r>
              <a:rPr lang="en-US" dirty="0"/>
              <a:t>or potentially major </a:t>
            </a:r>
            <a:r>
              <a:rPr lang="en-US" dirty="0" smtClean="0"/>
              <a:t>issues?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Time frame?</a:t>
            </a:r>
          </a:p>
          <a:p>
            <a:pPr marL="457200" lvl="1" algn="l">
              <a:spcAft>
                <a:spcPts val="300"/>
              </a:spcAft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5728138"/>
            <a:ext cx="7620000" cy="27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80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ontent Placeholder 6"/>
          <p:cNvSpPr>
            <a:spLocks noGrp="1"/>
          </p:cNvSpPr>
          <p:nvPr>
            <p:ph idx="1"/>
          </p:nvPr>
        </p:nvSpPr>
        <p:spPr>
          <a:xfrm>
            <a:off x="254000" y="1511300"/>
            <a:ext cx="12015136" cy="44323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Questions</a:t>
            </a:r>
            <a:endParaRPr lang="en-US" dirty="0" smtClean="0"/>
          </a:p>
          <a:p>
            <a:pPr marL="1028700" lvl="1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is the current bleeding edge of the technology?</a:t>
            </a:r>
          </a:p>
          <a:p>
            <a:pPr marL="457200" lvl="1" algn="l">
              <a:spcAft>
                <a:spcPts val="300"/>
              </a:spcAft>
              <a:defRPr/>
            </a:pPr>
            <a:endParaRPr lang="en-US" dirty="0"/>
          </a:p>
          <a:p>
            <a:pPr marL="1028700" lvl="1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else is researching in this arena?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Same / similar approach?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sets this apart from the rest of the pack?</a:t>
            </a:r>
          </a:p>
          <a:p>
            <a:pPr marL="457200" lvl="1" algn="l">
              <a:spcAft>
                <a:spcPts val="300"/>
              </a:spcAft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5728138"/>
            <a:ext cx="7620000" cy="27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09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ontent Placeholder 6"/>
          <p:cNvSpPr>
            <a:spLocks noGrp="1"/>
          </p:cNvSpPr>
          <p:nvPr>
            <p:ph idx="1"/>
          </p:nvPr>
        </p:nvSpPr>
        <p:spPr>
          <a:xfrm>
            <a:off x="254000" y="1511300"/>
            <a:ext cx="12015136" cy="443230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Questions</a:t>
            </a:r>
            <a:endParaRPr lang="en-US" dirty="0" smtClean="0"/>
          </a:p>
          <a:p>
            <a:pPr marL="1028700" lvl="1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Current research funding?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has funded this research to date?</a:t>
            </a:r>
          </a:p>
          <a:p>
            <a:pPr marL="1943100" lvl="6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Any Strings Attached?</a:t>
            </a:r>
          </a:p>
          <a:p>
            <a:pPr marL="1028700" lvl="1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Future funding needs?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Already lined up or still unclear?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much needed?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5728138"/>
            <a:ext cx="7620000" cy="27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0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-2028825" y="-203200"/>
            <a:ext cx="15071725" cy="9956800"/>
            <a:chOff x="-2028825" y="-152400"/>
            <a:chExt cx="15071725" cy="9956800"/>
          </a:xfrm>
        </p:grpSpPr>
        <p:pic>
          <p:nvPicPr>
            <p:cNvPr id="5130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28825" y="-106363"/>
              <a:ext cx="9929813" cy="962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Rectangle 1"/>
            <p:cNvSpPr>
              <a:spLocks/>
            </p:cNvSpPr>
            <p:nvPr/>
          </p:nvSpPr>
          <p:spPr bwMode="auto">
            <a:xfrm>
              <a:off x="2730500" y="-152400"/>
              <a:ext cx="10312400" cy="166370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35999"/>
                  </a:srgbClr>
                </a:gs>
                <a:gs pos="100000">
                  <a:srgbClr val="508231">
                    <a:alpha val="35999"/>
                  </a:srgbClr>
                </a:gs>
              </a:gsLst>
              <a:lin ang="211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3607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endParaRPr lang="en-US" altLang="en-US" sz="4200">
                <a:solidFill>
                  <a:srgbClr val="000000"/>
                </a:solidFill>
              </a:endParaRPr>
            </a:p>
          </p:txBody>
        </p:sp>
        <p:sp>
          <p:nvSpPr>
            <p:cNvPr id="5132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endParaRPr lang="en-US" altLang="en-US" sz="4200">
                <a:solidFill>
                  <a:srgbClr val="000000"/>
                </a:solidFill>
              </a:endParaRPr>
            </a:p>
          </p:txBody>
        </p:sp>
        <p:pic>
          <p:nvPicPr>
            <p:cNvPr id="513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416157"/>
            <a:ext cx="39433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5"/>
          <p:cNvSpPr txBox="1">
            <a:spLocks/>
          </p:cNvSpPr>
          <p:nvPr/>
        </p:nvSpPr>
        <p:spPr bwMode="auto">
          <a:xfrm>
            <a:off x="8494712" y="7620000"/>
            <a:ext cx="4052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 smtClean="0">
                <a:latin typeface="Arial" pitchFamily="34" charset="0"/>
                <a:cs typeface="Arial" pitchFamily="34" charset="0"/>
              </a:rPr>
              <a:t>Unmet Market Pain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99" y="1460500"/>
            <a:ext cx="1841281" cy="3297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20" y="1953663"/>
            <a:ext cx="3516072" cy="2311491"/>
          </a:xfrm>
          <a:prstGeom prst="rect">
            <a:avLst/>
          </a:prstGeom>
        </p:spPr>
      </p:pic>
      <p:sp>
        <p:nvSpPr>
          <p:cNvPr id="17" name="Title 5"/>
          <p:cNvSpPr txBox="1">
            <a:spLocks/>
          </p:cNvSpPr>
          <p:nvPr/>
        </p:nvSpPr>
        <p:spPr bwMode="auto">
          <a:xfrm>
            <a:off x="0" y="7523436"/>
            <a:ext cx="4395952" cy="9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 smtClean="0">
                <a:latin typeface="Arial" pitchFamily="34" charset="0"/>
                <a:cs typeface="Arial" pitchFamily="34" charset="0"/>
              </a:rPr>
              <a:t>Interesting New Technology</a:t>
            </a:r>
          </a:p>
        </p:txBody>
      </p:sp>
    </p:spTree>
    <p:extLst>
      <p:ext uri="{BB962C8B-B14F-4D97-AF65-F5344CB8AC3E}">
        <p14:creationId xmlns:p14="http://schemas.microsoft.com/office/powerpoint/2010/main" val="370312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99" y="3214588"/>
            <a:ext cx="7293917" cy="486261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818993"/>
            <a:ext cx="2533650" cy="38100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 bwMode="auto">
          <a:xfrm>
            <a:off x="2235200" y="1219200"/>
            <a:ext cx="6115050" cy="3200400"/>
          </a:xfrm>
          <a:prstGeom prst="cloudCallout">
            <a:avLst>
              <a:gd name="adj1" fmla="val -55602"/>
              <a:gd name="adj2" fmla="val 8214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What </a:t>
            </a:r>
            <a:r>
              <a:rPr lang="en-US" sz="40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are some real world applications?</a:t>
            </a:r>
          </a:p>
        </p:txBody>
      </p:sp>
    </p:spTree>
    <p:extLst>
      <p:ext uri="{BB962C8B-B14F-4D97-AF65-F5344CB8AC3E}">
        <p14:creationId xmlns:p14="http://schemas.microsoft.com/office/powerpoint/2010/main" val="151459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200400"/>
            <a:ext cx="5486400" cy="43422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17" y="2286000"/>
            <a:ext cx="6104659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752600"/>
            <a:ext cx="9000634" cy="655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62" y="3129534"/>
            <a:ext cx="5318710" cy="37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76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2514600"/>
            <a:ext cx="9144000" cy="5486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1" y="4813737"/>
            <a:ext cx="2533650" cy="38100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 bwMode="auto">
          <a:xfrm>
            <a:off x="255752" y="381000"/>
            <a:ext cx="5486400" cy="3429000"/>
          </a:xfrm>
          <a:prstGeom prst="cloudCallout">
            <a:avLst>
              <a:gd name="adj1" fmla="val -12212"/>
              <a:gd name="adj2" fmla="val 97902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OK</a:t>
            </a:r>
            <a:r>
              <a:rPr lang="en-US" sz="40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…</a:t>
            </a:r>
            <a:r>
              <a:rPr lang="en-US" sz="40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what are the current alternatives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?</a:t>
            </a:r>
          </a:p>
        </p:txBody>
      </p:sp>
      <p:sp>
        <p:nvSpPr>
          <p:cNvPr id="6" name="Cloud Callout 5"/>
          <p:cNvSpPr/>
          <p:nvPr/>
        </p:nvSpPr>
        <p:spPr bwMode="auto">
          <a:xfrm>
            <a:off x="6731000" y="952500"/>
            <a:ext cx="5791200" cy="3657600"/>
          </a:xfrm>
          <a:prstGeom prst="cloudCallout">
            <a:avLst>
              <a:gd name="adj1" fmla="val -123555"/>
              <a:gd name="adj2" fmla="val 7480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Who else is trying to solve this problem?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6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447800"/>
            <a:ext cx="12903200" cy="1104900"/>
          </a:xfrm>
        </p:spPr>
        <p:txBody>
          <a:bodyPr>
            <a:noAutofit/>
          </a:bodyPr>
          <a:lstStyle/>
          <a:p>
            <a:r>
              <a:rPr lang="en-US" sz="6600" dirty="0" smtClean="0"/>
              <a:t>Alternative Cloaking Technologies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3276600"/>
            <a:ext cx="11404600" cy="51816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i="1" dirty="0" smtClean="0"/>
              <a:t>Digital Camouflage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MARPAT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i="1" dirty="0" err="1" smtClean="0"/>
              <a:t>Metamaterials</a:t>
            </a:r>
            <a:endParaRPr lang="en-US" i="1" dirty="0" smtClean="0"/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Duke, MIT, Berkley, etc.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i="1" dirty="0" smtClean="0"/>
              <a:t>Active (or Adaptive) Camouflage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University of Tokyo </a:t>
            </a:r>
          </a:p>
          <a:p>
            <a:pPr marL="1943100" lvl="7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Retro-reflective Projection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302" y="3726217"/>
            <a:ext cx="1785007" cy="2677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0" y="6553200"/>
            <a:ext cx="2976451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2764221"/>
            <a:ext cx="2819400" cy="18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11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818993"/>
            <a:ext cx="2533650" cy="3810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3810000"/>
            <a:ext cx="6096000" cy="4572000"/>
          </a:xfrm>
        </p:spPr>
      </p:pic>
      <p:sp>
        <p:nvSpPr>
          <p:cNvPr id="8" name="Cloud Callout 7"/>
          <p:cNvSpPr/>
          <p:nvPr/>
        </p:nvSpPr>
        <p:spPr bwMode="auto">
          <a:xfrm>
            <a:off x="101600" y="1143001"/>
            <a:ext cx="9829800" cy="3200400"/>
          </a:xfrm>
          <a:prstGeom prst="cloudCallout">
            <a:avLst>
              <a:gd name="adj1" fmla="val -30393"/>
              <a:gd name="adj2" fmla="val 8072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What sets this technology apart from the crowd of competing technologies?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11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181100"/>
          </a:xfrm>
        </p:spPr>
        <p:txBody>
          <a:bodyPr/>
          <a:lstStyle/>
          <a:p>
            <a:r>
              <a:rPr lang="en-US" sz="6000" dirty="0" smtClean="0"/>
              <a:t>Attend all the Seminars!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Fall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Sept. 23 </a:t>
            </a:r>
          </a:p>
          <a:p>
            <a:pPr algn="l"/>
            <a:r>
              <a:rPr lang="en-US" dirty="0" smtClean="0"/>
              <a:t>	Fundamentals of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Oct. 21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Patents and the Patenting 	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Nov. 11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Technology 	Commercialization &amp; 	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Dec. 9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How to Find Inventions, 	Good Inventions and How 	to find Prior 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Spring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Jan. 20 </a:t>
            </a:r>
          </a:p>
          <a:p>
            <a:pPr algn="l"/>
            <a:r>
              <a:rPr lang="en-US" dirty="0"/>
              <a:t>	Assessing Market 	Opportunity of New Tech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Feb. 10 </a:t>
            </a:r>
          </a:p>
          <a:p>
            <a:pPr algn="l"/>
            <a:r>
              <a:rPr lang="en-US" dirty="0"/>
              <a:t>	</a:t>
            </a:r>
            <a:r>
              <a:rPr lang="en-US" b="1" u="sng" dirty="0" smtClean="0"/>
              <a:t>Working with Third Parties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Mar. 17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Risk Assessment for Tech 	Investments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April 14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Software and Open Source 	Software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8458200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12:00-1:00 Wilson Commons,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Floor </a:t>
            </a:r>
            <a:r>
              <a:rPr lang="en-US" sz="3600" dirty="0" err="1" smtClean="0"/>
              <a:t>Gowen</a:t>
            </a:r>
            <a:r>
              <a:rPr lang="en-US" sz="3600" dirty="0" smtClean="0"/>
              <a:t> Room  </a:t>
            </a:r>
            <a:r>
              <a:rPr lang="en-US" sz="3600" b="1" dirty="0" smtClean="0"/>
              <a:t>Lunch Provided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80885" y="457200"/>
            <a:ext cx="2249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NEXT!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226" y="4572000"/>
            <a:ext cx="44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urved Down Arrow 6"/>
          <p:cNvSpPr/>
          <p:nvPr/>
        </p:nvSpPr>
        <p:spPr bwMode="auto">
          <a:xfrm rot="1727898">
            <a:off x="4802887" y="2005400"/>
            <a:ext cx="8159184" cy="1217660"/>
          </a:xfrm>
          <a:prstGeom prst="curvedDown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978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13004800" cy="1219200"/>
          </a:xfrm>
        </p:spPr>
        <p:txBody>
          <a:bodyPr>
            <a:noAutofit/>
          </a:bodyPr>
          <a:lstStyle/>
          <a:p>
            <a:r>
              <a:rPr lang="en-US" sz="5000" b="1" dirty="0"/>
              <a:t>Perfect Paraxial Cloak Design and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667000"/>
            <a:ext cx="61722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sz="4600" b="1" u="sng" dirty="0" smtClean="0"/>
              <a:t>Advantages</a:t>
            </a:r>
          </a:p>
          <a:p>
            <a:endParaRPr lang="en-US" b="1" u="sng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Cloaking volume with continuous </a:t>
            </a:r>
            <a:r>
              <a:rPr lang="en-US" dirty="0"/>
              <a:t>range of directions in three dimensions</a:t>
            </a:r>
            <a:r>
              <a:rPr lang="en-US" dirty="0" smtClean="0"/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Scalable</a:t>
            </a:r>
          </a:p>
          <a:p>
            <a:pPr marL="1028700" lvl="5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Uses </a:t>
            </a:r>
            <a:r>
              <a:rPr lang="en-US" dirty="0"/>
              <a:t>inexpensive, readily available materials in a novel configuration</a:t>
            </a:r>
            <a:r>
              <a:rPr lang="en-US" dirty="0" smtClean="0"/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vercomes </a:t>
            </a:r>
            <a:r>
              <a:rPr lang="en-US" dirty="0"/>
              <a:t>some of the limitations of previous </a:t>
            </a:r>
            <a:r>
              <a:rPr lang="en-US" dirty="0" smtClean="0"/>
              <a:t>devices such as background discontinuity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15" y="4038600"/>
            <a:ext cx="6057900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37" y="3048000"/>
            <a:ext cx="6227405" cy="41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97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818993"/>
            <a:ext cx="2533650" cy="3810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3352800"/>
            <a:ext cx="8382000" cy="5029200"/>
          </a:xfrm>
        </p:spPr>
      </p:pic>
      <p:sp>
        <p:nvSpPr>
          <p:cNvPr id="8" name="Cloud Callout 7"/>
          <p:cNvSpPr/>
          <p:nvPr/>
        </p:nvSpPr>
        <p:spPr bwMode="auto">
          <a:xfrm>
            <a:off x="1092200" y="533400"/>
            <a:ext cx="6629400" cy="3828393"/>
          </a:xfrm>
          <a:prstGeom prst="cloudCallout">
            <a:avLst>
              <a:gd name="adj1" fmla="val -34626"/>
              <a:gd name="adj2" fmla="val 76095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Are there any other potential applications?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92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981200"/>
            <a:ext cx="5869459" cy="4343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657600"/>
            <a:ext cx="57873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4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2810203"/>
            <a:ext cx="8834250" cy="5080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818993"/>
            <a:ext cx="2533650" cy="38100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 bwMode="auto">
          <a:xfrm>
            <a:off x="101600" y="1143000"/>
            <a:ext cx="6629400" cy="3381703"/>
          </a:xfrm>
          <a:prstGeom prst="cloudCallout">
            <a:avLst>
              <a:gd name="adj1" fmla="val -19882"/>
              <a:gd name="adj2" fmla="val 77418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Interesting</a:t>
            </a:r>
            <a:r>
              <a:rPr lang="en-US" sz="40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…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is there a market need?</a:t>
            </a:r>
          </a:p>
        </p:txBody>
      </p:sp>
    </p:spTree>
    <p:extLst>
      <p:ext uri="{BB962C8B-B14F-4D97-AF65-F5344CB8AC3E}">
        <p14:creationId xmlns:p14="http://schemas.microsoft.com/office/powerpoint/2010/main" val="1219682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8" y="228600"/>
            <a:ext cx="7239000" cy="1104900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6" y="3943621"/>
            <a:ext cx="3574012" cy="2108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63" y="2057400"/>
            <a:ext cx="3642485" cy="17775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6248400"/>
            <a:ext cx="2438400" cy="2438400"/>
          </a:xfrm>
          <a:prstGeom prst="rect">
            <a:avLst/>
          </a:prstGeom>
        </p:spPr>
      </p:pic>
      <p:sp>
        <p:nvSpPr>
          <p:cNvPr id="20" name="Curved Right Arrow 19"/>
          <p:cNvSpPr/>
          <p:nvPr/>
        </p:nvSpPr>
        <p:spPr bwMode="auto">
          <a:xfrm>
            <a:off x="6654800" y="3306726"/>
            <a:ext cx="1068902" cy="4510366"/>
          </a:xfrm>
          <a:prstGeom prst="curvedRightArrow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Curved Up Arrow 20"/>
          <p:cNvSpPr/>
          <p:nvPr/>
        </p:nvSpPr>
        <p:spPr bwMode="auto">
          <a:xfrm rot="16200000">
            <a:off x="9724237" y="4887181"/>
            <a:ext cx="4723755" cy="1083515"/>
          </a:xfrm>
          <a:prstGeom prst="curvedUpArrow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343398"/>
            <a:ext cx="6024526" cy="530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82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Content Placeholder 6"/>
          <p:cNvSpPr>
            <a:spLocks noGrp="1"/>
          </p:cNvSpPr>
          <p:nvPr>
            <p:ph idx="1"/>
          </p:nvPr>
        </p:nvSpPr>
        <p:spPr>
          <a:xfrm>
            <a:off x="482600" y="1511300"/>
            <a:ext cx="12065000" cy="7162800"/>
          </a:xfrm>
        </p:spPr>
        <p:txBody>
          <a:bodyPr>
            <a:normAutofit fontScale="70000" lnSpcReduction="20000"/>
          </a:bodyPr>
          <a:lstStyle/>
          <a:p>
            <a:pPr marL="0" indent="0"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4600" b="1" dirty="0" smtClean="0">
                <a:latin typeface="Arial" pitchFamily="34" charset="0"/>
                <a:cs typeface="Arial" pitchFamily="34" charset="0"/>
              </a:rPr>
              <a:t>A Crucial Exercise that is Germaine to Technologies: </a:t>
            </a:r>
            <a:r>
              <a:rPr lang="en-US" sz="4600" b="1" u="sng" dirty="0" smtClean="0">
                <a:latin typeface="Arial" pitchFamily="34" charset="0"/>
                <a:cs typeface="Arial" pitchFamily="34" charset="0"/>
              </a:rPr>
              <a:t>Test the Market Hypothesis and Value Proposition</a:t>
            </a:r>
          </a:p>
          <a:p>
            <a:pPr marL="0" indent="0"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 eaLnBrk="1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 non-confidential Value Proposition</a:t>
            </a:r>
          </a:p>
          <a:p>
            <a:pPr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and Market Hypothesis</a:t>
            </a:r>
          </a:p>
          <a:p>
            <a:pPr marL="457200" indent="-457200" algn="l" eaLnBrk="1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 eaLnBrk="1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Identify and Contact Outside Expert</a:t>
            </a:r>
          </a:p>
          <a:p>
            <a:pPr marL="857250" lvl="1" indent="-457200" algn="l" eaLnBrk="1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Ask about the identified market pain</a:t>
            </a:r>
          </a:p>
          <a:p>
            <a:pPr marL="1257300" lvl="2" indent="-457200" algn="l" eaLnBrk="1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Is the pain / need real?</a:t>
            </a:r>
          </a:p>
          <a:p>
            <a:pPr marL="1714500" lvl="3" indent="-457200" algn="l" eaLnBrk="1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If, no… what is the real pain?</a:t>
            </a:r>
          </a:p>
          <a:p>
            <a:pPr marL="1257300" lvl="2" indent="-457200" algn="l" eaLnBrk="1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is the current Gold Standard?</a:t>
            </a:r>
          </a:p>
          <a:p>
            <a:pPr marL="857250" lvl="1" indent="-457200" algn="l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Propose and discuss Value </a:t>
            </a:r>
            <a:r>
              <a:rPr lang="en-US" dirty="0">
                <a:latin typeface="Arial" pitchFamily="34" charset="0"/>
                <a:cs typeface="Arial" pitchFamily="34" charset="0"/>
              </a:rPr>
              <a:t>Proposition </a:t>
            </a:r>
          </a:p>
          <a:p>
            <a:pPr marL="800100" lvl="2" indent="0"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 eaLnBrk="1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Re-evaluate Value Proposition and Market Hypothesis</a:t>
            </a:r>
          </a:p>
          <a:p>
            <a:pPr marL="857250" lvl="1" indent="-457200" algn="l" eaLnBrk="1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Refine as needed</a:t>
            </a:r>
          </a:p>
          <a:p>
            <a:pPr marL="457200" indent="-457200" algn="l" eaLnBrk="1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 eaLnBrk="1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REPEAT</a:t>
            </a:r>
          </a:p>
          <a:p>
            <a:pPr marL="0" indent="0"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sz="3200" i="1" dirty="0" smtClean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Curved Right Arrow 1"/>
          <p:cNvSpPr>
            <a:spLocks noChangeArrowheads="1"/>
          </p:cNvSpPr>
          <p:nvPr/>
        </p:nvSpPr>
        <p:spPr bwMode="auto">
          <a:xfrm rot="10800000">
            <a:off x="7900988" y="2514600"/>
            <a:ext cx="2819400" cy="5791200"/>
          </a:xfrm>
          <a:prstGeom prst="curvedRightArrow">
            <a:avLst>
              <a:gd name="adj1" fmla="val 25010"/>
              <a:gd name="adj2" fmla="val 50001"/>
              <a:gd name="adj3" fmla="val 25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87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-2028825" y="-203200"/>
            <a:ext cx="15071725" cy="9956800"/>
            <a:chOff x="-2028825" y="-152400"/>
            <a:chExt cx="15071725" cy="9956800"/>
          </a:xfrm>
        </p:grpSpPr>
        <p:pic>
          <p:nvPicPr>
            <p:cNvPr id="5130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28825" y="-106363"/>
              <a:ext cx="9929813" cy="962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Rectangle 1"/>
            <p:cNvSpPr>
              <a:spLocks/>
            </p:cNvSpPr>
            <p:nvPr/>
          </p:nvSpPr>
          <p:spPr bwMode="auto">
            <a:xfrm>
              <a:off x="2730500" y="-152400"/>
              <a:ext cx="10312400" cy="166370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35999"/>
                  </a:srgbClr>
                </a:gs>
                <a:gs pos="100000">
                  <a:srgbClr val="508231">
                    <a:alpha val="35999"/>
                  </a:srgbClr>
                </a:gs>
              </a:gsLst>
              <a:lin ang="211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3607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endParaRPr lang="en-US" altLang="en-US" sz="4200">
                <a:solidFill>
                  <a:srgbClr val="000000"/>
                </a:solidFill>
              </a:endParaRPr>
            </a:p>
          </p:txBody>
        </p:sp>
        <p:sp>
          <p:nvSpPr>
            <p:cNvPr id="5132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endParaRPr lang="en-US" altLang="en-US" sz="4200">
                <a:solidFill>
                  <a:srgbClr val="000000"/>
                </a:solidFill>
              </a:endParaRPr>
            </a:p>
          </p:txBody>
        </p:sp>
        <p:pic>
          <p:nvPicPr>
            <p:cNvPr id="513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468562"/>
            <a:ext cx="39433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230687"/>
            <a:ext cx="4805961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5"/>
          <p:cNvSpPr txBox="1">
            <a:spLocks/>
          </p:cNvSpPr>
          <p:nvPr/>
        </p:nvSpPr>
        <p:spPr bwMode="auto">
          <a:xfrm>
            <a:off x="346075" y="7620000"/>
            <a:ext cx="4052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 smtClean="0">
                <a:latin typeface="Arial" pitchFamily="34" charset="0"/>
                <a:cs typeface="Arial" pitchFamily="34" charset="0"/>
              </a:rPr>
              <a:t>Unmet Market Pain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7785100" y="7467600"/>
            <a:ext cx="4762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 smtClean="0">
                <a:latin typeface="Arial" pitchFamily="34" charset="0"/>
                <a:cs typeface="Arial" pitchFamily="34" charset="0"/>
              </a:rPr>
              <a:t>Viable commercial Product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9" y="953437"/>
            <a:ext cx="1301531" cy="2331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56" y="1570990"/>
            <a:ext cx="2571213" cy="1690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83" y="1460500"/>
            <a:ext cx="3030538" cy="2276271"/>
          </a:xfrm>
          <a:prstGeom prst="rect">
            <a:avLst/>
          </a:prstGeom>
        </p:spPr>
      </p:pic>
      <p:sp>
        <p:nvSpPr>
          <p:cNvPr id="17" name="Title 5"/>
          <p:cNvSpPr txBox="1">
            <a:spLocks/>
          </p:cNvSpPr>
          <p:nvPr/>
        </p:nvSpPr>
        <p:spPr bwMode="auto">
          <a:xfrm>
            <a:off x="174543" y="7711855"/>
            <a:ext cx="4395952" cy="9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 smtClean="0">
                <a:latin typeface="Arial" pitchFamily="34" charset="0"/>
                <a:cs typeface="Arial" pitchFamily="34" charset="0"/>
              </a:rPr>
              <a:t>Interesting New Technology</a:t>
            </a: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5365876" y="4428211"/>
            <a:ext cx="253747" cy="1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endParaRPr lang="en-US" altLang="en-US" sz="7200" b="1" dirty="0">
              <a:solidFill>
                <a:srgbClr val="000000"/>
              </a:solidFill>
            </a:endParaRPr>
          </a:p>
        </p:txBody>
      </p:sp>
      <p:sp>
        <p:nvSpPr>
          <p:cNvPr id="33" name="Curved Left Arrow 9"/>
          <p:cNvSpPr>
            <a:spLocks noChangeArrowheads="1"/>
          </p:cNvSpPr>
          <p:nvPr/>
        </p:nvSpPr>
        <p:spPr bwMode="auto">
          <a:xfrm rot="10800000">
            <a:off x="5218238" y="4021677"/>
            <a:ext cx="1020517" cy="1578668"/>
          </a:xfrm>
          <a:prstGeom prst="curvedLeftArrow">
            <a:avLst>
              <a:gd name="adj1" fmla="val 25016"/>
              <a:gd name="adj2" fmla="val 50004"/>
              <a:gd name="adj3" fmla="val 25000"/>
            </a:avLst>
          </a:prstGeom>
          <a:blipFill dpi="0" rotWithShape="0">
            <a:blip r:embed="rId10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" name="Curved Left Arrow 17"/>
          <p:cNvSpPr>
            <a:spLocks noChangeArrowheads="1"/>
          </p:cNvSpPr>
          <p:nvPr/>
        </p:nvSpPr>
        <p:spPr bwMode="auto">
          <a:xfrm>
            <a:off x="6396164" y="4082491"/>
            <a:ext cx="974725" cy="1582942"/>
          </a:xfrm>
          <a:prstGeom prst="curvedLeftArrow">
            <a:avLst>
              <a:gd name="adj1" fmla="val 25019"/>
              <a:gd name="adj2" fmla="val 50008"/>
              <a:gd name="adj3" fmla="val 25000"/>
            </a:avLst>
          </a:prstGeom>
          <a:blipFill dpi="0" rotWithShape="0">
            <a:blip r:embed="rId10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5" name="Chevron 18"/>
          <p:cNvSpPr>
            <a:spLocks noChangeArrowheads="1"/>
          </p:cNvSpPr>
          <p:nvPr/>
        </p:nvSpPr>
        <p:spPr bwMode="auto">
          <a:xfrm>
            <a:off x="5911977" y="5817159"/>
            <a:ext cx="665080" cy="651549"/>
          </a:xfrm>
          <a:prstGeom prst="chevron">
            <a:avLst>
              <a:gd name="adj" fmla="val 50000"/>
            </a:avLst>
          </a:prstGeom>
          <a:blipFill dpi="0" rotWithShape="0">
            <a:blip r:embed="rId10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6" name="Chevron 19"/>
          <p:cNvSpPr>
            <a:spLocks noChangeArrowheads="1"/>
          </p:cNvSpPr>
          <p:nvPr/>
        </p:nvSpPr>
        <p:spPr bwMode="auto">
          <a:xfrm>
            <a:off x="6573963" y="5817159"/>
            <a:ext cx="665081" cy="651549"/>
          </a:xfrm>
          <a:prstGeom prst="chevron">
            <a:avLst>
              <a:gd name="adj" fmla="val 50000"/>
            </a:avLst>
          </a:prstGeom>
          <a:blipFill dpi="0" rotWithShape="0">
            <a:blip r:embed="rId10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" name="Chevron 20"/>
          <p:cNvSpPr>
            <a:spLocks noChangeArrowheads="1"/>
          </p:cNvSpPr>
          <p:nvPr/>
        </p:nvSpPr>
        <p:spPr bwMode="auto">
          <a:xfrm>
            <a:off x="5218239" y="5817159"/>
            <a:ext cx="667261" cy="651549"/>
          </a:xfrm>
          <a:prstGeom prst="chevron">
            <a:avLst>
              <a:gd name="adj" fmla="val 50164"/>
            </a:avLst>
          </a:prstGeom>
          <a:blipFill dpi="0" rotWithShape="0">
            <a:blip r:embed="rId10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00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ontent Placeholder 6"/>
          <p:cNvSpPr>
            <a:spLocks noGrp="1"/>
          </p:cNvSpPr>
          <p:nvPr>
            <p:ph idx="1"/>
          </p:nvPr>
        </p:nvSpPr>
        <p:spPr>
          <a:xfrm>
            <a:off x="254000" y="1511300"/>
            <a:ext cx="12293600" cy="50419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en-US" dirty="0" smtClean="0"/>
          </a:p>
          <a:p>
            <a:pPr marL="1028700" lvl="1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What needs to be done to take technology from current state to ______________?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Proof of Concept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Prototype</a:t>
            </a:r>
          </a:p>
          <a:p>
            <a:pPr marL="1485900" lvl="5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Full product</a:t>
            </a:r>
            <a:endParaRPr lang="en-US" dirty="0"/>
          </a:p>
          <a:p>
            <a:pPr marL="1028700" lvl="4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How much will that cost?</a:t>
            </a:r>
          </a:p>
          <a:p>
            <a:pPr marL="1028700" lvl="4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Where will that work be done?</a:t>
            </a:r>
          </a:p>
          <a:p>
            <a:pPr marL="1028700" lvl="4" indent="-571500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By Whom?</a:t>
            </a:r>
          </a:p>
          <a:p>
            <a:pPr marL="457200" lvl="1" algn="l">
              <a:spcAft>
                <a:spcPts val="300"/>
              </a:spcAft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4648200"/>
            <a:ext cx="5565104" cy="370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3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829503"/>
            <a:ext cx="2533650" cy="381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3733800"/>
            <a:ext cx="6972300" cy="4648200"/>
          </a:xfrm>
        </p:spPr>
      </p:pic>
      <p:sp>
        <p:nvSpPr>
          <p:cNvPr id="8" name="Cloud Callout 7"/>
          <p:cNvSpPr/>
          <p:nvPr/>
        </p:nvSpPr>
        <p:spPr bwMode="auto">
          <a:xfrm>
            <a:off x="991476" y="1615964"/>
            <a:ext cx="8610600" cy="3247697"/>
          </a:xfrm>
          <a:prstGeom prst="cloudCallout">
            <a:avLst>
              <a:gd name="adj1" fmla="val -39783"/>
              <a:gd name="adj2" fmla="val 6206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What </a:t>
            </a:r>
            <a:r>
              <a:rPr lang="en-US" sz="40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is the best way to protect the intellectual property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9237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1676400"/>
            <a:ext cx="11704320" cy="1143000"/>
          </a:xfrm>
        </p:spPr>
        <p:txBody>
          <a:bodyPr lIns="130046" tIns="65023" rIns="130046" bIns="65023"/>
          <a:lstStyle/>
          <a:p>
            <a:r>
              <a:rPr lang="en-US" sz="6600" b="1" dirty="0"/>
              <a:t>Intellectual </a:t>
            </a:r>
            <a:r>
              <a:rPr lang="en-US" sz="6600" b="1" dirty="0" smtClean="0"/>
              <a:t>Property</a:t>
            </a:r>
            <a:endParaRPr lang="en-US" sz="4400" b="1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5400" y="3352800"/>
            <a:ext cx="8534400" cy="4038600"/>
          </a:xfrm>
        </p:spPr>
        <p:txBody>
          <a:bodyPr lIns="130046" tIns="65023" rIns="130046" bIns="65023"/>
          <a:lstStyle/>
          <a:p>
            <a:pPr marL="659261" indent="-659261" algn="l">
              <a:buFontTx/>
              <a:buChar char="•"/>
            </a:pPr>
            <a:r>
              <a:rPr lang="en-US" sz="4400" dirty="0" smtClean="0"/>
              <a:t>Copyrights</a:t>
            </a:r>
            <a:endParaRPr lang="en-US" sz="4400" dirty="0"/>
          </a:p>
          <a:p>
            <a:pPr marL="659261" indent="-659261" algn="l">
              <a:buFontTx/>
              <a:buChar char="•"/>
            </a:pPr>
            <a:r>
              <a:rPr lang="en-US" sz="4400" dirty="0"/>
              <a:t>Trademarks </a:t>
            </a:r>
          </a:p>
          <a:p>
            <a:pPr marL="659261" indent="-659261" algn="l">
              <a:buFontTx/>
              <a:buChar char="•"/>
            </a:pPr>
            <a:r>
              <a:rPr lang="en-US" sz="4400" dirty="0"/>
              <a:t>Trade Secrets/Know </a:t>
            </a:r>
            <a:r>
              <a:rPr lang="en-US" sz="4400" dirty="0" smtClean="0"/>
              <a:t>How</a:t>
            </a:r>
          </a:p>
          <a:p>
            <a:pPr marL="659261" indent="-659261" algn="l">
              <a:buFontTx/>
              <a:buChar char="•"/>
            </a:pPr>
            <a:r>
              <a:rPr lang="en-US" sz="4400" dirty="0" smtClean="0"/>
              <a:t>Patents</a:t>
            </a:r>
            <a:endParaRPr lang="en-US" sz="4400" dirty="0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37180"/>
              </p:ext>
            </p:extLst>
          </p:nvPr>
        </p:nvGraphicFramePr>
        <p:xfrm>
          <a:off x="1016000" y="3200400"/>
          <a:ext cx="1691792" cy="513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4" imgW="1295640" imgH="3934080" progId="">
                  <p:embed/>
                </p:oleObj>
              </mc:Choice>
              <mc:Fallback>
                <p:oleObj name="Clip" r:id="rId4" imgW="129564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200400"/>
                        <a:ext cx="1691792" cy="5137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648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4000" y="1828800"/>
            <a:ext cx="10139680" cy="1625600"/>
          </a:xfrm>
          <a:prstGeom prst="rect">
            <a:avLst/>
          </a:prstGeom>
        </p:spPr>
        <p:txBody>
          <a:bodyPr lIns="130046" tIns="65023" rIns="130046" bIns="65023"/>
          <a:lstStyle/>
          <a:p>
            <a:pPr eaLnBrk="1" hangingPunct="1">
              <a:defRPr/>
            </a:pPr>
            <a:r>
              <a:rPr lang="en-US" dirty="0" smtClean="0"/>
              <a:t>Objectives: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22448" y="3581400"/>
            <a:ext cx="9446173" cy="4038600"/>
          </a:xfrm>
          <a:prstGeom prst="rect">
            <a:avLst/>
          </a:prstGeom>
        </p:spPr>
        <p:txBody>
          <a:bodyPr lIns="130046" tIns="65023" rIns="130046" bIns="65023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ü"/>
              <a:defRPr/>
            </a:pPr>
            <a:r>
              <a:rPr lang="en-US" kern="0" dirty="0" smtClean="0"/>
              <a:t>Overview of the Process of Assessing Commercial Value of Nascent Technologies</a:t>
            </a:r>
          </a:p>
          <a:p>
            <a:pPr marL="571500" indent="-571500" algn="l">
              <a:buFont typeface="Wingdings" panose="05000000000000000000" pitchFamily="2" charset="2"/>
              <a:buChar char="ü"/>
              <a:defRPr/>
            </a:pPr>
            <a:endParaRPr lang="en-US" kern="0" dirty="0"/>
          </a:p>
          <a:p>
            <a:pPr marL="571500" indent="-571500" algn="l">
              <a:buFont typeface="Wingdings" panose="05000000000000000000" pitchFamily="2" charset="2"/>
              <a:buChar char="ü"/>
              <a:defRPr/>
            </a:pPr>
            <a:r>
              <a:rPr lang="en-US" kern="0" dirty="0" smtClean="0"/>
              <a:t>Apply to current UR Technology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8" y="57150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1676400"/>
            <a:ext cx="12496800" cy="1752600"/>
          </a:xfrm>
        </p:spPr>
        <p:txBody>
          <a:bodyPr lIns="130046" tIns="65023" rIns="130046" bIns="65023"/>
          <a:lstStyle/>
          <a:p>
            <a:r>
              <a:rPr lang="en-US" sz="4400" b="1" dirty="0"/>
              <a:t>C</a:t>
            </a:r>
            <a:r>
              <a:rPr lang="en-US" sz="4400" b="1" dirty="0" smtClean="0"/>
              <a:t>heck out Reid’s IP presentations on the UR Ventures YouTube page!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77" y="3429000"/>
            <a:ext cx="659958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48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2895600"/>
            <a:ext cx="4972891" cy="4953000"/>
          </a:xfr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1524000"/>
            <a:ext cx="12496800" cy="1905000"/>
          </a:xfrm>
        </p:spPr>
        <p:txBody>
          <a:bodyPr lIns="130046" tIns="65023" rIns="130046" bIns="65023"/>
          <a:lstStyle/>
          <a:p>
            <a:pPr>
              <a:spcAft>
                <a:spcPts val="600"/>
              </a:spcAft>
            </a:pPr>
            <a:r>
              <a:rPr lang="en-US" sz="8000" b="1" dirty="0" smtClean="0"/>
              <a:t>Decision Point!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0200" y="3962400"/>
            <a:ext cx="11404600" cy="44958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028700" lvl="1" indent="-571500" algn="l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b="1" kern="0" dirty="0" smtClean="0"/>
              <a:t>Technical</a:t>
            </a:r>
          </a:p>
          <a:p>
            <a:pPr marL="1028700" lvl="1" indent="-571500" algn="l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b="1" kern="0" dirty="0" smtClean="0"/>
              <a:t>Market</a:t>
            </a:r>
          </a:p>
          <a:p>
            <a:pPr marL="1028700" lvl="4" indent="-571500" algn="l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b="1" kern="0" dirty="0" smtClean="0"/>
              <a:t>Development</a:t>
            </a:r>
          </a:p>
          <a:p>
            <a:pPr marL="1028700" lvl="4" indent="-571500" algn="l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b="1" kern="0" dirty="0" smtClean="0"/>
              <a:t>Protection of IP</a:t>
            </a:r>
            <a:endParaRPr lang="en-US" sz="4400" b="1" kern="0" dirty="0"/>
          </a:p>
        </p:txBody>
      </p:sp>
    </p:spTree>
    <p:extLst>
      <p:ext uri="{BB962C8B-B14F-4D97-AF65-F5344CB8AC3E}">
        <p14:creationId xmlns:p14="http://schemas.microsoft.com/office/powerpoint/2010/main" val="711955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2743200"/>
            <a:ext cx="5486400" cy="5486400"/>
          </a:xfrm>
        </p:spPr>
      </p:pic>
      <p:sp>
        <p:nvSpPr>
          <p:cNvPr id="3" name="Content Placeholder 6"/>
          <p:cNvSpPr txBox="1">
            <a:spLocks/>
          </p:cNvSpPr>
          <p:nvPr/>
        </p:nvSpPr>
        <p:spPr>
          <a:xfrm>
            <a:off x="254000" y="1511300"/>
            <a:ext cx="7086600" cy="71628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spcAft>
                <a:spcPts val="1800"/>
              </a:spcAft>
              <a:defRPr/>
            </a:pP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Report findings and conclusions to the inventor(s)</a:t>
            </a:r>
            <a:endParaRPr lang="en-US" b="1" kern="0" dirty="0" smtClean="0">
              <a:latin typeface="Berlin Sans FB Demi" panose="020E0802020502020306" pitchFamily="34" charset="0"/>
            </a:endParaRPr>
          </a:p>
          <a:p>
            <a:pPr marL="457200" lvl="1" algn="l">
              <a:spcAft>
                <a:spcPts val="300"/>
              </a:spcAft>
              <a:defRPr/>
            </a:pPr>
            <a:endParaRPr lang="en-US" sz="28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9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 txBox="1">
            <a:spLocks/>
          </p:cNvSpPr>
          <p:nvPr/>
        </p:nvSpPr>
        <p:spPr>
          <a:xfrm>
            <a:off x="1092200" y="1828362"/>
            <a:ext cx="6400800" cy="35814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spcAft>
                <a:spcPts val="1800"/>
              </a:spcAft>
              <a:defRPr/>
            </a:pP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Questions?</a:t>
            </a:r>
            <a:endParaRPr lang="en-US" b="1" kern="0" dirty="0" smtClean="0">
              <a:latin typeface="Berlin Sans FB Demi" panose="020E0802020502020306" pitchFamily="34" charset="0"/>
            </a:endParaRPr>
          </a:p>
          <a:p>
            <a:pPr marL="457200" lvl="1" algn="l">
              <a:spcAft>
                <a:spcPts val="300"/>
              </a:spcAft>
              <a:defRPr/>
            </a:pPr>
            <a:endParaRPr lang="en-US" sz="28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514600"/>
            <a:ext cx="4386317" cy="54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2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181100"/>
          </a:xfrm>
        </p:spPr>
        <p:txBody>
          <a:bodyPr/>
          <a:lstStyle/>
          <a:p>
            <a:r>
              <a:rPr lang="en-US" sz="6000" dirty="0" smtClean="0"/>
              <a:t>Attend all the Seminars!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Fall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Sept. 23 </a:t>
            </a:r>
          </a:p>
          <a:p>
            <a:pPr algn="l"/>
            <a:r>
              <a:rPr lang="en-US" dirty="0" smtClean="0"/>
              <a:t>	Fundamentals of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Oct. 21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Patents and the Patenting 	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Nov. 11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Technology 	Commercialization &amp; 	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Dec. 9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How to Find Inventions, 	Good Inventions and How 	to find Prior 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Spring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Jan. 20 </a:t>
            </a:r>
          </a:p>
          <a:p>
            <a:pPr algn="l"/>
            <a:r>
              <a:rPr lang="en-US" dirty="0"/>
              <a:t>	Assessing Market 	Opportunity of New Tech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Feb. 10 </a:t>
            </a:r>
          </a:p>
          <a:p>
            <a:pPr algn="l"/>
            <a:r>
              <a:rPr lang="en-US" dirty="0"/>
              <a:t>	</a:t>
            </a:r>
            <a:r>
              <a:rPr lang="en-US" b="1" u="sng" dirty="0" smtClean="0"/>
              <a:t>Working with Third Parties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Mar. 17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Risk Assessment for Tech 	Investments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April 14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Software and Open Source 	Software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1200" y="8458200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12:00-1:00 Wilson Commons,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Floor </a:t>
            </a:r>
            <a:r>
              <a:rPr lang="en-US" sz="3600" dirty="0" err="1" smtClean="0"/>
              <a:t>Gowen</a:t>
            </a:r>
            <a:r>
              <a:rPr lang="en-US" sz="3600" dirty="0" smtClean="0"/>
              <a:t> Room  </a:t>
            </a:r>
            <a:r>
              <a:rPr lang="en-US" sz="3600" b="1" dirty="0" smtClean="0"/>
              <a:t>Lunch Provided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80885" y="457200"/>
            <a:ext cx="2249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NEXT!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226" y="4572000"/>
            <a:ext cx="44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urved Down Arrow 6"/>
          <p:cNvSpPr/>
          <p:nvPr/>
        </p:nvSpPr>
        <p:spPr bwMode="auto">
          <a:xfrm rot="1727898">
            <a:off x="4802887" y="2005400"/>
            <a:ext cx="8159184" cy="1217660"/>
          </a:xfrm>
          <a:prstGeom prst="curvedDown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397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5"/>
          <p:cNvSpPr>
            <a:spLocks noGrp="1"/>
          </p:cNvSpPr>
          <p:nvPr>
            <p:ph type="title"/>
          </p:nvPr>
        </p:nvSpPr>
        <p:spPr>
          <a:xfrm>
            <a:off x="635000" y="1981200"/>
            <a:ext cx="116586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UR Ventures Mission:</a:t>
            </a:r>
          </a:p>
        </p:txBody>
      </p:sp>
      <p:sp>
        <p:nvSpPr>
          <p:cNvPr id="3077" name="Content Placeholder 6"/>
          <p:cNvSpPr>
            <a:spLocks noGrp="1"/>
          </p:cNvSpPr>
          <p:nvPr>
            <p:ph idx="1"/>
          </p:nvPr>
        </p:nvSpPr>
        <p:spPr>
          <a:xfrm>
            <a:off x="482600" y="3810000"/>
            <a:ext cx="11887200" cy="4191000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6000" b="1" dirty="0" smtClean="0">
                <a:latin typeface="Arial" pitchFamily="34" charset="0"/>
                <a:cs typeface="Arial" pitchFamily="34" charset="0"/>
              </a:rPr>
              <a:t>Develop UR Innovations into valuable products and services to make the world ever better.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l" eaLnBrk="1" hangingPunct="1">
              <a:spcBef>
                <a:spcPts val="300"/>
              </a:spcBef>
              <a:spcAft>
                <a:spcPts val="300"/>
              </a:spcAft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spcBef>
                <a:spcPts val="300"/>
              </a:spcBef>
              <a:spcAft>
                <a:spcPts val="300"/>
              </a:spcAft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9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ontent Placeholder 6"/>
          <p:cNvSpPr>
            <a:spLocks noGrp="1"/>
          </p:cNvSpPr>
          <p:nvPr>
            <p:ph idx="1"/>
          </p:nvPr>
        </p:nvSpPr>
        <p:spPr>
          <a:xfrm>
            <a:off x="482600" y="3810000"/>
            <a:ext cx="11887200" cy="4191000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UR Innovations into </a:t>
            </a:r>
            <a:r>
              <a:rPr lang="en-U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valuable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products and services </a:t>
            </a:r>
            <a:r>
              <a:rPr lang="en-US" sz="6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to make the world ever better.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sz="28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5000" y="1981200"/>
            <a:ext cx="116586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UR Ventures Mission:</a:t>
            </a:r>
          </a:p>
        </p:txBody>
      </p:sp>
    </p:spTree>
    <p:extLst>
      <p:ext uri="{BB962C8B-B14F-4D97-AF65-F5344CB8AC3E}">
        <p14:creationId xmlns:p14="http://schemas.microsoft.com/office/powerpoint/2010/main" val="3013157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-2028825" y="-203200"/>
            <a:ext cx="15071725" cy="9956800"/>
            <a:chOff x="-2028825" y="-152400"/>
            <a:chExt cx="15071725" cy="9956800"/>
          </a:xfrm>
        </p:grpSpPr>
        <p:pic>
          <p:nvPicPr>
            <p:cNvPr id="5130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28825" y="-106363"/>
              <a:ext cx="9929813" cy="962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Rectangle 1"/>
            <p:cNvSpPr>
              <a:spLocks/>
            </p:cNvSpPr>
            <p:nvPr/>
          </p:nvSpPr>
          <p:spPr bwMode="auto">
            <a:xfrm>
              <a:off x="2730500" y="-152400"/>
              <a:ext cx="10312400" cy="166370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35999"/>
                  </a:srgbClr>
                </a:gs>
                <a:gs pos="100000">
                  <a:srgbClr val="508231">
                    <a:alpha val="35999"/>
                  </a:srgbClr>
                </a:gs>
              </a:gsLst>
              <a:lin ang="211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36078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endParaRPr lang="en-US" altLang="en-US" sz="4200">
                <a:solidFill>
                  <a:srgbClr val="000000"/>
                </a:solidFill>
              </a:endParaRPr>
            </a:p>
          </p:txBody>
        </p:sp>
        <p:sp>
          <p:nvSpPr>
            <p:cNvPr id="5132" name="Rectangle 6"/>
            <p:cNvSpPr>
              <a:spLocks/>
            </p:cNvSpPr>
            <p:nvPr/>
          </p:nvSpPr>
          <p:spPr bwMode="auto">
            <a:xfrm>
              <a:off x="0" y="8674100"/>
              <a:ext cx="13042900" cy="113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ctr" eaLnBrk="0" hangingPunct="0"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endParaRPr lang="en-US" altLang="en-US" sz="4200">
                <a:solidFill>
                  <a:srgbClr val="000000"/>
                </a:solidFill>
              </a:endParaRPr>
            </a:p>
          </p:txBody>
        </p:sp>
        <p:pic>
          <p:nvPicPr>
            <p:cNvPr id="513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8890000"/>
              <a:ext cx="5575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468562"/>
            <a:ext cx="39433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240087"/>
            <a:ext cx="52482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ight Arrow 3"/>
          <p:cNvSpPr>
            <a:spLocks noChangeArrowheads="1"/>
          </p:cNvSpPr>
          <p:nvPr/>
        </p:nvSpPr>
        <p:spPr bwMode="auto">
          <a:xfrm>
            <a:off x="4398963" y="4854575"/>
            <a:ext cx="3108325" cy="485775"/>
          </a:xfrm>
          <a:prstGeom prst="rightArrow">
            <a:avLst>
              <a:gd name="adj1" fmla="val 50000"/>
              <a:gd name="adj2" fmla="val 49856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ctr" eaLnBrk="0" hangingPunct="0"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500" y="3284538"/>
            <a:ext cx="10334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>
            <a:off x="346075" y="7620000"/>
            <a:ext cx="4052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 smtClean="0">
                <a:latin typeface="Arial" pitchFamily="34" charset="0"/>
                <a:cs typeface="Arial" pitchFamily="34" charset="0"/>
              </a:rPr>
              <a:t>Unmet Market Pain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7785100" y="7467600"/>
            <a:ext cx="4762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 smtClean="0">
                <a:latin typeface="Arial" pitchFamily="34" charset="0"/>
                <a:cs typeface="Arial" pitchFamily="34" charset="0"/>
              </a:rPr>
              <a:t>Viable commercial Product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9" y="953437"/>
            <a:ext cx="1301531" cy="2331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56" y="1570990"/>
            <a:ext cx="2571213" cy="1690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83" y="1460500"/>
            <a:ext cx="3030538" cy="2276271"/>
          </a:xfrm>
          <a:prstGeom prst="rect">
            <a:avLst/>
          </a:prstGeom>
        </p:spPr>
      </p:pic>
      <p:sp>
        <p:nvSpPr>
          <p:cNvPr id="17" name="Title 5"/>
          <p:cNvSpPr txBox="1">
            <a:spLocks/>
          </p:cNvSpPr>
          <p:nvPr/>
        </p:nvSpPr>
        <p:spPr bwMode="auto">
          <a:xfrm>
            <a:off x="174543" y="7711855"/>
            <a:ext cx="4395952" cy="9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 smtClean="0">
                <a:latin typeface="Arial" pitchFamily="34" charset="0"/>
                <a:cs typeface="Arial" pitchFamily="34" charset="0"/>
              </a:rPr>
              <a:t>Interesting New Technology</a:t>
            </a:r>
          </a:p>
        </p:txBody>
      </p:sp>
    </p:spTree>
    <p:extLst>
      <p:ext uri="{BB962C8B-B14F-4D97-AF65-F5344CB8AC3E}">
        <p14:creationId xmlns:p14="http://schemas.microsoft.com/office/powerpoint/2010/main" val="157289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3" y="152400"/>
            <a:ext cx="7239000" cy="1104900"/>
          </a:xfrm>
        </p:spPr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2" y="1807027"/>
            <a:ext cx="1752600" cy="2635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17" y="2194224"/>
            <a:ext cx="5142497" cy="1861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790" y="3280176"/>
            <a:ext cx="1737360" cy="3111690"/>
          </a:xfrm>
          <a:prstGeom prst="rect">
            <a:avLst/>
          </a:prstGeom>
        </p:spPr>
      </p:pic>
      <p:pic>
        <p:nvPicPr>
          <p:cNvPr id="8" name="Picture 7" descr="Invention_Disclosure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26610" r="9862"/>
          <a:stretch/>
        </p:blipFill>
        <p:spPr>
          <a:xfrm>
            <a:off x="379248" y="5181600"/>
            <a:ext cx="4572000" cy="3384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20" y="5704131"/>
            <a:ext cx="3899338" cy="2339603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 bwMode="auto">
          <a:xfrm>
            <a:off x="2665248" y="2882455"/>
            <a:ext cx="978408" cy="484632"/>
          </a:xfrm>
          <a:prstGeom prst="rightArrow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9550400" y="2882455"/>
            <a:ext cx="978408" cy="484632"/>
          </a:xfrm>
          <a:prstGeom prst="rightArrow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5133024" y="6631617"/>
            <a:ext cx="978408" cy="484632"/>
          </a:xfrm>
          <a:prstGeom prst="rightArrow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Bent Arrow 22"/>
          <p:cNvSpPr/>
          <p:nvPr/>
        </p:nvSpPr>
        <p:spPr bwMode="auto">
          <a:xfrm rot="10800000">
            <a:off x="11033426" y="6631617"/>
            <a:ext cx="813816" cy="868680"/>
          </a:xfrm>
          <a:prstGeom prst="bentArrow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61" y="1339507"/>
            <a:ext cx="534623" cy="9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95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4724400"/>
            <a:ext cx="9895974" cy="35814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1800" y="1676400"/>
            <a:ext cx="7315200" cy="1752600"/>
          </a:xfrm>
        </p:spPr>
        <p:txBody>
          <a:bodyPr>
            <a:noAutofit/>
          </a:bodyPr>
          <a:lstStyle/>
          <a:p>
            <a:r>
              <a:rPr lang="en-US" sz="4800" b="1" dirty="0"/>
              <a:t>Perfect Paraxial Cloak Design and Device</a:t>
            </a:r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762000"/>
            <a:ext cx="5372100" cy="3581400"/>
          </a:xfrm>
          <a:prstGeom prst="rect">
            <a:avLst/>
          </a:prstGeom>
        </p:spPr>
      </p:pic>
      <p:pic>
        <p:nvPicPr>
          <p:cNvPr id="11" name="Picture 10" descr="Invention_Disclosure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26610" r="9862"/>
          <a:stretch/>
        </p:blipFill>
        <p:spPr>
          <a:xfrm>
            <a:off x="2006600" y="1789386"/>
            <a:ext cx="8897526" cy="6586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0747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13004800" cy="1219200"/>
          </a:xfrm>
        </p:spPr>
        <p:txBody>
          <a:bodyPr>
            <a:noAutofit/>
          </a:bodyPr>
          <a:lstStyle/>
          <a:p>
            <a:r>
              <a:rPr lang="en-US" sz="5000" b="1" dirty="0"/>
              <a:t>Perfect Paraxial Cloak Design and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819400"/>
            <a:ext cx="7899400" cy="56388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The Invention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a cloaking volume </a:t>
            </a:r>
          </a:p>
          <a:p>
            <a:pPr marL="1028700" lvl="5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dirty="0"/>
              <a:t>object can be hidden from view </a:t>
            </a:r>
            <a:endParaRPr lang="en-US" dirty="0" smtClean="0"/>
          </a:p>
          <a:p>
            <a:pPr marL="1028700" lvl="5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relative </a:t>
            </a:r>
            <a:r>
              <a:rPr lang="en-US" dirty="0"/>
              <a:t>to a continuous range of viewing directions.  </a:t>
            </a:r>
            <a:endParaRPr lang="en-US" dirty="0" smtClean="0"/>
          </a:p>
          <a:p>
            <a:pPr marL="1028700" lvl="5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lvl="4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Constructed </a:t>
            </a:r>
            <a:r>
              <a:rPr lang="en-US" dirty="0"/>
              <a:t>with readily available off-the-shelf isotropic optical </a:t>
            </a:r>
            <a:r>
              <a:rPr lang="en-US" dirty="0" smtClean="0"/>
              <a:t>components.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3382934"/>
            <a:ext cx="4359896" cy="353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2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Ventur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673AB"/>
      </a:accent1>
      <a:accent2>
        <a:srgbClr val="333399"/>
      </a:accent2>
      <a:accent3>
        <a:srgbClr val="FFFFFF"/>
      </a:accent3>
      <a:accent4>
        <a:srgbClr val="000000"/>
      </a:accent4>
      <a:accent5>
        <a:srgbClr val="B0BC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URVentures</Template>
  <TotalTime>1583</TotalTime>
  <Pages>0</Pages>
  <Words>590</Words>
  <Characters>0</Characters>
  <Application>Microsoft Office PowerPoint</Application>
  <PresentationFormat>Custom</PresentationFormat>
  <Lines>0</Lines>
  <Paragraphs>176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URVentures</vt:lpstr>
      <vt:lpstr>Clip</vt:lpstr>
      <vt:lpstr>Assessing the Commercial Potential of New Technologies</vt:lpstr>
      <vt:lpstr>Attend all the Seminars!</vt:lpstr>
      <vt:lpstr>Objectives:</vt:lpstr>
      <vt:lpstr>UR Ventures Mission:</vt:lpstr>
      <vt:lpstr>UR Ventures Mission:</vt:lpstr>
      <vt:lpstr>PowerPoint Presentation</vt:lpstr>
      <vt:lpstr>The Process</vt:lpstr>
      <vt:lpstr>Perfect Paraxial Cloak Design and Device</vt:lpstr>
      <vt:lpstr>Perfect Paraxial Cloak Design and Device</vt:lpstr>
      <vt:lpstr>Upfront Due Diligence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Cloaking Technologies</vt:lpstr>
      <vt:lpstr>PowerPoint Presentation</vt:lpstr>
      <vt:lpstr>Perfect Paraxial Cloak Design and Device</vt:lpstr>
      <vt:lpstr>PowerPoint Presentation</vt:lpstr>
      <vt:lpstr>PowerPoint Presentation</vt:lpstr>
      <vt:lpstr>PowerPoint Presentation</vt:lpstr>
      <vt:lpstr>Research</vt:lpstr>
      <vt:lpstr>PowerPoint Presentation</vt:lpstr>
      <vt:lpstr>PowerPoint Presentation</vt:lpstr>
      <vt:lpstr>PowerPoint Presentation</vt:lpstr>
      <vt:lpstr>PowerPoint Presentation</vt:lpstr>
      <vt:lpstr>Intellectual Property</vt:lpstr>
      <vt:lpstr>Check out Reid’s IP presentations on the UR Ventures YouTube page!</vt:lpstr>
      <vt:lpstr>Decision Point! </vt:lpstr>
      <vt:lpstr>PowerPoint Presentation</vt:lpstr>
      <vt:lpstr>PowerPoint Presentation</vt:lpstr>
      <vt:lpstr>Attend all the Seminars!</vt:lpstr>
    </vt:vector>
  </TitlesOfParts>
  <Company>URMC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Here.</dc:title>
  <dc:creator>Emmerling, Patrick</dc:creator>
  <cp:lastModifiedBy>Cunningham, Reid K</cp:lastModifiedBy>
  <cp:revision>127</cp:revision>
  <dcterms:created xsi:type="dcterms:W3CDTF">2014-03-25T17:55:19Z</dcterms:created>
  <dcterms:modified xsi:type="dcterms:W3CDTF">2015-05-18T19:33:50Z</dcterms:modified>
</cp:coreProperties>
</file>