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43"/>
  </p:notesMasterIdLst>
  <p:handoutMasterIdLst>
    <p:handoutMasterId r:id="rId44"/>
  </p:handoutMasterIdLst>
  <p:sldIdLst>
    <p:sldId id="256" r:id="rId14"/>
    <p:sldId id="337" r:id="rId15"/>
    <p:sldId id="340" r:id="rId16"/>
    <p:sldId id="347" r:id="rId17"/>
    <p:sldId id="332" r:id="rId18"/>
    <p:sldId id="341" r:id="rId19"/>
    <p:sldId id="344" r:id="rId20"/>
    <p:sldId id="331" r:id="rId21"/>
    <p:sldId id="330" r:id="rId22"/>
    <p:sldId id="328" r:id="rId23"/>
    <p:sldId id="342" r:id="rId24"/>
    <p:sldId id="329" r:id="rId25"/>
    <p:sldId id="343" r:id="rId26"/>
    <p:sldId id="351" r:id="rId27"/>
    <p:sldId id="353" r:id="rId28"/>
    <p:sldId id="318" r:id="rId29"/>
    <p:sldId id="320" r:id="rId30"/>
    <p:sldId id="354" r:id="rId31"/>
    <p:sldId id="355" r:id="rId32"/>
    <p:sldId id="352" r:id="rId33"/>
    <p:sldId id="324" r:id="rId34"/>
    <p:sldId id="345" r:id="rId35"/>
    <p:sldId id="348" r:id="rId36"/>
    <p:sldId id="350" r:id="rId37"/>
    <p:sldId id="349" r:id="rId38"/>
    <p:sldId id="346" r:id="rId39"/>
    <p:sldId id="327" r:id="rId40"/>
    <p:sldId id="356" r:id="rId41"/>
    <p:sldId id="338" r:id="rId42"/>
  </p:sldIdLst>
  <p:sldSz cx="13004800" cy="9753600"/>
  <p:notesSz cx="9236075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74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2588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160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1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/>
          <a:lstStyle>
            <a:lvl1pPr algn="r">
              <a:defRPr sz="1200"/>
            </a:lvl1pPr>
          </a:lstStyle>
          <a:p>
            <a:fld id="{1D9D3F06-F24B-4A9E-B573-630E79EBBB5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09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513909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 anchor="b"/>
          <a:lstStyle>
            <a:lvl1pPr algn="r">
              <a:defRPr sz="1200"/>
            </a:lvl1pPr>
          </a:lstStyle>
          <a:p>
            <a:fld id="{C8356308-1A71-44B4-BAB5-0B51439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1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/>
          <a:lstStyle>
            <a:lvl1pPr algn="r">
              <a:defRPr sz="1200"/>
            </a:lvl1pPr>
          </a:lstStyle>
          <a:p>
            <a:fld id="{762E744A-6A4F-4F48-8F6D-A6E70380D8C5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8" tIns="46169" rIns="92338" bIns="461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257550"/>
            <a:ext cx="7388860" cy="3086100"/>
          </a:xfrm>
          <a:prstGeom prst="rect">
            <a:avLst/>
          </a:prstGeom>
        </p:spPr>
        <p:txBody>
          <a:bodyPr vert="horz" lIns="92338" tIns="46169" rIns="92338" bIns="461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513909"/>
            <a:ext cx="4002299" cy="342900"/>
          </a:xfrm>
          <a:prstGeom prst="rect">
            <a:avLst/>
          </a:prstGeom>
        </p:spPr>
        <p:txBody>
          <a:bodyPr vert="horz" lIns="92338" tIns="46169" rIns="92338" bIns="46169" rtlCol="0" anchor="b"/>
          <a:lstStyle>
            <a:lvl1pPr algn="r">
              <a:defRPr sz="1200"/>
            </a:lvl1pPr>
          </a:lstStyle>
          <a:p>
            <a:fld id="{787E2416-186F-40E2-8D4F-DDDE269A0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6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8E0A6-90F4-4DA9-B774-6C14BB9771C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14350"/>
            <a:ext cx="3429000" cy="25717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C6512-E5A8-4866-86AC-2C1F235B865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19113"/>
            <a:ext cx="3416300" cy="2562225"/>
          </a:xfrm>
          <a:ln w="12700" cap="flat"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8" tIns="44214" rIns="90008" bIns="44214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9C78A-F3CF-4207-8ADD-F8037772DF2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19113"/>
            <a:ext cx="3416300" cy="2562225"/>
          </a:xfrm>
          <a:ln w="12700" cap="flat"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8" tIns="44214" rIns="90008" bIns="44214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8B424-4CF2-4752-BB56-48A0FEB9B46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19113"/>
            <a:ext cx="3416300" cy="2562225"/>
          </a:xfrm>
          <a:ln w="12700" cap="flat"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8" tIns="44214" rIns="90008" bIns="44214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5A62A-ECDA-44D4-A184-6A11995BFFC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19113"/>
            <a:ext cx="3416300" cy="2562225"/>
          </a:xfrm>
          <a:ln w="12700" cap="flat"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8" tIns="44214" rIns="90008" bIns="44214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A5280-41F9-4F0F-979E-83A099836B2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523277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523277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8" tIns="44214" rIns="90008" bIns="44214" anchor="b"/>
          <a:lstStyle/>
          <a:p>
            <a:pPr algn="r" eaLnBrk="0" hangingPunct="0"/>
            <a:r>
              <a:rPr lang="en-GB" altLang="en-US" sz="1200">
                <a:latin typeface="Times New Roman" charset="0"/>
              </a:rPr>
              <a:t>4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11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19113"/>
            <a:ext cx="3416300" cy="2562225"/>
          </a:xfrm>
          <a:ln w="12700" cap="flat"/>
        </p:spPr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8" tIns="44214" rIns="90008" bIns="44214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93D01-9040-4941-B702-EE5AA1F359A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23277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523277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8" tIns="44214" rIns="90008" bIns="44214" anchor="b"/>
          <a:lstStyle/>
          <a:p>
            <a:pPr algn="r" eaLnBrk="0" hangingPunct="0"/>
            <a:r>
              <a:rPr lang="en-GB" altLang="en-US" sz="1200">
                <a:latin typeface="Times New Roman" charset="0"/>
              </a:rPr>
              <a:t>5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146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19113"/>
            <a:ext cx="3416300" cy="2562225"/>
          </a:xfrm>
          <a:ln w="12700" cap="flat"/>
        </p:spPr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8" tIns="44214" rIns="90008" bIns="44214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9960C-5910-47A0-952E-6C53D33FEA4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523277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23277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8" tIns="44214" rIns="90008" bIns="44214" anchor="b"/>
          <a:lstStyle/>
          <a:p>
            <a:pPr algn="r" eaLnBrk="0" hangingPunct="0"/>
            <a:r>
              <a:rPr lang="en-GB" altLang="en-US" sz="1200">
                <a:latin typeface="Times New Roman" charset="0"/>
              </a:rPr>
              <a:t>13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135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9888" y="519113"/>
            <a:ext cx="3416300" cy="2562225"/>
          </a:xfrm>
          <a:ln w="12700" cap="flat"/>
        </p:spPr>
      </p:sp>
      <p:sp>
        <p:nvSpPr>
          <p:cNvPr id="135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8" tIns="44214" rIns="90008" bIns="44214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249E9-072A-4043-A996-09A7EB1E5C5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523277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523277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1" tIns="44210" rIns="90001" bIns="44210" anchor="b"/>
          <a:lstStyle/>
          <a:p>
            <a:pPr algn="r" eaLnBrk="0" hangingPunct="0"/>
            <a:r>
              <a:rPr lang="en-GB" altLang="en-US" sz="1200">
                <a:latin typeface="Times New Roman" charset="0"/>
              </a:rPr>
              <a:t>23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6514772"/>
            <a:ext cx="4003306" cy="3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1"/>
            <a:ext cx="4003306" cy="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5" tIns="45478" rIns="90955" bIns="45478" anchor="ctr"/>
          <a:lstStyle/>
          <a:p>
            <a:endParaRPr lang="en-US"/>
          </a:p>
        </p:txBody>
      </p:sp>
      <p:sp>
        <p:nvSpPr>
          <p:cNvPr id="201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4650" y="519113"/>
            <a:ext cx="3414713" cy="2562225"/>
          </a:xfrm>
          <a:ln w="12700" cap="flat"/>
        </p:spPr>
      </p:sp>
      <p:sp>
        <p:nvSpPr>
          <p:cNvPr id="201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1621" y="3257935"/>
            <a:ext cx="6772835" cy="3085771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1" tIns="44210" rIns="90001" bIns="44210"/>
          <a:lstStyle/>
          <a:p>
            <a:endParaRPr lang="en-GB" alt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45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610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531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8677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3921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745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595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934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6709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66088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82371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4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165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099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9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321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38685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770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282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690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788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17991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5091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067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469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16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373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48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5119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780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818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599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42614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0828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063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59556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774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4410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460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25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9451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89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4138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024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684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73203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68642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92504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42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34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66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7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99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888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0262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 userDrawn="1"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04900"/>
          </a:xfrm>
          <a:prstGeom prst="rect">
            <a:avLst/>
          </a:prstGeom>
        </p:spPr>
        <p:txBody>
          <a:bodyPr/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270000" y="2971800"/>
            <a:ext cx="10464800" cy="5486400"/>
          </a:xfrm>
          <a:prstGeom prst="rect">
            <a:avLst/>
          </a:prstGeom>
        </p:spPr>
        <p:txBody>
          <a:bodyPr/>
          <a:lstStyle/>
          <a:p>
            <a:pPr lvl="0" algn="l"/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187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278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31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607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36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14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4669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34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199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38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985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730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4788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4151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293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85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03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1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2902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774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47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35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118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156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7303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3113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1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62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41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81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4175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46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91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889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91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7953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4304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6077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623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41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52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92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6350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67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596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63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674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1317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2702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87273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26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98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092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76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1302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055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8854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82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06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5276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15801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98799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66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328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916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98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24962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01704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371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989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00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6308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29381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1255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07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720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067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50940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164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7875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182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478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277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5166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1691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74516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71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02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825" y="-106363"/>
            <a:ext cx="9929813" cy="96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397000" y="1231900"/>
            <a:ext cx="10464800" cy="2895600"/>
          </a:xfrm>
          <a:prstGeom prst="rect">
            <a:avLst/>
          </a:prstGeom>
          <a:ln/>
        </p:spPr>
        <p:txBody>
          <a:bodyPr/>
          <a:lstStyle/>
          <a:p>
            <a:r>
              <a:rPr lang="en-US" sz="6600" dirty="0" smtClean="0"/>
              <a:t>IP and Commercialization Seminar Series</a:t>
            </a:r>
            <a:endParaRPr lang="en-US" sz="6600" dirty="0">
              <a:solidFill>
                <a:srgbClr val="505050"/>
              </a:solidFill>
              <a:latin typeface="Arial" charset="0"/>
              <a:sym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89050" y="4191000"/>
            <a:ext cx="10464800" cy="2184400"/>
          </a:xfrm>
          <a:prstGeom prst="rect">
            <a:avLst/>
          </a:prstGeom>
          <a:ln/>
        </p:spPr>
        <p:txBody>
          <a:bodyPr/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Working with Third Parties:</a:t>
            </a:r>
          </a:p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Agreements and Issues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/>
          </p:cNvSpPr>
          <p:nvPr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1270000"/>
            <a:ext cx="11054080" cy="162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r>
              <a:rPr lang="en-GB" altLang="en-US" sz="6000" dirty="0"/>
              <a:t>Warranty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920" y="2667000"/>
            <a:ext cx="11054080" cy="498517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marL="487672" indent="-487672"/>
            <a:r>
              <a:rPr lang="en-GB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</a:t>
            </a:r>
            <a:r>
              <a:rPr lang="en-GB" altLang="en-US" sz="3200" dirty="0"/>
              <a:t>: title, free of liens/security interests, non-infringement, meets specs/functionality/samples/drawings/performance standards, fit for intended use</a:t>
            </a:r>
          </a:p>
          <a:p>
            <a:pPr marL="487672" indent="-487672"/>
            <a:endParaRPr lang="en-GB" altLang="en-US" sz="3200" dirty="0"/>
          </a:p>
          <a:p>
            <a:pPr marL="487672" indent="-487672"/>
            <a:r>
              <a:rPr lang="en-GB" altLang="en-US" sz="3200" i="1" dirty="0"/>
              <a:t>PRODUCTION</a:t>
            </a:r>
            <a:r>
              <a:rPr lang="en-GB" altLang="en-US" sz="3200" dirty="0"/>
              <a:t>:  consists of new parts </a:t>
            </a:r>
          </a:p>
          <a:p>
            <a:pPr marL="487672" indent="-487672"/>
            <a:r>
              <a:rPr lang="en-GB" altLang="en-US" sz="3200" i="1" dirty="0"/>
              <a:t>SERVICES</a:t>
            </a:r>
            <a:r>
              <a:rPr lang="en-GB" altLang="en-US" sz="3200" dirty="0"/>
              <a:t>: performance consistent with industry standards</a:t>
            </a:r>
          </a:p>
          <a:p>
            <a:pPr marL="487672" indent="-487672"/>
            <a:r>
              <a:rPr lang="en-GB" altLang="en-US" sz="3200" i="1" dirty="0"/>
              <a:t>LICENSING/RESELLING</a:t>
            </a:r>
            <a:r>
              <a:rPr lang="en-GB" altLang="en-US" sz="3200" dirty="0"/>
              <a:t>:  right to engage in transaction </a:t>
            </a:r>
          </a:p>
          <a:p>
            <a:pPr marL="487672" indent="-487672"/>
            <a:endParaRPr lang="en-GB" altLang="en-US" sz="3200" dirty="0"/>
          </a:p>
          <a:p>
            <a:pPr marL="487672" indent="-487672"/>
            <a:r>
              <a:rPr lang="en-GB" altLang="en-US" sz="3200" dirty="0"/>
              <a:t>*Focus should be on meaningful warranties and </a:t>
            </a:r>
            <a:r>
              <a:rPr lang="en-GB" altLang="en-US" sz="3200" u="sng" dirty="0"/>
              <a:t>associated remedies</a:t>
            </a:r>
          </a:p>
        </p:txBody>
      </p:sp>
      <p:graphicFrame>
        <p:nvGraphicFramePr>
          <p:cNvPr id="14234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743871"/>
              </p:ext>
            </p:extLst>
          </p:nvPr>
        </p:nvGraphicFramePr>
        <p:xfrm>
          <a:off x="101600" y="2628"/>
          <a:ext cx="1906693" cy="243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lip" r:id="rId4" imgW="2514600" imgH="2663640" progId="MS_ClipArt_Gallery.5">
                  <p:embed/>
                </p:oleObj>
              </mc:Choice>
              <mc:Fallback>
                <p:oleObj name="Clip" r:id="rId4" imgW="2514600" imgH="266364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2628"/>
                        <a:ext cx="1906693" cy="2438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85198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19200"/>
            <a:ext cx="10464800" cy="1104900"/>
          </a:xfrm>
        </p:spPr>
        <p:txBody>
          <a:bodyPr/>
          <a:lstStyle/>
          <a:p>
            <a:r>
              <a:rPr lang="en-US" sz="7200" dirty="0" smtClean="0"/>
              <a:t>Liability Best Practices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514600"/>
            <a:ext cx="11811000" cy="54864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 company provides indemnities and warranties to customers or suppliers to encourage an agreement.  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Can assess and reduce liabilities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Profit covers the potential liabilities.</a:t>
            </a:r>
          </a:p>
          <a:p>
            <a:pPr algn="l"/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The University does not provide or provides very limited indemnities and warranties.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Not in a position to measure liabilities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No profit margin to cover potential liabilities.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931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152400"/>
            <a:ext cx="10464800" cy="11049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algn="l"/>
            <a:r>
              <a:rPr lang="en-GB" altLang="en-US" sz="5400" dirty="0" smtClean="0"/>
              <a:t>Performance </a:t>
            </a:r>
            <a:br>
              <a:rPr lang="en-GB" altLang="en-US" sz="5400" dirty="0" smtClean="0"/>
            </a:br>
            <a:r>
              <a:rPr lang="en-GB" altLang="en-US" sz="5400" dirty="0" smtClean="0"/>
              <a:t>Requirements</a:t>
            </a:r>
            <a:endParaRPr lang="en-GB" altLang="en-US" sz="540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438400"/>
            <a:ext cx="10464800" cy="5486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r>
              <a:rPr lang="en-GB" altLang="en-US" sz="2400" u="sng" dirty="0"/>
              <a:t>WHAT IS THE DELIVERABLE?</a:t>
            </a:r>
          </a:p>
          <a:p>
            <a:pPr lvl="1">
              <a:buSzPct val="87000"/>
            </a:pPr>
            <a:r>
              <a:rPr lang="en-GB" altLang="en-US" sz="3200" dirty="0"/>
              <a:t>Specifications, performance/ functionality requirements, drawings/ prints</a:t>
            </a:r>
          </a:p>
          <a:p>
            <a:pPr>
              <a:spcBef>
                <a:spcPct val="60000"/>
              </a:spcBef>
            </a:pPr>
            <a:r>
              <a:rPr lang="en-GB" altLang="en-US" sz="2400" u="sng" dirty="0"/>
              <a:t>WHEN IS THE DELIVERABLE DUE?</a:t>
            </a:r>
            <a:endParaRPr lang="en-GB" altLang="en-US" sz="3200" u="sng" dirty="0"/>
          </a:p>
          <a:p>
            <a:pPr lvl="1">
              <a:buSzPct val="87000"/>
            </a:pPr>
            <a:r>
              <a:rPr lang="en-GB" altLang="en-US" sz="3200" dirty="0"/>
              <a:t>Phase gates, timelines, delivery dates</a:t>
            </a:r>
          </a:p>
          <a:p>
            <a:pPr>
              <a:spcBef>
                <a:spcPct val="60000"/>
              </a:spcBef>
            </a:pPr>
            <a:r>
              <a:rPr lang="en-GB" altLang="en-US" sz="2400" u="sng" dirty="0"/>
              <a:t>WHAT DOES THE DELIVERABLE COST?</a:t>
            </a:r>
          </a:p>
          <a:p>
            <a:pPr lvl="1">
              <a:buSzPct val="87000"/>
            </a:pPr>
            <a:r>
              <a:rPr lang="en-GB" altLang="en-US" sz="3200" dirty="0"/>
              <a:t>Cost caps; beware of estimates/forecasts/ reconciliation's of actual costs</a:t>
            </a:r>
          </a:p>
          <a:p>
            <a:pPr lvl="1">
              <a:spcBef>
                <a:spcPct val="60000"/>
              </a:spcBef>
              <a:buSzPct val="87000"/>
              <a:buFontTx/>
              <a:buNone/>
            </a:pPr>
            <a:r>
              <a:rPr lang="en-GB" altLang="en-US" sz="2400" u="sng" dirty="0"/>
              <a:t>WHAT ARE THE ACCEPTANCE CRITERIA?</a:t>
            </a:r>
          </a:p>
          <a:p>
            <a:pPr lvl="1">
              <a:spcBef>
                <a:spcPct val="60000"/>
              </a:spcBef>
              <a:buSzPct val="87000"/>
            </a:pPr>
            <a:r>
              <a:rPr lang="en-GB" altLang="en-US" sz="3200" dirty="0"/>
              <a:t>What constitutes acceptance?</a:t>
            </a:r>
          </a:p>
          <a:p>
            <a:pPr lvl="1">
              <a:spcBef>
                <a:spcPct val="60000"/>
              </a:spcBef>
              <a:buSzPct val="87000"/>
            </a:pPr>
            <a:r>
              <a:rPr lang="en-GB" altLang="en-US" sz="3200" dirty="0"/>
              <a:t>Is payment contingent upon acceptance?</a:t>
            </a:r>
          </a:p>
          <a:p>
            <a:pPr>
              <a:buSzPct val="87000"/>
            </a:pP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64519991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95400"/>
            <a:ext cx="10464800" cy="1104900"/>
          </a:xfrm>
        </p:spPr>
        <p:txBody>
          <a:bodyPr/>
          <a:lstStyle/>
          <a:p>
            <a:r>
              <a:rPr lang="en-US" sz="6600" dirty="0" smtClean="0"/>
              <a:t>Performance Requirements</a:t>
            </a:r>
            <a:br>
              <a:rPr lang="en-US" sz="6600" dirty="0" smtClean="0"/>
            </a:br>
            <a:r>
              <a:rPr lang="en-US" sz="6600" dirty="0" smtClean="0"/>
              <a:t>Best Practices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657600"/>
            <a:ext cx="10464800" cy="4495800"/>
          </a:xfrm>
        </p:spPr>
        <p:txBody>
          <a:bodyPr/>
          <a:lstStyle/>
          <a:p>
            <a:r>
              <a:rPr lang="en-US" sz="4000" dirty="0" smtClean="0"/>
              <a:t>If you want the other party to do something, it </a:t>
            </a:r>
            <a:r>
              <a:rPr lang="en-US" sz="4000" u="sng" dirty="0" smtClean="0"/>
              <a:t>must</a:t>
            </a:r>
            <a:r>
              <a:rPr lang="en-US" sz="4000" dirty="0" smtClean="0"/>
              <a:t> be in the agreement!</a:t>
            </a:r>
          </a:p>
          <a:p>
            <a:r>
              <a:rPr lang="en-US" sz="4000" dirty="0" smtClean="0">
                <a:solidFill>
                  <a:schemeClr val="accent1"/>
                </a:solidFill>
              </a:rPr>
              <a:t>(make sure everything is in the agreement)</a:t>
            </a:r>
          </a:p>
          <a:p>
            <a:endParaRPr lang="en-US" sz="4000" dirty="0"/>
          </a:p>
          <a:p>
            <a:r>
              <a:rPr lang="en-US" sz="4000" dirty="0" smtClean="0"/>
              <a:t>If the agreement says you are to do something, you </a:t>
            </a:r>
            <a:r>
              <a:rPr lang="en-US" sz="4000" u="sng" dirty="0" smtClean="0"/>
              <a:t>must</a:t>
            </a:r>
            <a:r>
              <a:rPr lang="en-US" sz="4000" dirty="0" smtClean="0"/>
              <a:t> do it!</a:t>
            </a:r>
          </a:p>
          <a:p>
            <a:r>
              <a:rPr lang="en-US" sz="4000" dirty="0" smtClean="0">
                <a:solidFill>
                  <a:schemeClr val="accent1"/>
                </a:solidFill>
              </a:rPr>
              <a:t>(be sure you can do everything you have promised)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612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Intellectual Property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In absence of a written agreement, IP rights will remain with the creator.  (There is a small exception for works for hire in copyright)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This applies even if you have paid to create the IP.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In the absence of an agreement to cooperate, for joint inventions both parties can license independently.</a:t>
            </a:r>
            <a:endParaRPr lang="en-US" dirty="0"/>
          </a:p>
        </p:txBody>
      </p:sp>
      <p:pic>
        <p:nvPicPr>
          <p:cNvPr id="11266" name="Picture 2" descr="C:\Users\rkcunningham\AppData\Local\Microsoft\Windows\Temporary Internet Files\Content.IE5\1QMY9MVU\jdb-infographics2014_i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286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450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UR and IP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As employees of UR (staff, faculty, graduate students, etc.) we have assigned our IP to the University.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For tax reasons, UR must receive “fair value” for all IP licensed to a third party.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IP Royalties support the University as a whole, departments </a:t>
            </a:r>
            <a:r>
              <a:rPr lang="en-US" dirty="0" smtClean="0">
                <a:solidFill>
                  <a:srgbClr val="FF0000"/>
                </a:solidFill>
              </a:rPr>
              <a:t>(and inventors too!)</a:t>
            </a:r>
            <a:r>
              <a:rPr lang="en-US" dirty="0" smtClean="0"/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315" name="Picture 3" descr="C:\Users\rkcunningham\AppData\Local\Microsoft\Windows\Temporary Internet Files\Content.IE5\1QMY9MVU\8281420959_06b11a88e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4800"/>
            <a:ext cx="317500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138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83733" y="1727200"/>
            <a:ext cx="11054080" cy="162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r>
              <a:rPr lang="en-GB" altLang="en-US" sz="6600" dirty="0"/>
              <a:t>Have an IP plan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83733" y="3505200"/>
            <a:ext cx="5418667" cy="585216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r>
              <a:rPr lang="en-GB" altLang="en-US" sz="3200" b="1" i="1" dirty="0"/>
              <a:t>With an IP plan </a:t>
            </a:r>
            <a:r>
              <a:rPr lang="en-GB" altLang="en-US" sz="3200" b="1" i="1" dirty="0" smtClean="0"/>
              <a:t>you can</a:t>
            </a:r>
            <a:r>
              <a:rPr lang="en-GB" altLang="en-US" sz="3200" b="1" i="1" dirty="0"/>
              <a:t>:</a:t>
            </a:r>
            <a:endParaRPr lang="en-GB" altLang="en-US" sz="32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Determine IP ownership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Coordinate patent prosecution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Allocate IP procurement costs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Coordinate licensing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Cross-licence as needed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Publish!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Collect a royalty!</a:t>
            </a:r>
          </a:p>
          <a:p>
            <a:pPr lvl="1"/>
            <a:endParaRPr lang="en-GB" altLang="en-US" sz="3200" dirty="0"/>
          </a:p>
          <a:p>
            <a:endParaRPr lang="en-GB" altLang="en-US" dirty="0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719147" y="3505200"/>
            <a:ext cx="5418667" cy="628565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r>
              <a:rPr lang="en-GB" altLang="en-US" sz="3200" b="1" i="1" dirty="0"/>
              <a:t>Without an IP plan </a:t>
            </a:r>
            <a:r>
              <a:rPr lang="en-GB" altLang="en-US" sz="3200" b="1" i="1" dirty="0" smtClean="0"/>
              <a:t>you </a:t>
            </a:r>
            <a:r>
              <a:rPr lang="en-GB" altLang="en-US" sz="3200" b="1" i="1" dirty="0"/>
              <a:t>may end up committed to a supplier and at risk of:</a:t>
            </a:r>
            <a:endParaRPr lang="en-GB" altLang="en-US" sz="32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Losing IP rights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Infringement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Competing with </a:t>
            </a:r>
            <a:r>
              <a:rPr lang="en-GB" altLang="en-US" sz="3200" dirty="0" err="1" smtClean="0"/>
              <a:t>coinventors</a:t>
            </a:r>
            <a:r>
              <a:rPr lang="en-GB" altLang="en-US" sz="3200" dirty="0" smtClean="0"/>
              <a:t> for </a:t>
            </a:r>
            <a:r>
              <a:rPr lang="en-GB" altLang="en-US" sz="3200" dirty="0" err="1" smtClean="0"/>
              <a:t>licencees</a:t>
            </a:r>
            <a:endParaRPr lang="en-GB" altLang="en-US" sz="32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Covering all the IP costs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Not receiving fair value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GB" altLang="en-US" sz="3200" dirty="0"/>
          </a:p>
        </p:txBody>
      </p:sp>
      <p:pic>
        <p:nvPicPr>
          <p:cNvPr id="16390" name="Picture 6" descr="C:\Users\rkcunningham\AppData\Local\Microsoft\Windows\Temporary Internet Files\Content.IE5\WF5AKHPN\DS-Intellectual-Property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5260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r>
              <a:rPr lang="en-GB" altLang="en-US" sz="6600" dirty="0"/>
              <a:t>Factors that affect the IP plan: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5431" y="3962400"/>
            <a:ext cx="5737014" cy="641660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marL="514350" indent="-514350" algn="l">
              <a:buFont typeface="+mj-lt"/>
              <a:buAutoNum type="arabicPeriod"/>
            </a:pPr>
            <a:r>
              <a:rPr lang="en-GB" altLang="en-US" dirty="0"/>
              <a:t>Identity of the third party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altLang="en-US" dirty="0"/>
              <a:t>Competitive landscape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altLang="en-US" dirty="0" smtClean="0"/>
              <a:t>University requirements</a:t>
            </a:r>
            <a:endParaRPr lang="en-GB" altLang="en-US" dirty="0"/>
          </a:p>
          <a:p>
            <a:pPr marL="514350" lvl="1" indent="-514350" algn="l">
              <a:buFont typeface="+mj-lt"/>
              <a:buAutoNum type="arabicPeriod"/>
            </a:pPr>
            <a:r>
              <a:rPr lang="en-GB" altLang="en-US" sz="2800" dirty="0"/>
              <a:t>U</a:t>
            </a:r>
            <a:r>
              <a:rPr lang="en-GB" altLang="en-US" sz="2800" dirty="0" smtClean="0"/>
              <a:t>se </a:t>
            </a:r>
            <a:r>
              <a:rPr lang="en-GB" altLang="en-US" sz="2800" dirty="0"/>
              <a:t>internally or by </a:t>
            </a:r>
            <a:r>
              <a:rPr lang="en-GB" altLang="en-US" sz="2800" dirty="0" smtClean="0"/>
              <a:t>others?</a:t>
            </a:r>
            <a:endParaRPr lang="en-GB" altLang="en-US" sz="2800" dirty="0"/>
          </a:p>
          <a:p>
            <a:pPr marL="514350" lvl="1" indent="-514350" algn="l">
              <a:buFont typeface="+mj-lt"/>
              <a:buAutoNum type="arabicPeriod"/>
            </a:pPr>
            <a:r>
              <a:rPr lang="en-GB" altLang="en-US" sz="2800" dirty="0"/>
              <a:t>W</a:t>
            </a:r>
            <a:r>
              <a:rPr lang="en-GB" altLang="en-US" sz="2800" dirty="0" smtClean="0"/>
              <a:t>ho </a:t>
            </a:r>
            <a:r>
              <a:rPr lang="en-GB" altLang="en-US" sz="2800" dirty="0"/>
              <a:t>hosts or supports?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en-GB" altLang="en-US" sz="2800" dirty="0"/>
              <a:t>C</a:t>
            </a:r>
            <a:r>
              <a:rPr lang="en-GB" altLang="en-US" sz="2800" dirty="0" smtClean="0"/>
              <a:t>riticality </a:t>
            </a:r>
            <a:r>
              <a:rPr lang="en-GB" altLang="en-US" sz="2800" dirty="0"/>
              <a:t>of </a:t>
            </a:r>
            <a:r>
              <a:rPr lang="en-GB" altLang="en-US" sz="2800" dirty="0" smtClean="0"/>
              <a:t>IP?</a:t>
            </a:r>
            <a:endParaRPr lang="en-GB" altLang="en-US" sz="2800" dirty="0"/>
          </a:p>
          <a:p>
            <a:pPr marL="514350" lvl="1" indent="-514350" algn="l">
              <a:buFont typeface="+mj-lt"/>
              <a:buAutoNum type="arabicPeriod"/>
            </a:pPr>
            <a:r>
              <a:rPr lang="en-GB" altLang="en-US" sz="2800" dirty="0"/>
              <a:t>C</a:t>
            </a:r>
            <a:r>
              <a:rPr lang="en-GB" altLang="en-US" sz="2800" dirty="0" smtClean="0"/>
              <a:t>ustomization </a:t>
            </a:r>
            <a:r>
              <a:rPr lang="en-GB" altLang="en-US" sz="2800" dirty="0"/>
              <a:t>versus off-the-shelf</a:t>
            </a:r>
          </a:p>
          <a:p>
            <a:pPr marL="514350" lvl="1" indent="-514350" algn="l">
              <a:buFont typeface="+mj-lt"/>
              <a:buAutoNum type="arabicPeriod"/>
            </a:pPr>
            <a:r>
              <a:rPr lang="en-GB" altLang="en-US" sz="2800" dirty="0"/>
              <a:t>C</a:t>
            </a:r>
            <a:r>
              <a:rPr lang="en-GB" altLang="en-US" sz="2800" dirty="0" smtClean="0"/>
              <a:t>ontinuity </a:t>
            </a:r>
            <a:r>
              <a:rPr lang="en-GB" altLang="en-US" sz="2800" dirty="0"/>
              <a:t>of supply/support</a:t>
            </a:r>
          </a:p>
          <a:p>
            <a:pPr marL="457200" indent="-457200" algn="l">
              <a:buFont typeface="+mj-lt"/>
              <a:buAutoNum type="arabicPeriod"/>
            </a:pPr>
            <a:endParaRPr lang="en-GB" altLang="en-US" sz="2400" dirty="0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82739" y="3886200"/>
            <a:ext cx="5737013" cy="641660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marL="514350" indent="-514350" algn="l">
              <a:spcBef>
                <a:spcPct val="50000"/>
              </a:spcBef>
              <a:buFont typeface="+mj-lt"/>
              <a:buAutoNum type="arabicPeriod"/>
            </a:pPr>
            <a:r>
              <a:rPr lang="en-GB" altLang="en-US" dirty="0" smtClean="0"/>
              <a:t>University policy</a:t>
            </a:r>
          </a:p>
          <a:p>
            <a:pPr marL="514350" indent="-514350" algn="l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800" dirty="0" smtClean="0"/>
              <a:t>Funding Sources (Govt. for example)</a:t>
            </a:r>
            <a:endParaRPr lang="en-GB" altLang="en-US" sz="2800" dirty="0"/>
          </a:p>
          <a:p>
            <a:pPr marL="514350" indent="-514350" algn="l">
              <a:spcBef>
                <a:spcPct val="50000"/>
              </a:spcBef>
              <a:buFont typeface="+mj-lt"/>
              <a:buAutoNum type="arabicPeriod"/>
            </a:pPr>
            <a:r>
              <a:rPr lang="en-GB" altLang="en-US" dirty="0"/>
              <a:t>Availability of funds</a:t>
            </a:r>
          </a:p>
        </p:txBody>
      </p:sp>
    </p:spTree>
    <p:extLst>
      <p:ext uri="{BB962C8B-B14F-4D97-AF65-F5344CB8AC3E}">
        <p14:creationId xmlns:p14="http://schemas.microsoft.com/office/powerpoint/2010/main" val="550277612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“Fair Value for IP”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Can’t just give the IP away from a project.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Typically the value of the IP can’t be determined before it’s created (in other words, at the time of agreement).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The typical solution is an option for IP rights, the value determined at the later time.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339" name="Picture 3" descr="C:\Users\rkcunningham\AppData\Local\Microsoft\Windows\Temporary Internet Files\Content.IE5\1QMY9MVU\2393911852_ff6f084325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"/>
            <a:ext cx="230581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750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Additional IP Thoughts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That which is not explicitly licensed is retained.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IP can be created without an agreement, but at least work on getting one in place later!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Let </a:t>
            </a:r>
            <a:r>
              <a:rPr lang="en-US" dirty="0" err="1" smtClean="0"/>
              <a:t>URVentures</a:t>
            </a:r>
            <a:r>
              <a:rPr lang="en-US" dirty="0" smtClean="0"/>
              <a:t> know when you have created IP with 3</a:t>
            </a:r>
            <a:r>
              <a:rPr lang="en-US" baseline="30000" dirty="0" smtClean="0"/>
              <a:t>rd</a:t>
            </a:r>
            <a:r>
              <a:rPr lang="en-US" dirty="0" smtClean="0"/>
              <a:t> parties, it is much harder to fix later (Not everyone is ethical, we have had cases where companies filed for IP without letting us know)</a:t>
            </a:r>
            <a:endParaRPr lang="en-US" dirty="0"/>
          </a:p>
        </p:txBody>
      </p:sp>
      <p:pic>
        <p:nvPicPr>
          <p:cNvPr id="10242" name="Picture 2" descr="C:\Users\rkcunningham\AppData\Local\Microsoft\Windows\Temporary Internet Files\Content.IE5\1QMY9MVU\newspaper_extra_extr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" y="76200"/>
            <a:ext cx="2593848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154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81100"/>
          </a:xfrm>
        </p:spPr>
        <p:txBody>
          <a:bodyPr/>
          <a:lstStyle/>
          <a:p>
            <a:r>
              <a:rPr lang="en-US" sz="6000" dirty="0" smtClean="0"/>
              <a:t>Preparing for the New Reality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Fall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Sept. 23 </a:t>
            </a:r>
          </a:p>
          <a:p>
            <a:pPr algn="l"/>
            <a:r>
              <a:rPr lang="en-US" dirty="0" smtClean="0"/>
              <a:t>	Fundamentals of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Oct. 21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Patents and Patenting 	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Nov. 11</a:t>
            </a:r>
          </a:p>
          <a:p>
            <a:pPr algn="l"/>
            <a:r>
              <a:rPr lang="en-US" dirty="0"/>
              <a:t>	Technology 	Commercialization and 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Dec. 9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to Find Inventions, 	Good Inventions and How 	to find Prior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Spring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Jan. 20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Assessing Market 	Opportunity of New Tech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Feb. 10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Working with Third Parties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Mar. 17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Risk Assessment for Tech 	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April 14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Software and Open Source 	Software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84582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12:00-1:00 Wilson Commons,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 </a:t>
            </a:r>
            <a:r>
              <a:rPr lang="en-US" sz="3600" dirty="0" err="1" smtClean="0"/>
              <a:t>Gowen</a:t>
            </a:r>
            <a:r>
              <a:rPr lang="en-US" sz="3600" dirty="0" smtClean="0"/>
              <a:t> Room  </a:t>
            </a:r>
            <a:r>
              <a:rPr lang="en-US" sz="3600" b="1" dirty="0" smtClean="0"/>
              <a:t>Lunch Provided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805364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371600"/>
            <a:ext cx="10464800" cy="1104900"/>
          </a:xfrm>
        </p:spPr>
        <p:txBody>
          <a:bodyPr/>
          <a:lstStyle/>
          <a:p>
            <a:r>
              <a:rPr lang="en-US" sz="7200" dirty="0" smtClean="0"/>
              <a:t>IP Best Practices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43200"/>
            <a:ext cx="10464800" cy="54864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Always have a written agreement in place before the IP is created.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Receive “fair value” for university IP licensed out.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License in sufficient rights to conduct the work expected.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Protect your right to publish.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363" name="Picture 3" descr="C:\Users\rkcunningham\AppData\Local\Microsoft\Windows\Temporary Internet Files\Content.IE5\OVDVBQ4B\IntellectualProper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52400"/>
            <a:ext cx="2302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819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76200"/>
            <a:ext cx="11054080" cy="162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algn="l"/>
            <a:r>
              <a:rPr lang="en-GB" altLang="en-US" sz="4400" i="1" dirty="0" smtClean="0"/>
              <a:t>Licensing: When you can’t</a:t>
            </a:r>
            <a:br>
              <a:rPr lang="en-GB" altLang="en-US" sz="4400" i="1" dirty="0" smtClean="0"/>
            </a:br>
            <a:r>
              <a:rPr lang="en-GB" altLang="en-US" sz="4400" i="1" dirty="0" smtClean="0"/>
              <a:t>own but can use…</a:t>
            </a:r>
            <a:endParaRPr lang="en-GB" altLang="en-US" sz="4400" i="1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5360" y="2457027"/>
            <a:ext cx="11162453" cy="661077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marL="487672" indent="-487672" algn="l"/>
            <a:r>
              <a:rPr lang="en-GB" altLang="en-US" sz="2600" dirty="0" smtClean="0"/>
              <a:t>	Licensing </a:t>
            </a:r>
            <a:r>
              <a:rPr lang="en-GB" altLang="en-US" sz="2600" dirty="0"/>
              <a:t>concerns:</a:t>
            </a:r>
          </a:p>
          <a:p>
            <a:pPr marL="1107429" lvl="1" indent="-457200" algn="l">
              <a:buFont typeface="Arial" panose="020B0604020202020204" pitchFamily="34" charset="0"/>
              <a:buChar char="•"/>
            </a:pPr>
            <a:r>
              <a:rPr lang="en-GB" altLang="en-US" sz="2600" dirty="0"/>
              <a:t>Off-the-shelf product or customized to </a:t>
            </a:r>
            <a:r>
              <a:rPr lang="en-GB" altLang="en-US" sz="2600" dirty="0" smtClean="0"/>
              <a:t>your specifications</a:t>
            </a:r>
            <a:r>
              <a:rPr lang="en-GB" altLang="en-US" sz="2600" dirty="0"/>
              <a:t>?</a:t>
            </a:r>
          </a:p>
          <a:p>
            <a:pPr marL="1107429" lvl="1" indent="-457200" algn="l">
              <a:buFont typeface="Arial" panose="020B0604020202020204" pitchFamily="34" charset="0"/>
              <a:buChar char="•"/>
            </a:pPr>
            <a:r>
              <a:rPr lang="en-GB" altLang="en-US" sz="2600" dirty="0"/>
              <a:t>For </a:t>
            </a:r>
            <a:r>
              <a:rPr lang="en-GB" altLang="en-US" sz="2600" dirty="0" smtClean="0"/>
              <a:t>internal or external </a:t>
            </a:r>
            <a:r>
              <a:rPr lang="en-GB" altLang="en-US" sz="2600" dirty="0"/>
              <a:t>use?</a:t>
            </a:r>
          </a:p>
          <a:p>
            <a:pPr marL="1107429" lvl="1" indent="-457200" algn="l">
              <a:buFont typeface="Arial" panose="020B0604020202020204" pitchFamily="34" charset="0"/>
              <a:buChar char="•"/>
            </a:pPr>
            <a:r>
              <a:rPr lang="en-GB" altLang="en-US" sz="2600" dirty="0"/>
              <a:t>Who funds development/modification/enhancement?</a:t>
            </a:r>
          </a:p>
          <a:p>
            <a:pPr marL="1107429" lvl="1" indent="-457200" algn="l">
              <a:buFont typeface="Arial" panose="020B0604020202020204" pitchFamily="34" charset="0"/>
              <a:buChar char="•"/>
            </a:pPr>
            <a:r>
              <a:rPr lang="en-GB" altLang="en-US" sz="2600" dirty="0" smtClean="0"/>
              <a:t>Useful to your competitors?</a:t>
            </a:r>
          </a:p>
          <a:p>
            <a:pPr marL="1107429" lvl="1" indent="-457200" algn="l">
              <a:buFont typeface="Arial" panose="020B0604020202020204" pitchFamily="34" charset="0"/>
              <a:buChar char="•"/>
            </a:pPr>
            <a:endParaRPr lang="en-GB" altLang="en-US" sz="2600" dirty="0"/>
          </a:p>
          <a:p>
            <a:pPr marL="1107429" lvl="1" indent="-457200" algn="l">
              <a:buFont typeface="Arial" panose="020B0604020202020204" pitchFamily="34" charset="0"/>
              <a:buChar char="•"/>
            </a:pPr>
            <a:endParaRPr lang="en-GB" altLang="en-US" sz="2600" dirty="0"/>
          </a:p>
          <a:p>
            <a:pPr marL="650229" lvl="1" algn="l"/>
            <a:r>
              <a:rPr lang="en-GB" altLang="en-US" sz="2600" dirty="0" smtClean="0"/>
              <a:t>What </a:t>
            </a:r>
            <a:r>
              <a:rPr lang="en-GB" altLang="en-US" sz="2600" dirty="0"/>
              <a:t>rights do </a:t>
            </a:r>
            <a:r>
              <a:rPr lang="en-GB" altLang="en-US" sz="2600" dirty="0" smtClean="0"/>
              <a:t>you </a:t>
            </a:r>
            <a:r>
              <a:rPr lang="en-GB" altLang="en-US" sz="2600" dirty="0"/>
              <a:t>need --</a:t>
            </a:r>
          </a:p>
          <a:p>
            <a:pPr marL="2197075" lvl="2" indent="-571500" algn="l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Research or Commercial?</a:t>
            </a:r>
            <a:endParaRPr lang="en-GB" altLang="en-US" sz="2800" dirty="0"/>
          </a:p>
          <a:p>
            <a:pPr marL="2197075" lvl="2" indent="-571500" algn="l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Perpetual </a:t>
            </a:r>
            <a:r>
              <a:rPr lang="en-GB" altLang="en-US" sz="2800" dirty="0"/>
              <a:t>or terminable license?</a:t>
            </a:r>
          </a:p>
          <a:p>
            <a:pPr marL="2197075" lvl="2" indent="-571500" algn="l">
              <a:buFont typeface="Arial" panose="020B0604020202020204" pitchFamily="34" charset="0"/>
              <a:buChar char="•"/>
            </a:pPr>
            <a:r>
              <a:rPr lang="en-GB" altLang="en-US" sz="2800" dirty="0"/>
              <a:t>Sublicense?</a:t>
            </a:r>
          </a:p>
          <a:p>
            <a:pPr marL="2197075" lvl="2" indent="-571500" algn="l">
              <a:buFont typeface="Arial" panose="020B0604020202020204" pitchFamily="34" charset="0"/>
              <a:buChar char="•"/>
            </a:pPr>
            <a:r>
              <a:rPr lang="en-GB" altLang="en-US" sz="2800" dirty="0"/>
              <a:t>Make/outsource making of derivative works?</a:t>
            </a:r>
          </a:p>
          <a:p>
            <a:pPr marL="2197075" lvl="2" indent="-571500" algn="l">
              <a:buFont typeface="Arial" panose="020B0604020202020204" pitchFamily="34" charset="0"/>
              <a:buChar char="•"/>
            </a:pPr>
            <a:r>
              <a:rPr lang="en-GB" altLang="en-US" sz="2800" dirty="0"/>
              <a:t>Perform/outsource maintenance, enhancements?</a:t>
            </a:r>
          </a:p>
          <a:p>
            <a:pPr marL="2197075" lvl="2" indent="-571500" algn="l">
              <a:buFont typeface="Arial" panose="020B0604020202020204" pitchFamily="34" charset="0"/>
              <a:buChar char="•"/>
            </a:pPr>
            <a:r>
              <a:rPr lang="en-GB" altLang="en-US" sz="2800" dirty="0"/>
              <a:t>Royalty-free? Worldwide</a:t>
            </a:r>
            <a:r>
              <a:rPr lang="en-GB" altLang="en-US" sz="2800" dirty="0" smtClean="0"/>
              <a:t>?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43100182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Confidentiality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agreement for one party to maintain the confidentiality of another party’s trade secrets.</a:t>
            </a:r>
          </a:p>
          <a:p>
            <a:endParaRPr lang="en-US" dirty="0"/>
          </a:p>
          <a:p>
            <a:r>
              <a:rPr lang="en-US" dirty="0" smtClean="0"/>
              <a:t>They can be called confidentiality agreements (CDA’s), non-disclosure agreements (NDA’s) and other similar names.  They are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4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Confidential Material – What will be considered confidential material, it will be limited to a particular subject.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Term of Confidentiality – How long will the material be maintained in confidence?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Standard of Confidentiality – To what lengths a party must go to maintain the confidence of the designated materials.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What can be done with the confidential material.</a:t>
            </a:r>
            <a:endParaRPr lang="en-US" dirty="0"/>
          </a:p>
        </p:txBody>
      </p:sp>
      <p:pic>
        <p:nvPicPr>
          <p:cNvPr id="12290" name="Picture 2" descr="C:\Users\rkcunningham\AppData\Local\Microsoft\Windows\Temporary Internet Files\Content.IE5\O7XQDLSY\old-key-ill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28600"/>
            <a:ext cx="2730786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6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Benefits of CDA’s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Open discussions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Maintains ability to file for patents – not a public disclosure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Maintain the value of Trade Secrets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12290" name="Picture 2" descr="C:\Users\rkcunningham\AppData\Local\Microsoft\Windows\Temporary Internet Files\Content.IE5\OVDVBQ4B\confidenti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5819"/>
            <a:ext cx="2286000" cy="25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5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95400"/>
            <a:ext cx="10464800" cy="1104900"/>
          </a:xfrm>
        </p:spPr>
        <p:txBody>
          <a:bodyPr/>
          <a:lstStyle/>
          <a:p>
            <a:r>
              <a:rPr lang="en-US" dirty="0" smtClean="0"/>
              <a:t>Risks of CDA’s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14600"/>
            <a:ext cx="10464800" cy="54864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Confidentiality is counter to an open academic environment.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Confidentiality can interfere with publication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Potential contamination by being exposed to confidential materials.  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No further work in that field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Liability for inadvertent disclosure of confidential material.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6" name="Picture 2" descr="C:\Users\rkcunningham\AppData\Local\Microsoft\Windows\Temporary Internet Files\Content.IE5\WF5AKHPN\risk_control_md_wm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62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371600"/>
            <a:ext cx="10464800" cy="1104900"/>
          </a:xfrm>
        </p:spPr>
        <p:txBody>
          <a:bodyPr/>
          <a:lstStyle/>
          <a:p>
            <a:r>
              <a:rPr lang="en-US" sz="6000" dirty="0" smtClean="0"/>
              <a:t>Confidentiality Cont.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362200"/>
            <a:ext cx="10464800" cy="5486400"/>
          </a:xfrm>
        </p:spPr>
        <p:txBody>
          <a:bodyPr/>
          <a:lstStyle/>
          <a:p>
            <a:pPr algn="l"/>
            <a:r>
              <a:rPr lang="en-US" dirty="0" smtClean="0"/>
              <a:t>One Way- One party agrees to keep the other party’s information confidential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Two Way- Both parties agree to keep the other party’s information confidential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Stand Alone – Independent agreements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Embedded – In a larger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5023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1447800"/>
            <a:ext cx="10464800" cy="11049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r>
              <a:rPr lang="en-GB" altLang="en-US" sz="6000" dirty="0"/>
              <a:t>CDA best practices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70000" y="2667000"/>
            <a:ext cx="10464800" cy="5486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marL="541858" indent="-541858" algn="l">
              <a:buFontTx/>
              <a:buAutoNum type="arabicPeriod"/>
            </a:pPr>
            <a:r>
              <a:rPr lang="en-GB" altLang="en-US" sz="3400" dirty="0"/>
              <a:t>Do not sign a CDA without proper </a:t>
            </a:r>
            <a:r>
              <a:rPr lang="en-GB" altLang="en-US" sz="3400" dirty="0" smtClean="0"/>
              <a:t>authorization.</a:t>
            </a:r>
            <a:endParaRPr lang="en-GB" altLang="en-US" sz="3400" dirty="0"/>
          </a:p>
          <a:p>
            <a:pPr marL="541858" indent="-541858" algn="l">
              <a:buFontTx/>
              <a:buAutoNum type="arabicPeriod"/>
            </a:pPr>
            <a:r>
              <a:rPr lang="en-GB" altLang="en-US" sz="3400" dirty="0"/>
              <a:t>Maintain and follow </a:t>
            </a:r>
            <a:r>
              <a:rPr lang="en-GB" altLang="en-US" sz="3400" u="sng" dirty="0"/>
              <a:t>gatekeeping</a:t>
            </a:r>
            <a:r>
              <a:rPr lang="en-GB" altLang="en-US" sz="3400" dirty="0"/>
              <a:t> procedures for disclosure and receipt of confidential information</a:t>
            </a:r>
          </a:p>
          <a:p>
            <a:pPr marL="1192088" lvl="1" indent="-541858" algn="l"/>
            <a:r>
              <a:rPr lang="en-GB" altLang="en-US" sz="3400" i="1" dirty="0"/>
              <a:t>Avoid any appearance of cross-contamination</a:t>
            </a:r>
          </a:p>
          <a:p>
            <a:pPr marL="541858" indent="-541858" algn="l">
              <a:buFontTx/>
              <a:buAutoNum type="arabicPeriod"/>
            </a:pPr>
            <a:r>
              <a:rPr lang="en-GB" altLang="en-US" sz="3400" dirty="0"/>
              <a:t>Be aware of hidden CDA’s, for example on  visitor passes</a:t>
            </a:r>
          </a:p>
          <a:p>
            <a:pPr marL="541858" indent="-541858" algn="l">
              <a:buFontTx/>
              <a:buAutoNum type="arabicPeriod"/>
            </a:pPr>
            <a:r>
              <a:rPr lang="en-GB" altLang="en-US" sz="3400" dirty="0"/>
              <a:t>Do not receive third party information in confidence</a:t>
            </a:r>
          </a:p>
          <a:p>
            <a:pPr marL="541858" indent="-541858" algn="l">
              <a:buFontTx/>
              <a:buAutoNum type="arabicPeriod"/>
            </a:pPr>
            <a:r>
              <a:rPr lang="en-GB" altLang="en-US" sz="3400" dirty="0"/>
              <a:t>Avoid conduct which may mislead a third party concerning </a:t>
            </a:r>
            <a:r>
              <a:rPr lang="en-GB" altLang="en-US" sz="3400" dirty="0" smtClean="0"/>
              <a:t>your intent on confidentiality</a:t>
            </a:r>
            <a:endParaRPr lang="en-GB" altLang="en-US" sz="3400" dirty="0"/>
          </a:p>
        </p:txBody>
      </p:sp>
      <p:graphicFrame>
        <p:nvGraphicFramePr>
          <p:cNvPr id="200710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222514"/>
              </p:ext>
            </p:extLst>
          </p:nvPr>
        </p:nvGraphicFramePr>
        <p:xfrm>
          <a:off x="9855200" y="7924800"/>
          <a:ext cx="3122448" cy="132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lip" r:id="rId4" imgW="3429000" imgH="1600200" progId="MS_ClipArt_Gallery.5">
                  <p:embed/>
                </p:oleObj>
              </mc:Choice>
              <mc:Fallback>
                <p:oleObj name="Clip" r:id="rId4" imgW="3429000" imgH="160020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0" y="7924800"/>
                        <a:ext cx="3122448" cy="1321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483466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smtClean="0"/>
              <a:t>Summary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Commitment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Liability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Performance Requirements</a:t>
            </a:r>
            <a:endParaRPr lang="en-US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IP Terms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Confidentiality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Other Related Issues</a:t>
            </a:r>
          </a:p>
        </p:txBody>
      </p:sp>
      <p:pic>
        <p:nvPicPr>
          <p:cNvPr id="10244" name="Picture 4" descr="C:\Users\rkcunningham\AppData\Local\Microsoft\Windows\Temporary Internet Files\Content.IE5\WF5AKHPN\Contrac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5943600"/>
            <a:ext cx="2841626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554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81100"/>
          </a:xfrm>
        </p:spPr>
        <p:txBody>
          <a:bodyPr/>
          <a:lstStyle/>
          <a:p>
            <a:r>
              <a:rPr lang="en-US" sz="6000" dirty="0" smtClean="0"/>
              <a:t>Attend all the Seminars!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Fall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Sept. 23 </a:t>
            </a:r>
          </a:p>
          <a:p>
            <a:pPr algn="l"/>
            <a:r>
              <a:rPr lang="en-US" dirty="0" smtClean="0"/>
              <a:t>	Fundamentals of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Oct. 21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Patents and the Patenting 	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Nov. 11</a:t>
            </a:r>
          </a:p>
          <a:p>
            <a:pPr algn="l"/>
            <a:r>
              <a:rPr lang="en-US" dirty="0"/>
              <a:t>	Technology 	Commercialization &amp; 	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Dec. 9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to Find Inventions, 	Good Inventions and How 	to find Prior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Spring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Jan. 20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Assessing Market 	Opportunity of New Tech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Feb. 10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Working with Third Parties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Mar. 17 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Risk Assessment for Tech 	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April 14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Software and Open Source 	Software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84582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12:00-1:00 Wilson Commons,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 </a:t>
            </a:r>
            <a:r>
              <a:rPr lang="en-US" sz="3600" dirty="0" err="1" smtClean="0"/>
              <a:t>Gowen</a:t>
            </a:r>
            <a:r>
              <a:rPr lang="en-US" sz="3600" dirty="0" smtClean="0"/>
              <a:t> Room  </a:t>
            </a:r>
            <a:r>
              <a:rPr lang="en-US" sz="3600" b="1" dirty="0" smtClean="0"/>
              <a:t>Lunch Provided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80354" y="1071265"/>
            <a:ext cx="224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NEXT!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226" y="4572000"/>
            <a:ext cx="44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 bwMode="auto">
          <a:xfrm flipH="1">
            <a:off x="11830267" y="1371601"/>
            <a:ext cx="996731" cy="4495800"/>
          </a:xfrm>
          <a:prstGeom prst="curvedRightArrow">
            <a:avLst>
              <a:gd name="adj1" fmla="val 25000"/>
              <a:gd name="adj2" fmla="val 50000"/>
              <a:gd name="adj3" fmla="val 2628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8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Commitment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Liability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Performance Requirements</a:t>
            </a:r>
            <a:endParaRPr lang="en-US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IP Terms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Confidentiality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Other Related Issues</a:t>
            </a:r>
          </a:p>
        </p:txBody>
      </p:sp>
      <p:pic>
        <p:nvPicPr>
          <p:cNvPr id="10244" name="Picture 4" descr="C:\Users\rkcunningham\AppData\Local\Microsoft\Windows\Temporary Internet Files\Content.IE5\WF5AKHPN\Contrac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5943600"/>
            <a:ext cx="2841626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608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371600"/>
            <a:ext cx="10464800" cy="1104900"/>
          </a:xfrm>
        </p:spPr>
        <p:txBody>
          <a:bodyPr/>
          <a:lstStyle/>
          <a:p>
            <a:r>
              <a:rPr lang="en-US" sz="6000" dirty="0" smtClean="0"/>
              <a:t>Who or What is a 3</a:t>
            </a:r>
            <a:r>
              <a:rPr lang="en-US" sz="6000" baseline="30000" dirty="0" smtClean="0"/>
              <a:t>rd</a:t>
            </a:r>
            <a:r>
              <a:rPr lang="en-US" sz="6000" dirty="0" smtClean="0"/>
              <a:t> Party?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2438400"/>
            <a:ext cx="11506200" cy="5486400"/>
          </a:xfrm>
        </p:spPr>
        <p:txBody>
          <a:bodyPr/>
          <a:lstStyle/>
          <a:p>
            <a:pPr algn="l"/>
            <a:r>
              <a:rPr lang="en-US" dirty="0" smtClean="0"/>
              <a:t>A “third party” is any separate legal entity.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What is a legal entity?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You, me, UR are all separate legal entities.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However, (in general) as staff, faculty and graduate students of UR, we all have a contractual relationship with the University. </a:t>
            </a:r>
            <a:r>
              <a:rPr lang="en-US" dirty="0" smtClean="0">
                <a:solidFill>
                  <a:srgbClr val="FF0000"/>
                </a:solidFill>
              </a:rPr>
              <a:t>(But not undergraduates!)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For our purposes today, 3</a:t>
            </a:r>
            <a:r>
              <a:rPr lang="en-US" baseline="30000" dirty="0" smtClean="0"/>
              <a:t>rd</a:t>
            </a:r>
            <a:r>
              <a:rPr lang="en-US" dirty="0" smtClean="0"/>
              <a:t> party means contractors, companies, government entities, other universities, etc.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242" name="Picture 2" descr="C:\Users\rkcunningham\AppData\Local\Microsoft\Windows\Temporary Internet Files\Content.IE5\OVDVBQ4B\14825417942_ea9ff58782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"/>
            <a:ext cx="16308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3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219200"/>
            <a:ext cx="10464800" cy="1104900"/>
          </a:xfrm>
        </p:spPr>
        <p:txBody>
          <a:bodyPr lIns="130046" tIns="65023" rIns="130046" bIns="65023"/>
          <a:lstStyle/>
          <a:p>
            <a:r>
              <a:rPr lang="en-US" altLang="en-US" sz="6600" dirty="0"/>
              <a:t>Commitment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438400"/>
            <a:ext cx="10464800" cy="54864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3200" dirty="0" smtClean="0"/>
              <a:t>Commitment is when you have an enforceable agreement. (Offer + Acceptance = Agreement)</a:t>
            </a:r>
          </a:p>
          <a:p>
            <a:pPr algn="l"/>
            <a:endParaRPr lang="en-US" altLang="en-US" sz="3200" dirty="0"/>
          </a:p>
          <a:p>
            <a:pPr algn="l"/>
            <a:r>
              <a:rPr lang="en-US" altLang="en-US" sz="3200" dirty="0" smtClean="0"/>
              <a:t>Commitment triggers obligations and liabilities</a:t>
            </a:r>
            <a:endParaRPr lang="en-US" altLang="en-US" sz="3200" dirty="0"/>
          </a:p>
          <a:p>
            <a:pPr algn="l"/>
            <a:endParaRPr lang="en-US" altLang="en-US" sz="3200" dirty="0" smtClean="0"/>
          </a:p>
          <a:p>
            <a:pPr algn="l"/>
            <a:r>
              <a:rPr lang="en-US" altLang="en-US" sz="3200" dirty="0" smtClean="0"/>
              <a:t>Commitment does NOT require a written agreement.</a:t>
            </a:r>
            <a:endParaRPr lang="en-US" altLang="en-US" sz="3200" dirty="0"/>
          </a:p>
          <a:p>
            <a:pPr algn="l"/>
            <a:endParaRPr lang="en-US" altLang="en-US" sz="3200" dirty="0" smtClean="0"/>
          </a:p>
          <a:p>
            <a:pPr algn="l"/>
            <a:r>
              <a:rPr lang="en-US" altLang="en-US" sz="3200" dirty="0" smtClean="0"/>
              <a:t>How </a:t>
            </a:r>
            <a:r>
              <a:rPr lang="en-US" altLang="en-US" sz="3200" dirty="0"/>
              <a:t>NOT to contract with third parties:</a:t>
            </a:r>
          </a:p>
          <a:p>
            <a:pPr lvl="2" algn="l"/>
            <a:r>
              <a:rPr lang="en-US" altLang="en-US" sz="3200" dirty="0" smtClean="0"/>
              <a:t>“We will figure that out later…”</a:t>
            </a:r>
            <a:endParaRPr lang="en-US" altLang="en-US" sz="3200" dirty="0"/>
          </a:p>
          <a:p>
            <a:pPr lvl="2" algn="l"/>
            <a:r>
              <a:rPr lang="en-US" altLang="en-US" sz="3200" dirty="0" smtClean="0"/>
              <a:t>“Legal review will slow us down…”</a:t>
            </a:r>
          </a:p>
          <a:p>
            <a:pPr lvl="2" algn="l"/>
            <a:r>
              <a:rPr lang="en-US" altLang="en-US" sz="3200" dirty="0" smtClean="0"/>
              <a:t>“No one will know…”</a:t>
            </a:r>
            <a:endParaRPr lang="en-US" altLang="en-US" sz="3200" dirty="0"/>
          </a:p>
          <a:p>
            <a:pPr lvl="2" algn="l"/>
            <a:r>
              <a:rPr lang="en-US" altLang="en-US" sz="3200" dirty="0"/>
              <a:t>Reliance and estoppel (“if you build it, we will come”)</a:t>
            </a:r>
          </a:p>
          <a:p>
            <a:pPr lvl="2" algn="l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72740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Commitment Best Practices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Avoid inadvertent agreements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All negotiations are “subject to final agreement”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Have a written agreement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Commitments only from authorized persons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Appropriate review of all agreements (General Counsel’s office, ORPA, etc.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Only certain people can bind the University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Have an out – Termination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Things change, have the ability to terminate the agreement.</a:t>
            </a:r>
            <a:endParaRPr lang="en-US" sz="3200" dirty="0"/>
          </a:p>
        </p:txBody>
      </p:sp>
      <p:pic>
        <p:nvPicPr>
          <p:cNvPr id="11266" name="Picture 2" descr="C:\Users\rkcunningham\AppData\Local\Microsoft\Windows\Temporary Internet Files\Content.IE5\WF5AKHPN\commit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"/>
            <a:ext cx="2476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527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Liability (Risk)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/>
              <a:t>Indemnification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 guarantee in the event of certain occurrences.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Limitations and Disclaimers of Liability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Exclusions of certain kinds and amounts of liability.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Warranty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 guarantee to repair or replace in the event of certain failures</a:t>
            </a:r>
            <a:endParaRPr lang="en-US" sz="4000" dirty="0"/>
          </a:p>
        </p:txBody>
      </p:sp>
      <p:pic>
        <p:nvPicPr>
          <p:cNvPr id="10242" name="Picture 2" descr="C:\Users\rkcunningham\AppData\Local\Microsoft\Windows\Temporary Internet Files\Content.IE5\O7XQDLSY\Liability-Waiver-Ris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" y="27984"/>
            <a:ext cx="3509360" cy="21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873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279400"/>
            <a:ext cx="6781800" cy="162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algn="l"/>
            <a:r>
              <a:rPr lang="en-GB" altLang="en-US" sz="4800" dirty="0"/>
              <a:t>INDEMNIFICATION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842347"/>
            <a:ext cx="11054080" cy="628565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marL="487672" indent="-487672"/>
            <a:r>
              <a:rPr lang="en-GB" altLang="en-US" sz="1700" dirty="0">
                <a:latin typeface="Arial" charset="0"/>
              </a:rPr>
              <a:t>	</a:t>
            </a:r>
            <a:r>
              <a:rPr lang="en-GB" altLang="en-US" sz="2300" dirty="0">
                <a:latin typeface="Arial" charset="0"/>
              </a:rPr>
              <a:t>[THIRD PARTY]</a:t>
            </a:r>
            <a:r>
              <a:rPr lang="en-GB" altLang="en-US" sz="2300" b="1" dirty="0">
                <a:latin typeface="Arial" charset="0"/>
              </a:rPr>
              <a:t> </a:t>
            </a:r>
            <a:r>
              <a:rPr lang="en-GB" altLang="en-US" sz="2300" dirty="0">
                <a:latin typeface="Arial" charset="0"/>
              </a:rPr>
              <a:t>agrees to </a:t>
            </a:r>
            <a:r>
              <a:rPr lang="en-GB" altLang="en-US" sz="2300" dirty="0">
                <a:solidFill>
                  <a:srgbClr val="00CC00"/>
                </a:solidFill>
                <a:latin typeface="Arial" charset="0"/>
              </a:rPr>
              <a:t>defend, indemnify, and hold </a:t>
            </a:r>
            <a:r>
              <a:rPr lang="en-GB" altLang="en-US" sz="2300" dirty="0" smtClean="0">
                <a:solidFill>
                  <a:srgbClr val="00CC00"/>
                </a:solidFill>
                <a:latin typeface="Arial" charset="0"/>
              </a:rPr>
              <a:t>buyer </a:t>
            </a:r>
            <a:r>
              <a:rPr lang="en-GB" altLang="en-US" sz="2300" dirty="0">
                <a:solidFill>
                  <a:srgbClr val="00CC00"/>
                </a:solidFill>
                <a:latin typeface="Arial" charset="0"/>
              </a:rPr>
              <a:t>harmless</a:t>
            </a:r>
            <a:r>
              <a:rPr lang="en-GB" altLang="en-US" sz="2300" dirty="0">
                <a:latin typeface="Arial" charset="0"/>
              </a:rPr>
              <a:t> from and against any and all </a:t>
            </a:r>
            <a:r>
              <a:rPr lang="en-GB" altLang="en-US" sz="2300" dirty="0">
                <a:solidFill>
                  <a:srgbClr val="C37CB5"/>
                </a:solidFill>
                <a:latin typeface="Arial" charset="0"/>
              </a:rPr>
              <a:t>costs, liability, loss, damage</a:t>
            </a:r>
            <a:r>
              <a:rPr lang="en-GB" altLang="en-US" sz="2300" dirty="0">
                <a:latin typeface="Arial" charset="0"/>
              </a:rPr>
              <a:t>, </a:t>
            </a:r>
            <a:r>
              <a:rPr lang="en-GB" altLang="en-US" sz="2300" dirty="0">
                <a:solidFill>
                  <a:srgbClr val="FF0000"/>
                </a:solidFill>
                <a:latin typeface="Arial" charset="0"/>
              </a:rPr>
              <a:t>suit, action or legal proceeding</a:t>
            </a:r>
            <a:r>
              <a:rPr lang="en-GB" altLang="en-US" sz="2300" dirty="0">
                <a:latin typeface="Arial" charset="0"/>
              </a:rPr>
              <a:t> of any kind arising </a:t>
            </a:r>
            <a:r>
              <a:rPr lang="en-GB" altLang="en-US" sz="2300" dirty="0">
                <a:solidFill>
                  <a:schemeClr val="folHlink"/>
                </a:solidFill>
                <a:latin typeface="Arial" charset="0"/>
              </a:rPr>
              <a:t>out of or in connection with [THIRD PARTY]’s performance</a:t>
            </a:r>
            <a:r>
              <a:rPr lang="en-GB" altLang="en-US" sz="2300" dirty="0">
                <a:latin typeface="Arial" charset="0"/>
              </a:rPr>
              <a:t> (including without limitation </a:t>
            </a:r>
            <a:r>
              <a:rPr lang="en-GB" altLang="en-US" sz="2300" dirty="0">
                <a:solidFill>
                  <a:schemeClr val="accent2"/>
                </a:solidFill>
                <a:latin typeface="Arial" charset="0"/>
              </a:rPr>
              <a:t>personal injury, property damage, environmental damage, and infringement or misappropriation of intellectual property rights</a:t>
            </a:r>
            <a:r>
              <a:rPr lang="en-GB" altLang="en-US" sz="2300" dirty="0">
                <a:latin typeface="Arial" charset="0"/>
              </a:rPr>
              <a:t>), together with </a:t>
            </a:r>
            <a:r>
              <a:rPr lang="en-GB" altLang="en-US" sz="2300" b="1" dirty="0">
                <a:latin typeface="Arial" charset="0"/>
              </a:rPr>
              <a:t>reasonable attorneys’ fees</a:t>
            </a:r>
            <a:r>
              <a:rPr lang="en-GB" altLang="en-US" sz="2300" dirty="0">
                <a:latin typeface="Arial" charset="0"/>
              </a:rPr>
              <a:t> incurred in connection with any of the foregoing. [THIRD PARTY] shall, at </a:t>
            </a:r>
            <a:r>
              <a:rPr lang="en-GB" altLang="en-US" sz="2300" dirty="0" smtClean="0">
                <a:latin typeface="Arial" charset="0"/>
              </a:rPr>
              <a:t>Buyer’s option </a:t>
            </a:r>
            <a:r>
              <a:rPr lang="en-GB" altLang="en-US" sz="2300" dirty="0">
                <a:latin typeface="Arial" charset="0"/>
              </a:rPr>
              <a:t>and [THIRD PARTY]’s expense, </a:t>
            </a:r>
            <a:r>
              <a:rPr lang="en-GB" altLang="en-US" sz="2300" dirty="0">
                <a:solidFill>
                  <a:srgbClr val="FF9900"/>
                </a:solidFill>
                <a:latin typeface="Arial" charset="0"/>
              </a:rPr>
              <a:t>intervene in or defend</a:t>
            </a:r>
            <a:r>
              <a:rPr lang="en-GB" altLang="en-US" sz="2300" dirty="0">
                <a:latin typeface="Arial" charset="0"/>
              </a:rPr>
              <a:t> any such proceedings upon notice from </a:t>
            </a:r>
            <a:r>
              <a:rPr lang="en-GB" altLang="en-US" sz="2300" dirty="0" smtClean="0">
                <a:latin typeface="Arial" charset="0"/>
              </a:rPr>
              <a:t>Buyer.</a:t>
            </a:r>
            <a:endParaRPr lang="en-GB" altLang="en-US" sz="2300" dirty="0">
              <a:latin typeface="Arial" charset="0"/>
            </a:endParaRPr>
          </a:p>
          <a:p>
            <a:pPr marL="487672" indent="-487672"/>
            <a:endParaRPr lang="en-GB" altLang="en-US" sz="2300" dirty="0">
              <a:latin typeface="Arial" charset="0"/>
            </a:endParaRPr>
          </a:p>
          <a:p>
            <a:pPr marL="487672" indent="-487672"/>
            <a:r>
              <a:rPr lang="en-GB" altLang="en-US" sz="2300" i="1" dirty="0">
                <a:latin typeface="Arial" charset="0"/>
              </a:rPr>
              <a:t>And note:</a:t>
            </a:r>
          </a:p>
          <a:p>
            <a:pPr marL="487672" indent="-487672"/>
            <a:endParaRPr lang="en-GB" altLang="en-US" sz="2300" i="1" dirty="0">
              <a:latin typeface="Arial" charset="0"/>
            </a:endParaRPr>
          </a:p>
          <a:p>
            <a:pPr marL="487672" indent="-487672"/>
            <a:r>
              <a:rPr lang="en-GB" altLang="en-US" sz="2300" b="1" dirty="0">
                <a:latin typeface="Arial" charset="0"/>
              </a:rPr>
              <a:t>	EXCEPT FOR THE PARTIES’ OBLIGATIONS OF INDEMNIFICATION, WHICH SHALL BE GOVERNED BY THEIR TERMS</a:t>
            </a:r>
            <a:r>
              <a:rPr lang="en-GB" altLang="en-US" sz="2300" dirty="0">
                <a:latin typeface="Arial" charset="0"/>
              </a:rPr>
              <a:t>, NEITHER PARTY SHALL BE LIABLE FOR (A) INDIRECT, INCIDENTAL, CONSEQUENTIAL, SPECIAL, OR PUNITIVE DAMAGES OR (B) DIRECT DAMAGES IN EXCESS OF [$X] …</a:t>
            </a:r>
          </a:p>
          <a:p>
            <a:pPr marL="487672" indent="-487672"/>
            <a:endParaRPr lang="en-GB" altLang="en-US" sz="1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0513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152400"/>
            <a:ext cx="11054080" cy="162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algn="l"/>
            <a:r>
              <a:rPr lang="en-GB" altLang="en-US" sz="4800" dirty="0"/>
              <a:t>Limitations and </a:t>
            </a:r>
            <a:r>
              <a:rPr lang="en-GB" altLang="en-US" sz="4800" dirty="0" smtClean="0"/>
              <a:t/>
            </a:r>
            <a:br>
              <a:rPr lang="en-GB" altLang="en-US" sz="4800" dirty="0" smtClean="0"/>
            </a:br>
            <a:r>
              <a:rPr lang="en-GB" altLang="en-US" sz="4800" dirty="0" smtClean="0"/>
              <a:t>disclaimers </a:t>
            </a:r>
            <a:r>
              <a:rPr lang="en-GB" altLang="en-US" sz="4800" dirty="0"/>
              <a:t>of liability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1905000"/>
            <a:ext cx="11054080" cy="628565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2" tIns="63217" rIns="128692" bIns="63217"/>
          <a:lstStyle/>
          <a:p>
            <a:pPr marL="487672" indent="-487672" algn="l"/>
            <a:r>
              <a:rPr lang="en-GB" altLang="en-US" sz="2800" dirty="0"/>
              <a:t>Come in lots of </a:t>
            </a:r>
            <a:r>
              <a:rPr lang="en-GB" altLang="en-US" sz="2800" dirty="0" err="1"/>
              <a:t>flavors</a:t>
            </a:r>
            <a:r>
              <a:rPr lang="en-GB" altLang="en-US" sz="2800" dirty="0"/>
              <a:t>:</a:t>
            </a:r>
          </a:p>
          <a:p>
            <a:pPr marL="1056623" lvl="1" indent="-406394" algn="l"/>
            <a:r>
              <a:rPr lang="en-GB" altLang="en-US" sz="2800" dirty="0"/>
              <a:t>Disclaimer or cap</a:t>
            </a:r>
          </a:p>
          <a:p>
            <a:pPr marL="1056623" lvl="1" indent="-406394" algn="l"/>
            <a:r>
              <a:rPr lang="en-GB" altLang="en-US" sz="2800" dirty="0"/>
              <a:t>Indirect, incidental, consequential, special, punitive damages</a:t>
            </a:r>
          </a:p>
          <a:p>
            <a:pPr marL="1056623" lvl="1" indent="-406394" algn="l"/>
            <a:r>
              <a:rPr lang="en-GB" altLang="en-US" sz="2800" dirty="0"/>
              <a:t>Direct damages</a:t>
            </a:r>
          </a:p>
          <a:p>
            <a:pPr marL="487672" indent="-487672" algn="l"/>
            <a:endParaRPr lang="en-GB" altLang="en-US" sz="2800" dirty="0"/>
          </a:p>
          <a:p>
            <a:pPr marL="487672" indent="-487672" algn="l"/>
            <a:r>
              <a:rPr lang="en-GB" altLang="en-US" sz="2800" dirty="0" smtClean="0"/>
              <a:t>Can be tailored:</a:t>
            </a:r>
            <a:endParaRPr lang="en-GB" altLang="en-US" sz="2800" dirty="0"/>
          </a:p>
          <a:p>
            <a:pPr marL="1056623" lvl="1" indent="-406394" algn="l"/>
            <a:r>
              <a:rPr lang="en-GB" altLang="en-US" sz="2800" dirty="0"/>
              <a:t>Third party exposure versus internal exposure</a:t>
            </a:r>
          </a:p>
          <a:p>
            <a:pPr marL="1056623" lvl="1" indent="-406394" algn="l"/>
            <a:r>
              <a:rPr lang="en-GB" altLang="en-US" sz="2800" dirty="0"/>
              <a:t>What kind of performance obligations does each party have?</a:t>
            </a:r>
          </a:p>
          <a:p>
            <a:pPr marL="1056623" lvl="1" indent="-406394" algn="l"/>
            <a:r>
              <a:rPr lang="en-GB" altLang="en-US" sz="2800" dirty="0"/>
              <a:t>Redistributable versus internal use</a:t>
            </a:r>
          </a:p>
          <a:p>
            <a:pPr marL="1056623" lvl="1" indent="-406394" algn="l"/>
            <a:r>
              <a:rPr lang="en-GB" altLang="en-US" sz="2800" dirty="0"/>
              <a:t>Interplay with indemnification</a:t>
            </a:r>
          </a:p>
          <a:p>
            <a:pPr marL="1056623" lvl="1" indent="-406394" algn="l"/>
            <a:r>
              <a:rPr lang="en-GB" altLang="en-US" sz="2800" dirty="0"/>
              <a:t>IP concerns</a:t>
            </a:r>
          </a:p>
          <a:p>
            <a:pPr marL="1056623" lvl="1" indent="-406394" algn="l"/>
            <a:r>
              <a:rPr lang="en-GB" altLang="en-US" sz="2800" dirty="0"/>
              <a:t>Retrofit/field upgrade obligations</a:t>
            </a:r>
          </a:p>
        </p:txBody>
      </p:sp>
    </p:spTree>
    <p:extLst>
      <p:ext uri="{BB962C8B-B14F-4D97-AF65-F5344CB8AC3E}">
        <p14:creationId xmlns:p14="http://schemas.microsoft.com/office/powerpoint/2010/main" val="124663936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rtup Bootcamp IP presentation April 201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673AB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BC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Startup Bootcamp IP presentation April 2014</Template>
  <TotalTime>3003</TotalTime>
  <Pages>0</Pages>
  <Words>1254</Words>
  <Characters>0</Characters>
  <Application>Microsoft Office PowerPoint</Application>
  <PresentationFormat>Custom</PresentationFormat>
  <Lines>0</Lines>
  <Paragraphs>270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Startup Bootcamp IP presentation April 2014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Clip</vt:lpstr>
      <vt:lpstr>IP and Commercialization Seminar Series</vt:lpstr>
      <vt:lpstr>Preparing for the New Reality</vt:lpstr>
      <vt:lpstr>Overview</vt:lpstr>
      <vt:lpstr>Who or What is a 3rd Party?</vt:lpstr>
      <vt:lpstr>Commitment</vt:lpstr>
      <vt:lpstr>Commitment Best Practices</vt:lpstr>
      <vt:lpstr>Liability (Risk)</vt:lpstr>
      <vt:lpstr>INDEMNIFICATION</vt:lpstr>
      <vt:lpstr>Limitations and  disclaimers of liability</vt:lpstr>
      <vt:lpstr>Warranty</vt:lpstr>
      <vt:lpstr>Liability Best Practices</vt:lpstr>
      <vt:lpstr>Performance  Requirements</vt:lpstr>
      <vt:lpstr>Performance Requirements Best Practices</vt:lpstr>
      <vt:lpstr>Intellectual Property</vt:lpstr>
      <vt:lpstr>UR and IP</vt:lpstr>
      <vt:lpstr>Have an IP plan</vt:lpstr>
      <vt:lpstr>Factors that affect the IP plan:</vt:lpstr>
      <vt:lpstr>“Fair Value for IP”</vt:lpstr>
      <vt:lpstr>Additional IP Thoughts</vt:lpstr>
      <vt:lpstr>IP Best Practices</vt:lpstr>
      <vt:lpstr>Licensing: When you can’t own but can use…</vt:lpstr>
      <vt:lpstr>Confidentiality</vt:lpstr>
      <vt:lpstr>Key Terms</vt:lpstr>
      <vt:lpstr>Benefits of CDA’s</vt:lpstr>
      <vt:lpstr>Risks of CDA’s</vt:lpstr>
      <vt:lpstr>Confidentiality Cont.</vt:lpstr>
      <vt:lpstr>CDA best practices</vt:lpstr>
      <vt:lpstr>Summary</vt:lpstr>
      <vt:lpstr>Attend all the Seminars!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Intellectual Property</dc:title>
  <dc:creator>Cunningham, Reid K</dc:creator>
  <cp:lastModifiedBy>Cunningham, Reid K</cp:lastModifiedBy>
  <cp:revision>92</cp:revision>
  <cp:lastPrinted>2015-02-10T15:41:02Z</cp:lastPrinted>
  <dcterms:created xsi:type="dcterms:W3CDTF">2014-04-04T12:35:19Z</dcterms:created>
  <dcterms:modified xsi:type="dcterms:W3CDTF">2015-05-18T19:31:16Z</dcterms:modified>
</cp:coreProperties>
</file>