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</p:sldMasterIdLst>
  <p:notesMasterIdLst>
    <p:notesMasterId r:id="rId52"/>
  </p:notesMasterIdLst>
  <p:handoutMasterIdLst>
    <p:handoutMasterId r:id="rId53"/>
  </p:handoutMasterIdLst>
  <p:sldIdLst>
    <p:sldId id="256" r:id="rId14"/>
    <p:sldId id="285" r:id="rId15"/>
    <p:sldId id="330" r:id="rId16"/>
    <p:sldId id="318" r:id="rId17"/>
    <p:sldId id="319" r:id="rId18"/>
    <p:sldId id="321" r:id="rId19"/>
    <p:sldId id="322" r:id="rId20"/>
    <p:sldId id="323" r:id="rId21"/>
    <p:sldId id="324" r:id="rId22"/>
    <p:sldId id="327" r:id="rId23"/>
    <p:sldId id="325" r:id="rId24"/>
    <p:sldId id="31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32" r:id="rId44"/>
    <p:sldId id="313" r:id="rId45"/>
    <p:sldId id="326" r:id="rId46"/>
    <p:sldId id="311" r:id="rId47"/>
    <p:sldId id="312" r:id="rId48"/>
    <p:sldId id="328" r:id="rId49"/>
    <p:sldId id="329" r:id="rId50"/>
    <p:sldId id="333" r:id="rId51"/>
  </p:sldIdLst>
  <p:sldSz cx="13004800" cy="9753600"/>
  <p:notesSz cx="9236075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474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18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8736"/>
    </p:cViewPr>
  </p:sorterViewPr>
  <p:notesViewPr>
    <p:cSldViewPr>
      <p:cViewPr varScale="1">
        <p:scale>
          <a:sx n="88" d="100"/>
          <a:sy n="88" d="100"/>
        </p:scale>
        <p:origin x="-3870" y="-102"/>
      </p:cViewPr>
      <p:guideLst>
        <p:guide orient="horz" pos="2160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290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4290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D9D3F06-F24B-4A9E-B573-630E79EBBB5C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13909"/>
            <a:ext cx="4002299" cy="34290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513909"/>
            <a:ext cx="4002299" cy="34290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8356308-1A71-44B4-BAB5-0B5143941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63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290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4290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62E744A-6A4F-4F48-8F6D-A6E70380D8C5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35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257550"/>
            <a:ext cx="7388860" cy="308610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13909"/>
            <a:ext cx="4002299" cy="34290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513909"/>
            <a:ext cx="4002299" cy="34290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87E2416-186F-40E2-8D4F-DDDE269A0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6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CFEE6-7388-4428-B368-367B983A6AD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77" y="3257550"/>
            <a:ext cx="6773122" cy="3086100"/>
          </a:xfrm>
        </p:spPr>
        <p:txBody>
          <a:bodyPr/>
          <a:lstStyle/>
          <a:p>
            <a:r>
              <a:rPr lang="en-US" altLang="en-US"/>
              <a:t>Freeware and shareware are programs that are distributed or made available by one individual or organization at little or no cost, and may come with a variety of license conditions attached. </a:t>
            </a:r>
          </a:p>
          <a:p>
            <a:r>
              <a:rPr lang="en-US" altLang="en-US"/>
              <a:t>Freeware and shareware does not necessarily come with source code, or the ability to modify and further distribute the software.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4D9CD-1336-4DD2-B37B-798F59C82C4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77" y="3257550"/>
            <a:ext cx="6773122" cy="30861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9D365-A8C6-477A-96BC-108759311E6E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77" y="3257550"/>
            <a:ext cx="6773122" cy="30861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7E5D4A-33C4-49E4-A026-E853023E78C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77" y="3257550"/>
            <a:ext cx="6773122" cy="3086100"/>
          </a:xfrm>
        </p:spPr>
        <p:txBody>
          <a:bodyPr/>
          <a:lstStyle/>
          <a:p>
            <a:r>
              <a:rPr lang="en-US" altLang="en-US">
                <a:cs typeface="Times New Roman" pitchFamily="18" charset="0"/>
              </a:rPr>
              <a:t>GPL Section 0 – “a "work based on the Program" means either the Program or any derivative work under copyright law: that is to say, a work containing the Program or a portion of it, either verbatim or with modifications and/or translated into another language.“</a:t>
            </a:r>
          </a:p>
          <a:p>
            <a:r>
              <a:rPr lang="en-US" altLang="en-US">
                <a:cs typeface="Times New Roman" pitchFamily="18" charset="0"/>
              </a:rPr>
              <a:t>But, what if a work containing a portion of a GPL Program is not a “derivative work” under the Copyright Law (I.e., a “fair use”)?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F3275-755D-4CB3-9A15-72A86CF95A97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19E1F-1BF7-4F2D-9C4F-F5BC448BF69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77" y="3257550"/>
            <a:ext cx="6773122" cy="3086100"/>
          </a:xfrm>
        </p:spPr>
        <p:txBody>
          <a:bodyPr/>
          <a:lstStyle/>
          <a:p>
            <a:r>
              <a:rPr lang="en-US" altLang="en-US"/>
              <a:t>The Open Source Initiative project lists 10 principles to qualify an an agreement as an “open source” license.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728F3-51E1-4CBF-BC89-2E01168BC9A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77" y="3257550"/>
            <a:ext cx="6773122" cy="30861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DB913-B08B-4676-AA2E-BFF273B142B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77" y="3257550"/>
            <a:ext cx="6773122" cy="30861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70A2D-6DF2-41B5-9E97-09049299213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77" y="3257550"/>
            <a:ext cx="6773122" cy="30861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0BC6A-F441-4ADA-9A5F-4EC15F68B79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77" y="3257550"/>
            <a:ext cx="6773122" cy="30861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7F52C-D6ED-4B19-A2E3-36D56799671A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77" y="3257550"/>
            <a:ext cx="6773122" cy="30861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FA18F-FF35-4674-9F14-9857AF5A02F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77" y="3257550"/>
            <a:ext cx="6773122" cy="30861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9055E-F53C-4DB7-9520-A1C00ED2C46A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77" y="3257550"/>
            <a:ext cx="6773122" cy="3086100"/>
          </a:xfrm>
        </p:spPr>
        <p:txBody>
          <a:bodyPr/>
          <a:lstStyle/>
          <a:p>
            <a:r>
              <a:rPr lang="en-US" altLang="en-US"/>
              <a:t>Because multiple licenses may be applicable to a given piece of software, a user may benefit from searching to see if a license is applicable that might be more appropriate for the user’s situation.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545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5610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55311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8677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839211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8745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5595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3934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067094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8660889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82371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4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7165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20995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090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5321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38685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17709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0282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0690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9788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179912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35091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20673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4691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5168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373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1480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551196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4780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08187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0599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42614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0828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0063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59556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07744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44106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9460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5256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945175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8898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41385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4024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2684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1732037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6686428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92504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426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8343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9665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87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7991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98888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0262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/>
          </p:cNvSpPr>
          <p:nvPr userDrawn="1"/>
        </p:nvSpPr>
        <p:spPr bwMode="auto">
          <a:xfrm>
            <a:off x="0" y="8674100"/>
            <a:ext cx="13042900" cy="1130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8890000"/>
            <a:ext cx="5575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1104900"/>
          </a:xfrm>
          <a:prstGeom prst="rect">
            <a:avLst/>
          </a:prstGeom>
        </p:spPr>
        <p:txBody>
          <a:bodyPr/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Click to edit Master title style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1270000" y="2971800"/>
            <a:ext cx="10464800" cy="5486400"/>
          </a:xfrm>
          <a:prstGeom prst="rect">
            <a:avLst/>
          </a:prstGeom>
        </p:spPr>
        <p:txBody>
          <a:bodyPr/>
          <a:lstStyle/>
          <a:p>
            <a:pPr lvl="0" algn="l"/>
            <a:r>
              <a:rPr lang="en-US" smtClean="0">
                <a:latin typeface="Arial" pitchFamily="34" charset="0"/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21875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27832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312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6078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236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2149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4669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1344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1999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638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9985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77303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47881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41511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7293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4855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7032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4412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29024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2774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2479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535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9118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01563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73034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31138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818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7626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1418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6813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641752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546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391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7889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7918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79536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43045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60770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1623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3410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527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6923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6350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567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1596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8630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4674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91317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27028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87273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9267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5985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9092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7768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1302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00559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8854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582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067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52760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15801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98799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0663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3328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7916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398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24962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01704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0371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989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7006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76308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29381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12551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107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7720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067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50940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5164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78757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4182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4478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277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05166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31691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874516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2712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102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2730500" y="-152400"/>
            <a:ext cx="10312400" cy="1663700"/>
          </a:xfrm>
          <a:prstGeom prst="rect">
            <a:avLst/>
          </a:prstGeom>
          <a:gradFill rotWithShape="0">
            <a:gsLst>
              <a:gs pos="0">
                <a:srgbClr val="FFFFFF">
                  <a:alpha val="35999"/>
                </a:srgbClr>
              </a:gs>
              <a:gs pos="100000">
                <a:srgbClr val="508231">
                  <a:alpha val="35999"/>
                </a:srgbClr>
              </a:gs>
            </a:gsLst>
            <a:lin ang="211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35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30200"/>
            <a:ext cx="5435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2730500" y="-152400"/>
            <a:ext cx="10312400" cy="1663700"/>
          </a:xfrm>
          <a:prstGeom prst="rect">
            <a:avLst/>
          </a:prstGeom>
          <a:gradFill rotWithShape="0">
            <a:gsLst>
              <a:gs pos="0">
                <a:srgbClr val="FFFFFF">
                  <a:alpha val="35999"/>
                </a:srgbClr>
              </a:gs>
              <a:gs pos="100000">
                <a:srgbClr val="508231">
                  <a:alpha val="35999"/>
                </a:srgbClr>
              </a:gs>
            </a:gsLst>
            <a:lin ang="2112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35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825" y="-106363"/>
            <a:ext cx="9929813" cy="962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82600" y="1638300"/>
            <a:ext cx="11887200" cy="2895600"/>
          </a:xfrm>
          <a:prstGeom prst="rect">
            <a:avLst/>
          </a:prstGeom>
          <a:ln/>
        </p:spPr>
        <p:txBody>
          <a:bodyPr/>
          <a:lstStyle/>
          <a:p>
            <a:r>
              <a:rPr lang="en-US" sz="7200" dirty="0"/>
              <a:t>IP and Commercialization Seminar Series</a:t>
            </a:r>
            <a:endParaRPr lang="en-US" sz="7200" dirty="0">
              <a:solidFill>
                <a:srgbClr val="505050"/>
              </a:solidFill>
              <a:latin typeface="Arial" charset="0"/>
              <a:sym typeface="Arial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270000" y="4660900"/>
            <a:ext cx="10464800" cy="1498600"/>
          </a:xfrm>
          <a:prstGeom prst="rect">
            <a:avLst/>
          </a:prstGeom>
          <a:ln/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Management and Issues for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Software - Licensing in, ownership, open source, EULA’s and other issues related to the development, use, distribution and licensing out of software.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30200"/>
            <a:ext cx="5435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/>
          </p:cNvSpPr>
          <p:nvPr/>
        </p:nvSpPr>
        <p:spPr bwMode="auto">
          <a:xfrm>
            <a:off x="0" y="8674100"/>
            <a:ext cx="13042900" cy="1130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8890000"/>
            <a:ext cx="5575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3</a:t>
            </a:r>
            <a:r>
              <a:rPr lang="en-US" sz="6600" baseline="30000" dirty="0" smtClean="0"/>
              <a:t>rd</a:t>
            </a:r>
            <a:r>
              <a:rPr lang="en-US" sz="6600" dirty="0" smtClean="0"/>
              <a:t> Party SW Issues Cont.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Who owns customizations, is there exclusivity (even for a set time</a:t>
            </a:r>
            <a:r>
              <a:rPr lang="en-US" dirty="0" smtClean="0"/>
              <a:t>)?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Who </a:t>
            </a:r>
            <a:r>
              <a:rPr lang="en-US" dirty="0"/>
              <a:t>is responsible for IP infringement, can you get a meaningful indemnity</a:t>
            </a:r>
            <a:r>
              <a:rPr lang="en-US" dirty="0" smtClean="0"/>
              <a:t>?</a:t>
            </a:r>
          </a:p>
          <a:p>
            <a:pPr algn="l"/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What if the SW supplier fails, can you obtain access to the source code to continue to maintain the </a:t>
            </a:r>
            <a:r>
              <a:rPr lang="en-US" dirty="0" smtClean="0"/>
              <a:t>SW</a:t>
            </a:r>
            <a:r>
              <a:rPr lang="en-US" dirty="0"/>
              <a:t>?</a:t>
            </a:r>
            <a:r>
              <a:rPr lang="en-US" dirty="0" smtClean="0"/>
              <a:t> (Use of SW escrow)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3724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The Other 3</a:t>
            </a:r>
            <a:r>
              <a:rPr lang="en-US" sz="6000" baseline="30000" dirty="0" smtClean="0"/>
              <a:t>rd</a:t>
            </a:r>
            <a:r>
              <a:rPr lang="en-US" sz="6000" dirty="0" smtClean="0"/>
              <a:t> Party Software – Open Source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600" y="4267200"/>
            <a:ext cx="10464800" cy="3657600"/>
          </a:xfrm>
        </p:spPr>
        <p:txBody>
          <a:bodyPr/>
          <a:lstStyle/>
          <a:p>
            <a:r>
              <a:rPr lang="en-US" sz="4800" dirty="0" smtClean="0"/>
              <a:t>Open source software may be free of cost, but open source is </a:t>
            </a:r>
            <a:r>
              <a:rPr lang="en-US" sz="4800" u="sng" dirty="0" smtClean="0"/>
              <a:t>not free of obligations</a:t>
            </a:r>
            <a:r>
              <a:rPr lang="en-US" sz="4800" dirty="0" smtClean="0"/>
              <a:t>!</a:t>
            </a:r>
            <a:endParaRPr lang="en-US" sz="4800" dirty="0"/>
          </a:p>
        </p:txBody>
      </p:sp>
      <p:pic>
        <p:nvPicPr>
          <p:cNvPr id="1026" name="Picture 2" descr="C:\Users\rkcunningham\AppData\Local\Microsoft\Windows\Temporary Internet Files\Content.IE5\OVDVBQ4B\7002322316_d854c64d14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7467600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kcunningham\AppData\Local\Microsoft\Windows\Temporary Internet Files\Content.IE5\WF5AKHPN\man-free-sig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096000"/>
            <a:ext cx="18573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kcunningham\AppData\Local\Microsoft\Windows\Temporary Internet Files\Content.IE5\O7XQDLSY\free (1)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9338"/>
            <a:ext cx="151292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710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130046" tIns="65023" rIns="130046" bIns="65023"/>
          <a:lstStyle/>
          <a:p>
            <a:r>
              <a:rPr lang="en-US" altLang="en-US"/>
              <a:t>Key Idea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130046" tIns="65023" rIns="130046" bIns="65023"/>
          <a:lstStyle/>
          <a:p>
            <a:r>
              <a:rPr lang="en-US" altLang="en-US" sz="4600" dirty="0"/>
              <a:t>OS is just like any other software</a:t>
            </a:r>
            <a:r>
              <a:rPr lang="en-US" altLang="en-US" sz="3400" dirty="0"/>
              <a:t> –</a:t>
            </a:r>
            <a:r>
              <a:rPr lang="en-US" altLang="en-US" dirty="0"/>
              <a:t> </a:t>
            </a:r>
          </a:p>
          <a:p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sz="3400" dirty="0"/>
              <a:t>It is made available under terms dictating user obligations which must be reviewed to determine:</a:t>
            </a:r>
            <a:br>
              <a:rPr lang="en-US" altLang="en-US" sz="3400" dirty="0"/>
            </a:br>
            <a:r>
              <a:rPr lang="en-US" altLang="en-US" sz="3400" dirty="0"/>
              <a:t>1. Whether they meet your business requirements,</a:t>
            </a:r>
            <a:br>
              <a:rPr lang="en-US" altLang="en-US" sz="3400" dirty="0"/>
            </a:br>
            <a:r>
              <a:rPr lang="en-US" altLang="en-US" sz="3400" dirty="0"/>
              <a:t>2. Whether you are able to comply with them, and</a:t>
            </a:r>
            <a:br>
              <a:rPr lang="en-US" altLang="en-US" sz="3400" dirty="0"/>
            </a:br>
            <a:r>
              <a:rPr lang="en-US" altLang="en-US" sz="3400" dirty="0"/>
              <a:t>3. Whether they require review/approval under </a:t>
            </a:r>
            <a:r>
              <a:rPr lang="en-US" altLang="en-US" sz="3400" dirty="0" smtClean="0"/>
              <a:t>university policies.</a:t>
            </a:r>
            <a:r>
              <a:rPr lang="en-US" altLang="en-US" sz="3400" dirty="0"/>
              <a:t/>
            </a:r>
            <a:br>
              <a:rPr lang="en-US" altLang="en-US" sz="3400" dirty="0"/>
            </a:br>
            <a:endParaRPr lang="en-US" altLang="en-US" sz="3400" dirty="0"/>
          </a:p>
        </p:txBody>
      </p:sp>
      <p:pic>
        <p:nvPicPr>
          <p:cNvPr id="151556" name="Picture 4" descr="MC90039068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20356"/>
            <a:ext cx="1478845" cy="26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650240" y="7477761"/>
            <a:ext cx="11379200" cy="11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EDFF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chemeClr val="accent1"/>
                </a:solidFill>
              </a:rPr>
              <a:t>The interactions of each use and each license are unique, this analysis must be done for every case!</a:t>
            </a:r>
          </a:p>
        </p:txBody>
      </p:sp>
    </p:spTree>
    <p:extLst>
      <p:ext uri="{BB962C8B-B14F-4D97-AF65-F5344CB8AC3E}">
        <p14:creationId xmlns:p14="http://schemas.microsoft.com/office/powerpoint/2010/main" val="185634549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304800"/>
            <a:ext cx="10464800" cy="1104900"/>
          </a:xfrm>
        </p:spPr>
        <p:txBody>
          <a:bodyPr lIns="130046" tIns="65023" rIns="130046" bIns="65023"/>
          <a:lstStyle/>
          <a:p>
            <a:pPr algn="l"/>
            <a:r>
              <a:rPr lang="en-US" altLang="en-US" sz="5100" dirty="0"/>
              <a:t>Key Ideas	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431" y="1752600"/>
            <a:ext cx="11704320" cy="6416604"/>
          </a:xfrm>
        </p:spPr>
        <p:txBody>
          <a:bodyPr lIns="130046" tIns="65023" rIns="130046" bIns="65023"/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en-US" altLang="en-US" sz="3200" dirty="0"/>
              <a:t>Open Source is subject to licensing terms</a:t>
            </a:r>
            <a:r>
              <a:rPr lang="en-US" altLang="en-US" sz="3200" dirty="0" smtClean="0"/>
              <a:t>.</a:t>
            </a:r>
            <a:endParaRPr lang="en-US" altLang="en-US" sz="3200" dirty="0"/>
          </a:p>
          <a:p>
            <a:pPr lvl="2" algn="l">
              <a:lnSpc>
                <a:spcPct val="80000"/>
              </a:lnSpc>
            </a:pPr>
            <a:r>
              <a:rPr lang="en-US" altLang="en-US" sz="3200" dirty="0" smtClean="0"/>
              <a:t>	Can UR </a:t>
            </a:r>
            <a:r>
              <a:rPr lang="en-US" altLang="en-US" sz="3200" dirty="0"/>
              <a:t>meet the obligations today and in the future?</a:t>
            </a:r>
          </a:p>
          <a:p>
            <a:pPr lvl="2" algn="l">
              <a:lnSpc>
                <a:spcPct val="80000"/>
              </a:lnSpc>
            </a:pPr>
            <a:r>
              <a:rPr lang="en-US" altLang="en-US" sz="3200" dirty="0" smtClean="0"/>
              <a:t>	Can UR </a:t>
            </a:r>
            <a:r>
              <a:rPr lang="en-US" altLang="en-US" sz="3200" dirty="0"/>
              <a:t>get the customer to agree to the obligations?</a:t>
            </a:r>
          </a:p>
          <a:p>
            <a:pPr lvl="2" algn="l">
              <a:lnSpc>
                <a:spcPct val="80000"/>
              </a:lnSpc>
            </a:pPr>
            <a:endParaRPr lang="en-US" altLang="en-US" sz="3200" dirty="0"/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US" altLang="en-US" sz="3200" dirty="0"/>
              <a:t>Open Source can require the transfer of intellectual property </a:t>
            </a:r>
            <a:r>
              <a:rPr lang="en-US" altLang="en-US" sz="3200" dirty="0" smtClean="0"/>
              <a:t>	rights.</a:t>
            </a:r>
            <a:endParaRPr lang="en-US" altLang="en-US" sz="3200" dirty="0"/>
          </a:p>
          <a:p>
            <a:pPr lvl="2" algn="l">
              <a:lnSpc>
                <a:spcPct val="80000"/>
              </a:lnSpc>
            </a:pPr>
            <a:r>
              <a:rPr lang="en-US" altLang="en-US" sz="3200" dirty="0" smtClean="0"/>
              <a:t>		Transfer </a:t>
            </a:r>
            <a:r>
              <a:rPr lang="en-US" altLang="en-US" sz="3200" dirty="0"/>
              <a:t>can be in many forms</a:t>
            </a:r>
          </a:p>
          <a:p>
            <a:pPr lvl="3" algn="l">
              <a:lnSpc>
                <a:spcPct val="80000"/>
              </a:lnSpc>
            </a:pPr>
            <a:r>
              <a:rPr lang="en-US" altLang="en-US" sz="2800" dirty="0" smtClean="0"/>
              <a:t>			Actual </a:t>
            </a:r>
            <a:r>
              <a:rPr lang="en-US" altLang="en-US" sz="2800" dirty="0"/>
              <a:t>Transfer (obligations to provide new code)</a:t>
            </a:r>
          </a:p>
          <a:p>
            <a:pPr lvl="3" algn="l">
              <a:lnSpc>
                <a:spcPct val="80000"/>
              </a:lnSpc>
            </a:pPr>
            <a:r>
              <a:rPr lang="en-US" altLang="en-US" sz="2800" dirty="0" smtClean="0"/>
              <a:t>			Grant </a:t>
            </a:r>
            <a:r>
              <a:rPr lang="en-US" altLang="en-US" sz="2800" dirty="0"/>
              <a:t>of IP (patent, copyright) license</a:t>
            </a:r>
          </a:p>
          <a:p>
            <a:pPr lvl="3" algn="l">
              <a:lnSpc>
                <a:spcPct val="80000"/>
              </a:lnSpc>
            </a:pPr>
            <a:r>
              <a:rPr lang="en-US" altLang="en-US" sz="2800" dirty="0" smtClean="0"/>
              <a:t>			Forbearance </a:t>
            </a:r>
            <a:r>
              <a:rPr lang="en-US" altLang="en-US" sz="2800" dirty="0"/>
              <a:t>of rights (covenants not to sue</a:t>
            </a:r>
            <a:r>
              <a:rPr lang="en-US" altLang="en-US" sz="2800" dirty="0" smtClean="0"/>
              <a:t>)</a:t>
            </a:r>
            <a:endParaRPr lang="en-US" altLang="en-US" sz="3200" dirty="0"/>
          </a:p>
          <a:p>
            <a:pPr lvl="2" algn="l">
              <a:lnSpc>
                <a:spcPct val="80000"/>
              </a:lnSpc>
            </a:pPr>
            <a:endParaRPr lang="en-US" altLang="en-US" sz="3200" dirty="0"/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US" altLang="en-US" sz="3200" dirty="0"/>
              <a:t> Open Source can create issues for continuity of supply and </a:t>
            </a:r>
            <a:r>
              <a:rPr lang="en-US" altLang="en-US" sz="3200" dirty="0" smtClean="0"/>
              <a:t>	services</a:t>
            </a:r>
            <a:endParaRPr lang="en-US" altLang="en-US" sz="3200" dirty="0"/>
          </a:p>
          <a:p>
            <a:pPr lvl="2" algn="l">
              <a:lnSpc>
                <a:spcPct val="80000"/>
              </a:lnSpc>
            </a:pPr>
            <a:r>
              <a:rPr lang="en-US" altLang="en-US" sz="3200" dirty="0" smtClean="0"/>
              <a:t>	OS </a:t>
            </a:r>
            <a:r>
              <a:rPr lang="en-US" altLang="en-US" sz="3200" dirty="0"/>
              <a:t>comes without warranties or indemnities</a:t>
            </a:r>
          </a:p>
          <a:p>
            <a:pPr lvl="2" algn="l">
              <a:lnSpc>
                <a:spcPct val="80000"/>
              </a:lnSpc>
            </a:pPr>
            <a:r>
              <a:rPr lang="en-US" altLang="en-US" sz="3200" dirty="0" smtClean="0"/>
              <a:t>	OS </a:t>
            </a:r>
            <a:r>
              <a:rPr lang="en-US" altLang="en-US" sz="3200" dirty="0"/>
              <a:t>comes without representations of ownership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1564743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216747"/>
            <a:ext cx="11054080" cy="1625600"/>
          </a:xfrm>
        </p:spPr>
        <p:txBody>
          <a:bodyPr lIns="130046" tIns="65023" rIns="130046" bIns="65023"/>
          <a:lstStyle/>
          <a:p>
            <a:pPr algn="l"/>
            <a:r>
              <a:rPr lang="en-US" altLang="en-US" sz="5100" dirty="0"/>
              <a:t>What is Open </a:t>
            </a:r>
            <a:r>
              <a:rPr lang="en-US" altLang="en-US" sz="5100" dirty="0" smtClean="0"/>
              <a:t/>
            </a:r>
            <a:br>
              <a:rPr lang="en-US" altLang="en-US" sz="5100" dirty="0" smtClean="0"/>
            </a:br>
            <a:r>
              <a:rPr lang="en-US" altLang="en-US" sz="5100" dirty="0" smtClean="0"/>
              <a:t>Source </a:t>
            </a:r>
            <a:r>
              <a:rPr lang="en-US" altLang="en-US" sz="5100" dirty="0"/>
              <a:t>Software?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2107" y="2785533"/>
            <a:ext cx="11487573" cy="7044267"/>
          </a:xfrm>
        </p:spPr>
        <p:txBody>
          <a:bodyPr lIns="130046" tIns="65023" rIns="130046" bIns="65023"/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sz="3400" dirty="0"/>
              <a:t>Typically called open source, freeware or shareware.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sz="3400" dirty="0"/>
              <a:t>Source code distributed and available to any and all at no cost but subject to obligations (licensing terms).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sz="3400" dirty="0"/>
              <a:t>All users are also free to run, modify, and redistribute the code subject to the license terms.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sz="3400" dirty="0"/>
              <a:t>Aggregation of effort by different programmers to a software program.</a:t>
            </a:r>
          </a:p>
          <a:p>
            <a:pPr lvl="2">
              <a:lnSpc>
                <a:spcPct val="110000"/>
              </a:lnSpc>
            </a:pPr>
            <a:r>
              <a:rPr lang="en-US" altLang="en-US" sz="3400" dirty="0"/>
              <a:t>Theory – multiple minds create better software.</a:t>
            </a:r>
          </a:p>
          <a:p>
            <a:pPr lvl="2">
              <a:lnSpc>
                <a:spcPct val="110000"/>
              </a:lnSpc>
            </a:pPr>
            <a:r>
              <a:rPr lang="en-US" altLang="en-US" sz="3400" dirty="0"/>
              <a:t>Different programmers apply their efforts to modify, support and enhance the program.</a:t>
            </a:r>
          </a:p>
          <a:p>
            <a:pPr>
              <a:buFontTx/>
              <a:buChar char="•"/>
            </a:pPr>
            <a:endParaRPr lang="en-US" altLang="en-US" sz="3400" dirty="0"/>
          </a:p>
        </p:txBody>
      </p:sp>
    </p:spTree>
    <p:extLst>
      <p:ext uri="{BB962C8B-B14F-4D97-AF65-F5344CB8AC3E}">
        <p14:creationId xmlns:p14="http://schemas.microsoft.com/office/powerpoint/2010/main" val="35849101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1524000"/>
            <a:ext cx="10464800" cy="3302000"/>
          </a:xfrm>
        </p:spPr>
        <p:txBody>
          <a:bodyPr lIns="130046" tIns="65023" rIns="130046" bIns="65023"/>
          <a:lstStyle/>
          <a:p>
            <a:r>
              <a:rPr lang="en-US" altLang="en-US" sz="5100" dirty="0"/>
              <a:t>Open Source Initiative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5431" y="3032196"/>
            <a:ext cx="5737014" cy="6416604"/>
          </a:xfrm>
        </p:spPr>
        <p:txBody>
          <a:bodyPr lIns="130046" tIns="65023" rIns="130046" bIns="65023"/>
          <a:lstStyle/>
          <a:p>
            <a:pPr>
              <a:buFontTx/>
              <a:buChar char="•"/>
            </a:pPr>
            <a:r>
              <a:rPr lang="en-US" altLang="en-US" sz="3400" dirty="0"/>
              <a:t>Distribution without charge</a:t>
            </a:r>
          </a:p>
          <a:p>
            <a:pPr>
              <a:buFontTx/>
              <a:buChar char="•"/>
            </a:pPr>
            <a:r>
              <a:rPr lang="en-US" altLang="en-US" sz="3400" dirty="0"/>
              <a:t>Availability of source code</a:t>
            </a:r>
          </a:p>
          <a:p>
            <a:pPr>
              <a:buFontTx/>
              <a:buChar char="•"/>
            </a:pPr>
            <a:r>
              <a:rPr lang="en-US" altLang="en-US" sz="3400" dirty="0"/>
              <a:t>Permission to make derivative works</a:t>
            </a:r>
          </a:p>
          <a:p>
            <a:pPr>
              <a:buFontTx/>
              <a:buChar char="•"/>
            </a:pPr>
            <a:r>
              <a:rPr lang="en-US" altLang="en-US" sz="3400" dirty="0"/>
              <a:t>Integrity of author’s source code</a:t>
            </a:r>
          </a:p>
          <a:p>
            <a:pPr>
              <a:buFontTx/>
              <a:buChar char="•"/>
            </a:pPr>
            <a:r>
              <a:rPr lang="en-US" altLang="en-US" sz="3400" dirty="0"/>
              <a:t>No discrimination against users/groups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82739" y="3032196"/>
            <a:ext cx="5737013" cy="6416604"/>
          </a:xfrm>
        </p:spPr>
        <p:txBody>
          <a:bodyPr lIns="130046" tIns="65023" rIns="130046" bIns="65023"/>
          <a:lstStyle/>
          <a:p>
            <a:pPr>
              <a:buFontTx/>
              <a:buChar char="•"/>
            </a:pPr>
            <a:r>
              <a:rPr lang="en-US" altLang="en-US" sz="3400"/>
              <a:t>No discrimination against fields of use</a:t>
            </a:r>
          </a:p>
          <a:p>
            <a:pPr>
              <a:buFontTx/>
              <a:buChar char="•"/>
            </a:pPr>
            <a:r>
              <a:rPr lang="en-US" altLang="en-US" sz="3400"/>
              <a:t>Distribution of original license with product</a:t>
            </a:r>
          </a:p>
          <a:p>
            <a:pPr>
              <a:buFontTx/>
              <a:buChar char="•"/>
            </a:pPr>
            <a:r>
              <a:rPr lang="en-US" altLang="en-US" sz="3400"/>
              <a:t>License is not product specific</a:t>
            </a:r>
          </a:p>
          <a:p>
            <a:pPr>
              <a:buFontTx/>
              <a:buChar char="•"/>
            </a:pPr>
            <a:r>
              <a:rPr lang="en-US" altLang="en-US" sz="3400"/>
              <a:t>No restriction of accompanying software</a:t>
            </a:r>
          </a:p>
          <a:p>
            <a:pPr>
              <a:buFontTx/>
              <a:buChar char="•"/>
            </a:pPr>
            <a:r>
              <a:rPr lang="en-US" altLang="en-US" sz="3400"/>
              <a:t>License is technology neutral</a:t>
            </a:r>
          </a:p>
        </p:txBody>
      </p:sp>
    </p:spTree>
    <p:extLst>
      <p:ext uri="{BB962C8B-B14F-4D97-AF65-F5344CB8AC3E}">
        <p14:creationId xmlns:p14="http://schemas.microsoft.com/office/powerpoint/2010/main" val="3115364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6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6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/>
      <p:bldP spid="10650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1295400"/>
            <a:ext cx="10464800" cy="1104900"/>
          </a:xfrm>
        </p:spPr>
        <p:txBody>
          <a:bodyPr lIns="130046" tIns="65023" rIns="130046" bIns="65023"/>
          <a:lstStyle/>
          <a:p>
            <a:r>
              <a:rPr lang="en-US" altLang="en-US" sz="6600" dirty="0"/>
              <a:t>Open Source Software Is Subject to </a:t>
            </a:r>
            <a:r>
              <a:rPr lang="en-US" altLang="en-US" sz="6600" u="sng" dirty="0"/>
              <a:t>Licensing Terms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3657600"/>
            <a:ext cx="10464800" cy="5486400"/>
          </a:xfrm>
        </p:spPr>
        <p:txBody>
          <a:bodyPr lIns="130046" tIns="65023" rIns="130046" bIns="65023"/>
          <a:lstStyle/>
          <a:p>
            <a:pPr marL="541858" indent="-541858">
              <a:buFontTx/>
              <a:buChar char="•"/>
            </a:pPr>
            <a:r>
              <a:rPr lang="en-US" altLang="en-US" sz="3400" dirty="0"/>
              <a:t>OSS is free to obtain and use, but is always subject to conditions (licensing terms)</a:t>
            </a:r>
          </a:p>
          <a:p>
            <a:pPr marL="541858" indent="-541858">
              <a:buFontTx/>
              <a:buChar char="•"/>
            </a:pPr>
            <a:endParaRPr lang="en-US" altLang="en-US" sz="3400" dirty="0"/>
          </a:p>
          <a:p>
            <a:pPr marL="541858" indent="-541858">
              <a:buFontTx/>
              <a:buChar char="•"/>
            </a:pPr>
            <a:r>
              <a:rPr lang="en-US" altLang="en-US" sz="3400" dirty="0"/>
              <a:t>User receives software under a </a:t>
            </a:r>
            <a:r>
              <a:rPr lang="en-US" altLang="en-US" sz="4600" b="1" dirty="0"/>
              <a:t>license</a:t>
            </a:r>
            <a:r>
              <a:rPr lang="en-US" altLang="en-US" sz="3400" dirty="0"/>
              <a:t> that permits use and/or distribution with conditions</a:t>
            </a:r>
          </a:p>
          <a:p>
            <a:pPr marL="866973" lvl="2" indent="-541858"/>
            <a:r>
              <a:rPr lang="en-US" altLang="en-US" sz="3400" dirty="0"/>
              <a:t>Without the license, copyright may prevent most uses, modifications, and further distribution</a:t>
            </a:r>
          </a:p>
          <a:p>
            <a:pPr marL="866973" lvl="2" indent="-541858"/>
            <a:r>
              <a:rPr lang="en-US" altLang="en-US" sz="3400" dirty="0"/>
              <a:t>License terms dictate “open source” conditions</a:t>
            </a:r>
          </a:p>
        </p:txBody>
      </p:sp>
    </p:spTree>
    <p:extLst>
      <p:ext uri="{BB962C8B-B14F-4D97-AF65-F5344CB8AC3E}">
        <p14:creationId xmlns:p14="http://schemas.microsoft.com/office/powerpoint/2010/main" val="86544525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508000"/>
            <a:ext cx="12100560" cy="1625600"/>
          </a:xfrm>
        </p:spPr>
        <p:txBody>
          <a:bodyPr lIns="130046" tIns="65023" rIns="130046" bIns="65023"/>
          <a:lstStyle/>
          <a:p>
            <a:pPr algn="l"/>
            <a:r>
              <a:rPr lang="en-US" altLang="en-US" sz="4800" b="1" dirty="0"/>
              <a:t>What Are Typical </a:t>
            </a:r>
            <a:r>
              <a:rPr lang="en-US" altLang="en-US" sz="4800" b="1" dirty="0" smtClean="0"/>
              <a:t/>
            </a:r>
            <a:br>
              <a:rPr lang="en-US" altLang="en-US" sz="4800" b="1" dirty="0" smtClean="0"/>
            </a:br>
            <a:r>
              <a:rPr lang="en-US" altLang="en-US" sz="4800" b="1" dirty="0" smtClean="0"/>
              <a:t>Open </a:t>
            </a:r>
            <a:r>
              <a:rPr lang="en-US" altLang="en-US" sz="4800" b="1" dirty="0"/>
              <a:t>Source Licensing Terms?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2209800"/>
            <a:ext cx="11810999" cy="6477000"/>
          </a:xfrm>
        </p:spPr>
        <p:txBody>
          <a:bodyPr lIns="130046" tIns="65023" rIns="130046" bIns="65023"/>
          <a:lstStyle/>
          <a:p>
            <a:pPr algn="l">
              <a:buFontTx/>
              <a:buChar char="•"/>
            </a:pPr>
            <a:r>
              <a:rPr lang="en-US" altLang="en-US" sz="3200" dirty="0"/>
              <a:t>User generally given right to use, copy, modify, and distribute software, subject to conditions</a:t>
            </a:r>
          </a:p>
          <a:p>
            <a:pPr lvl="2" algn="l"/>
            <a:r>
              <a:rPr lang="en-US" altLang="en-US" sz="3200" dirty="0" smtClean="0"/>
              <a:t>	Distribution </a:t>
            </a:r>
            <a:r>
              <a:rPr lang="en-US" altLang="en-US" sz="3200" dirty="0"/>
              <a:t>less of an issue for internal use (but what </a:t>
            </a:r>
            <a:r>
              <a:rPr lang="en-US" altLang="en-US" sz="3200" dirty="0" smtClean="0"/>
              <a:t>	counts </a:t>
            </a:r>
            <a:r>
              <a:rPr lang="en-US" altLang="en-US" sz="3200" dirty="0"/>
              <a:t>as distribution is often very unclear</a:t>
            </a:r>
            <a:r>
              <a:rPr lang="en-US" altLang="en-US" sz="3200" dirty="0" smtClean="0"/>
              <a:t>)</a:t>
            </a:r>
          </a:p>
          <a:p>
            <a:pPr lvl="2" algn="l"/>
            <a:endParaRPr lang="en-US" altLang="en-US" sz="3200" dirty="0"/>
          </a:p>
          <a:p>
            <a:pPr algn="l">
              <a:buFontTx/>
              <a:buChar char="•"/>
            </a:pPr>
            <a:r>
              <a:rPr lang="en-US" altLang="en-US" sz="3200" dirty="0"/>
              <a:t>Distributor cannot charge money for license</a:t>
            </a:r>
          </a:p>
          <a:p>
            <a:pPr lvl="2" algn="l"/>
            <a:r>
              <a:rPr lang="en-US" altLang="en-US" sz="3200" dirty="0" smtClean="0"/>
              <a:t>	Can </a:t>
            </a:r>
            <a:r>
              <a:rPr lang="en-US" altLang="en-US" sz="3200" dirty="0"/>
              <a:t>charge for other services or </a:t>
            </a:r>
            <a:r>
              <a:rPr lang="en-US" altLang="en-US" sz="3200" dirty="0" smtClean="0"/>
              <a:t>products</a:t>
            </a:r>
          </a:p>
          <a:p>
            <a:pPr lvl="2" algn="l"/>
            <a:endParaRPr lang="en-US" altLang="en-US" sz="3200" dirty="0"/>
          </a:p>
          <a:p>
            <a:pPr algn="l">
              <a:buFontTx/>
              <a:buChar char="•"/>
            </a:pPr>
            <a:r>
              <a:rPr lang="en-US" altLang="en-US" sz="3200" dirty="0"/>
              <a:t>Distributor must allow users to copy, modify, and redistribute the software subject to the open source </a:t>
            </a:r>
            <a:r>
              <a:rPr lang="en-US" altLang="en-US" sz="3200" dirty="0" smtClean="0"/>
              <a:t>conditions</a:t>
            </a:r>
          </a:p>
          <a:p>
            <a:pPr algn="l">
              <a:buFontTx/>
              <a:buChar char="•"/>
            </a:pPr>
            <a:endParaRPr lang="en-US" altLang="en-US" sz="3200" dirty="0"/>
          </a:p>
          <a:p>
            <a:pPr algn="l">
              <a:buFontTx/>
              <a:buChar char="•"/>
            </a:pPr>
            <a:r>
              <a:rPr lang="en-US" altLang="en-US" sz="3200" dirty="0"/>
              <a:t>In some cases, distributor must make source code of software (original and modifications) available to users and others</a:t>
            </a:r>
          </a:p>
          <a:p>
            <a:pPr algn="l">
              <a:buFontTx/>
              <a:buChar char="•"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5129204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0" y="1752600"/>
            <a:ext cx="10464800" cy="1104900"/>
          </a:xfrm>
        </p:spPr>
        <p:txBody>
          <a:bodyPr lIns="130046" tIns="65023" rIns="130046" bIns="65023"/>
          <a:lstStyle/>
          <a:p>
            <a:r>
              <a:rPr lang="en-US" altLang="en-US" sz="5400" dirty="0"/>
              <a:t>What Are Normal Open Source Licensing Terms? -Continued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3810000"/>
            <a:ext cx="10464800" cy="5486400"/>
          </a:xfrm>
        </p:spPr>
        <p:txBody>
          <a:bodyPr lIns="130046" tIns="65023" rIns="130046" bIns="65023"/>
          <a:lstStyle/>
          <a:p>
            <a:r>
              <a:rPr lang="en-US" altLang="en-US" dirty="0"/>
              <a:t>“Viral” licenses – Bringing other software into contact with some open source software turns other software into open source software</a:t>
            </a:r>
          </a:p>
          <a:p>
            <a:pPr lvl="2"/>
            <a:r>
              <a:rPr lang="en-US" altLang="en-US" dirty="0"/>
              <a:t>“Not all open source licenses are “viral”</a:t>
            </a:r>
          </a:p>
          <a:p>
            <a:pPr lvl="2"/>
            <a:endParaRPr lang="en-US" altLang="en-US" dirty="0"/>
          </a:p>
          <a:p>
            <a:pPr lvl="2">
              <a:buFont typeface="Xerox Sans" pitchFamily="50" charset="0"/>
              <a:buNone/>
            </a:pPr>
            <a:r>
              <a:rPr lang="en-US" altLang="en-US" dirty="0">
                <a:solidFill>
                  <a:schemeClr val="folHlink"/>
                </a:solidFill>
              </a:rPr>
              <a:t>And finally, courts are starting to enforce OS licenses and various parties are looking to benefit from finding infringement of open source.</a:t>
            </a:r>
          </a:p>
        </p:txBody>
      </p:sp>
      <p:pic>
        <p:nvPicPr>
          <p:cNvPr id="112644" name="Picture 4" descr="MC90005637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2400"/>
            <a:ext cx="1905000" cy="15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541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62100"/>
            <a:ext cx="12598400" cy="1104900"/>
          </a:xfrm>
        </p:spPr>
        <p:txBody>
          <a:bodyPr lIns="130046" tIns="65023" rIns="130046" bIns="65023"/>
          <a:lstStyle/>
          <a:p>
            <a:r>
              <a:rPr lang="en-US" altLang="en-US" sz="4800" b="1" dirty="0"/>
              <a:t>Open Source Licenses are Often Unclear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2590800"/>
            <a:ext cx="12115800" cy="5486400"/>
          </a:xfrm>
        </p:spPr>
        <p:txBody>
          <a:bodyPr lIns="130046" tIns="65023" rIns="130046" bIns="65023"/>
          <a:lstStyle/>
          <a:p>
            <a:pPr algn="l">
              <a:buFontTx/>
              <a:buChar char="•"/>
            </a:pPr>
            <a:r>
              <a:rPr lang="en-US" altLang="en-US" sz="2800" dirty="0"/>
              <a:t>Often they are not written by legal professionals.</a:t>
            </a:r>
          </a:p>
          <a:p>
            <a:pPr algn="l">
              <a:buFontTx/>
              <a:buChar char="•"/>
            </a:pPr>
            <a:r>
              <a:rPr lang="en-US" altLang="en-US" sz="2800" dirty="0"/>
              <a:t>Often they have no choice of law, so the same license could be interpreted very differently in different jurisdictions</a:t>
            </a:r>
          </a:p>
          <a:p>
            <a:pPr algn="l">
              <a:buFontTx/>
              <a:buChar char="•"/>
            </a:pPr>
            <a:r>
              <a:rPr lang="en-US" altLang="en-US" sz="2800" dirty="0"/>
              <a:t>Terminology is often undefined.</a:t>
            </a:r>
          </a:p>
          <a:p>
            <a:pPr lvl="2" algn="l"/>
            <a:r>
              <a:rPr lang="en-US" altLang="en-US" sz="2800" dirty="0" smtClean="0"/>
              <a:t>	Distribution </a:t>
            </a:r>
            <a:r>
              <a:rPr lang="en-US" altLang="en-US" sz="2800" dirty="0"/>
              <a:t>– </a:t>
            </a:r>
          </a:p>
          <a:p>
            <a:pPr lvl="3" algn="l"/>
            <a:r>
              <a:rPr lang="en-US" altLang="en-US" sz="2800" dirty="0" smtClean="0"/>
              <a:t>	Does </a:t>
            </a:r>
            <a:r>
              <a:rPr lang="en-US" altLang="en-US" sz="2800" dirty="0"/>
              <a:t>passing to a different employee count as distribution?</a:t>
            </a:r>
          </a:p>
          <a:p>
            <a:pPr lvl="3" algn="l"/>
            <a:r>
              <a:rPr lang="en-US" altLang="en-US" sz="2800" dirty="0" smtClean="0"/>
              <a:t>	Does </a:t>
            </a:r>
            <a:r>
              <a:rPr lang="en-US" altLang="en-US" sz="2800" dirty="0"/>
              <a:t>passing to a consultant count as distribution?</a:t>
            </a:r>
          </a:p>
          <a:p>
            <a:pPr lvl="3" algn="l"/>
            <a:r>
              <a:rPr lang="en-US" altLang="en-US" sz="2800" dirty="0" smtClean="0"/>
              <a:t>	Does </a:t>
            </a:r>
            <a:r>
              <a:rPr lang="en-US" altLang="en-US" sz="2800" dirty="0"/>
              <a:t>transferring internally between different corporate entities count </a:t>
            </a:r>
            <a:r>
              <a:rPr lang="en-US" altLang="en-US" sz="2800" dirty="0" smtClean="0"/>
              <a:t>	as </a:t>
            </a:r>
            <a:r>
              <a:rPr lang="en-US" altLang="en-US" sz="2800" dirty="0"/>
              <a:t>distribution?  </a:t>
            </a:r>
          </a:p>
          <a:p>
            <a:pPr lvl="2" algn="l"/>
            <a:r>
              <a:rPr lang="en-US" altLang="en-US" sz="2800" dirty="0" smtClean="0"/>
              <a:t>I	Integration- </a:t>
            </a:r>
            <a:r>
              <a:rPr lang="en-US" altLang="en-US" sz="2800" dirty="0"/>
              <a:t>Dynamically or statically linked?  Any incorporation?</a:t>
            </a:r>
          </a:p>
          <a:p>
            <a:pPr algn="l">
              <a:buFontTx/>
              <a:buChar char="•"/>
            </a:pPr>
            <a:r>
              <a:rPr lang="en-US" altLang="en-US" sz="2800" dirty="0"/>
              <a:t>License may be promoting a particular agenda.</a:t>
            </a:r>
          </a:p>
          <a:p>
            <a:pPr lvl="2" algn="l"/>
            <a:r>
              <a:rPr lang="en-US" altLang="en-US" sz="2800" dirty="0" smtClean="0"/>
              <a:t>	Anarchist </a:t>
            </a:r>
            <a:r>
              <a:rPr lang="en-US" altLang="en-US" sz="2800" dirty="0"/>
              <a:t>licenses – No commercial use permitted</a:t>
            </a:r>
          </a:p>
          <a:p>
            <a:pPr lvl="2" algn="l"/>
            <a:r>
              <a:rPr lang="en-US" altLang="en-US" sz="2800" dirty="0" smtClean="0"/>
              <a:t>	Pacifist </a:t>
            </a:r>
            <a:r>
              <a:rPr lang="en-US" altLang="en-US" sz="2800" dirty="0"/>
              <a:t>licenses – No military use permitted</a:t>
            </a:r>
          </a:p>
        </p:txBody>
      </p:sp>
      <p:pic>
        <p:nvPicPr>
          <p:cNvPr id="150533" name="Picture 5" descr="MC90036767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00988"/>
            <a:ext cx="1295965" cy="12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633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1181100"/>
          </a:xfrm>
        </p:spPr>
        <p:txBody>
          <a:bodyPr/>
          <a:lstStyle/>
          <a:p>
            <a:r>
              <a:rPr lang="en-US" sz="6000" dirty="0" smtClean="0"/>
              <a:t>Preparing for the New Reality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00" y="2743200"/>
            <a:ext cx="5562600" cy="5715000"/>
          </a:xfrm>
        </p:spPr>
        <p:txBody>
          <a:bodyPr/>
          <a:lstStyle/>
          <a:p>
            <a:r>
              <a:rPr lang="en-US" u="sng" dirty="0" smtClean="0"/>
              <a:t>Fall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Sept. 23 </a:t>
            </a:r>
          </a:p>
          <a:p>
            <a:pPr algn="l"/>
            <a:r>
              <a:rPr lang="en-US" dirty="0" smtClean="0"/>
              <a:t>	Fundamentals of 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Oct. 21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Patents and Patenting 	</a:t>
            </a:r>
            <a:r>
              <a:rPr lang="en-US" dirty="0"/>
              <a:t>Process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Nov. 11</a:t>
            </a:r>
          </a:p>
          <a:p>
            <a:pPr algn="l"/>
            <a:r>
              <a:rPr lang="en-US" dirty="0"/>
              <a:t>	Technology 	Commercialization and UR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Dec. 9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How to Find Inventions, 	Good Inventions and How 	to find Prior 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43200"/>
            <a:ext cx="5562600" cy="5715000"/>
          </a:xfrm>
        </p:spPr>
        <p:txBody>
          <a:bodyPr/>
          <a:lstStyle/>
          <a:p>
            <a:r>
              <a:rPr lang="en-US" u="sng" dirty="0" smtClean="0"/>
              <a:t>Spring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Jan. 20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Assessing Market 	Opportunity of New Tech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Feb. 10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Working with Third Parties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Mar. 17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Risk Assessment for Tech 	Investments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April 14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Software and Open Source 	Software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00" y="8458200"/>
            <a:ext cx="1150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12:00-1:00 Wilson Commons,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Floor </a:t>
            </a:r>
            <a:r>
              <a:rPr lang="en-US" sz="3600" dirty="0" err="1" smtClean="0"/>
              <a:t>Gowen</a:t>
            </a:r>
            <a:r>
              <a:rPr lang="en-US" sz="3600" dirty="0" smtClean="0"/>
              <a:t> Room  </a:t>
            </a:r>
            <a:r>
              <a:rPr lang="en-US" sz="3600" b="1" dirty="0" smtClean="0"/>
              <a:t>Lunch Provided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5000" y="4572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We made it!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0" name="Curved Down Arrow 9"/>
          <p:cNvSpPr/>
          <p:nvPr/>
        </p:nvSpPr>
        <p:spPr bwMode="auto">
          <a:xfrm rot="2895055">
            <a:off x="3860285" y="2536507"/>
            <a:ext cx="8899983" cy="1822068"/>
          </a:xfrm>
          <a:prstGeom prst="curvedDownArrow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85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1524000"/>
            <a:ext cx="10464800" cy="1104900"/>
          </a:xfrm>
        </p:spPr>
        <p:txBody>
          <a:bodyPr lIns="130046" tIns="65023" rIns="130046" bIns="65023"/>
          <a:lstStyle/>
          <a:p>
            <a:r>
              <a:rPr lang="en-US" altLang="en-US" sz="5100" dirty="0"/>
              <a:t>Possible Risks from Open Source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2438400"/>
            <a:ext cx="11887200" cy="5486400"/>
          </a:xfrm>
        </p:spPr>
        <p:txBody>
          <a:bodyPr lIns="130046" tIns="65023" rIns="130046" bIns="65023"/>
          <a:lstStyle/>
          <a:p>
            <a:pPr algn="l">
              <a:buFontTx/>
              <a:buChar char="•"/>
            </a:pPr>
            <a:r>
              <a:rPr lang="en-US" altLang="en-US" sz="4000" dirty="0"/>
              <a:t>No warranty of title</a:t>
            </a:r>
          </a:p>
          <a:p>
            <a:pPr lvl="2" algn="l"/>
            <a:r>
              <a:rPr lang="en-US" altLang="en-US" sz="4000" dirty="0" smtClean="0"/>
              <a:t>	The </a:t>
            </a:r>
            <a:r>
              <a:rPr lang="en-US" altLang="en-US" sz="4000" dirty="0"/>
              <a:t>provider may not actually own or </a:t>
            </a:r>
            <a:r>
              <a:rPr lang="en-US" altLang="en-US" sz="4000" dirty="0" smtClean="0"/>
              <a:t>have 	the </a:t>
            </a:r>
            <a:r>
              <a:rPr lang="en-US" altLang="en-US" sz="4000" dirty="0"/>
              <a:t>	right to distribute the </a:t>
            </a:r>
            <a:r>
              <a:rPr lang="en-US" altLang="en-US" sz="4000" dirty="0" smtClean="0"/>
              <a:t>software</a:t>
            </a:r>
            <a:r>
              <a:rPr lang="en-US" altLang="en-US" sz="4000" dirty="0"/>
              <a:t>.</a:t>
            </a:r>
          </a:p>
          <a:p>
            <a:pPr lvl="2" algn="l"/>
            <a:r>
              <a:rPr lang="en-US" altLang="en-US" sz="4000" dirty="0" smtClean="0"/>
              <a:t>	Source </a:t>
            </a:r>
            <a:r>
              <a:rPr lang="en-US" altLang="en-US" sz="4000" dirty="0"/>
              <a:t>of software is not known.</a:t>
            </a:r>
          </a:p>
          <a:p>
            <a:pPr algn="l">
              <a:buFontTx/>
              <a:buChar char="•"/>
            </a:pPr>
            <a:r>
              <a:rPr lang="en-US" altLang="en-US" sz="4000" dirty="0"/>
              <a:t>No confidence that free of patent infringement</a:t>
            </a:r>
          </a:p>
          <a:p>
            <a:pPr lvl="2" algn="l"/>
            <a:r>
              <a:rPr lang="en-US" altLang="en-US" sz="4000" dirty="0" smtClean="0"/>
              <a:t>	No </a:t>
            </a:r>
            <a:r>
              <a:rPr lang="en-US" altLang="en-US" sz="4000" dirty="0"/>
              <a:t>intellectual property indemnities</a:t>
            </a:r>
          </a:p>
          <a:p>
            <a:pPr algn="l">
              <a:buFontTx/>
              <a:buChar char="•"/>
            </a:pPr>
            <a:r>
              <a:rPr lang="en-US" altLang="en-US" sz="4000" dirty="0"/>
              <a:t>No recourse if problems arise:</a:t>
            </a:r>
          </a:p>
          <a:p>
            <a:pPr lvl="2" algn="l"/>
            <a:r>
              <a:rPr lang="en-US" altLang="en-US" sz="4000" dirty="0" smtClean="0"/>
              <a:t>	Legal</a:t>
            </a:r>
            <a:endParaRPr lang="en-US" altLang="en-US" sz="4000" dirty="0"/>
          </a:p>
          <a:p>
            <a:pPr lvl="2" algn="l"/>
            <a:r>
              <a:rPr lang="en-US" altLang="en-US" sz="4000" dirty="0" smtClean="0"/>
              <a:t>	Technical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7298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130046" tIns="65023" rIns="130046" bIns="65023"/>
          <a:lstStyle/>
          <a:p>
            <a:r>
              <a:rPr lang="en-US" altLang="en-US" sz="4800" dirty="0"/>
              <a:t>What Are the Potential Problems?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8400" y="2895600"/>
            <a:ext cx="11054080" cy="7044267"/>
          </a:xfrm>
        </p:spPr>
        <p:txBody>
          <a:bodyPr lIns="130046" tIns="65023" rIns="130046" bIns="65023"/>
          <a:lstStyle/>
          <a:p>
            <a:r>
              <a:rPr lang="en-US" altLang="en-US" sz="3200" dirty="0"/>
              <a:t>Liability for infringement</a:t>
            </a:r>
          </a:p>
          <a:p>
            <a:pPr lvl="1"/>
            <a:r>
              <a:rPr lang="en-US" altLang="en-US" sz="3200" dirty="0"/>
              <a:t>Patent</a:t>
            </a:r>
          </a:p>
          <a:p>
            <a:pPr lvl="1"/>
            <a:r>
              <a:rPr lang="en-US" altLang="en-US" sz="3200" dirty="0"/>
              <a:t>Copyright</a:t>
            </a:r>
          </a:p>
          <a:p>
            <a:pPr lvl="1"/>
            <a:r>
              <a:rPr lang="en-US" altLang="en-US" sz="3200" dirty="0"/>
              <a:t>Damages</a:t>
            </a:r>
          </a:p>
          <a:p>
            <a:pPr lvl="1"/>
            <a:r>
              <a:rPr lang="en-US" altLang="en-US" sz="3200" dirty="0"/>
              <a:t>Injunction</a:t>
            </a:r>
          </a:p>
          <a:p>
            <a:pPr lvl="1"/>
            <a:r>
              <a:rPr lang="en-US" altLang="en-US" sz="3200" dirty="0"/>
              <a:t>Non-IP assertions</a:t>
            </a:r>
          </a:p>
          <a:p>
            <a:r>
              <a:rPr lang="en-US" altLang="en-US" sz="3200" dirty="0"/>
              <a:t>Turn proprietary software into open source software (“viral” licenses)</a:t>
            </a:r>
          </a:p>
          <a:p>
            <a:r>
              <a:rPr lang="en-US" altLang="en-US" sz="3200" dirty="0"/>
              <a:t>Unintentional Licensing of IP (Patent licenses)</a:t>
            </a:r>
          </a:p>
          <a:p>
            <a:r>
              <a:rPr lang="en-US" altLang="en-US" sz="3200" dirty="0"/>
              <a:t>Ability to pull code/replace functionality</a:t>
            </a:r>
          </a:p>
          <a:p>
            <a:r>
              <a:rPr lang="en-US" altLang="en-US" sz="3200" dirty="0"/>
              <a:t>Some licenses terminate when licensee asserts patent</a:t>
            </a:r>
          </a:p>
        </p:txBody>
      </p:sp>
      <p:pic>
        <p:nvPicPr>
          <p:cNvPr id="118788" name="Picture 4" descr="MC90033990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0"/>
            <a:ext cx="2415822" cy="151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72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28600"/>
            <a:ext cx="11704320" cy="1625600"/>
          </a:xfrm>
        </p:spPr>
        <p:txBody>
          <a:bodyPr lIns="130046" tIns="65023" rIns="130046" bIns="65023"/>
          <a:lstStyle/>
          <a:p>
            <a:pPr algn="l"/>
            <a:r>
              <a:rPr lang="en-US" altLang="en-US" sz="4800" dirty="0"/>
              <a:t>Assessing Risk </a:t>
            </a: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4800" dirty="0" smtClean="0"/>
              <a:t>When </a:t>
            </a:r>
            <a:r>
              <a:rPr lang="en-US" altLang="en-US" sz="4800" dirty="0"/>
              <a:t>Considering OS</a:t>
            </a:r>
          </a:p>
        </p:txBody>
      </p:sp>
      <p:sp>
        <p:nvSpPr>
          <p:cNvPr id="145412" name="Line 4"/>
          <p:cNvSpPr>
            <a:spLocks noChangeShapeType="1"/>
          </p:cNvSpPr>
          <p:nvPr/>
        </p:nvSpPr>
        <p:spPr bwMode="auto">
          <a:xfrm>
            <a:off x="2600960" y="3467947"/>
            <a:ext cx="8669867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/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2235200" y="2059094"/>
            <a:ext cx="2059093" cy="43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EDFF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/>
              <a:t>LESS RISK</a:t>
            </a: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9398000" y="2059094"/>
            <a:ext cx="2275840" cy="43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EDFF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/>
              <a:t>MORE RISK</a:t>
            </a: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2817707" y="3709531"/>
            <a:ext cx="1625600" cy="151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EDFF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All Internal Use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(example, testing)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607838" y="3505200"/>
            <a:ext cx="865362" cy="9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EDFF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65023" rIns="130046" bIns="65023">
            <a:spAutoFit/>
          </a:bodyPr>
          <a:lstStyle/>
          <a:p>
            <a:r>
              <a:rPr lang="en-US" altLang="en-US" sz="1800" b="1" dirty="0"/>
              <a:t>TYPE</a:t>
            </a:r>
          </a:p>
          <a:p>
            <a:r>
              <a:rPr lang="en-US" altLang="en-US" sz="1800" b="1" dirty="0"/>
              <a:t>OF </a:t>
            </a:r>
          </a:p>
          <a:p>
            <a:r>
              <a:rPr lang="en-US" altLang="en-US" sz="1800" b="1" dirty="0"/>
              <a:t>USE</a:t>
            </a:r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5635413" y="3838222"/>
            <a:ext cx="2492587" cy="105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EDFF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Internal Use to Provide Service to Customer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9103360" y="3946595"/>
            <a:ext cx="2167467" cy="105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EDFF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Distribute in Product to Customer</a:t>
            </a:r>
          </a:p>
        </p:txBody>
      </p:sp>
      <p:sp>
        <p:nvSpPr>
          <p:cNvPr id="145419" name="Line 11"/>
          <p:cNvSpPr>
            <a:spLocks noChangeShapeType="1"/>
          </p:cNvSpPr>
          <p:nvPr/>
        </p:nvSpPr>
        <p:spPr bwMode="auto">
          <a:xfrm>
            <a:off x="6827520" y="3251200"/>
            <a:ext cx="0" cy="43349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/>
          </a:p>
        </p:txBody>
      </p:sp>
      <p:sp>
        <p:nvSpPr>
          <p:cNvPr id="145420" name="Line 12"/>
          <p:cNvSpPr>
            <a:spLocks noChangeShapeType="1"/>
          </p:cNvSpPr>
          <p:nvPr/>
        </p:nvSpPr>
        <p:spPr bwMode="auto">
          <a:xfrm>
            <a:off x="3576320" y="3251200"/>
            <a:ext cx="0" cy="43349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/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>
            <a:off x="10187093" y="3251200"/>
            <a:ext cx="0" cy="43349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/>
          </a:p>
        </p:txBody>
      </p:sp>
      <p:sp>
        <p:nvSpPr>
          <p:cNvPr id="145423" name="Text Box 15"/>
          <p:cNvSpPr txBox="1">
            <a:spLocks noChangeArrowheads="1"/>
          </p:cNvSpPr>
          <p:nvPr/>
        </p:nvSpPr>
        <p:spPr bwMode="auto">
          <a:xfrm>
            <a:off x="42691" y="6177280"/>
            <a:ext cx="1860826" cy="105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EDFF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65023" rIns="130046" bIns="65023">
            <a:spAutoFit/>
          </a:bodyPr>
          <a:lstStyle/>
          <a:p>
            <a:r>
              <a:rPr lang="en-US" altLang="en-US" sz="2000" b="1" dirty="0"/>
              <a:t>CRITICALITY</a:t>
            </a:r>
          </a:p>
          <a:p>
            <a:r>
              <a:rPr lang="en-US" altLang="en-US" sz="2000" b="1" dirty="0"/>
              <a:t>OF </a:t>
            </a:r>
          </a:p>
          <a:p>
            <a:r>
              <a:rPr lang="en-US" altLang="en-US" sz="2000" b="1" dirty="0"/>
              <a:t>USE</a:t>
            </a:r>
          </a:p>
        </p:txBody>
      </p:sp>
      <p:sp>
        <p:nvSpPr>
          <p:cNvPr id="145424" name="Line 16"/>
          <p:cNvSpPr>
            <a:spLocks noChangeShapeType="1"/>
          </p:cNvSpPr>
          <p:nvPr/>
        </p:nvSpPr>
        <p:spPr bwMode="auto">
          <a:xfrm>
            <a:off x="2600960" y="6285653"/>
            <a:ext cx="8669867" cy="0"/>
          </a:xfrm>
          <a:prstGeom prst="line">
            <a:avLst/>
          </a:prstGeom>
          <a:noFill/>
          <a:ln w="6985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1050"/>
          </a:p>
        </p:txBody>
      </p:sp>
      <p:sp>
        <p:nvSpPr>
          <p:cNvPr id="145425" name="Line 17"/>
          <p:cNvSpPr>
            <a:spLocks noChangeShapeType="1"/>
          </p:cNvSpPr>
          <p:nvPr/>
        </p:nvSpPr>
        <p:spPr bwMode="auto">
          <a:xfrm>
            <a:off x="6827520" y="6068907"/>
            <a:ext cx="0" cy="43349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1050"/>
          </a:p>
        </p:txBody>
      </p:sp>
      <p:sp>
        <p:nvSpPr>
          <p:cNvPr id="145426" name="Line 18"/>
          <p:cNvSpPr>
            <a:spLocks noChangeShapeType="1"/>
          </p:cNvSpPr>
          <p:nvPr/>
        </p:nvSpPr>
        <p:spPr bwMode="auto">
          <a:xfrm>
            <a:off x="3576320" y="6068907"/>
            <a:ext cx="0" cy="43349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1050"/>
          </a:p>
        </p:txBody>
      </p:sp>
      <p:sp>
        <p:nvSpPr>
          <p:cNvPr id="145427" name="Line 19"/>
          <p:cNvSpPr>
            <a:spLocks noChangeShapeType="1"/>
          </p:cNvSpPr>
          <p:nvPr/>
        </p:nvSpPr>
        <p:spPr bwMode="auto">
          <a:xfrm>
            <a:off x="10187093" y="6068907"/>
            <a:ext cx="0" cy="43349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1050"/>
          </a:p>
        </p:txBody>
      </p:sp>
      <p:sp>
        <p:nvSpPr>
          <p:cNvPr id="145428" name="Text Box 20"/>
          <p:cNvSpPr txBox="1">
            <a:spLocks noChangeArrowheads="1"/>
          </p:cNvSpPr>
          <p:nvPr/>
        </p:nvSpPr>
        <p:spPr bwMode="auto">
          <a:xfrm>
            <a:off x="2600960" y="6610774"/>
            <a:ext cx="1950720" cy="19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EDFF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Small feature, easily separable, alternatives readily available</a:t>
            </a:r>
          </a:p>
        </p:txBody>
      </p:sp>
      <p:sp>
        <p:nvSpPr>
          <p:cNvPr id="145429" name="Text Box 21"/>
          <p:cNvSpPr txBox="1">
            <a:spLocks noChangeArrowheads="1"/>
          </p:cNvSpPr>
          <p:nvPr/>
        </p:nvSpPr>
        <p:spPr bwMode="auto">
          <a:xfrm>
            <a:off x="5418667" y="6827520"/>
            <a:ext cx="2709333" cy="167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EDFF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Important Feature, well integrated, alternatives available but time consuming  to implement</a:t>
            </a:r>
          </a:p>
        </p:txBody>
      </p:sp>
      <p:sp>
        <p:nvSpPr>
          <p:cNvPr id="145431" name="Text Box 23"/>
          <p:cNvSpPr txBox="1">
            <a:spLocks noChangeArrowheads="1"/>
          </p:cNvSpPr>
          <p:nvPr/>
        </p:nvSpPr>
        <p:spPr bwMode="auto">
          <a:xfrm>
            <a:off x="8669867" y="6809458"/>
            <a:ext cx="3034453" cy="167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EDFF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Basic Function required for operation, highly integrated.  Alternatives very difficult and time consuming</a:t>
            </a:r>
          </a:p>
        </p:txBody>
      </p:sp>
    </p:spTree>
    <p:extLst>
      <p:ext uri="{BB962C8B-B14F-4D97-AF65-F5344CB8AC3E}">
        <p14:creationId xmlns:p14="http://schemas.microsoft.com/office/powerpoint/2010/main" val="31913260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685800"/>
            <a:ext cx="10464800" cy="1104900"/>
          </a:xfrm>
        </p:spPr>
        <p:txBody>
          <a:bodyPr lIns="130046" tIns="65023" rIns="130046" bIns="65023"/>
          <a:lstStyle/>
          <a:p>
            <a:pPr algn="l"/>
            <a:r>
              <a:rPr lang="en-US" altLang="en-US" sz="4000" dirty="0"/>
              <a:t>Example of using and 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OS </a:t>
            </a:r>
            <a:r>
              <a:rPr lang="en-US" altLang="en-US" sz="4000" dirty="0"/>
              <a:t>and possible consequences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2057400"/>
            <a:ext cx="11582400" cy="5486400"/>
          </a:xfrm>
        </p:spPr>
        <p:txBody>
          <a:bodyPr lIns="130046" tIns="65023" rIns="130046" bIns="65023"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A </a:t>
            </a:r>
            <a:r>
              <a:rPr lang="en-US" altLang="en-US" sz="2800" dirty="0" smtClean="0"/>
              <a:t>UR </a:t>
            </a:r>
            <a:r>
              <a:rPr lang="en-US" altLang="en-US" sz="2800" dirty="0"/>
              <a:t>employee downloads open source software</a:t>
            </a:r>
          </a:p>
          <a:p>
            <a:pPr algn="l">
              <a:buFontTx/>
              <a:buChar char="•"/>
            </a:pPr>
            <a:endParaRPr lang="en-US" alt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The employee attaches </a:t>
            </a:r>
            <a:r>
              <a:rPr lang="en-US" altLang="en-US" sz="2800" dirty="0" smtClean="0"/>
              <a:t>UR </a:t>
            </a:r>
            <a:r>
              <a:rPr lang="en-US" altLang="en-US" sz="2800" dirty="0"/>
              <a:t>code or code from another source to the open source software</a:t>
            </a:r>
          </a:p>
          <a:p>
            <a:pPr algn="l">
              <a:buFontTx/>
              <a:buChar char="•"/>
            </a:pPr>
            <a:endParaRPr lang="en-US" alt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UR </a:t>
            </a:r>
            <a:r>
              <a:rPr lang="en-US" altLang="en-US" sz="2800" dirty="0"/>
              <a:t>uses resulting software</a:t>
            </a:r>
          </a:p>
          <a:p>
            <a:pPr lvl="2" algn="l"/>
            <a:r>
              <a:rPr lang="en-US" altLang="en-US" sz="2800" dirty="0"/>
              <a:t>	</a:t>
            </a:r>
            <a:r>
              <a:rPr lang="en-US" altLang="en-US" sz="2800" dirty="0" smtClean="0"/>
              <a:t>Internal </a:t>
            </a:r>
            <a:r>
              <a:rPr lang="en-US" altLang="en-US" sz="2800" dirty="0"/>
              <a:t>use only (no distribution)</a:t>
            </a:r>
          </a:p>
          <a:p>
            <a:pPr lvl="3" algn="l"/>
            <a:r>
              <a:rPr lang="en-US" altLang="en-US" sz="2800" dirty="0"/>
              <a:t>	</a:t>
            </a:r>
            <a:r>
              <a:rPr lang="en-US" altLang="en-US" sz="2800" dirty="0" smtClean="0"/>
              <a:t>	Risk </a:t>
            </a:r>
            <a:r>
              <a:rPr lang="en-US" altLang="en-US" sz="2800" dirty="0"/>
              <a:t>is likely lower, distribution often triggers most onerous </a:t>
            </a:r>
            <a:r>
              <a:rPr lang="en-US" altLang="en-US" sz="2800" dirty="0" smtClean="0"/>
              <a:t>		requirements</a:t>
            </a:r>
            <a:endParaRPr lang="en-US" altLang="en-US" sz="2800" dirty="0"/>
          </a:p>
          <a:p>
            <a:pPr lvl="2" algn="l"/>
            <a:r>
              <a:rPr lang="en-US" altLang="en-US" sz="2800" dirty="0" smtClean="0"/>
              <a:t>	Distribution </a:t>
            </a:r>
            <a:r>
              <a:rPr lang="en-US" altLang="en-US" sz="2800" dirty="0"/>
              <a:t>to customers</a:t>
            </a:r>
          </a:p>
          <a:p>
            <a:pPr lvl="3" algn="l"/>
            <a:r>
              <a:rPr lang="en-US" altLang="en-US" sz="2800" dirty="0"/>
              <a:t>	</a:t>
            </a:r>
            <a:r>
              <a:rPr lang="en-US" altLang="en-US" sz="2800" dirty="0" smtClean="0"/>
              <a:t>	Risk </a:t>
            </a:r>
            <a:r>
              <a:rPr lang="en-US" altLang="en-US" sz="2800" dirty="0"/>
              <a:t>is higher, likely obligations to share at least </a:t>
            </a:r>
            <a:r>
              <a:rPr lang="en-US" altLang="en-US" sz="2800" dirty="0" smtClean="0"/>
              <a:t>				improvements </a:t>
            </a:r>
            <a:r>
              <a:rPr lang="en-US" altLang="en-US" sz="2800" dirty="0"/>
              <a:t>if </a:t>
            </a:r>
            <a:r>
              <a:rPr lang="en-US" altLang="en-US" sz="2800" dirty="0" smtClean="0"/>
              <a:t>	not all </a:t>
            </a:r>
            <a:r>
              <a:rPr lang="en-US" altLang="en-US" sz="2800" dirty="0"/>
              <a:t>other integrated software.  </a:t>
            </a:r>
            <a:r>
              <a:rPr lang="en-US" altLang="en-US" sz="2800" dirty="0" smtClean="0"/>
              <a:t>				Exposure </a:t>
            </a:r>
            <a:r>
              <a:rPr lang="en-US" altLang="en-US" sz="2800" dirty="0"/>
              <a:t>is </a:t>
            </a:r>
            <a:r>
              <a:rPr lang="en-US" altLang="en-US" sz="2800" dirty="0" smtClean="0"/>
              <a:t>higher </a:t>
            </a:r>
            <a:r>
              <a:rPr lang="en-US" altLang="en-US" sz="2800" dirty="0"/>
              <a:t>to IP </a:t>
            </a:r>
            <a:r>
              <a:rPr lang="en-US" altLang="en-US" sz="2800" dirty="0" smtClean="0"/>
              <a:t>infringement claims</a:t>
            </a:r>
            <a:r>
              <a:rPr lang="en-US" altLang="en-US" sz="2800" dirty="0"/>
              <a:t>.  Risks of </a:t>
            </a:r>
            <a:r>
              <a:rPr lang="en-US" altLang="en-US" sz="2800" dirty="0" smtClean="0"/>
              <a:t>			disruption </a:t>
            </a:r>
            <a:r>
              <a:rPr lang="en-US" altLang="en-US" sz="2800" dirty="0"/>
              <a:t>are higher </a:t>
            </a:r>
            <a:r>
              <a:rPr lang="en-US" altLang="en-US" sz="2800" dirty="0" smtClean="0"/>
              <a:t>	due </a:t>
            </a:r>
            <a:r>
              <a:rPr lang="en-US" altLang="en-US" sz="2800" dirty="0"/>
              <a:t>to lack of </a:t>
            </a:r>
            <a:r>
              <a:rPr lang="en-US" altLang="en-US" sz="2800" dirty="0" smtClean="0"/>
              <a:t>technical support </a:t>
            </a:r>
            <a:r>
              <a:rPr lang="en-US" altLang="en-US" sz="2800" dirty="0"/>
              <a:t>or </a:t>
            </a:r>
            <a:r>
              <a:rPr lang="en-US" altLang="en-US" sz="2800" dirty="0" smtClean="0"/>
              <a:t>			immediacy </a:t>
            </a:r>
            <a:r>
              <a:rPr lang="en-US" altLang="en-US" sz="2800" dirty="0"/>
              <a:t>of technical </a:t>
            </a:r>
            <a:r>
              <a:rPr lang="en-US" altLang="en-US" sz="2800" dirty="0" smtClean="0"/>
              <a:t>support</a:t>
            </a:r>
            <a:r>
              <a:rPr lang="en-US" alt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931292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130046" tIns="65023" rIns="130046" bIns="65023"/>
          <a:lstStyle/>
          <a:p>
            <a:r>
              <a:rPr lang="en-US" altLang="en-US" sz="7200" dirty="0"/>
              <a:t>Open Source Licenses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130046" tIns="65023" rIns="130046" bIns="65023"/>
          <a:lstStyle/>
          <a:p>
            <a:pPr algn="l"/>
            <a:r>
              <a:rPr lang="en-US" altLang="en-US" dirty="0"/>
              <a:t>Several varieties of licenses</a:t>
            </a:r>
          </a:p>
          <a:p>
            <a:pPr lvl="1" algn="l"/>
            <a:r>
              <a:rPr lang="en-US" altLang="en-US" dirty="0"/>
              <a:t>“Viral”</a:t>
            </a:r>
          </a:p>
          <a:p>
            <a:pPr lvl="1" algn="l"/>
            <a:r>
              <a:rPr lang="en-US" altLang="en-US" dirty="0"/>
              <a:t>Non-Viral</a:t>
            </a:r>
          </a:p>
          <a:p>
            <a:pPr lvl="1" algn="l"/>
            <a:endParaRPr lang="en-US" altLang="en-US" dirty="0"/>
          </a:p>
          <a:p>
            <a:pPr algn="l"/>
            <a:r>
              <a:rPr lang="en-US" altLang="en-US" dirty="0"/>
              <a:t>Some open source software may be distributed under multiple </a:t>
            </a:r>
            <a:r>
              <a:rPr lang="en-US" altLang="en-US" dirty="0" smtClean="0"/>
              <a:t>licenses</a:t>
            </a:r>
          </a:p>
          <a:p>
            <a:pPr algn="l"/>
            <a:endParaRPr lang="en-US" altLang="en-US" dirty="0"/>
          </a:p>
          <a:p>
            <a:pPr lvl="1" algn="l"/>
            <a:r>
              <a:rPr lang="en-US" altLang="en-US" dirty="0"/>
              <a:t>Terms of alternative licenses may be advantageous, select the one best for your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01458347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130046" tIns="65023" rIns="130046" bIns="65023"/>
          <a:lstStyle/>
          <a:p>
            <a:r>
              <a:rPr lang="en-US" altLang="en-US" sz="5400"/>
              <a:t>Types of Open Source Licenses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7" y="2990427"/>
            <a:ext cx="11124072" cy="6610773"/>
          </a:xfrm>
        </p:spPr>
        <p:txBody>
          <a:bodyPr lIns="130046" tIns="65023" rIns="130046" bIns="65023"/>
          <a:lstStyle/>
          <a:p>
            <a:r>
              <a:rPr lang="en-US" altLang="en-US" sz="3400" b="1" dirty="0"/>
              <a:t>Viral</a:t>
            </a:r>
          </a:p>
          <a:p>
            <a:pPr lvl="1"/>
            <a:r>
              <a:rPr lang="en-US" altLang="en-US" sz="3400" dirty="0"/>
              <a:t>GNU GPL, Lesser GPL</a:t>
            </a:r>
          </a:p>
          <a:p>
            <a:pPr lvl="1"/>
            <a:r>
              <a:rPr lang="en-US" altLang="en-US" sz="3400" dirty="0"/>
              <a:t>IBM</a:t>
            </a:r>
          </a:p>
          <a:p>
            <a:pPr lvl="1"/>
            <a:r>
              <a:rPr lang="en-US" altLang="en-US" sz="3400" dirty="0"/>
              <a:t>Mozilla</a:t>
            </a:r>
          </a:p>
          <a:p>
            <a:pPr lvl="1"/>
            <a:r>
              <a:rPr lang="en-US" altLang="en-US" sz="3400" dirty="0"/>
              <a:t>Apache (1.1 is non-viral, all others viral)</a:t>
            </a:r>
          </a:p>
          <a:p>
            <a:pPr lvl="1"/>
            <a:endParaRPr lang="en-US" altLang="en-US" sz="3400" dirty="0"/>
          </a:p>
          <a:p>
            <a:r>
              <a:rPr lang="en-US" altLang="en-US" sz="3400" b="1" dirty="0"/>
              <a:t>Non-Viral</a:t>
            </a:r>
          </a:p>
          <a:p>
            <a:pPr lvl="1"/>
            <a:r>
              <a:rPr lang="en-US" altLang="en-US" sz="3400" dirty="0"/>
              <a:t>BSD</a:t>
            </a:r>
          </a:p>
          <a:p>
            <a:pPr lvl="1"/>
            <a:r>
              <a:rPr lang="en-US" altLang="en-US" sz="3400" dirty="0"/>
              <a:t>MIT</a:t>
            </a:r>
          </a:p>
          <a:p>
            <a:pPr lvl="1"/>
            <a:r>
              <a:rPr lang="en-US" altLang="en-US" sz="3400" dirty="0"/>
              <a:t>W3C </a:t>
            </a:r>
            <a:r>
              <a:rPr lang="en-US" altLang="en-US" sz="2600" dirty="0"/>
              <a:t>(</a:t>
            </a:r>
            <a:r>
              <a:rPr lang="en-US" altLang="en-US" sz="2600" dirty="0" err="1"/>
              <a:t>WorldWideWeb</a:t>
            </a:r>
            <a:r>
              <a:rPr lang="en-US" altLang="en-US" sz="2600" dirty="0"/>
              <a:t> Consortium)</a:t>
            </a:r>
          </a:p>
        </p:txBody>
      </p:sp>
    </p:spTree>
    <p:extLst>
      <p:ext uri="{BB962C8B-B14F-4D97-AF65-F5344CB8AC3E}">
        <p14:creationId xmlns:p14="http://schemas.microsoft.com/office/powerpoint/2010/main" val="1185377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130046" tIns="65023" rIns="130046" bIns="65023"/>
          <a:lstStyle/>
          <a:p>
            <a:r>
              <a:rPr lang="en-US" altLang="en-US" sz="6000" dirty="0"/>
              <a:t>“Viral” Open Source Software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130046" tIns="65023" rIns="130046" bIns="65023"/>
          <a:lstStyle/>
          <a:p>
            <a:r>
              <a:rPr lang="en-US" altLang="en-US" sz="4000"/>
              <a:t>Imparts “open source” status on other software that “comes into contact” with it.</a:t>
            </a:r>
          </a:p>
          <a:p>
            <a:r>
              <a:rPr lang="en-US" altLang="en-US" sz="4000"/>
              <a:t>	</a:t>
            </a:r>
            <a:r>
              <a:rPr lang="en-US" altLang="en-US" sz="3400"/>
              <a:t>An important issue is the interpretation of a 	“derivative work” under copyright law, and 	interpretation varies by jurisdiction.</a:t>
            </a:r>
          </a:p>
          <a:p>
            <a:r>
              <a:rPr lang="en-US" altLang="en-US" sz="4000"/>
              <a:t>Risk – “proprietary” software becomes “open source” software</a:t>
            </a:r>
          </a:p>
        </p:txBody>
      </p:sp>
      <p:pic>
        <p:nvPicPr>
          <p:cNvPr id="126980" name="Picture 4" descr="MC90023414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111" y="6858000"/>
            <a:ext cx="2957689" cy="272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71988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228600"/>
            <a:ext cx="10464800" cy="1104900"/>
          </a:xfrm>
        </p:spPr>
        <p:txBody>
          <a:bodyPr lIns="130046" tIns="65023" rIns="130046" bIns="65023"/>
          <a:lstStyle/>
          <a:p>
            <a:pPr algn="l"/>
            <a:r>
              <a:rPr lang="en-US" altLang="en-US" sz="4800" dirty="0"/>
              <a:t>OS Licenses – </a:t>
            </a: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4800" dirty="0" smtClean="0"/>
              <a:t>An </a:t>
            </a:r>
            <a:r>
              <a:rPr lang="en-US" altLang="en-US" sz="4800" dirty="0"/>
              <a:t>Example - </a:t>
            </a:r>
            <a:r>
              <a:rPr lang="en-US" altLang="en-US" sz="4800" dirty="0" err="1"/>
              <a:t>ZLib</a:t>
            </a:r>
            <a:endParaRPr lang="en-US" altLang="en-US" sz="4800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057400"/>
            <a:ext cx="10464800" cy="5486400"/>
          </a:xfrm>
        </p:spPr>
        <p:txBody>
          <a:bodyPr lIns="130046" tIns="65023" rIns="130046" bIns="65023"/>
          <a:lstStyle/>
          <a:p>
            <a:pPr algn="l">
              <a:lnSpc>
                <a:spcPct val="80000"/>
              </a:lnSpc>
            </a:pPr>
            <a:r>
              <a:rPr lang="en-US" altLang="en-US" sz="2600" dirty="0"/>
              <a:t>This software is provided 'as-is', without any express or implied warranty. In no event</a:t>
            </a:r>
          </a:p>
          <a:p>
            <a:pPr algn="l">
              <a:lnSpc>
                <a:spcPct val="80000"/>
              </a:lnSpc>
            </a:pPr>
            <a:r>
              <a:rPr lang="en-US" altLang="en-US" sz="2600" dirty="0"/>
              <a:t>will the authors be held liable for any damages arising from the use of this software.</a:t>
            </a:r>
          </a:p>
          <a:p>
            <a:pPr algn="l">
              <a:lnSpc>
                <a:spcPct val="80000"/>
              </a:lnSpc>
            </a:pPr>
            <a:r>
              <a:rPr lang="en-US" altLang="en-US" sz="2600" dirty="0"/>
              <a:t>Permission is granted to anyone to use this software for any purpose, including commercial</a:t>
            </a:r>
          </a:p>
          <a:p>
            <a:pPr algn="l">
              <a:lnSpc>
                <a:spcPct val="80000"/>
              </a:lnSpc>
            </a:pPr>
            <a:r>
              <a:rPr lang="en-US" altLang="en-US" sz="2600" dirty="0"/>
              <a:t>applications, and to alter it and redistribute it freely, subject to the following</a:t>
            </a:r>
          </a:p>
          <a:p>
            <a:pPr algn="l">
              <a:lnSpc>
                <a:spcPct val="80000"/>
              </a:lnSpc>
            </a:pPr>
            <a:r>
              <a:rPr lang="en-US" altLang="en-US" sz="2600" dirty="0"/>
              <a:t>restrictions:</a:t>
            </a:r>
          </a:p>
          <a:p>
            <a:pPr algn="l">
              <a:lnSpc>
                <a:spcPct val="80000"/>
              </a:lnSpc>
            </a:pPr>
            <a:r>
              <a:rPr lang="en-US" altLang="en-US" sz="2600" dirty="0"/>
              <a:t>1. The origin of this software must not be misrepresented; you must not claim that</a:t>
            </a:r>
          </a:p>
          <a:p>
            <a:pPr algn="l">
              <a:lnSpc>
                <a:spcPct val="80000"/>
              </a:lnSpc>
            </a:pPr>
            <a:r>
              <a:rPr lang="en-US" altLang="en-US" sz="2600" dirty="0"/>
              <a:t>you wrote the original software. If you use this software in a product, an acknowledgment</a:t>
            </a:r>
          </a:p>
          <a:p>
            <a:pPr algn="l">
              <a:lnSpc>
                <a:spcPct val="80000"/>
              </a:lnSpc>
            </a:pPr>
            <a:r>
              <a:rPr lang="en-US" altLang="en-US" sz="2600" dirty="0"/>
              <a:t>in the product documentation would be appreciated but is not required.</a:t>
            </a:r>
          </a:p>
          <a:p>
            <a:pPr algn="l">
              <a:lnSpc>
                <a:spcPct val="80000"/>
              </a:lnSpc>
            </a:pPr>
            <a:r>
              <a:rPr lang="en-US" altLang="en-US" sz="2600" dirty="0"/>
              <a:t>2. Altered source versions must be plainly marked as such, and must not be misrepresented</a:t>
            </a:r>
          </a:p>
          <a:p>
            <a:pPr algn="l">
              <a:lnSpc>
                <a:spcPct val="80000"/>
              </a:lnSpc>
            </a:pPr>
            <a:r>
              <a:rPr lang="en-US" altLang="en-US" sz="2600" dirty="0"/>
              <a:t>as being the original software.</a:t>
            </a:r>
          </a:p>
          <a:p>
            <a:pPr algn="l">
              <a:lnSpc>
                <a:spcPct val="80000"/>
              </a:lnSpc>
            </a:pPr>
            <a:r>
              <a:rPr lang="en-US" altLang="en-US" sz="2600" dirty="0"/>
              <a:t>3. This notice may not be removed or altered from any source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96513215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304800"/>
            <a:ext cx="10464800" cy="1104900"/>
          </a:xfrm>
        </p:spPr>
        <p:txBody>
          <a:bodyPr lIns="130046" tIns="65023" rIns="130046" bIns="65023"/>
          <a:lstStyle/>
          <a:p>
            <a:pPr algn="l"/>
            <a:r>
              <a:rPr lang="en-US" altLang="en-US" sz="4800" dirty="0"/>
              <a:t>A Common OS License:  </a:t>
            </a: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4800" dirty="0" smtClean="0"/>
              <a:t>GNU </a:t>
            </a:r>
            <a:r>
              <a:rPr lang="en-US" altLang="en-US" sz="4800" dirty="0"/>
              <a:t>GPL – Viral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057400"/>
            <a:ext cx="10464800" cy="5486400"/>
          </a:xfrm>
        </p:spPr>
        <p:txBody>
          <a:bodyPr lIns="130046" tIns="65023" rIns="130046" bIns="65023"/>
          <a:lstStyle/>
          <a:p>
            <a:r>
              <a:rPr lang="en-US" altLang="en-US" sz="4000" dirty="0"/>
              <a:t>What software is virally infected?</a:t>
            </a:r>
          </a:p>
          <a:p>
            <a:pPr lvl="1"/>
            <a:r>
              <a:rPr lang="en-US" altLang="en-US" sz="4000" dirty="0"/>
              <a:t>Incorporated into GPL software</a:t>
            </a:r>
          </a:p>
          <a:p>
            <a:pPr lvl="2"/>
            <a:r>
              <a:rPr lang="en-US" altLang="en-US" sz="4000" dirty="0"/>
              <a:t>“Derivative Work under Copyright Law” (GPL Section 0) </a:t>
            </a:r>
          </a:p>
          <a:p>
            <a:pPr lvl="2"/>
            <a:r>
              <a:rPr lang="en-US" altLang="en-US" sz="4000" dirty="0"/>
              <a:t>“Modified” GPL files (GPL Section 2)</a:t>
            </a:r>
          </a:p>
          <a:p>
            <a:pPr lvl="2"/>
            <a:endParaRPr lang="en-US" altLang="en-US" sz="4000" dirty="0"/>
          </a:p>
          <a:p>
            <a:pPr lvl="2">
              <a:buFont typeface="Xerox Sans" pitchFamily="50" charset="0"/>
              <a:buNone/>
            </a:pPr>
            <a:r>
              <a:rPr lang="en-US" altLang="en-US" sz="4000" dirty="0"/>
              <a:t>“Conventional Wisdom”</a:t>
            </a:r>
          </a:p>
          <a:p>
            <a:pPr lvl="2"/>
            <a:r>
              <a:rPr lang="en-US" altLang="en-US" sz="4000" dirty="0"/>
              <a:t>Dynamic linked files, are not infected.</a:t>
            </a:r>
          </a:p>
          <a:p>
            <a:pPr lvl="2"/>
            <a:r>
              <a:rPr lang="en-US" altLang="en-US" sz="4000" dirty="0"/>
              <a:t>Static linked files are infected.</a:t>
            </a:r>
          </a:p>
        </p:txBody>
      </p:sp>
      <p:pic>
        <p:nvPicPr>
          <p:cNvPr id="129028" name="Picture 4" descr="MC90023056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24" y="7498859"/>
            <a:ext cx="3488267" cy="224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82765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286000"/>
            <a:ext cx="10464800" cy="5486400"/>
          </a:xfrm>
        </p:spPr>
        <p:txBody>
          <a:bodyPr lIns="130046" tIns="65023" rIns="130046" bIns="65023"/>
          <a:lstStyle/>
          <a:p>
            <a:r>
              <a:rPr lang="en-US" altLang="en-US" sz="3400" dirty="0"/>
              <a:t>GNU GPL has different Versions</a:t>
            </a:r>
          </a:p>
          <a:p>
            <a:r>
              <a:rPr lang="en-US" altLang="en-US" sz="3400" dirty="0"/>
              <a:t>Version 2:</a:t>
            </a:r>
          </a:p>
          <a:p>
            <a:r>
              <a:rPr lang="en-US" altLang="en-US" sz="3400" dirty="0"/>
              <a:t>If the appropriate steps are taken and the linking is performed correctly, it is possible to distribute products having OS licensed under Version 2.</a:t>
            </a:r>
          </a:p>
          <a:p>
            <a:endParaRPr lang="en-US" altLang="en-US" sz="3400" dirty="0"/>
          </a:p>
          <a:p>
            <a:r>
              <a:rPr lang="en-US" altLang="en-US" sz="3400" dirty="0"/>
              <a:t>Version 3:</a:t>
            </a:r>
          </a:p>
          <a:p>
            <a:r>
              <a:rPr lang="en-US" altLang="en-US" sz="3400" dirty="0"/>
              <a:t>As a practical matter, it is difficult to distribute products having OS licensed under Version 3.  (However it can be possible to use OS under version 3 for internal purposes or internally to provide services to </a:t>
            </a:r>
            <a:r>
              <a:rPr lang="en-US" altLang="en-US" sz="3400" dirty="0" smtClean="0"/>
              <a:t>UR </a:t>
            </a:r>
            <a:r>
              <a:rPr lang="en-US" altLang="en-US" sz="3400" dirty="0"/>
              <a:t>customers in some circumstances)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632178" y="812800"/>
            <a:ext cx="1170432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46" tIns="65023" rIns="130046" bIns="65023" anchor="ctr"/>
          <a:lstStyle>
            <a:lvl1pPr algn="l">
              <a:defRPr sz="2800">
                <a:solidFill>
                  <a:schemeClr val="tx2"/>
                </a:solidFill>
                <a:latin typeface="Xerox Sans" pitchFamily="50" charset="0"/>
              </a:defRPr>
            </a:lvl1pPr>
            <a:lvl2pPr algn="l">
              <a:defRPr sz="2800">
                <a:solidFill>
                  <a:schemeClr val="tx2"/>
                </a:solidFill>
                <a:latin typeface="Xerox Sans" pitchFamily="50" charset="0"/>
              </a:defRPr>
            </a:lvl2pPr>
            <a:lvl3pPr algn="l">
              <a:defRPr sz="2800">
                <a:solidFill>
                  <a:schemeClr val="tx2"/>
                </a:solidFill>
                <a:latin typeface="Xerox Sans" pitchFamily="50" charset="0"/>
              </a:defRPr>
            </a:lvl3pPr>
            <a:lvl4pPr algn="l">
              <a:defRPr sz="2800">
                <a:solidFill>
                  <a:schemeClr val="tx2"/>
                </a:solidFill>
                <a:latin typeface="Xerox Sans" pitchFamily="50" charset="0"/>
              </a:defRPr>
            </a:lvl4pPr>
            <a:lvl5pPr algn="l">
              <a:defRPr sz="2800">
                <a:solidFill>
                  <a:schemeClr val="tx2"/>
                </a:solidFill>
                <a:latin typeface="Xerox Sans" pitchFamily="50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Xerox Sans" pitchFamily="50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Xerox Sans" pitchFamily="50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Xerox Sans" pitchFamily="50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Xerox Sans" pitchFamily="50" charset="0"/>
              </a:defRPr>
            </a:lvl9pPr>
          </a:lstStyle>
          <a:p>
            <a:r>
              <a:rPr lang="en-US" altLang="en-US" dirty="0"/>
              <a:t>A Common OS License:  GNU GPL – Viral - Continued</a:t>
            </a:r>
          </a:p>
        </p:txBody>
      </p:sp>
    </p:spTree>
    <p:extLst>
      <p:ext uri="{BB962C8B-B14F-4D97-AF65-F5344CB8AC3E}">
        <p14:creationId xmlns:p14="http://schemas.microsoft.com/office/powerpoint/2010/main" val="42251017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SW Utopia v. SW Reality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perfect world with infinite budgets and infinite development time, you would write from scratch all the code for each program. </a:t>
            </a:r>
          </a:p>
          <a:p>
            <a:endParaRPr lang="en-US" dirty="0"/>
          </a:p>
          <a:p>
            <a:r>
              <a:rPr lang="en-US" dirty="0" smtClean="0"/>
              <a:t>In the real world of limited budgets and tight deadlines, you will need to use others code and software.  How you manage that process is critically important.</a:t>
            </a:r>
            <a:endParaRPr lang="en-US" dirty="0"/>
          </a:p>
        </p:txBody>
      </p:sp>
      <p:pic>
        <p:nvPicPr>
          <p:cNvPr id="2050" name="Picture 2" descr="C:\Users\rkcunningham\AppData\Local\Microsoft\Windows\Temporary Internet Files\Content.IE5\1QMY9MVU\Mi+utop%C3%AD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2400"/>
            <a:ext cx="2514600" cy="159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kcunningham\AppData\Local\Microsoft\Windows\Temporary Internet Files\Content.IE5\O7XQDLSY\preocupad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7162800"/>
            <a:ext cx="26670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97461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1524000"/>
            <a:ext cx="10464800" cy="1104900"/>
          </a:xfrm>
        </p:spPr>
        <p:txBody>
          <a:bodyPr lIns="130046" tIns="65023" rIns="130046" bIns="65023"/>
          <a:lstStyle/>
          <a:p>
            <a:r>
              <a:rPr lang="en-GB" altLang="en-US" sz="5400" dirty="0"/>
              <a:t>Risks/Benefits of Open Source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867" y="2590800"/>
            <a:ext cx="11704320" cy="5703147"/>
          </a:xfrm>
        </p:spPr>
        <p:txBody>
          <a:bodyPr lIns="130046" tIns="65023" rIns="130046" bIns="65023"/>
          <a:lstStyle/>
          <a:p>
            <a:r>
              <a:rPr lang="en-GB" altLang="en-US" sz="3400" dirty="0"/>
              <a:t>Benefits</a:t>
            </a:r>
          </a:p>
          <a:p>
            <a:pPr lvl="1"/>
            <a:r>
              <a:rPr lang="en-GB" altLang="en-US" sz="3400" dirty="0"/>
              <a:t>Cost</a:t>
            </a:r>
          </a:p>
          <a:p>
            <a:pPr lvl="1"/>
            <a:r>
              <a:rPr lang="en-GB" altLang="en-US" sz="3400" dirty="0"/>
              <a:t>Speed</a:t>
            </a:r>
          </a:p>
          <a:p>
            <a:r>
              <a:rPr lang="en-GB" altLang="en-US" sz="3400" dirty="0"/>
              <a:t>Risks</a:t>
            </a:r>
          </a:p>
          <a:p>
            <a:pPr lvl="1"/>
            <a:r>
              <a:rPr lang="en-GB" altLang="en-US" sz="3400" dirty="0"/>
              <a:t>Failure to comply with license</a:t>
            </a:r>
          </a:p>
          <a:p>
            <a:pPr lvl="1"/>
            <a:r>
              <a:rPr lang="en-GB" altLang="en-US" sz="3400" dirty="0"/>
              <a:t>Virally infect other </a:t>
            </a:r>
            <a:r>
              <a:rPr lang="en-GB" altLang="en-US" sz="3400" dirty="0" smtClean="0"/>
              <a:t>UR </a:t>
            </a:r>
            <a:r>
              <a:rPr lang="en-GB" altLang="en-US" sz="3400" dirty="0"/>
              <a:t>software</a:t>
            </a:r>
          </a:p>
          <a:p>
            <a:pPr lvl="1"/>
            <a:r>
              <a:rPr lang="en-GB" altLang="en-US" sz="3400" dirty="0"/>
              <a:t>Infringe 3</a:t>
            </a:r>
            <a:r>
              <a:rPr lang="en-GB" altLang="en-US" sz="3400" baseline="30000" dirty="0"/>
              <a:t>rd</a:t>
            </a:r>
            <a:r>
              <a:rPr lang="en-GB" altLang="en-US" sz="3400" dirty="0"/>
              <a:t> party intellectual property</a:t>
            </a:r>
          </a:p>
          <a:p>
            <a:pPr lvl="1"/>
            <a:r>
              <a:rPr lang="en-GB" altLang="en-US" sz="3400" dirty="0"/>
              <a:t>Inability to sell resulting software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300480" y="7152640"/>
            <a:ext cx="10945707" cy="214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46" tIns="65023" rIns="130046" bIns="65023">
            <a:spAutoFit/>
          </a:bodyPr>
          <a:lstStyle/>
          <a:p>
            <a:pPr lvl="1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GB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Costs </a:t>
            </a:r>
            <a:r>
              <a:rPr lang="en-GB" alt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saved</a:t>
            </a:r>
            <a:r>
              <a:rPr lang="en-GB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in development may be costs </a:t>
            </a:r>
            <a:r>
              <a:rPr lang="en-GB" alt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spent</a:t>
            </a:r>
            <a:r>
              <a:rPr lang="en-GB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in compliance and profits </a:t>
            </a:r>
            <a:r>
              <a:rPr lang="en-GB" alt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lost</a:t>
            </a:r>
            <a:r>
              <a:rPr lang="en-GB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in sales.</a:t>
            </a:r>
          </a:p>
          <a:p>
            <a:pPr algn="l">
              <a:spcBef>
                <a:spcPct val="50000"/>
              </a:spcBef>
            </a:pPr>
            <a:endParaRPr lang="en-GB" altLang="en-US" sz="3400" b="1" dirty="0">
              <a:latin typeface="Times New Roman" pitchFamily="18" charset="0"/>
            </a:endParaRPr>
          </a:p>
        </p:txBody>
      </p:sp>
      <p:pic>
        <p:nvPicPr>
          <p:cNvPr id="134150" name="Picture 6" descr="MC90029596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228600"/>
            <a:ext cx="1676400" cy="15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2726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1270000"/>
            <a:ext cx="11703050" cy="1625600"/>
          </a:xfrm>
        </p:spPr>
        <p:txBody>
          <a:bodyPr/>
          <a:lstStyle/>
          <a:p>
            <a:r>
              <a:rPr lang="en-US" sz="6000" dirty="0" smtClean="0"/>
              <a:t>OS Best Practices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767013"/>
            <a:ext cx="5745163" cy="909637"/>
          </a:xfrm>
        </p:spPr>
        <p:txBody>
          <a:bodyPr/>
          <a:lstStyle/>
          <a:p>
            <a:r>
              <a:rPr lang="en-GB" altLang="en-US" dirty="0"/>
              <a:t>Documentation of all licensing terms at time of down-load.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676650"/>
            <a:ext cx="5745163" cy="5619750"/>
          </a:xfrm>
        </p:spPr>
        <p:txBody>
          <a:bodyPr/>
          <a:lstStyle/>
          <a:p>
            <a:pPr algn="l"/>
            <a:r>
              <a:rPr lang="en-GB" altLang="en-US" sz="2800" dirty="0"/>
              <a:t>Softcopy </a:t>
            </a:r>
            <a:r>
              <a:rPr lang="en-GB" altLang="en-US" sz="2800" dirty="0" smtClean="0"/>
              <a:t>– Good</a:t>
            </a:r>
          </a:p>
          <a:p>
            <a:pPr algn="l"/>
            <a:endParaRPr lang="en-GB" altLang="en-US" sz="2800" dirty="0"/>
          </a:p>
          <a:p>
            <a:pPr algn="l"/>
            <a:r>
              <a:rPr lang="en-GB" altLang="en-US" sz="2800" dirty="0"/>
              <a:t>Hardcopy </a:t>
            </a:r>
            <a:r>
              <a:rPr lang="en-GB" altLang="en-US" sz="2800" dirty="0" smtClean="0"/>
              <a:t>– Better</a:t>
            </a:r>
          </a:p>
          <a:p>
            <a:pPr algn="l"/>
            <a:endParaRPr lang="en-GB" altLang="en-US" sz="2800" dirty="0"/>
          </a:p>
          <a:p>
            <a:pPr algn="l"/>
            <a:r>
              <a:rPr lang="en-GB" altLang="en-US" sz="2800" dirty="0"/>
              <a:t>No hyper-links</a:t>
            </a:r>
            <a:r>
              <a:rPr lang="en-GB" altLang="en-US" sz="2800" dirty="0" smtClean="0"/>
              <a:t>!</a:t>
            </a:r>
          </a:p>
          <a:p>
            <a:pPr algn="l"/>
            <a:endParaRPr lang="en-GB" altLang="en-US" sz="2800" dirty="0"/>
          </a:p>
          <a:p>
            <a:pPr algn="l"/>
            <a:r>
              <a:rPr lang="en-GB" altLang="en-US" sz="2800" dirty="0"/>
              <a:t>Have an Archive where the license can be retrieved for review and compliance (The same software with the OS can be in many later generations of products)</a:t>
            </a:r>
          </a:p>
          <a:p>
            <a:pPr algn="l"/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767013"/>
            <a:ext cx="5748337" cy="909637"/>
          </a:xfrm>
        </p:spPr>
        <p:txBody>
          <a:bodyPr/>
          <a:lstStyle/>
          <a:p>
            <a:r>
              <a:rPr lang="en-GB" altLang="en-US" dirty="0"/>
              <a:t>Documentation of exact code down-loaded (unmodified)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676650"/>
            <a:ext cx="5748337" cy="5619750"/>
          </a:xfrm>
        </p:spPr>
        <p:txBody>
          <a:bodyPr/>
          <a:lstStyle/>
          <a:p>
            <a:pPr algn="l"/>
            <a:r>
              <a:rPr lang="en-GB" altLang="en-US" sz="2800" dirty="0"/>
              <a:t>Archive exact version of open source </a:t>
            </a:r>
            <a:r>
              <a:rPr lang="en-GB" altLang="en-US" sz="2800" dirty="0" smtClean="0"/>
              <a:t>software</a:t>
            </a:r>
          </a:p>
          <a:p>
            <a:pPr algn="l"/>
            <a:r>
              <a:rPr lang="en-GB" altLang="en-US" sz="2800" dirty="0" smtClean="0"/>
              <a:t> </a:t>
            </a:r>
            <a:endParaRPr lang="en-GB" altLang="en-US" sz="2800" dirty="0"/>
          </a:p>
          <a:p>
            <a:pPr lvl="1" algn="l"/>
            <a:r>
              <a:rPr lang="en-GB" altLang="en-US" sz="2800" dirty="0" smtClean="0"/>
              <a:t>Softcopy- Yes!</a:t>
            </a:r>
          </a:p>
          <a:p>
            <a:pPr lvl="1" algn="l"/>
            <a:endParaRPr lang="en-GB" altLang="en-US" sz="2800" dirty="0"/>
          </a:p>
          <a:p>
            <a:pPr lvl="1" algn="l"/>
            <a:r>
              <a:rPr lang="en-GB" altLang="en-US" sz="2800" dirty="0"/>
              <a:t>Hardcopy </a:t>
            </a:r>
            <a:r>
              <a:rPr lang="en-GB" altLang="en-US" sz="2800" dirty="0" smtClean="0"/>
              <a:t>(if reasonable)</a:t>
            </a:r>
          </a:p>
          <a:p>
            <a:pPr lvl="1" algn="l"/>
            <a:endParaRPr lang="en-GB" altLang="en-US" sz="2800" dirty="0"/>
          </a:p>
          <a:p>
            <a:pPr algn="l"/>
            <a:r>
              <a:rPr lang="en-GB" altLang="en-US" sz="2800" dirty="0"/>
              <a:t>No </a:t>
            </a:r>
            <a:r>
              <a:rPr lang="en-GB" altLang="en-US" sz="2800" dirty="0" smtClean="0"/>
              <a:t>hyper-links!</a:t>
            </a:r>
            <a:endParaRPr lang="en-GB" altLang="en-US" sz="2800" dirty="0"/>
          </a:p>
          <a:p>
            <a:pPr algn="l"/>
            <a:endParaRPr lang="en-US" sz="1600" dirty="0"/>
          </a:p>
        </p:txBody>
      </p:sp>
      <p:pic>
        <p:nvPicPr>
          <p:cNvPr id="7" name="Picture 4" descr="MC90033594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2400"/>
            <a:ext cx="1905000" cy="23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6071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1219200"/>
            <a:ext cx="10464800" cy="1104900"/>
          </a:xfrm>
        </p:spPr>
        <p:txBody>
          <a:bodyPr lIns="130046" tIns="65023" rIns="130046" bIns="65023"/>
          <a:lstStyle/>
          <a:p>
            <a:r>
              <a:rPr lang="en-US" altLang="en-US" sz="6000" dirty="0"/>
              <a:t>Other Forms of Open Source - Cloud Computing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130046" tIns="65023" rIns="130046" bIns="65023"/>
          <a:lstStyle/>
          <a:p>
            <a:r>
              <a:rPr lang="en-US" altLang="en-US" dirty="0"/>
              <a:t>Cloud Computing is a form of Shareware – Free (often) to use the service but includes licensing terms and obligations.</a:t>
            </a:r>
          </a:p>
          <a:p>
            <a:endParaRPr lang="en-US" altLang="en-US" dirty="0"/>
          </a:p>
          <a:p>
            <a:r>
              <a:rPr lang="en-US" altLang="en-US" dirty="0"/>
              <a:t>Companies offering Cloud Computing include Google, Amazon, MS, etc.</a:t>
            </a:r>
          </a:p>
          <a:p>
            <a:endParaRPr lang="en-US" altLang="en-US" dirty="0"/>
          </a:p>
          <a:p>
            <a:r>
              <a:rPr lang="en-US" altLang="en-US" dirty="0"/>
              <a:t>Use of Cloud Computing should be treated just like the use of any other open source software and is subject to the same </a:t>
            </a:r>
            <a:r>
              <a:rPr lang="en-US" altLang="en-US" dirty="0" smtClean="0"/>
              <a:t>UR </a:t>
            </a:r>
            <a:r>
              <a:rPr lang="en-US" altLang="en-US" dirty="0"/>
              <a:t>requirements.</a:t>
            </a:r>
          </a:p>
        </p:txBody>
      </p:sp>
      <p:pic>
        <p:nvPicPr>
          <p:cNvPr id="143364" name="Picture 4" descr="j02938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104" y="7848600"/>
            <a:ext cx="1240649" cy="168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0236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Compliance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A key part of any SW management plan is compliance with all licensing terms.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That includes all licensing terms, both open source and commercial license terms.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Compliance includes internal behavior (both management and internal end users) but to the extent possible, behavior of 3</a:t>
            </a:r>
            <a:r>
              <a:rPr lang="en-US" baseline="30000" dirty="0" smtClean="0"/>
              <a:t>rd</a:t>
            </a:r>
            <a:r>
              <a:rPr lang="en-US" dirty="0" smtClean="0"/>
              <a:t> party end users.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6389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1295400"/>
            <a:ext cx="11887200" cy="1104900"/>
          </a:xfrm>
        </p:spPr>
        <p:txBody>
          <a:bodyPr lIns="130046" tIns="65023" rIns="130046" bIns="65023"/>
          <a:lstStyle/>
          <a:p>
            <a:pPr algn="ctr"/>
            <a:r>
              <a:rPr lang="en-GB" altLang="en-US" sz="4600" b="1" dirty="0"/>
              <a:t>Compliance with all </a:t>
            </a:r>
            <a:r>
              <a:rPr lang="en-GB" altLang="en-US" sz="4600" b="1" dirty="0" smtClean="0"/>
              <a:t>licensing terms</a:t>
            </a:r>
            <a:br>
              <a:rPr lang="en-GB" altLang="en-US" sz="4600" b="1" dirty="0" smtClean="0"/>
            </a:br>
            <a:r>
              <a:rPr lang="en-GB" altLang="en-US" sz="4600" b="1" dirty="0" smtClean="0"/>
              <a:t>(Open Source and Commercial SW)</a:t>
            </a:r>
            <a:endParaRPr lang="en-GB" altLang="en-US" sz="4600" b="1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3295227"/>
            <a:ext cx="12420600" cy="6610773"/>
          </a:xfrm>
        </p:spPr>
        <p:txBody>
          <a:bodyPr lIns="130046" tIns="65023" rIns="130046" bIns="65023"/>
          <a:lstStyle/>
          <a:p>
            <a:r>
              <a:rPr lang="en-GB" altLang="en-US" sz="4000" dirty="0"/>
              <a:t>Understand all terms and required actions.</a:t>
            </a:r>
          </a:p>
          <a:p>
            <a:pPr lvl="1"/>
            <a:r>
              <a:rPr lang="en-GB" altLang="en-US" sz="4000" dirty="0"/>
              <a:t>Obligations to include notices/disclaimers/licenses in code, documentation or as specified</a:t>
            </a:r>
          </a:p>
          <a:p>
            <a:r>
              <a:rPr lang="en-GB" altLang="en-US" sz="4000" dirty="0"/>
              <a:t>Build compliance as much as possible into the actual software.</a:t>
            </a:r>
          </a:p>
          <a:p>
            <a:r>
              <a:rPr lang="en-GB" altLang="en-US" sz="4000" dirty="0"/>
              <a:t>Draft software to minimize compliance issues and negative consequences.  (Particularly consequences of viral open source terms)</a:t>
            </a:r>
          </a:p>
        </p:txBody>
      </p:sp>
    </p:spTree>
    <p:extLst>
      <p:ext uri="{BB962C8B-B14F-4D97-AF65-F5344CB8AC3E}">
        <p14:creationId xmlns:p14="http://schemas.microsoft.com/office/powerpoint/2010/main" val="182007074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685800"/>
            <a:ext cx="12268200" cy="2743200"/>
          </a:xfrm>
        </p:spPr>
        <p:txBody>
          <a:bodyPr lIns="130046" tIns="65023" rIns="130046" bIns="65023"/>
          <a:lstStyle/>
          <a:p>
            <a:pPr marL="1192088" indent="-1192088" algn="l"/>
            <a:r>
              <a:rPr lang="en-GB" altLang="en-US" sz="5400" dirty="0" smtClean="0"/>
              <a:t>Flow </a:t>
            </a:r>
            <a:r>
              <a:rPr lang="en-GB" altLang="en-US" sz="5400" dirty="0"/>
              <a:t>through of </a:t>
            </a:r>
            <a:br>
              <a:rPr lang="en-GB" altLang="en-US" sz="5400" dirty="0"/>
            </a:br>
            <a:r>
              <a:rPr lang="en-GB" altLang="en-US" sz="5400" dirty="0" smtClean="0"/>
              <a:t>licensing terms to final product</a:t>
            </a:r>
            <a:endParaRPr lang="en-GB" altLang="en-US" sz="5400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2895600"/>
            <a:ext cx="12039600" cy="5486400"/>
          </a:xfrm>
        </p:spPr>
        <p:txBody>
          <a:bodyPr lIns="130046" tIns="65023" rIns="130046" bIns="65023"/>
          <a:lstStyle/>
          <a:p>
            <a:r>
              <a:rPr lang="en-GB" altLang="en-US" sz="4000" dirty="0"/>
              <a:t>Make all downstream software engineers aware of presence of open source software and licensing terms.</a:t>
            </a:r>
          </a:p>
          <a:p>
            <a:endParaRPr lang="en-GB" altLang="en-US" sz="4000" dirty="0"/>
          </a:p>
          <a:p>
            <a:r>
              <a:rPr lang="en-GB" altLang="en-US" sz="4000" dirty="0"/>
              <a:t>Make launch team aware of presence of open source software and licensing terms.</a:t>
            </a:r>
          </a:p>
          <a:p>
            <a:endParaRPr lang="en-GB" altLang="en-US" sz="4000" dirty="0"/>
          </a:p>
          <a:p>
            <a:r>
              <a:rPr lang="en-GB" altLang="en-US" sz="4000" dirty="0"/>
              <a:t>Comply with all notices and other requirements of </a:t>
            </a:r>
            <a:r>
              <a:rPr lang="en-GB" altLang="en-US" sz="4000" dirty="0" smtClean="0"/>
              <a:t>all licenses, </a:t>
            </a:r>
            <a:r>
              <a:rPr lang="en-GB" altLang="en-US" sz="4000" dirty="0"/>
              <a:t>and monitor compliance.</a:t>
            </a:r>
          </a:p>
        </p:txBody>
      </p:sp>
    </p:spTree>
    <p:extLst>
      <p:ext uri="{BB962C8B-B14F-4D97-AF65-F5344CB8AC3E}">
        <p14:creationId xmlns:p14="http://schemas.microsoft.com/office/powerpoint/2010/main" val="42784465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638300"/>
            <a:ext cx="12496800" cy="1104900"/>
          </a:xfrm>
        </p:spPr>
        <p:txBody>
          <a:bodyPr/>
          <a:lstStyle/>
          <a:p>
            <a:r>
              <a:rPr lang="en-US" sz="5400" dirty="0" smtClean="0"/>
              <a:t>Other Related SW Issues</a:t>
            </a:r>
            <a:br>
              <a:rPr lang="en-US" sz="5400" dirty="0" smtClean="0"/>
            </a:br>
            <a:r>
              <a:rPr lang="en-US" sz="5400" dirty="0" smtClean="0"/>
              <a:t>The End User License Agreement (EULA)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4572000"/>
            <a:ext cx="10464800" cy="38862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How do you get the end user to read the EULA and agree to the terms?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Common forms are shrink wrap, click wrap, other forms of obtaining agreement.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5283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638300"/>
            <a:ext cx="12496800" cy="1104900"/>
          </a:xfrm>
        </p:spPr>
        <p:txBody>
          <a:bodyPr/>
          <a:lstStyle/>
          <a:p>
            <a:r>
              <a:rPr lang="en-US" sz="5400" dirty="0" smtClean="0"/>
              <a:t>Other Related SW Issues</a:t>
            </a:r>
            <a:br>
              <a:rPr lang="en-US" sz="5400" dirty="0" smtClean="0"/>
            </a:br>
            <a:r>
              <a:rPr lang="en-US" sz="5400" dirty="0" smtClean="0"/>
              <a:t>Royalty Triggering Events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810000"/>
            <a:ext cx="10464800" cy="46482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What triggers the payment of a royalty?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Manufacture, use, sale, ???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Can you comply with the royalty trigger?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Have you considered the entire life cycle of a product and how that may or may not trigger another </a:t>
            </a:r>
            <a:r>
              <a:rPr lang="en-US" smtClean="0"/>
              <a:t>royalty payment?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5884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360" y="0"/>
            <a:ext cx="11054080" cy="2167467"/>
          </a:xfrm>
        </p:spPr>
        <p:txBody>
          <a:bodyPr lIns="130046" tIns="65023" rIns="130046" bIns="65023"/>
          <a:lstStyle/>
          <a:p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6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URVentures</a:t>
            </a:r>
            <a:r>
              <a:rPr lang="en-US" sz="4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Intellectual Property and Commercializing Technology </a:t>
            </a:r>
            <a:br>
              <a:rPr lang="en-US" sz="4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Lecture Series</a:t>
            </a:r>
            <a:br>
              <a:rPr lang="en-US" sz="4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5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5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5360" y="4551680"/>
            <a:ext cx="11054080" cy="2926080"/>
          </a:xfrm>
        </p:spPr>
        <p:txBody>
          <a:bodyPr lIns="130046" tIns="65023" rIns="130046" bIns="65023"/>
          <a:lstStyle/>
          <a:p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September 2014 – April 2015</a:t>
            </a:r>
          </a:p>
          <a:p>
            <a:endParaRPr lang="en-US" sz="26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3400" dirty="0">
                <a:solidFill>
                  <a:srgbClr val="003399"/>
                </a:solidFill>
              </a:rPr>
              <a:t>Sponsored by Dean for Research Office</a:t>
            </a:r>
          </a:p>
          <a:p>
            <a:r>
              <a:rPr lang="en-US" sz="3400" dirty="0">
                <a:solidFill>
                  <a:srgbClr val="003399"/>
                </a:solidFill>
              </a:rPr>
              <a:t>Arts, Sciences &amp; Engineering</a:t>
            </a:r>
          </a:p>
          <a:p>
            <a:endParaRPr lang="en-US" sz="2600" dirty="0">
              <a:solidFill>
                <a:srgbClr val="00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6200" y="7315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THANK YOU!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65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Basic questions when managing software.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352800"/>
            <a:ext cx="10464800" cy="5486400"/>
          </a:xfrm>
        </p:spPr>
        <p:txBody>
          <a:bodyPr/>
          <a:lstStyle/>
          <a:p>
            <a:pPr algn="l"/>
            <a:r>
              <a:rPr lang="en-US" dirty="0" smtClean="0"/>
              <a:t>Where did the code come from?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Employees?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Contractors?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Licensors (which includes open source)</a:t>
            </a:r>
          </a:p>
          <a:p>
            <a:pPr algn="l"/>
            <a:r>
              <a:rPr lang="en-US" dirty="0" smtClean="0"/>
              <a:t>What do you intend to do with the software?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Internal Use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Distribution</a:t>
            </a:r>
          </a:p>
          <a:p>
            <a:pPr algn="l"/>
            <a:r>
              <a:rPr lang="en-US" dirty="0" smtClean="0"/>
              <a:t>What are the consequences?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Obligations, transfer of rights, etc.</a:t>
            </a:r>
          </a:p>
          <a:p>
            <a:pPr algn="l"/>
            <a:endParaRPr lang="en-US" dirty="0"/>
          </a:p>
        </p:txBody>
      </p:sp>
      <p:pic>
        <p:nvPicPr>
          <p:cNvPr id="1028" name="Picture 4" descr="C:\Program Files (x86)\Microsoft Office\MEDIA\CAGCAT10\j02055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76200"/>
            <a:ext cx="1776679" cy="16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95246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1257300"/>
          </a:xfrm>
        </p:spPr>
        <p:txBody>
          <a:bodyPr/>
          <a:lstStyle/>
          <a:p>
            <a:r>
              <a:rPr lang="en-US" sz="5400" dirty="0" smtClean="0"/>
              <a:t>Software Development</a:t>
            </a:r>
            <a:endParaRPr lang="en-US" sz="5400" dirty="0"/>
          </a:p>
        </p:txBody>
      </p:sp>
      <p:sp>
        <p:nvSpPr>
          <p:cNvPr id="3" name="Oval 2"/>
          <p:cNvSpPr/>
          <p:nvPr/>
        </p:nvSpPr>
        <p:spPr bwMode="auto">
          <a:xfrm>
            <a:off x="7253890" y="4953000"/>
            <a:ext cx="1752600" cy="1219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UR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79193" y="4686300"/>
            <a:ext cx="2209800" cy="685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Employees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901090" y="5791200"/>
            <a:ext cx="2209800" cy="685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Contractors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53090" y="3886200"/>
            <a:ext cx="2209800" cy="1143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Commercial Software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cxnSp>
        <p:nvCxnSpPr>
          <p:cNvPr id="14" name="Straight Arrow Connector 13"/>
          <p:cNvCxnSpPr>
            <a:stCxn id="10" idx="3"/>
            <a:endCxn id="3" idx="2"/>
          </p:cNvCxnSpPr>
          <p:nvPr/>
        </p:nvCxnSpPr>
        <p:spPr bwMode="auto">
          <a:xfrm>
            <a:off x="6088993" y="5029200"/>
            <a:ext cx="1164897" cy="5334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1" idx="3"/>
            <a:endCxn id="3" idx="2"/>
          </p:cNvCxnSpPr>
          <p:nvPr/>
        </p:nvCxnSpPr>
        <p:spPr bwMode="auto">
          <a:xfrm flipV="1">
            <a:off x="6110890" y="5562600"/>
            <a:ext cx="1143000" cy="5715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836449" y="5410200"/>
            <a:ext cx="2209800" cy="1143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Open Source Software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0" idx="1"/>
          </p:cNvCxnSpPr>
          <p:nvPr/>
        </p:nvCxnSpPr>
        <p:spPr bwMode="auto">
          <a:xfrm>
            <a:off x="3062890" y="4457700"/>
            <a:ext cx="816303" cy="5715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12" idx="3"/>
            <a:endCxn id="11" idx="1"/>
          </p:cNvCxnSpPr>
          <p:nvPr/>
        </p:nvCxnSpPr>
        <p:spPr bwMode="auto">
          <a:xfrm>
            <a:off x="3062890" y="4457700"/>
            <a:ext cx="838200" cy="16764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8" idx="3"/>
            <a:endCxn id="11" idx="1"/>
          </p:cNvCxnSpPr>
          <p:nvPr/>
        </p:nvCxnSpPr>
        <p:spPr bwMode="auto">
          <a:xfrm>
            <a:off x="3046249" y="5981700"/>
            <a:ext cx="854841" cy="1524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18" idx="3"/>
            <a:endCxn id="10" idx="1"/>
          </p:cNvCxnSpPr>
          <p:nvPr/>
        </p:nvCxnSpPr>
        <p:spPr bwMode="auto">
          <a:xfrm flipV="1">
            <a:off x="3046249" y="5029200"/>
            <a:ext cx="832944" cy="9525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 bwMode="auto">
          <a:xfrm>
            <a:off x="9855200" y="6149865"/>
            <a:ext cx="2209800" cy="1143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End Users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External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9844690" y="3810000"/>
            <a:ext cx="2209800" cy="1143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End Users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Gill Sans" charset="0"/>
              </a:rPr>
              <a:t>Internal</a:t>
            </a:r>
          </a:p>
        </p:txBody>
      </p:sp>
      <p:cxnSp>
        <p:nvCxnSpPr>
          <p:cNvPr id="39" name="Straight Arrow Connector 38"/>
          <p:cNvCxnSpPr>
            <a:stCxn id="3" idx="7"/>
            <a:endCxn id="29" idx="1"/>
          </p:cNvCxnSpPr>
          <p:nvPr/>
        </p:nvCxnSpPr>
        <p:spPr bwMode="auto">
          <a:xfrm flipV="1">
            <a:off x="8749828" y="4381500"/>
            <a:ext cx="1094862" cy="75004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>
            <a:stCxn id="3" idx="5"/>
            <a:endCxn id="28" idx="1"/>
          </p:cNvCxnSpPr>
          <p:nvPr/>
        </p:nvCxnSpPr>
        <p:spPr bwMode="auto">
          <a:xfrm>
            <a:off x="8749828" y="5993652"/>
            <a:ext cx="1105372" cy="72771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1097674" y="8229600"/>
            <a:ext cx="10123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Need to manage the software from developer to end user!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rkcunningham\AppData\Local\Microsoft\Windows\Temporary Internet Files\Content.IE5\O7XQDLSY\braidin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94" y="685800"/>
            <a:ext cx="2513505" cy="10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860097" y="6910552"/>
            <a:ext cx="2209800" cy="1143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Preexisting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Proprietary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Software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cxnSp>
        <p:nvCxnSpPr>
          <p:cNvPr id="5" name="Straight Arrow Connector 4"/>
          <p:cNvCxnSpPr>
            <a:stCxn id="21" idx="3"/>
            <a:endCxn id="10" idx="1"/>
          </p:cNvCxnSpPr>
          <p:nvPr/>
        </p:nvCxnSpPr>
        <p:spPr bwMode="auto">
          <a:xfrm flipV="1">
            <a:off x="3069897" y="5029200"/>
            <a:ext cx="809296" cy="245285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>
            <a:stCxn id="21" idx="3"/>
            <a:endCxn id="11" idx="1"/>
          </p:cNvCxnSpPr>
          <p:nvPr/>
        </p:nvCxnSpPr>
        <p:spPr bwMode="auto">
          <a:xfrm flipV="1">
            <a:off x="3069897" y="6134100"/>
            <a:ext cx="831193" cy="134795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76890" y="2590800"/>
            <a:ext cx="2431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Existing Code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768396" y="2667000"/>
            <a:ext cx="2431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New</a:t>
            </a:r>
          </a:p>
          <a:p>
            <a:r>
              <a:rPr lang="en-US" sz="3200" dirty="0" smtClean="0"/>
              <a:t> Code</a:t>
            </a:r>
            <a:endParaRPr lang="en-US" sz="3200" dirty="0"/>
          </a:p>
        </p:txBody>
      </p:sp>
      <p:cxnSp>
        <p:nvCxnSpPr>
          <p:cNvPr id="16" name="Curved Connector 15"/>
          <p:cNvCxnSpPr>
            <a:stCxn id="12" idx="3"/>
            <a:endCxn id="3" idx="0"/>
          </p:cNvCxnSpPr>
          <p:nvPr/>
        </p:nvCxnSpPr>
        <p:spPr bwMode="auto">
          <a:xfrm>
            <a:off x="3062890" y="4457700"/>
            <a:ext cx="5067300" cy="495300"/>
          </a:xfrm>
          <a:prstGeom prst="curved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64599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00200"/>
            <a:ext cx="10464800" cy="1104900"/>
          </a:xfrm>
        </p:spPr>
        <p:txBody>
          <a:bodyPr/>
          <a:lstStyle/>
          <a:p>
            <a:r>
              <a:rPr lang="en-US" sz="6600" dirty="0" smtClean="0"/>
              <a:t>Employee Developed SW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819400"/>
            <a:ext cx="10464800" cy="5486400"/>
          </a:xfrm>
        </p:spPr>
        <p:txBody>
          <a:bodyPr/>
          <a:lstStyle/>
          <a:p>
            <a:pPr marL="571500" lvl="6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New Code – Obtaining Title</a:t>
            </a:r>
          </a:p>
          <a:p>
            <a:pPr marL="1485900" lvl="8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Employee </a:t>
            </a:r>
            <a:r>
              <a:rPr lang="en-US" dirty="0"/>
              <a:t>Agreement – Obtain ownership of </a:t>
            </a:r>
            <a:r>
              <a:rPr lang="en-US" u="sng" dirty="0"/>
              <a:t>all</a:t>
            </a:r>
            <a:r>
              <a:rPr lang="en-US" dirty="0"/>
              <a:t> IP </a:t>
            </a:r>
            <a:r>
              <a:rPr lang="en-US" dirty="0" smtClean="0"/>
              <a:t>(CP, Patent, etc.) in </a:t>
            </a:r>
            <a:r>
              <a:rPr lang="en-US" dirty="0"/>
              <a:t>work product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1485900" lvl="8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Work </a:t>
            </a:r>
            <a:r>
              <a:rPr lang="en-US" dirty="0"/>
              <a:t>for Hire (Copyright Only!)</a:t>
            </a:r>
          </a:p>
          <a:p>
            <a:pPr algn="l"/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Incorporated Code 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Commercial Code – Obtain license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Open Source – Understand license terms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Preexisting Proprietary – Could be from prior employer, can you obtain rights?</a:t>
            </a:r>
            <a:endParaRPr lang="en-US" dirty="0"/>
          </a:p>
          <a:p>
            <a:pPr marL="1485900" lvl="6" indent="-5715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074" name="Picture 2" descr="C:\Users\rkcunningham\AppData\Local\Microsoft\Windows\Temporary Internet Files\Content.IE5\O7XQDLSY\big-whoop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673" y="80772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756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600200"/>
            <a:ext cx="10464800" cy="1104900"/>
          </a:xfrm>
        </p:spPr>
        <p:txBody>
          <a:bodyPr/>
          <a:lstStyle/>
          <a:p>
            <a:r>
              <a:rPr lang="en-US" sz="6600" dirty="0" smtClean="0"/>
              <a:t>Contractor Developed SW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819400"/>
            <a:ext cx="10464800" cy="5486400"/>
          </a:xfrm>
        </p:spPr>
        <p:txBody>
          <a:bodyPr/>
          <a:lstStyle/>
          <a:p>
            <a:pPr marL="571500" lvl="6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New Code – Obtaining Title</a:t>
            </a:r>
          </a:p>
          <a:p>
            <a:pPr marL="1485900" lvl="8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SW Agreement </a:t>
            </a:r>
            <a:r>
              <a:rPr lang="en-US" dirty="0"/>
              <a:t>– Obtain ownership of </a:t>
            </a:r>
            <a:r>
              <a:rPr lang="en-US" u="sng" dirty="0"/>
              <a:t>all</a:t>
            </a:r>
            <a:r>
              <a:rPr lang="en-US" dirty="0"/>
              <a:t> IP </a:t>
            </a:r>
            <a:r>
              <a:rPr lang="en-US" dirty="0" smtClean="0"/>
              <a:t>(CP, Patent, etc.) in </a:t>
            </a:r>
            <a:r>
              <a:rPr lang="en-US" dirty="0"/>
              <a:t>work product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1485900" lvl="8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Work </a:t>
            </a:r>
            <a:r>
              <a:rPr lang="en-US" dirty="0"/>
              <a:t>for Hire (Copyright Only</a:t>
            </a:r>
            <a:r>
              <a:rPr lang="en-US" dirty="0" smtClean="0"/>
              <a:t>!)</a:t>
            </a:r>
          </a:p>
          <a:p>
            <a:pPr marL="1485900" lvl="8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If can’t own, license sufficient rights</a:t>
            </a:r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Incorporated Code 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Commercial Code – Obtain license</a:t>
            </a:r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Open Source – Understand license terms</a:t>
            </a:r>
            <a:endParaRPr lang="en-US" dirty="0"/>
          </a:p>
          <a:p>
            <a:pPr marL="1485900" lvl="6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Pre-existing contractor code – Obtain license!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098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2400"/>
            <a:ext cx="1843430" cy="18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7943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295400"/>
            <a:ext cx="10464800" cy="1104900"/>
          </a:xfrm>
        </p:spPr>
        <p:txBody>
          <a:bodyPr/>
          <a:lstStyle/>
          <a:p>
            <a:r>
              <a:rPr lang="en-US" sz="5400" dirty="0" smtClean="0"/>
              <a:t>Best Practices with SW Contractor Agreements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Require notice and approval of all 3</a:t>
            </a:r>
            <a:r>
              <a:rPr lang="en-US" baseline="30000" dirty="0" smtClean="0"/>
              <a:t>rd</a:t>
            </a:r>
            <a:r>
              <a:rPr lang="en-US" dirty="0" smtClean="0"/>
              <a:t> party software incorporated into deliverables.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Obtain license to any background IP (both theirs and any they can sublicense) incorporated into deliverables.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Obtain warranty against incorporation of unapproved 3</a:t>
            </a:r>
            <a:r>
              <a:rPr lang="en-US" baseline="30000" dirty="0" smtClean="0"/>
              <a:t>rd</a:t>
            </a:r>
            <a:r>
              <a:rPr lang="en-US" dirty="0" smtClean="0"/>
              <a:t> party code.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Obtain warranty for removal of unapproved 3</a:t>
            </a:r>
            <a:r>
              <a:rPr lang="en-US" baseline="30000" dirty="0" smtClean="0"/>
              <a:t>rd</a:t>
            </a:r>
            <a:r>
              <a:rPr lang="en-US" dirty="0" smtClean="0"/>
              <a:t> party code and repair with approved code.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736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295400"/>
            <a:ext cx="10464800" cy="1104900"/>
          </a:xfrm>
        </p:spPr>
        <p:txBody>
          <a:bodyPr/>
          <a:lstStyle/>
          <a:p>
            <a:r>
              <a:rPr lang="en-US" sz="6600" dirty="0" smtClean="0"/>
              <a:t>Issues with 3</a:t>
            </a:r>
            <a:r>
              <a:rPr lang="en-US" sz="6600" baseline="30000" dirty="0" smtClean="0"/>
              <a:t>rd</a:t>
            </a:r>
            <a:r>
              <a:rPr lang="en-US" sz="6600" dirty="0" smtClean="0"/>
              <a:t> Party SW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2514600"/>
            <a:ext cx="11734800" cy="54864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Can you obtain necessary rights for internal use</a:t>
            </a:r>
            <a:r>
              <a:rPr lang="en-US" dirty="0"/>
              <a:t>?</a:t>
            </a:r>
            <a:endParaRPr lang="en-US" dirty="0" smtClean="0"/>
          </a:p>
          <a:p>
            <a:pPr algn="l"/>
            <a:endParaRPr lang="en-U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Can you obtain necessary rights for distribution if required?</a:t>
            </a:r>
          </a:p>
          <a:p>
            <a:pPr algn="l"/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Who is responsible for bug fixes, updates, integration, customization, tech support?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What are the costs, how long will they be performed, are you entitled to regular updates, forward and backward compatibility?  </a:t>
            </a:r>
          </a:p>
          <a:p>
            <a:pPr algn="l"/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2" name="Picture 2" descr="C:\Program Files (x86)\Microsoft Office\MEDIA\CAGCAT10\j020546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00" y="8247063"/>
            <a:ext cx="1572403" cy="15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45489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rtup Bootcamp IP presentation April 2014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673AB"/>
      </a:accent1>
      <a:accent2>
        <a:srgbClr val="333399"/>
      </a:accent2>
      <a:accent3>
        <a:srgbClr val="FFFFFF"/>
      </a:accent3>
      <a:accent4>
        <a:srgbClr val="000000"/>
      </a:accent4>
      <a:accent5>
        <a:srgbClr val="B0BC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Startup Bootcamp IP presentation April 2014</Template>
  <TotalTime>2757</TotalTime>
  <Pages>0</Pages>
  <Words>2096</Words>
  <Characters>0</Characters>
  <Application>Microsoft Office PowerPoint</Application>
  <PresentationFormat>Custom</PresentationFormat>
  <Lines>0</Lines>
  <Paragraphs>344</Paragraphs>
  <Slides>38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Startup Bootcamp IP presentation April 2014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IP and Commercialization Seminar Series</vt:lpstr>
      <vt:lpstr>Preparing for the New Reality</vt:lpstr>
      <vt:lpstr>SW Utopia v. SW Reality</vt:lpstr>
      <vt:lpstr>Basic questions when managing software.</vt:lpstr>
      <vt:lpstr>Software Development</vt:lpstr>
      <vt:lpstr>Employee Developed SW</vt:lpstr>
      <vt:lpstr>Contractor Developed SW</vt:lpstr>
      <vt:lpstr>Best Practices with SW Contractor Agreements</vt:lpstr>
      <vt:lpstr>Issues with 3rd Party SW</vt:lpstr>
      <vt:lpstr>3rd Party SW Issues Cont.</vt:lpstr>
      <vt:lpstr>The Other 3rd Party Software – Open Source</vt:lpstr>
      <vt:lpstr>Key Idea</vt:lpstr>
      <vt:lpstr>Key Ideas </vt:lpstr>
      <vt:lpstr>What is Open  Source Software?</vt:lpstr>
      <vt:lpstr>Open Source Initiative</vt:lpstr>
      <vt:lpstr>Open Source Software Is Subject to Licensing Terms</vt:lpstr>
      <vt:lpstr>What Are Typical  Open Source Licensing Terms?</vt:lpstr>
      <vt:lpstr>What Are Normal Open Source Licensing Terms? -Continued</vt:lpstr>
      <vt:lpstr>Open Source Licenses are Often Unclear</vt:lpstr>
      <vt:lpstr>Possible Risks from Open Source</vt:lpstr>
      <vt:lpstr>What Are the Potential Problems?</vt:lpstr>
      <vt:lpstr>Assessing Risk  When Considering OS</vt:lpstr>
      <vt:lpstr>Example of using and  OS and possible consequences</vt:lpstr>
      <vt:lpstr>Open Source Licenses</vt:lpstr>
      <vt:lpstr>Types of Open Source Licenses</vt:lpstr>
      <vt:lpstr>“Viral” Open Source Software</vt:lpstr>
      <vt:lpstr>OS Licenses –  An Example - ZLib</vt:lpstr>
      <vt:lpstr>A Common OS License:   GNU GPL – Viral</vt:lpstr>
      <vt:lpstr>PowerPoint Presentation</vt:lpstr>
      <vt:lpstr>Risks/Benefits of Open Source</vt:lpstr>
      <vt:lpstr>OS Best Practices</vt:lpstr>
      <vt:lpstr>Other Forms of Open Source - Cloud Computing</vt:lpstr>
      <vt:lpstr>Compliance</vt:lpstr>
      <vt:lpstr>Compliance with all licensing terms (Open Source and Commercial SW)</vt:lpstr>
      <vt:lpstr>Flow through of  licensing terms to final product</vt:lpstr>
      <vt:lpstr>Other Related SW Issues The End User License Agreement (EULA)</vt:lpstr>
      <vt:lpstr>Other Related SW Issues Royalty Triggering Events</vt:lpstr>
      <vt:lpstr>   URVentures Intellectual Property and Commercializing Technology  Lecture Series   </vt:lpstr>
    </vt:vector>
  </TitlesOfParts>
  <Company>URMC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Intellectual Property</dc:title>
  <dc:creator>Cunningham, Reid K</dc:creator>
  <cp:lastModifiedBy>Cunningham, Reid K</cp:lastModifiedBy>
  <cp:revision>70</cp:revision>
  <cp:lastPrinted>2015-04-14T14:51:23Z</cp:lastPrinted>
  <dcterms:created xsi:type="dcterms:W3CDTF">2014-04-04T12:35:19Z</dcterms:created>
  <dcterms:modified xsi:type="dcterms:W3CDTF">2015-05-18T19:31:52Z</dcterms:modified>
</cp:coreProperties>
</file>