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7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D14F"/>
    <a:srgbClr val="FF5050"/>
    <a:srgbClr val="CCFFFF"/>
    <a:srgbClr val="FF9933"/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2774" autoAdjust="0"/>
  </p:normalViewPr>
  <p:slideViewPr>
    <p:cSldViewPr>
      <p:cViewPr varScale="1">
        <p:scale>
          <a:sx n="79" d="100"/>
          <a:sy n="79" d="100"/>
        </p:scale>
        <p:origin x="1589" y="77"/>
      </p:cViewPr>
      <p:guideLst>
        <p:guide orient="horz" pos="4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63BE48-60F1-4520-88DB-CDA6EAEAED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0486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68" tIns="46584" rIns="93168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2C7339-F6A9-4BF3-A7B9-546FE1CB8C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4528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FCF351-978F-4711-BBCA-8FCC53A173A6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0840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207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2812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9811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718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8511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6582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845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332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15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000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567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60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579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2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9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874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8305800" y="639821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743A4A2-53E9-4E12-9BF7-A6DAD5D4D6FB}" type="slidenum">
              <a:rPr lang="en-US" sz="1600" smtClean="0">
                <a:solidFill>
                  <a:schemeClr val="accent3"/>
                </a:solidFill>
              </a:rPr>
              <a:t>‹#›</a:t>
            </a:fld>
            <a:endParaRPr lang="en-US" sz="1200" dirty="0">
              <a:solidFill>
                <a:schemeClr val="accent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57200"/>
            <a:ext cx="8382000" cy="16764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2017 Administration and </a:t>
            </a:r>
          </a:p>
          <a:p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Finance Conference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948931"/>
            <a:ext cx="845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Calibri" panose="020F0502020204030204" pitchFamily="34" charset="0"/>
              </a:rPr>
              <a:t>Lines of Defense Model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4343400"/>
            <a:ext cx="8610600" cy="1524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en-US" sz="2400" dirty="0">
                <a:latin typeface="Calibri" panose="020F0502020204030204" pitchFamily="34" charset="0"/>
              </a:rPr>
              <a:t>Scott Lawlor, Senior Internal Auditor, Office of University Audit</a:t>
            </a:r>
          </a:p>
          <a:p>
            <a:pPr algn="l"/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1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BB6597-2B46-4837-8760-9E4594126326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Understanding the Lines of Defense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11EC52F-50BE-431B-852A-74A0051B118C}"/>
              </a:ext>
            </a:extLst>
          </p:cNvPr>
          <p:cNvSpPr txBox="1"/>
          <p:nvPr/>
        </p:nvSpPr>
        <p:spPr>
          <a:xfrm>
            <a:off x="370114" y="990600"/>
            <a:ext cx="854528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Internal controls are a set of systems and processes that help to ensure that the University achieves its: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Calibri" panose="020F0502020204030204" pitchFamily="34" charset="0"/>
              </a:rPr>
              <a:t>Operational goals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Calibri" panose="020F0502020204030204" pitchFamily="34" charset="0"/>
              </a:rPr>
              <a:t>Internal and external financial reporting goals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latin typeface="Calibri" panose="020F0502020204030204" pitchFamily="34" charset="0"/>
              </a:rPr>
              <a:t>Legal and regulatory compliance goals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 order to achieve these goals, we need to have in place an effective model across the institution and this is the Lines of Defense Model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5B9A0761-F3A2-4BF8-BD0A-1C74D9773D6F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7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A534EB-23BB-4321-A2CF-EF43558B1BD1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8A958C58-2786-47D7-8620-6B4B7D228155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86095218-07EF-416E-8F23-0B1A7CD126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584825"/>
              </p:ext>
            </p:extLst>
          </p:nvPr>
        </p:nvGraphicFramePr>
        <p:xfrm>
          <a:off x="304800" y="1253067"/>
          <a:ext cx="7772400" cy="5012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Slide" r:id="rId4" imgW="2954933" imgH="2179264" progId="PowerPoint.Slide.12">
                  <p:embed/>
                </p:oleObj>
              </mc:Choice>
              <mc:Fallback>
                <p:oleObj name="Slide" r:id="rId4" imgW="2954933" imgH="2179264" progId="PowerPoint.Slide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53067"/>
                        <a:ext cx="7772400" cy="50122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92F7FC6-D93C-4766-B287-DCC226C173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8011" y="1469347"/>
            <a:ext cx="576389" cy="47882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BC64FF4-3366-4588-B806-C544DBF87E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713793"/>
            <a:ext cx="743327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35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9A38338-952F-459A-9737-340ED3512184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C92F1D6F-DEFA-4FE4-8270-DF6D64D42B0F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044809A-B391-4203-A723-87C22491DAB5}"/>
              </a:ext>
            </a:extLst>
          </p:cNvPr>
          <p:cNvSpPr txBox="1"/>
          <p:nvPr/>
        </p:nvSpPr>
        <p:spPr>
          <a:xfrm>
            <a:off x="370114" y="990600"/>
            <a:ext cx="8545286" cy="402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altLang="en-US" sz="2200" b="1" u="sng" dirty="0">
                <a:latin typeface="Calibri" panose="020F0502020204030204" pitchFamily="34" charset="0"/>
              </a:rPr>
              <a:t>Board of Trustees, Audit and Risk Committees &amp; Executive Management</a:t>
            </a:r>
            <a:endParaRPr lang="en-US" altLang="en-US" sz="2200" u="sng" dirty="0">
              <a:latin typeface="Calibri" panose="020F0502020204030204" pitchFamily="34" charset="0"/>
            </a:endParaRPr>
          </a:p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Perform an essential role in the Lines of Defense model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Ensures model is reflected in the University’s risk management and control processes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Responsible and accountable for: 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Setting objectives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Defining strategies to achieve those objectives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Establishing governance structures and processes to best manage the risks in accomplishing those objectives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Implementing an Enterprise Risk Management function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Provides active support and guidance when implementing the model</a:t>
            </a:r>
          </a:p>
        </p:txBody>
      </p:sp>
    </p:spTree>
    <p:extLst>
      <p:ext uri="{BB962C8B-B14F-4D97-AF65-F5344CB8AC3E}">
        <p14:creationId xmlns:p14="http://schemas.microsoft.com/office/powerpoint/2010/main" val="12797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42FE4181-B4BF-416A-B1ED-1EB9DB58E1A1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20E4F54-EA78-4542-8F9F-1F3DEF473EAE}"/>
              </a:ext>
            </a:extLst>
          </p:cNvPr>
          <p:cNvSpPr txBox="1"/>
          <p:nvPr/>
        </p:nvSpPr>
        <p:spPr>
          <a:xfrm>
            <a:off x="370114" y="990600"/>
            <a:ext cx="8545286" cy="328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altLang="en-US" sz="2200" b="1" u="sng" dirty="0">
                <a:latin typeface="Calibri" panose="020F0502020204030204" pitchFamily="34" charset="0"/>
              </a:rPr>
              <a:t>1</a:t>
            </a:r>
            <a:r>
              <a:rPr lang="en-US" altLang="en-US" sz="2200" b="1" u="sng" baseline="30000" dirty="0">
                <a:latin typeface="Calibri" panose="020F0502020204030204" pitchFamily="34" charset="0"/>
              </a:rPr>
              <a:t>st</a:t>
            </a:r>
            <a:r>
              <a:rPr lang="en-US" altLang="en-US" sz="2200" b="1" u="sng" dirty="0">
                <a:latin typeface="Calibri" panose="020F0502020204030204" pitchFamily="34" charset="0"/>
              </a:rPr>
              <a:t> Line of Defense - Business Operations:</a:t>
            </a:r>
            <a:r>
              <a:rPr lang="en-US" altLang="en-US" sz="2200" dirty="0">
                <a:latin typeface="Calibri" panose="020F0502020204030204" pitchFamily="34" charset="0"/>
              </a:rPr>
              <a:t> Departmental, Operational and Functional Management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Maintain effective internal controls within a defined area; risks are owned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Execute risk and control procedures on a day-to-day basis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Identify, assess, control and mitigate risks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Guide the development and implementation of internal policies and procedures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Ensure activities are consistent with goals and objectives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Managerial and Supervisory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561716C-AD95-4D39-AA16-B3D590C466EA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</a:t>
            </a:r>
          </a:p>
        </p:txBody>
      </p:sp>
    </p:spTree>
    <p:extLst>
      <p:ext uri="{BB962C8B-B14F-4D97-AF65-F5344CB8AC3E}">
        <p14:creationId xmlns:p14="http://schemas.microsoft.com/office/powerpoint/2010/main" val="86868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B6341195-48A1-4DCD-B86E-5F8ECAB9171A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1B2558E-EB04-4F2F-921F-C0CCCEB661B6}"/>
              </a:ext>
            </a:extLst>
          </p:cNvPr>
          <p:cNvSpPr txBox="1"/>
          <p:nvPr/>
        </p:nvSpPr>
        <p:spPr>
          <a:xfrm>
            <a:off x="370114" y="990600"/>
            <a:ext cx="8545286" cy="433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altLang="en-US" sz="2200" b="1" u="sng" dirty="0">
                <a:latin typeface="Calibri" panose="020F0502020204030204" pitchFamily="34" charset="0"/>
              </a:rPr>
              <a:t>2</a:t>
            </a:r>
            <a:r>
              <a:rPr lang="en-US" altLang="en-US" sz="2200" b="1" u="sng" baseline="30000" dirty="0">
                <a:latin typeface="Calibri" panose="020F0502020204030204" pitchFamily="34" charset="0"/>
              </a:rPr>
              <a:t>nd</a:t>
            </a:r>
            <a:r>
              <a:rPr lang="en-US" altLang="en-US" sz="2200" b="1" u="sng" dirty="0">
                <a:latin typeface="Calibri" panose="020F0502020204030204" pitchFamily="34" charset="0"/>
              </a:rPr>
              <a:t> Line of Defense - Oversight Functions:</a:t>
            </a:r>
            <a:r>
              <a:rPr lang="en-US" altLang="en-US" sz="2200" dirty="0">
                <a:latin typeface="Calibri" panose="020F0502020204030204" pitchFamily="34" charset="0"/>
              </a:rPr>
              <a:t> Risk Assurance Functions (Academic and Medical)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Ensure Business Operation controls are properly designed, in place and operating as intended.  Typically include: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Internal Control Assurance Processes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Controllership for financial risks and reporting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Provide guidance and training on the risk management process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Monitor the adequacy and effectiveness of internal control, accuracy of reporting, compliance and timely remediation of deficiencies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Program Audits of grants and contributions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Management oversight committees (IT, HR, Program)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Report risk-related information organization-wide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8060638-EEBF-4B14-B361-219863E241D9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</a:t>
            </a:r>
          </a:p>
        </p:txBody>
      </p:sp>
    </p:spTree>
    <p:extLst>
      <p:ext uri="{BB962C8B-B14F-4D97-AF65-F5344CB8AC3E}">
        <p14:creationId xmlns:p14="http://schemas.microsoft.com/office/powerpoint/2010/main" val="19494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315253BB-72BF-432D-8908-0D5F63D8AEE6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DD4792A-19AC-451D-BE68-2E0427DDEDC4}"/>
              </a:ext>
            </a:extLst>
          </p:cNvPr>
          <p:cNvSpPr txBox="1"/>
          <p:nvPr/>
        </p:nvSpPr>
        <p:spPr>
          <a:xfrm>
            <a:off x="370114" y="990600"/>
            <a:ext cx="8545286" cy="37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altLang="en-US" sz="2200" b="1" u="sng" dirty="0">
                <a:latin typeface="Calibri" panose="020F0502020204030204" pitchFamily="34" charset="0"/>
              </a:rPr>
              <a:t>3</a:t>
            </a:r>
            <a:r>
              <a:rPr lang="en-US" altLang="en-US" sz="2200" b="1" u="sng" baseline="30000" dirty="0">
                <a:latin typeface="Calibri" panose="020F0502020204030204" pitchFamily="34" charset="0"/>
              </a:rPr>
              <a:t>rd</a:t>
            </a:r>
            <a:r>
              <a:rPr lang="en-US" altLang="en-US" sz="2200" b="1" u="sng" dirty="0">
                <a:latin typeface="Calibri" panose="020F0502020204030204" pitchFamily="34" charset="0"/>
              </a:rPr>
              <a:t> Line of Defense - Independent and Objective Assurance:</a:t>
            </a:r>
            <a:r>
              <a:rPr lang="en-US" altLang="en-US" sz="2200" dirty="0">
                <a:latin typeface="Calibri" panose="020F0502020204030204" pitchFamily="34" charset="0"/>
              </a:rPr>
              <a:t> Internal Audit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Act in accordance with recognized audit standards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Perform duties independently and objectively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Active and effective reporting line to the Governing Body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Ethics, Investigations, Whistleblower, etc.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Key is independence and reporting lines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Must report internally to the Governing Body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Utilize “best practices” approach based on assessing risks to focus audits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Calibri" panose="020F0502020204030204" pitchFamily="34" charset="0"/>
              </a:rPr>
              <a:t>Flexible process to adapt to the specific of each engagement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7D68E03-61FA-4736-9735-A2BC039E729D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</a:t>
            </a:r>
          </a:p>
        </p:txBody>
      </p:sp>
    </p:spTree>
    <p:extLst>
      <p:ext uri="{BB962C8B-B14F-4D97-AF65-F5344CB8AC3E}">
        <p14:creationId xmlns:p14="http://schemas.microsoft.com/office/powerpoint/2010/main" val="87616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0E3803-5D84-49ED-955B-CB511C63C43B}"/>
              </a:ext>
            </a:extLst>
          </p:cNvPr>
          <p:cNvSpPr txBox="1"/>
          <p:nvPr/>
        </p:nvSpPr>
        <p:spPr>
          <a:xfrm>
            <a:off x="340065" y="166508"/>
            <a:ext cx="8311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Lines of Defense Model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6051668E-3322-4DB6-ACE1-D9DA4393F99C}"/>
              </a:ext>
            </a:extLst>
          </p:cNvPr>
          <p:cNvCxnSpPr/>
          <p:nvPr/>
        </p:nvCxnSpPr>
        <p:spPr bwMode="auto">
          <a:xfrm>
            <a:off x="381000" y="685800"/>
            <a:ext cx="8229600" cy="0"/>
          </a:xfrm>
          <a:prstGeom prst="line">
            <a:avLst/>
          </a:prstGeom>
          <a:ln>
            <a:solidFill>
              <a:schemeClr val="accent2">
                <a:lumMod val="25000"/>
              </a:schemeClr>
            </a:solidFill>
            <a:headEnd type="none" w="med" len="med"/>
            <a:tailEnd type="non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8960A6-F962-4C22-8CC6-2C55FE2A191F}"/>
              </a:ext>
            </a:extLst>
          </p:cNvPr>
          <p:cNvSpPr txBox="1"/>
          <p:nvPr/>
        </p:nvSpPr>
        <p:spPr>
          <a:xfrm>
            <a:off x="370114" y="990600"/>
            <a:ext cx="8545286" cy="437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eaLnBrk="1" hangingPunct="1">
              <a:lnSpc>
                <a:spcPct val="90000"/>
              </a:lnSpc>
              <a:spcBef>
                <a:spcPct val="35000"/>
              </a:spcBef>
            </a:pPr>
            <a:r>
              <a:rPr lang="en-US" sz="2800" dirty="0">
                <a:latin typeface="Calibri" panose="020F0502020204030204" pitchFamily="34" charset="0"/>
              </a:rPr>
              <a:t>Key Takeaways</a:t>
            </a:r>
            <a:endParaRPr lang="en-US" altLang="en-US" sz="2200" dirty="0">
              <a:latin typeface="Calibri" panose="020F0502020204030204" pitchFamily="34" charset="0"/>
            </a:endParaRP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Calibri" panose="020F0502020204030204" pitchFamily="34" charset="0"/>
              </a:rPr>
              <a:t>Not a standalone solution to effective risk management, but rather a component of the overall process.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Calibri" panose="020F0502020204030204" pitchFamily="34" charset="0"/>
              </a:rPr>
              <a:t>Enhances the University’s risk management strategy with greater efficiency and effectiveness</a:t>
            </a:r>
          </a:p>
          <a:p>
            <a:pPr marL="285750" lvl="1" indent="-285750" eaLnBrk="1" hangingPunct="1">
              <a:lnSpc>
                <a:spcPct val="90000"/>
              </a:lnSpc>
              <a:spcBef>
                <a:spcPct val="35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Calibri" panose="020F0502020204030204" pitchFamily="34" charset="0"/>
              </a:rPr>
              <a:t>Model needs to be supported by an active, ongoing initiative and an appropriate organizational mandate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Appropriate leadership, accountability, clearly articulated objectives and active performance measures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Oversight by both Executive Management, the Board of Trustees and Audit/Risk Committees</a:t>
            </a:r>
          </a:p>
          <a:p>
            <a:pPr marL="800100" lvl="2" indent="-342900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Calibri" panose="020F0502020204030204" pitchFamily="34" charset="0"/>
              </a:rPr>
              <a:t>Continuous fine tuning and improvements must be implemented</a:t>
            </a:r>
          </a:p>
        </p:txBody>
      </p:sp>
    </p:spTree>
    <p:extLst>
      <p:ext uri="{BB962C8B-B14F-4D97-AF65-F5344CB8AC3E}">
        <p14:creationId xmlns:p14="http://schemas.microsoft.com/office/powerpoint/2010/main" val="386713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R.lightbackgrnd">
  <a:themeElements>
    <a:clrScheme name="Office Theme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UR.lightbackgrnd</Template>
  <TotalTime>2908</TotalTime>
  <Words>506</Words>
  <Application>Microsoft Office PowerPoint</Application>
  <PresentationFormat>On-screen Show (4:3)</PresentationFormat>
  <Paragraphs>65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MS Pゴシック</vt:lpstr>
      <vt:lpstr>Times New Roman</vt:lpstr>
      <vt:lpstr>Wingdings</vt:lpstr>
      <vt:lpstr>UR.lightbackgrnd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Lawlor, Scott</cp:lastModifiedBy>
  <cp:revision>270</cp:revision>
  <cp:lastPrinted>2017-10-23T14:34:04Z</cp:lastPrinted>
  <dcterms:created xsi:type="dcterms:W3CDTF">2014-10-28T16:51:51Z</dcterms:created>
  <dcterms:modified xsi:type="dcterms:W3CDTF">2018-03-26T16:29:24Z</dcterms:modified>
</cp:coreProperties>
</file>