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6" r:id="rId6"/>
    <p:sldMasterId id="2147484420" r:id="rId7"/>
  </p:sldMasterIdLst>
  <p:notesMasterIdLst>
    <p:notesMasterId r:id="rId26"/>
  </p:notesMasterIdLst>
  <p:handoutMasterIdLst>
    <p:handoutMasterId r:id="rId27"/>
  </p:handoutMasterIdLst>
  <p:sldIdLst>
    <p:sldId id="509" r:id="rId8"/>
    <p:sldId id="836" r:id="rId9"/>
    <p:sldId id="1108" r:id="rId10"/>
    <p:sldId id="1099" r:id="rId11"/>
    <p:sldId id="1114" r:id="rId12"/>
    <p:sldId id="1109" r:id="rId13"/>
    <p:sldId id="1088" r:id="rId14"/>
    <p:sldId id="1101" r:id="rId15"/>
    <p:sldId id="1100" r:id="rId16"/>
    <p:sldId id="1093" r:id="rId17"/>
    <p:sldId id="1094" r:id="rId18"/>
    <p:sldId id="1110" r:id="rId19"/>
    <p:sldId id="1095" r:id="rId20"/>
    <p:sldId id="1111" r:id="rId21"/>
    <p:sldId id="1112" r:id="rId22"/>
    <p:sldId id="1113" r:id="rId23"/>
    <p:sldId id="1079" r:id="rId24"/>
    <p:sldId id="728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191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230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bert, Richard Douglas" initials="RH" lastIdx="5" clrIdx="0"/>
  <p:cmAuthor id="1" name="Fronterre, Cindy" initials="F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D6F616"/>
    <a:srgbClr val="FFDE3B"/>
    <a:srgbClr val="D3D3D3"/>
    <a:srgbClr val="FFD700"/>
    <a:srgbClr val="2C5D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9" autoAdjust="0"/>
    <p:restoredTop sz="99799" autoAdjust="0"/>
  </p:normalViewPr>
  <p:slideViewPr>
    <p:cSldViewPr>
      <p:cViewPr varScale="1">
        <p:scale>
          <a:sx n="70" d="100"/>
          <a:sy n="70" d="100"/>
        </p:scale>
        <p:origin x="980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8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816" y="-90"/>
      </p:cViewPr>
      <p:guideLst>
        <p:guide orient="horz" pos="2932"/>
        <p:guide pos="2191"/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169699" cy="480060"/>
          </a:xfrm>
          <a:prstGeom prst="rect">
            <a:avLst/>
          </a:prstGeom>
        </p:spPr>
        <p:txBody>
          <a:bodyPr vert="horz" lIns="95024" tIns="47512" rIns="95024" bIns="4751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845" y="1"/>
            <a:ext cx="3169699" cy="480060"/>
          </a:xfrm>
          <a:prstGeom prst="rect">
            <a:avLst/>
          </a:prstGeom>
        </p:spPr>
        <p:txBody>
          <a:bodyPr vert="horz" lIns="95024" tIns="47512" rIns="95024" bIns="47512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12/13/2017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45" y="9119499"/>
            <a:ext cx="3169699" cy="480060"/>
          </a:xfrm>
          <a:prstGeom prst="rect">
            <a:avLst/>
          </a:prstGeom>
        </p:spPr>
        <p:txBody>
          <a:bodyPr vert="horz" lIns="95024" tIns="47512" rIns="95024" bIns="47512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9120189"/>
            <a:ext cx="3170238" cy="479425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169699" cy="480060"/>
          </a:xfrm>
          <a:prstGeom prst="rect">
            <a:avLst/>
          </a:prstGeom>
        </p:spPr>
        <p:txBody>
          <a:bodyPr vert="horz" lIns="96600" tIns="48301" rIns="96600" bIns="48301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5" y="1"/>
            <a:ext cx="3169699" cy="480060"/>
          </a:xfrm>
          <a:prstGeom prst="rect">
            <a:avLst/>
          </a:prstGeom>
        </p:spPr>
        <p:txBody>
          <a:bodyPr vert="horz" lIns="96600" tIns="48301" rIns="96600" bIns="48301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12/13/2017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0" tIns="48301" rIns="96600" bIns="48301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1"/>
            <a:ext cx="5851496" cy="4320540"/>
          </a:xfrm>
          <a:prstGeom prst="rect">
            <a:avLst/>
          </a:prstGeom>
        </p:spPr>
        <p:txBody>
          <a:bodyPr vert="horz" lIns="96600" tIns="48301" rIns="96600" bIns="4830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119499"/>
            <a:ext cx="3169699" cy="480060"/>
          </a:xfrm>
          <a:prstGeom prst="rect">
            <a:avLst/>
          </a:prstGeom>
        </p:spPr>
        <p:txBody>
          <a:bodyPr vert="horz" lIns="96600" tIns="48301" rIns="96600" bIns="48301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5" y="9119499"/>
            <a:ext cx="3169699" cy="480060"/>
          </a:xfrm>
          <a:prstGeom prst="rect">
            <a:avLst/>
          </a:prstGeom>
        </p:spPr>
        <p:txBody>
          <a:bodyPr vert="horz" lIns="96600" tIns="48301" rIns="96600" bIns="48301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308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672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06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342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31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672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759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233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6721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672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67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2294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097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762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"/>
          <p:cNvSpPr>
            <a:spLocks noChangeShapeType="1"/>
          </p:cNvSpPr>
          <p:nvPr userDrawn="1"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676400"/>
            <a:ext cx="7772400" cy="731520"/>
          </a:xfrm>
        </p:spPr>
        <p:txBody>
          <a:bodyPr/>
          <a:lstStyle>
            <a:lvl1pPr marL="0" indent="0">
              <a:buNone/>
              <a:defRPr sz="44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85800" y="2514600"/>
            <a:ext cx="7772400" cy="584775"/>
          </a:xfrm>
        </p:spPr>
        <p:txBody>
          <a:bodyPr>
            <a:sp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3581400"/>
            <a:ext cx="1828800" cy="381000"/>
          </a:xfrm>
        </p:spPr>
        <p:txBody>
          <a:bodyPr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81000" y="1447800"/>
            <a:ext cx="8229600" cy="6397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ABC8-2F76-4A53-A08B-6961F5D4E48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2A00-8AB7-48A9-9CA3-0FA8430D4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63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ABC8-2F76-4A53-A08B-6961F5D4E48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2A00-8AB7-48A9-9CA3-0FA8430D4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189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ABC8-2F76-4A53-A08B-6961F5D4E48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2A00-8AB7-48A9-9CA3-0FA8430D4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14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ABC8-2F76-4A53-A08B-6961F5D4E48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2A00-8AB7-48A9-9CA3-0FA8430D4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072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ABC8-2F76-4A53-A08B-6961F5D4E48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2A00-8AB7-48A9-9CA3-0FA8430D4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4874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ABC8-2F76-4A53-A08B-6961F5D4E48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2A00-8AB7-48A9-9CA3-0FA8430D4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695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Box 6"/>
          <p:cNvSpPr txBox="1"/>
          <p:nvPr userDrawn="1"/>
        </p:nvSpPr>
        <p:spPr bwMode="auto">
          <a:xfrm>
            <a:off x="228600" y="6446966"/>
            <a:ext cx="1192378" cy="2769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rtlCol="0" anchor="ctr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+mn-lt"/>
              </a:rPr>
              <a:t>November </a:t>
            </a:r>
            <a:r>
              <a:rPr lang="en-US" sz="1200" baseline="0" dirty="0" smtClean="0">
                <a:solidFill>
                  <a:schemeClr val="tx1"/>
                </a:solidFill>
                <a:latin typeface="+mn-lt"/>
              </a:rPr>
              <a:t>2017</a:t>
            </a:r>
            <a:endParaRPr lang="en-US" sz="12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99269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ABC8-2F76-4A53-A08B-6961F5D4E48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2A00-8AB7-48A9-9CA3-0FA8430D4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897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ABC8-2F76-4A53-A08B-6961F5D4E48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2A00-8AB7-48A9-9CA3-0FA8430D4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458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ABC8-2F76-4A53-A08B-6961F5D4E48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2A00-8AB7-48A9-9CA3-0FA8430D4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004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ABC8-2F76-4A53-A08B-6961F5D4E48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2A00-8AB7-48A9-9CA3-0FA8430D4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0779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3ABC8-2F76-4A53-A08B-6961F5D4E48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92A00-8AB7-48A9-9CA3-0FA8430D4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454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6195A-D8A3-46BE-BE80-409BA58FC4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406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79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09801"/>
            <a:ext cx="4040188" cy="39163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09801"/>
            <a:ext cx="4041775" cy="39163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11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649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543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781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09800"/>
            <a:ext cx="5111750" cy="39163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09800"/>
            <a:ext cx="3008313" cy="3916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4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209799"/>
            <a:ext cx="5486400" cy="2517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837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09800"/>
            <a:ext cx="8229600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457200" y="2133600"/>
            <a:ext cx="8229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9" y="8681"/>
            <a:ext cx="9144000" cy="131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87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7" r:id="rId1"/>
    <p:sldLayoutId id="2147484408" r:id="rId2"/>
    <p:sldLayoutId id="2147484409" r:id="rId3"/>
    <p:sldLayoutId id="2147484410" r:id="rId4"/>
    <p:sldLayoutId id="2147484411" r:id="rId5"/>
    <p:sldLayoutId id="2147484412" r:id="rId6"/>
    <p:sldLayoutId id="2147484413" r:id="rId7"/>
    <p:sldLayoutId id="2147484414" r:id="rId8"/>
    <p:sldLayoutId id="2147484415" r:id="rId9"/>
    <p:sldLayoutId id="2147484416" r:id="rId10"/>
    <p:sldLayoutId id="2147484417" r:id="rId11"/>
    <p:sldLayoutId id="2147484418" r:id="rId12"/>
    <p:sldLayoutId id="2147484419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3ABC8-2F76-4A53-A08B-6961F5D4E482}" type="datetimeFigureOut">
              <a:rPr lang="en-US" smtClean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92A00-8AB7-48A9-9CA3-0FA8430D48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83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1" r:id="rId1"/>
    <p:sldLayoutId id="2147484422" r:id="rId2"/>
    <p:sldLayoutId id="2147484423" r:id="rId3"/>
    <p:sldLayoutId id="2147484424" r:id="rId4"/>
    <p:sldLayoutId id="2147484425" r:id="rId5"/>
    <p:sldLayoutId id="2147484426" r:id="rId6"/>
    <p:sldLayoutId id="2147484427" r:id="rId7"/>
    <p:sldLayoutId id="2147484428" r:id="rId8"/>
    <p:sldLayoutId id="2147484429" r:id="rId9"/>
    <p:sldLayoutId id="2147484430" r:id="rId10"/>
    <p:sldLayoutId id="214748443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ccountsPayable@finance.Rochester.ed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rmc.rochester.edu/purchasing/documents/SPJCI_000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rmc.rochester.edu/purchasing/how-to-purchase/purchasing-card.cfm#Excluded_Items" TargetMode="External"/><Relationship Id="rId5" Type="http://schemas.openxmlformats.org/officeDocument/2006/relationships/hyperlink" Target="https://www.urmc.rochester.edu/purchasing/how-to-purchase/purchase-orders.cfm#Consultant" TargetMode="External"/><Relationship Id="rId4" Type="http://schemas.openxmlformats.org/officeDocument/2006/relationships/hyperlink" Target="https://www.urmc.rochester.edu/purchasing/Purchasing-Training-Guides.cf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1676400"/>
            <a:ext cx="7772400" cy="15240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F4 Payment Request Form </a:t>
            </a:r>
          </a:p>
          <a:p>
            <a:pPr algn="ctr"/>
            <a:r>
              <a:rPr lang="en-US" sz="3600" dirty="0" smtClean="0"/>
              <a:t>Training Reference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685800" y="3581400"/>
            <a:ext cx="4572000" cy="381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November 2017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4240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Payee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If you are paying a study participant and not providing a W9 because they won’t get $275 from you, you </a:t>
            </a:r>
            <a:r>
              <a:rPr lang="en-US" sz="2800" dirty="0" smtClean="0"/>
              <a:t>need </a:t>
            </a:r>
            <a:r>
              <a:rPr lang="en-US" sz="2800" dirty="0"/>
              <a:t>to indicate how much they have been paid so far in the calendar year </a:t>
            </a:r>
            <a:endParaRPr lang="en-US" sz="2800" dirty="0" smtClean="0"/>
          </a:p>
          <a:p>
            <a:r>
              <a:rPr lang="en-US" sz="2800" dirty="0" smtClean="0"/>
              <a:t>Space provided on form for Nonresident alien email </a:t>
            </a:r>
            <a:endParaRPr lang="en-US" sz="2800" dirty="0"/>
          </a:p>
          <a:p>
            <a:r>
              <a:rPr lang="en-US" sz="2800" dirty="0" smtClean="0"/>
              <a:t>Only use the Invoice Number field if there is an actual invoice as supporting documentation</a:t>
            </a:r>
          </a:p>
          <a:p>
            <a:pPr lvl="1"/>
            <a:r>
              <a:rPr lang="en-US" sz="2400" dirty="0" smtClean="0"/>
              <a:t>Otherwise use the Header </a:t>
            </a:r>
            <a:r>
              <a:rPr lang="en-US" sz="2400" dirty="0"/>
              <a:t>M</a:t>
            </a:r>
            <a:r>
              <a:rPr lang="en-US" sz="2400" dirty="0" smtClean="0"/>
              <a:t>emo field</a:t>
            </a:r>
          </a:p>
          <a:p>
            <a:pPr lvl="1"/>
            <a:r>
              <a:rPr lang="en-US" sz="2400" dirty="0" smtClean="0"/>
              <a:t>Exception: for payments to study participants put the (last) visit date formatted as mmddyy in the Invoice # field</a:t>
            </a:r>
          </a:p>
        </p:txBody>
      </p:sp>
    </p:spTree>
    <p:extLst>
      <p:ext uri="{BB962C8B-B14F-4D97-AF65-F5344CB8AC3E}">
        <p14:creationId xmlns:p14="http://schemas.microsoft.com/office/powerpoint/2010/main" val="418209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Prefer: “Default Payment Type”</a:t>
            </a:r>
          </a:p>
          <a:p>
            <a:r>
              <a:rPr lang="en-US" sz="2800" dirty="0" smtClean="0"/>
              <a:t>Enclosure </a:t>
            </a:r>
          </a:p>
          <a:p>
            <a:pPr lvl="1"/>
            <a:r>
              <a:rPr lang="en-US" sz="2400" dirty="0" smtClean="0"/>
              <a:t>if marked but Default Payment Type is ACH, no enclosure will be sent</a:t>
            </a:r>
          </a:p>
          <a:p>
            <a:pPr lvl="1"/>
            <a:r>
              <a:rPr lang="en-US" sz="2400" dirty="0" smtClean="0"/>
              <a:t>ACH would not be the default for the supplier if they weren’t savvy enough to apply our payments correctly utilizing Invoice # and/or Header Memo.  Of course early transition to ACH may involve some exceptions.</a:t>
            </a:r>
          </a:p>
          <a:p>
            <a:r>
              <a:rPr lang="en-US" dirty="0" smtClean="0"/>
              <a:t>If have ACH banking info but don’t know if supplier is setup already, mark that box </a:t>
            </a:r>
          </a:p>
        </p:txBody>
      </p:sp>
    </p:spTree>
    <p:extLst>
      <p:ext uri="{BB962C8B-B14F-4D97-AF65-F5344CB8AC3E}">
        <p14:creationId xmlns:p14="http://schemas.microsoft.com/office/powerpoint/2010/main" val="53418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Mailed back</a:t>
            </a:r>
          </a:p>
          <a:p>
            <a:pPr lvl="1"/>
            <a:r>
              <a:rPr lang="en-US" dirty="0" smtClean="0"/>
              <a:t>New: space is provided for divisional finance signature if mail back is for some reason other than the acceptable reasons</a:t>
            </a:r>
          </a:p>
          <a:p>
            <a:r>
              <a:rPr lang="en-US" dirty="0" smtClean="0"/>
              <a:t>Picked up: same</a:t>
            </a:r>
          </a:p>
          <a:p>
            <a:r>
              <a:rPr lang="en-US" dirty="0" smtClean="0"/>
              <a:t>Rushed</a:t>
            </a:r>
          </a:p>
          <a:p>
            <a:pPr lvl="1"/>
            <a:r>
              <a:rPr lang="en-US" dirty="0" smtClean="0"/>
              <a:t>Best practice and required to still include Special Handling form on TOP of the F4</a:t>
            </a:r>
          </a:p>
        </p:txBody>
      </p:sp>
    </p:spTree>
    <p:extLst>
      <p:ext uri="{BB962C8B-B14F-4D97-AF65-F5344CB8AC3E}">
        <p14:creationId xmlns:p14="http://schemas.microsoft.com/office/powerpoint/2010/main" val="24451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800" dirty="0" smtClean="0"/>
              <a:t>If you cannot fit all your distributions on the form</a:t>
            </a:r>
          </a:p>
          <a:p>
            <a:pPr lvl="1"/>
            <a:r>
              <a:rPr lang="en-US" sz="3400" smtClean="0"/>
              <a:t>Write “see attached” </a:t>
            </a:r>
            <a:r>
              <a:rPr lang="en-US" sz="3400" dirty="0" smtClean="0"/>
              <a:t>and attach as the next page a listing of accounting codes and the dollar amount to charge</a:t>
            </a:r>
          </a:p>
          <a:p>
            <a:pPr lvl="1"/>
            <a:r>
              <a:rPr lang="en-US" sz="3400" dirty="0" smtClean="0"/>
              <a:t>If more than 10, contact </a:t>
            </a:r>
            <a:r>
              <a:rPr lang="en-US" sz="3400" dirty="0" smtClean="0">
                <a:hlinkClick r:id="rId2"/>
              </a:rPr>
              <a:t>AccountsPayable@finance.Rochester.edu</a:t>
            </a:r>
            <a:r>
              <a:rPr lang="en-US" sz="3400" dirty="0" smtClean="0"/>
              <a:t> about possible EIB upload</a:t>
            </a:r>
          </a:p>
          <a:p>
            <a:pPr lvl="1"/>
            <a:r>
              <a:rPr lang="en-US" sz="3400" dirty="0" smtClean="0"/>
              <a:t>96% of all invoices are distributed to 3 FAO-SC combinations or fewer</a:t>
            </a:r>
            <a:endParaRPr lang="en-US" sz="3400" dirty="0"/>
          </a:p>
          <a:p>
            <a:r>
              <a:rPr lang="en-US" sz="3800" dirty="0" smtClean="0"/>
              <a:t>Spend Category considerations</a:t>
            </a:r>
          </a:p>
          <a:p>
            <a:pPr lvl="1"/>
            <a:r>
              <a:rPr lang="en-US" sz="3400" dirty="0" smtClean="0"/>
              <a:t>NO</a:t>
            </a:r>
            <a:r>
              <a:rPr lang="en-US" sz="3400" dirty="0"/>
              <a:t>: </a:t>
            </a:r>
            <a:r>
              <a:rPr lang="en-US" sz="3400" dirty="0" smtClean="0"/>
              <a:t>“Allocation”, “transfer”, “reserves”, ”funding” </a:t>
            </a:r>
          </a:p>
          <a:p>
            <a:pPr lvl="1"/>
            <a:r>
              <a:rPr lang="en-US" sz="3400" dirty="0" smtClean="0"/>
              <a:t>SC </a:t>
            </a:r>
            <a:r>
              <a:rPr lang="en-US" sz="3400" dirty="0"/>
              <a:t>drives 1099 reporting</a:t>
            </a:r>
          </a:p>
          <a:p>
            <a:pPr lvl="1"/>
            <a:r>
              <a:rPr lang="en-US" sz="3400" dirty="0"/>
              <a:t>Don’t pick a different SC (other than the best one) because you don’t have budget in that SC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58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Responses </a:t>
            </a:r>
            <a:r>
              <a:rPr lang="en-US" dirty="0"/>
              <a:t>of “Agree” are an indication </a:t>
            </a:r>
            <a:r>
              <a:rPr lang="en-US" dirty="0" smtClean="0"/>
              <a:t>of higher degrees of policy compliance</a:t>
            </a:r>
          </a:p>
          <a:p>
            <a:r>
              <a:rPr lang="en-US" dirty="0" smtClean="0"/>
              <a:t>Responses </a:t>
            </a:r>
            <a:r>
              <a:rPr lang="en-US" dirty="0"/>
              <a:t>of “Disagree” </a:t>
            </a:r>
            <a:r>
              <a:rPr lang="en-US" dirty="0" smtClean="0"/>
              <a:t>are NOT acceptable</a:t>
            </a:r>
          </a:p>
          <a:p>
            <a:pPr lvl="1"/>
            <a:r>
              <a:rPr lang="en-US" dirty="0" smtClean="0"/>
              <a:t>The last 3 certification questions can be left blank</a:t>
            </a:r>
            <a:r>
              <a:rPr lang="en-US" b="1" dirty="0" smtClean="0"/>
              <a:t> </a:t>
            </a:r>
            <a:r>
              <a:rPr lang="en-US" b="1" u="sng" dirty="0" smtClean="0"/>
              <a:t>if</a:t>
            </a:r>
            <a:r>
              <a:rPr lang="en-US" b="1" dirty="0" smtClean="0"/>
              <a:t> </a:t>
            </a:r>
            <a:r>
              <a:rPr lang="en-US" dirty="0" smtClean="0"/>
              <a:t>they are not applicable: amount &lt;$25k, not a payment for services, did not check the box “…banking info is provided…”</a:t>
            </a:r>
          </a:p>
          <a:p>
            <a:r>
              <a:rPr lang="en-US" dirty="0" smtClean="0"/>
              <a:t>The certification statement is a statement of compliance with various policy topics</a:t>
            </a:r>
          </a:p>
          <a:p>
            <a:pPr lvl="1"/>
            <a:r>
              <a:rPr lang="en-US" dirty="0" smtClean="0"/>
              <a:t>If you find yourself thinking “disagree” then payment should not be made, do not sign the certification and do not submit the form to AP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9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Explain how the payment is in support of University business</a:t>
            </a:r>
          </a:p>
          <a:p>
            <a:r>
              <a:rPr lang="en-US" dirty="0" smtClean="0"/>
              <a:t>Include supporting explanations/clarifications to any other field/response on the form</a:t>
            </a:r>
          </a:p>
          <a:p>
            <a:r>
              <a:rPr lang="en-US" dirty="0" smtClean="0"/>
              <a:t>Do not include any Protected Health Info</a:t>
            </a:r>
          </a:p>
          <a:p>
            <a:r>
              <a:rPr lang="en-US" dirty="0" smtClean="0"/>
              <a:t>Don’t forget supporting documentation: invoice, list of attendees for meals, enclosure materials, other explanations, etc.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4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Approver must be the “next-level”/supervisor to the Requestor, responsible for the FAO(s) being charged</a:t>
            </a:r>
          </a:p>
          <a:p>
            <a:pPr lvl="1"/>
            <a:r>
              <a:rPr lang="en-US" dirty="0" smtClean="0"/>
              <a:t>Additional signatures can be added to meet your department’s needs</a:t>
            </a:r>
          </a:p>
          <a:p>
            <a:r>
              <a:rPr lang="en-US" dirty="0" smtClean="0"/>
              <a:t>Signatures must be original</a:t>
            </a:r>
          </a:p>
          <a:p>
            <a:pPr lvl="1"/>
            <a:r>
              <a:rPr lang="en-US" dirty="0" smtClean="0"/>
              <a:t>Signatures not required for payment of purchase order invoices &lt;$10k and Pcard</a:t>
            </a:r>
          </a:p>
          <a:p>
            <a:pPr lvl="1"/>
            <a:r>
              <a:rPr lang="en-US" dirty="0" smtClean="0"/>
              <a:t>Plan ahead if Requestors and Approvers are in different locations</a:t>
            </a:r>
          </a:p>
          <a:p>
            <a:pPr lvl="1"/>
            <a:r>
              <a:rPr lang="en-US" dirty="0" smtClean="0"/>
              <a:t>Lots of plans in place to capture approvals electronically with new Purchasing and Travel systems.  Until then our policy requires original signatures.  Have a discussion with Office of Internal Audit if you don’t want to submit original signatures.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57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ctr">
              <a:buNone/>
            </a:pPr>
            <a:endParaRPr lang="en-US" sz="6600" dirty="0" smtClean="0"/>
          </a:p>
          <a:p>
            <a:pPr marL="0" lvl="0" indent="0" algn="ctr">
              <a:buNone/>
            </a:pPr>
            <a:endParaRPr lang="en-US" sz="6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2743200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65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25146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163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F4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Significant changes have been made to the form</a:t>
            </a:r>
          </a:p>
          <a:p>
            <a:r>
              <a:rPr lang="en-US" dirty="0"/>
              <a:t>I</a:t>
            </a:r>
            <a:r>
              <a:rPr lang="en-US" dirty="0" smtClean="0"/>
              <a:t>nstructions provide much more detailed information than this presentation</a:t>
            </a:r>
          </a:p>
          <a:p>
            <a:r>
              <a:rPr lang="en-US" dirty="0" smtClean="0"/>
              <a:t>Effective </a:t>
            </a:r>
            <a:r>
              <a:rPr lang="en-US" b="1" dirty="0" smtClean="0"/>
              <a:t>February 1, 2018 </a:t>
            </a:r>
            <a:r>
              <a:rPr lang="en-US" dirty="0" smtClean="0"/>
              <a:t>non-compliance with the instructions or policies will result in forms being denied or returned for additional information/clarification/support which will delay payment</a:t>
            </a:r>
          </a:p>
        </p:txBody>
      </p:sp>
    </p:spTree>
    <p:extLst>
      <p:ext uri="{BB962C8B-B14F-4D97-AF65-F5344CB8AC3E}">
        <p14:creationId xmlns:p14="http://schemas.microsoft.com/office/powerpoint/2010/main" val="14572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F4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Form Usage</a:t>
            </a:r>
          </a:p>
          <a:p>
            <a:r>
              <a:rPr lang="en-US" dirty="0" smtClean="0"/>
              <a:t>Payee Information</a:t>
            </a:r>
          </a:p>
          <a:p>
            <a:r>
              <a:rPr lang="en-US" dirty="0" smtClean="0"/>
              <a:t>Forwarding Information</a:t>
            </a:r>
          </a:p>
          <a:p>
            <a:r>
              <a:rPr lang="en-US" dirty="0" smtClean="0"/>
              <a:t>Accounting Distribution</a:t>
            </a:r>
          </a:p>
          <a:p>
            <a:r>
              <a:rPr lang="en-US" dirty="0" smtClean="0"/>
              <a:t>Certification</a:t>
            </a:r>
          </a:p>
        </p:txBody>
      </p:sp>
    </p:spTree>
    <p:extLst>
      <p:ext uri="{BB962C8B-B14F-4D97-AF65-F5344CB8AC3E}">
        <p14:creationId xmlns:p14="http://schemas.microsoft.com/office/powerpoint/2010/main" val="178458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Form Usage</a:t>
            </a:r>
            <a:endParaRPr lang="en-US" sz="4000" dirty="0"/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43400"/>
          </a:xfrm>
        </p:spPr>
        <p:txBody>
          <a:bodyPr>
            <a:noAutofit/>
          </a:bodyPr>
          <a:lstStyle/>
          <a:p>
            <a:r>
              <a:rPr lang="en-US" dirty="0" smtClean="0"/>
              <a:t>As of November 2017 this is a new section to the F4 form</a:t>
            </a:r>
          </a:p>
          <a:p>
            <a:r>
              <a:rPr lang="en-US" dirty="0" smtClean="0"/>
              <a:t>Responses of “Agree” are an indication that the form is properly being used</a:t>
            </a:r>
          </a:p>
          <a:p>
            <a:r>
              <a:rPr lang="en-US" dirty="0" smtClean="0"/>
              <a:t>Responses of “Disagree” are sometimes acceptable with proper explanation or support</a:t>
            </a:r>
          </a:p>
          <a:p>
            <a:r>
              <a:rPr lang="en-US" dirty="0"/>
              <a:t>F4 payment is least preferred compared to Payroll, purchase order and Pcard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305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3716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Form Usage</a:t>
            </a:r>
            <a:endParaRPr lang="en-US" sz="4000" dirty="0"/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69114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Purchase Orders</a:t>
            </a:r>
          </a:p>
          <a:p>
            <a:r>
              <a:rPr lang="en-US" sz="1100" dirty="0" smtClean="0"/>
              <a:t>When supplies, equipment or services are needed by your department, a Purchase Order is required.  The purchase order assures the University is working </a:t>
            </a:r>
            <a:r>
              <a:rPr lang="en-US" sz="1100" dirty="0"/>
              <a:t>with qualified suppliers who have been </a:t>
            </a:r>
            <a:r>
              <a:rPr lang="en-US" sz="1100" dirty="0" smtClean="0"/>
              <a:t>approved and departments are taking advantage of negotiated pricing and contracts and </a:t>
            </a:r>
            <a:r>
              <a:rPr lang="en-US" sz="1100" dirty="0"/>
              <a:t>are checked for </a:t>
            </a:r>
            <a:r>
              <a:rPr lang="en-US" sz="1100" dirty="0" smtClean="0"/>
              <a:t>suspension/debarment</a:t>
            </a:r>
          </a:p>
          <a:p>
            <a:endParaRPr lang="en-US" sz="1100" dirty="0" smtClean="0"/>
          </a:p>
          <a:p>
            <a:r>
              <a:rPr lang="en-US" sz="1100" dirty="0" smtClean="0"/>
              <a:t>Payment for the goods, equipment and services will be rendered to the supplier after they submit an invoice to Accounts Payable with the purchase order number included on the invoice.</a:t>
            </a:r>
          </a:p>
          <a:p>
            <a:endParaRPr lang="en-US" sz="1100" dirty="0" smtClean="0"/>
          </a:p>
          <a:p>
            <a:r>
              <a:rPr lang="en-US" sz="1100" dirty="0" smtClean="0"/>
              <a:t>To request a purchase order for goods, equipment or services, a purchase requisition (312 requisition) needs to be completed and approved by the appropriate staff in your department with signature authority.   Requisitions $50,000 or greater require the Dean, Director or Department Head Signature.  In addition to the 312 requisition, please provide a supplier quote.  If the purchase is &gt;$25,000 or if it is a sole source (only supplier that can provide this product or service), you will need to submit a </a:t>
            </a:r>
            <a:r>
              <a:rPr lang="en-US" sz="1100" dirty="0" smtClean="0">
                <a:hlinkClick r:id="rId3"/>
              </a:rPr>
              <a:t>Supplier Price Justification Conflict Information Form</a:t>
            </a:r>
            <a:r>
              <a:rPr lang="en-US" sz="1100" dirty="0" smtClean="0"/>
              <a:t>.  Instructions for completing a 312 requisition and Supplier Price Justification Conflict Information Form is located on the Purchasing Website </a:t>
            </a:r>
            <a:r>
              <a:rPr lang="en-US" sz="1100" dirty="0">
                <a:hlinkClick r:id="rId4"/>
              </a:rPr>
              <a:t>https://www.urmc.rochester.edu/purchasing/Purchasing-Training-Guides.cfm</a:t>
            </a:r>
            <a:endParaRPr lang="en-US" sz="1100" dirty="0"/>
          </a:p>
          <a:p>
            <a:endParaRPr lang="en-US" sz="1100" dirty="0" smtClean="0"/>
          </a:p>
          <a:p>
            <a:r>
              <a:rPr lang="en-US" sz="1100" dirty="0" smtClean="0"/>
              <a:t>If the request is for a </a:t>
            </a:r>
            <a:r>
              <a:rPr lang="en-US" sz="1100" dirty="0" smtClean="0">
                <a:hlinkClick r:id="rId5"/>
              </a:rPr>
              <a:t>Consultant or Independent Contractor</a:t>
            </a:r>
            <a:r>
              <a:rPr lang="en-US" sz="1100" dirty="0" smtClean="0"/>
              <a:t>, please see the information on Purchasing’s Website on the process and forms for these type of requests.  Instructions for completing the required paperwork for Consultants/Independent Contractors is located on the Purchasing Website. </a:t>
            </a:r>
            <a:r>
              <a:rPr lang="en-US" sz="1100" dirty="0">
                <a:hlinkClick r:id="rId4"/>
              </a:rPr>
              <a:t>https://</a:t>
            </a:r>
            <a:r>
              <a:rPr lang="en-US" sz="1100" dirty="0" smtClean="0">
                <a:hlinkClick r:id="rId4"/>
              </a:rPr>
              <a:t>www.urmc.rochester.edu/purchasing/Purchasing-Training-Guides.cfm</a:t>
            </a:r>
            <a:endParaRPr lang="en-US" sz="1100" dirty="0" smtClean="0"/>
          </a:p>
          <a:p>
            <a:endParaRPr lang="en-US" sz="1100" dirty="0" smtClean="0"/>
          </a:p>
          <a:p>
            <a:pPr marL="0" indent="0">
              <a:buNone/>
            </a:pPr>
            <a:r>
              <a:rPr lang="en-US" sz="1100" b="1" dirty="0" smtClean="0"/>
              <a:t>Pcard</a:t>
            </a:r>
          </a:p>
          <a:p>
            <a:pPr indent="-285750"/>
            <a:r>
              <a:rPr lang="en-US" sz="1100" dirty="0" smtClean="0"/>
              <a:t>If your department has a Pcard and the transaction is less than $1,500 and is not on the </a:t>
            </a:r>
            <a:r>
              <a:rPr lang="en-US" sz="1100" dirty="0" smtClean="0">
                <a:hlinkClick r:id="rId6"/>
              </a:rPr>
              <a:t>Pcard Excluded list</a:t>
            </a:r>
            <a:r>
              <a:rPr lang="en-US" sz="1100" dirty="0" smtClean="0"/>
              <a:t>, your purchase could be made using your Pcard.</a:t>
            </a:r>
            <a:r>
              <a:rPr lang="en-US" sz="1100" dirty="0">
                <a:solidFill>
                  <a:srgbClr val="FF0000"/>
                </a:solidFill>
              </a:rPr>
              <a:t> </a:t>
            </a:r>
            <a:r>
              <a:rPr lang="en-US" sz="1100" dirty="0" smtClean="0">
                <a:solidFill>
                  <a:srgbClr val="FF0000"/>
                </a:solidFill>
              </a:rPr>
              <a:t>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8826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Form Usage</a:t>
            </a:r>
            <a:endParaRPr lang="en-US" sz="4000" dirty="0"/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343400"/>
          </a:xfrm>
        </p:spPr>
        <p:txBody>
          <a:bodyPr>
            <a:noAutofit/>
          </a:bodyPr>
          <a:lstStyle/>
          <a:p>
            <a:r>
              <a:rPr lang="en-US" sz="2400" dirty="0" smtClean="0"/>
              <a:t>Employees can only receive a limited list of payments via the F4 form: royalty payments, study subject payments, performance fees</a:t>
            </a:r>
          </a:p>
          <a:p>
            <a:r>
              <a:rPr lang="en-US" sz="2400" dirty="0" smtClean="0"/>
              <a:t>The form cannot be used for payment of physician services</a:t>
            </a:r>
          </a:p>
          <a:p>
            <a:r>
              <a:rPr lang="en-US" sz="2400" dirty="0" smtClean="0"/>
              <a:t>The form cannot be used for purchase of capital items (generally $1000+, life of 1+ years)</a:t>
            </a:r>
          </a:p>
          <a:p>
            <a:r>
              <a:rPr lang="en-US" sz="2400" dirty="0" smtClean="0"/>
              <a:t>If you have a Pcard and it can be used for this purchase then it is preferred over this form</a:t>
            </a:r>
          </a:p>
          <a:p>
            <a:r>
              <a:rPr lang="en-US" sz="2400" dirty="0" smtClean="0"/>
              <a:t>A contract is needed for agreements of $25,000+</a:t>
            </a:r>
          </a:p>
          <a:p>
            <a:r>
              <a:rPr lang="en-US" sz="2400" dirty="0" smtClean="0"/>
              <a:t>Utilize purchase order(s) if you are going to do further business with the payee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439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Form Usage</a:t>
            </a:r>
            <a:endParaRPr lang="en-US" sz="4000" dirty="0"/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For payment of services consider preferred payment via 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Payroll: for payments to employees and some students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Purchase Order: Contract/Independent Contractor forms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/>
              <a:t>Last consideration should be F4 with Independent Contractor forms</a:t>
            </a:r>
          </a:p>
          <a:p>
            <a:r>
              <a:rPr lang="en-US" sz="2400" dirty="0"/>
              <a:t>When payment is for goods or services, </a:t>
            </a:r>
            <a:r>
              <a:rPr lang="en-US" sz="2400" dirty="0" smtClean="0"/>
              <a:t>supporting </a:t>
            </a:r>
            <a:r>
              <a:rPr lang="en-US" sz="2400" dirty="0"/>
              <a:t>documentation </a:t>
            </a:r>
            <a:r>
              <a:rPr lang="en-US" sz="2400" dirty="0" smtClean="0"/>
              <a:t>(in addition to contract/IC forms) should be an invoice, not a quote or statement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097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Form Usage</a:t>
            </a:r>
            <a:endParaRPr lang="en-US" sz="4000" dirty="0"/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67200"/>
          </a:xfrm>
        </p:spPr>
        <p:txBody>
          <a:bodyPr>
            <a:noAutofit/>
          </a:bodyPr>
          <a:lstStyle/>
          <a:p>
            <a:r>
              <a:rPr lang="en-US" sz="2000" dirty="0"/>
              <a:t>Acceptable Payment Request </a:t>
            </a:r>
            <a:r>
              <a:rPr lang="en-US" sz="2000" dirty="0" smtClean="0"/>
              <a:t>listing (</a:t>
            </a:r>
            <a:r>
              <a:rPr lang="en-US" sz="2000" dirty="0" smtClean="0">
                <a:solidFill>
                  <a:srgbClr val="FF0000"/>
                </a:solidFill>
              </a:rPr>
              <a:t>recent updates are in red</a:t>
            </a:r>
            <a:r>
              <a:rPr lang="en-US" sz="2000" dirty="0" smtClean="0"/>
              <a:t>):</a:t>
            </a:r>
            <a:endParaRPr lang="en-US" sz="2000" dirty="0"/>
          </a:p>
          <a:p>
            <a:pPr lvl="1"/>
            <a:r>
              <a:rPr lang="en-US" sz="1400" dirty="0"/>
              <a:t>One-time payments </a:t>
            </a:r>
            <a:r>
              <a:rPr lang="en-US" sz="1400" dirty="0" smtClean="0"/>
              <a:t>to: Performers/Entertainers (</a:t>
            </a:r>
            <a:r>
              <a:rPr lang="en-US" sz="1400" dirty="0" smtClean="0">
                <a:solidFill>
                  <a:srgbClr val="FF0000"/>
                </a:solidFill>
              </a:rPr>
              <a:t>including DJs</a:t>
            </a:r>
            <a:r>
              <a:rPr lang="en-US" sz="1400" dirty="0" smtClean="0"/>
              <a:t>), Trainers</a:t>
            </a:r>
          </a:p>
          <a:p>
            <a:pPr lvl="1"/>
            <a:r>
              <a:rPr lang="en-US" sz="1400" dirty="0" smtClean="0"/>
              <a:t>Conference/Seminar </a:t>
            </a:r>
            <a:r>
              <a:rPr lang="en-US" sz="1400" dirty="0"/>
              <a:t>registration		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Food and beverage</a:t>
            </a:r>
          </a:p>
          <a:p>
            <a:pPr lvl="1"/>
            <a:r>
              <a:rPr lang="en-US" sz="1400" dirty="0" smtClean="0"/>
              <a:t>Honoraria/Guest </a:t>
            </a:r>
            <a:r>
              <a:rPr lang="en-US" sz="1400" dirty="0"/>
              <a:t>Speaker payments				</a:t>
            </a:r>
          </a:p>
          <a:p>
            <a:pPr lvl="1"/>
            <a:r>
              <a:rPr lang="en-US" sz="1400" dirty="0"/>
              <a:t>International Services/Student Office visa application activity (Department of Homeland </a:t>
            </a:r>
            <a:r>
              <a:rPr lang="en-US" sz="1400" dirty="0" smtClean="0"/>
              <a:t>Security)</a:t>
            </a:r>
            <a:endParaRPr lang="en-US" sz="1400" dirty="0"/>
          </a:p>
          <a:p>
            <a:pPr lvl="1"/>
            <a:r>
              <a:rPr lang="en-US" sz="1400" dirty="0" smtClean="0"/>
              <a:t>Non-employee </a:t>
            </a:r>
            <a:r>
              <a:rPr lang="en-US" sz="1400" dirty="0"/>
              <a:t>travel </a:t>
            </a:r>
            <a:r>
              <a:rPr lang="en-US" sz="1400" dirty="0" smtClean="0"/>
              <a:t>reimbursement (i.e., </a:t>
            </a:r>
            <a:r>
              <a:rPr lang="en-US" sz="1400" dirty="0" smtClean="0">
                <a:solidFill>
                  <a:srgbClr val="FF0000"/>
                </a:solidFill>
              </a:rPr>
              <a:t>hotels and transportation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Off-site utilities </a:t>
            </a:r>
            <a:r>
              <a:rPr lang="en-US" sz="1400" dirty="0">
                <a:solidFill>
                  <a:srgbClr val="FF0000"/>
                </a:solidFill>
              </a:rPr>
              <a:t>(phone, cable/dish, internet, power/water)</a:t>
            </a:r>
            <a:r>
              <a:rPr lang="en-US" sz="1400" dirty="0"/>
              <a:t>		</a:t>
            </a:r>
          </a:p>
          <a:p>
            <a:pPr lvl="1"/>
            <a:r>
              <a:rPr lang="en-US" sz="1400" dirty="0"/>
              <a:t>Patient and insurance refunds for which automation/integration does not exist</a:t>
            </a:r>
          </a:p>
          <a:p>
            <a:pPr lvl="1"/>
            <a:r>
              <a:rPr lang="en-US" sz="1400" dirty="0"/>
              <a:t>Payment must accompany notarized/official documentation (not thank you notes or normal </a:t>
            </a:r>
            <a:r>
              <a:rPr lang="en-US" sz="1400" dirty="0" smtClean="0"/>
              <a:t>correspondence)</a:t>
            </a:r>
            <a:endParaRPr lang="en-US" sz="1400" dirty="0"/>
          </a:p>
          <a:p>
            <a:pPr lvl="1"/>
            <a:r>
              <a:rPr lang="en-US" sz="1400" dirty="0"/>
              <a:t>Petty Cash replenishments						</a:t>
            </a:r>
          </a:p>
          <a:p>
            <a:pPr lvl="1"/>
            <a:r>
              <a:rPr lang="en-US" sz="1400" dirty="0" smtClean="0"/>
              <a:t>Prizes </a:t>
            </a:r>
            <a:r>
              <a:rPr lang="en-US" sz="1400" dirty="0"/>
              <a:t>and </a:t>
            </a:r>
            <a:r>
              <a:rPr lang="en-US" sz="1400" dirty="0" smtClean="0"/>
              <a:t>Awards: When </a:t>
            </a:r>
            <a:r>
              <a:rPr lang="en-US" sz="1400" dirty="0"/>
              <a:t>Payroll is not </a:t>
            </a:r>
            <a:r>
              <a:rPr lang="en-US" sz="1400" dirty="0" smtClean="0"/>
              <a:t>applicable, When </a:t>
            </a:r>
            <a:r>
              <a:rPr lang="en-US" sz="1400" dirty="0"/>
              <a:t>Student account is not </a:t>
            </a:r>
            <a:r>
              <a:rPr lang="en-US" sz="1400" dirty="0" smtClean="0"/>
              <a:t>applicable</a:t>
            </a:r>
          </a:p>
          <a:p>
            <a:pPr lvl="1"/>
            <a:r>
              <a:rPr lang="en-US" sz="1400" dirty="0" smtClean="0"/>
              <a:t>Professional/club/membership </a:t>
            </a:r>
            <a:r>
              <a:rPr lang="en-US" sz="1400" dirty="0"/>
              <a:t>dues	</a:t>
            </a:r>
            <a:r>
              <a:rPr lang="en-US" sz="1400" dirty="0" smtClean="0"/>
              <a:t>	- Referees</a:t>
            </a:r>
            <a:r>
              <a:rPr lang="en-US" sz="1400" dirty="0"/>
              <a:t>			</a:t>
            </a:r>
          </a:p>
          <a:p>
            <a:pPr lvl="1"/>
            <a:r>
              <a:rPr lang="en-US" sz="1400" dirty="0" smtClean="0"/>
              <a:t>Royalty payments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Stamps				</a:t>
            </a:r>
            <a:r>
              <a:rPr lang="en-US" sz="1400" dirty="0" smtClean="0"/>
              <a:t>- Study Participation/Incentive Payments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Subscriptions</a:t>
            </a:r>
            <a:r>
              <a:rPr lang="en-US" sz="1400" dirty="0"/>
              <a:t>		</a:t>
            </a:r>
            <a:r>
              <a:rPr lang="en-US" sz="1400" dirty="0" smtClean="0"/>
              <a:t>		- Tax/Assessment </a:t>
            </a:r>
            <a:r>
              <a:rPr lang="en-US" sz="1400" dirty="0"/>
              <a:t>payments</a:t>
            </a:r>
            <a:r>
              <a:rPr lang="en-US" sz="1000" dirty="0"/>
              <a:t>	</a:t>
            </a:r>
            <a:endParaRPr lang="en-US" sz="1000" dirty="0" smtClean="0"/>
          </a:p>
          <a:p>
            <a:pPr lvl="1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3660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Payee Information</a:t>
            </a:r>
            <a:endParaRPr lang="en-US" sz="4000" dirty="0"/>
          </a:p>
        </p:txBody>
      </p:sp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191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If there is no actual invoice as supporting documentation then don’t fill in the Invoice Date, use Date of service/visit instead</a:t>
            </a:r>
          </a:p>
          <a:p>
            <a:r>
              <a:rPr lang="en-US" sz="2400" dirty="0" smtClean="0"/>
              <a:t>Fill in Due Date only when necessary and with proper explanation</a:t>
            </a:r>
          </a:p>
          <a:p>
            <a:pPr lvl="1"/>
            <a:r>
              <a:rPr lang="en-US" sz="1800" dirty="0" smtClean="0"/>
              <a:t>Payments on acceptable list are paid the next business day after AP enters it</a:t>
            </a:r>
          </a:p>
          <a:p>
            <a:pPr lvl="1"/>
            <a:r>
              <a:rPr lang="en-US" sz="1800" dirty="0" smtClean="0"/>
              <a:t>Otherwise, the default is Net 30 days from Invoice/ Service/Visit date, some exceptions exist for utility type payments</a:t>
            </a:r>
          </a:p>
          <a:p>
            <a:r>
              <a:rPr lang="en-US" sz="2400" dirty="0" smtClean="0"/>
              <a:t>If payment is to go to a different address than the 1099, then designate the different addresses on the form</a:t>
            </a:r>
          </a:p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923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EF8880F2AE574A9565891F09549243" ma:contentTypeVersion="5" ma:contentTypeDescription="Create a new document." ma:contentTypeScope="" ma:versionID="83e667b0abf5d18dc2becf7066e24ba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3.xml><?xml version="1.0" encoding="utf-8"?>
<ds:datastoreItem xmlns:ds="http://schemas.openxmlformats.org/officeDocument/2006/customXml" ds:itemID="{423ED39A-D119-463A-BAA2-461F3449CD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CE9736D7-E63C-4A94-90CD-CFDDBADDF437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57650506-E0D1-4842-AE4E-075A8982DE02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102478</TotalTime>
  <Words>1257</Words>
  <Application>Microsoft Office PowerPoint</Application>
  <PresentationFormat>On-screen Show (4:3)</PresentationFormat>
  <Paragraphs>130</Paragraphs>
  <Slides>18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Custom Design</vt:lpstr>
      <vt:lpstr>PowerPoint Presentation</vt:lpstr>
      <vt:lpstr>F4 Updates</vt:lpstr>
      <vt:lpstr>F4 Sections</vt:lpstr>
      <vt:lpstr>Form Usage</vt:lpstr>
      <vt:lpstr>Form Usage</vt:lpstr>
      <vt:lpstr>Form Usage</vt:lpstr>
      <vt:lpstr>Form Usage</vt:lpstr>
      <vt:lpstr>Form Usage</vt:lpstr>
      <vt:lpstr>Payee Information</vt:lpstr>
      <vt:lpstr>Payee Information</vt:lpstr>
      <vt:lpstr>Forwarding Information</vt:lpstr>
      <vt:lpstr>Forwarding Information</vt:lpstr>
      <vt:lpstr>Accounting Distribution</vt:lpstr>
      <vt:lpstr>Certification</vt:lpstr>
      <vt:lpstr>Business Purpose</vt:lpstr>
      <vt:lpstr>Signatures</vt:lpstr>
      <vt:lpstr>Questions</vt:lpstr>
      <vt:lpstr>PowerPoint Presentation</vt:lpstr>
    </vt:vector>
  </TitlesOfParts>
  <Company>University of Rochester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 Days</dc:title>
  <dc:subject>EDUCAUSE 2007</dc:subject>
  <dc:creator>John Barden, David Allen, Doug Ryan</dc:creator>
  <cp:lastModifiedBy>Reed, Deborah</cp:lastModifiedBy>
  <cp:revision>2622</cp:revision>
  <cp:lastPrinted>2016-11-09T20:14:33Z</cp:lastPrinted>
  <dcterms:created xsi:type="dcterms:W3CDTF">2007-09-21T12:15:26Z</dcterms:created>
  <dcterms:modified xsi:type="dcterms:W3CDTF">2017-12-13T20:10:37Z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0x0101002FEF8880F2AE574A9565891F09549243</vt:lpwstr>
  </property>
  <property fmtid="{D5CDD505-2E9C-101B-9397-08002B2CF9AE}" pid="4" name="Status">
    <vt:lpwstr>In Build</vt:lpwstr>
  </property>
  <property fmtid="{D5CDD505-2E9C-101B-9397-08002B2CF9AE}" pid="5" name="Order">
    <vt:r8>1444100</vt:r8>
  </property>
  <property fmtid="{D5CDD505-2E9C-101B-9397-08002B2CF9AE}" pid="6" name="xd_ProgID">
    <vt:lpwstr/>
  </property>
  <property fmtid="{D5CDD505-2E9C-101B-9397-08002B2CF9AE}" pid="7" name="_dlc_DocId">
    <vt:lpwstr>3H4APCQPFEEV-248-17974</vt:lpwstr>
  </property>
  <property fmtid="{D5CDD505-2E9C-101B-9397-08002B2CF9AE}" pid="8" name="_dlc_DocIdUrl">
    <vt:lpwstr>https://it.ur.rochester.edu/vPMO/PrjSites/117/_layouts/15/DocIdRedir.aspx?ID=3H4APCQPFEEV-248-17974, 3H4APCQPFEEV-248-17974</vt:lpwstr>
  </property>
  <property fmtid="{D5CDD505-2E9C-101B-9397-08002B2CF9AE}" pid="9" name="TemplateUrl">
    <vt:lpwstr/>
  </property>
  <property fmtid="{D5CDD505-2E9C-101B-9397-08002B2CF9AE}" pid="10" name="_dlc_DocIdItemGuid">
    <vt:lpwstr>50d77c56-590d-47e5-8069-f663ee5f0317</vt:lpwstr>
  </property>
</Properties>
</file>