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2" r:id="rId2"/>
  </p:sldMasterIdLst>
  <p:notesMasterIdLst>
    <p:notesMasterId r:id="rId35"/>
  </p:notesMasterIdLst>
  <p:handoutMasterIdLst>
    <p:handoutMasterId r:id="rId36"/>
  </p:handoutMasterIdLst>
  <p:sldIdLst>
    <p:sldId id="256" r:id="rId3"/>
    <p:sldId id="257" r:id="rId4"/>
    <p:sldId id="258" r:id="rId5"/>
    <p:sldId id="261" r:id="rId6"/>
    <p:sldId id="260" r:id="rId7"/>
    <p:sldId id="262" r:id="rId8"/>
    <p:sldId id="265" r:id="rId9"/>
    <p:sldId id="264" r:id="rId10"/>
    <p:sldId id="288" r:id="rId11"/>
    <p:sldId id="266" r:id="rId12"/>
    <p:sldId id="267" r:id="rId13"/>
    <p:sldId id="289" r:id="rId14"/>
    <p:sldId id="271" r:id="rId15"/>
    <p:sldId id="290" r:id="rId16"/>
    <p:sldId id="275" r:id="rId17"/>
    <p:sldId id="274" r:id="rId18"/>
    <p:sldId id="272" r:id="rId19"/>
    <p:sldId id="273" r:id="rId20"/>
    <p:sldId id="268" r:id="rId21"/>
    <p:sldId id="281" r:id="rId22"/>
    <p:sldId id="295" r:id="rId23"/>
    <p:sldId id="269" r:id="rId24"/>
    <p:sldId id="270" r:id="rId25"/>
    <p:sldId id="298" r:id="rId26"/>
    <p:sldId id="300" r:id="rId27"/>
    <p:sldId id="301" r:id="rId28"/>
    <p:sldId id="276" r:id="rId29"/>
    <p:sldId id="277" r:id="rId30"/>
    <p:sldId id="279" r:id="rId31"/>
    <p:sldId id="299" r:id="rId32"/>
    <p:sldId id="302" r:id="rId33"/>
    <p:sldId id="286" r:id="rId3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ゴシック" pitchFamily="-92"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ゴシック" pitchFamily="-92"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ゴシック" pitchFamily="-92"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ゴシック" pitchFamily="-92"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ゴシック" pitchFamily="-92" charset="-128"/>
        <a:cs typeface="+mn-cs"/>
      </a:defRPr>
    </a:lvl5pPr>
    <a:lvl6pPr marL="2286000" algn="l" defTabSz="914400" rtl="0" eaLnBrk="1" latinLnBrk="0" hangingPunct="1">
      <a:defRPr sz="2400" kern="1200">
        <a:solidFill>
          <a:schemeClr val="tx1"/>
        </a:solidFill>
        <a:latin typeface="Arial" panose="020B0604020202020204" pitchFamily="34" charset="0"/>
        <a:ea typeface="MS Pゴシック" pitchFamily="-92" charset="-128"/>
        <a:cs typeface="+mn-cs"/>
      </a:defRPr>
    </a:lvl6pPr>
    <a:lvl7pPr marL="2743200" algn="l" defTabSz="914400" rtl="0" eaLnBrk="1" latinLnBrk="0" hangingPunct="1">
      <a:defRPr sz="2400" kern="1200">
        <a:solidFill>
          <a:schemeClr val="tx1"/>
        </a:solidFill>
        <a:latin typeface="Arial" panose="020B0604020202020204" pitchFamily="34" charset="0"/>
        <a:ea typeface="MS Pゴシック" pitchFamily="-92" charset="-128"/>
        <a:cs typeface="+mn-cs"/>
      </a:defRPr>
    </a:lvl7pPr>
    <a:lvl8pPr marL="3200400" algn="l" defTabSz="914400" rtl="0" eaLnBrk="1" latinLnBrk="0" hangingPunct="1">
      <a:defRPr sz="2400" kern="1200">
        <a:solidFill>
          <a:schemeClr val="tx1"/>
        </a:solidFill>
        <a:latin typeface="Arial" panose="020B0604020202020204" pitchFamily="34" charset="0"/>
        <a:ea typeface="MS Pゴシック" pitchFamily="-92" charset="-128"/>
        <a:cs typeface="+mn-cs"/>
      </a:defRPr>
    </a:lvl8pPr>
    <a:lvl9pPr marL="3657600" algn="l" defTabSz="914400" rtl="0" eaLnBrk="1" latinLnBrk="0" hangingPunct="1">
      <a:defRPr sz="2400" kern="1200">
        <a:solidFill>
          <a:schemeClr val="tx1"/>
        </a:solidFill>
        <a:latin typeface="Arial" panose="020B0604020202020204" pitchFamily="34" charset="0"/>
        <a:ea typeface="MS Pゴシック" pitchFamily="-92"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ferSingleView="1">
    <p:restoredLeft sz="13480" autoAdjust="0"/>
    <p:restoredTop sz="86126" autoAdjust="0"/>
  </p:normalViewPr>
  <p:slideViewPr>
    <p:cSldViewPr>
      <p:cViewPr varScale="1">
        <p:scale>
          <a:sx n="99" d="100"/>
          <a:sy n="99" d="100"/>
        </p:scale>
        <p:origin x="2070" y="96"/>
      </p:cViewPr>
      <p:guideLst/>
    </p:cSldViewPr>
  </p:slideViewPr>
  <p:outlineViewPr>
    <p:cViewPr>
      <p:scale>
        <a:sx n="33" d="100"/>
        <a:sy n="33" d="100"/>
      </p:scale>
      <p:origin x="0" y="-821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3" d="100"/>
          <a:sy n="83" d="100"/>
        </p:scale>
        <p:origin x="381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7" tIns="46578" rIns="93157" bIns="46578" numCol="1" anchor="t" anchorCtr="0" compatLnSpc="1">
            <a:prstTxWarp prst="textNoShape">
              <a:avLst/>
            </a:prstTxWarp>
          </a:bodyPr>
          <a:lstStyle>
            <a:lvl1pPr>
              <a:defRPr sz="1200"/>
            </a:lvl1pPr>
          </a:lstStyle>
          <a:p>
            <a:endParaRPr lang="en-US" altLang="en-US" dirty="0"/>
          </a:p>
        </p:txBody>
      </p:sp>
      <p:sp>
        <p:nvSpPr>
          <p:cNvPr id="6147" name="Rectangle 3"/>
          <p:cNvSpPr>
            <a:spLocks noGrp="1" noChangeArrowheads="1"/>
          </p:cNvSpPr>
          <p:nvPr>
            <p:ph type="dt" sz="quarter" idx="1"/>
          </p:nvPr>
        </p:nvSpPr>
        <p:spPr bwMode="auto">
          <a:xfrm>
            <a:off x="3972563" y="1"/>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7" tIns="46578" rIns="93157" bIns="46578" numCol="1" anchor="t" anchorCtr="0" compatLnSpc="1">
            <a:prstTxWarp prst="textNoShape">
              <a:avLst/>
            </a:prstTxWarp>
          </a:bodyPr>
          <a:lstStyle>
            <a:lvl1pPr algn="r">
              <a:defRPr sz="1200"/>
            </a:lvl1pPr>
          </a:lstStyle>
          <a:p>
            <a:endParaRPr lang="en-US" altLang="en-US" dirty="0"/>
          </a:p>
        </p:txBody>
      </p:sp>
      <p:sp>
        <p:nvSpPr>
          <p:cNvPr id="6148" name="Rectangle 4"/>
          <p:cNvSpPr>
            <a:spLocks noGrp="1" noChangeArrowheads="1"/>
          </p:cNvSpPr>
          <p:nvPr>
            <p:ph type="ftr" sz="quarter" idx="2"/>
          </p:nvPr>
        </p:nvSpPr>
        <p:spPr bwMode="auto">
          <a:xfrm>
            <a:off x="1" y="8831581"/>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7" tIns="46578" rIns="93157" bIns="46578" numCol="1" anchor="b" anchorCtr="0" compatLnSpc="1">
            <a:prstTxWarp prst="textNoShape">
              <a:avLst/>
            </a:prstTxWarp>
          </a:bodyPr>
          <a:lstStyle>
            <a:lvl1pPr>
              <a:defRPr sz="1200"/>
            </a:lvl1pPr>
          </a:lstStyle>
          <a:p>
            <a:endParaRPr lang="en-US" altLang="en-US" dirty="0"/>
          </a:p>
        </p:txBody>
      </p:sp>
      <p:sp>
        <p:nvSpPr>
          <p:cNvPr id="6149" name="Rectangle 5"/>
          <p:cNvSpPr>
            <a:spLocks noGrp="1" noChangeArrowheads="1"/>
          </p:cNvSpPr>
          <p:nvPr>
            <p:ph type="sldNum" sz="quarter" idx="3"/>
          </p:nvPr>
        </p:nvSpPr>
        <p:spPr bwMode="auto">
          <a:xfrm>
            <a:off x="3972563" y="8831581"/>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7" tIns="46578" rIns="93157" bIns="46578" numCol="1" anchor="b" anchorCtr="0" compatLnSpc="1">
            <a:prstTxWarp prst="textNoShape">
              <a:avLst/>
            </a:prstTxWarp>
          </a:bodyPr>
          <a:lstStyle>
            <a:lvl1pPr algn="r">
              <a:defRPr sz="1200"/>
            </a:lvl1pPr>
          </a:lstStyle>
          <a:p>
            <a:fld id="{548C4142-703B-451E-9741-7901F2E21A2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19-09-01T16:42:46.69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52DFB33-4ECD-4030-B4D6-50FEEC74918A}" emma:medium="tactile" emma:mode="ink">
          <msink:context xmlns:msink="http://schemas.microsoft.com/ink/2010/main" type="inkDrawing"/>
        </emma:interpretation>
      </emma:emma>
    </inkml:annotationXML>
    <inkml:trace contextRef="#ctx0" brushRef="#br0">0 0 0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7" tIns="46578" rIns="93157" bIns="46578" numCol="1" anchor="t" anchorCtr="0" compatLnSpc="1">
            <a:prstTxWarp prst="textNoShape">
              <a:avLst/>
            </a:prstTxWarp>
          </a:bodyPr>
          <a:lstStyle>
            <a:lvl1pPr>
              <a:defRPr sz="1200"/>
            </a:lvl1pPr>
          </a:lstStyle>
          <a:p>
            <a:endParaRPr lang="en-US" altLang="en-US" dirty="0"/>
          </a:p>
        </p:txBody>
      </p:sp>
      <p:sp>
        <p:nvSpPr>
          <p:cNvPr id="8195" name="Rectangle 3"/>
          <p:cNvSpPr>
            <a:spLocks noGrp="1" noChangeArrowheads="1"/>
          </p:cNvSpPr>
          <p:nvPr>
            <p:ph type="dt" idx="1"/>
          </p:nvPr>
        </p:nvSpPr>
        <p:spPr bwMode="auto">
          <a:xfrm>
            <a:off x="3972563" y="1"/>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7" tIns="46578" rIns="93157" bIns="46578" numCol="1" anchor="t" anchorCtr="0" compatLnSpc="1">
            <a:prstTxWarp prst="textNoShape">
              <a:avLst/>
            </a:prstTxWarp>
          </a:bodyPr>
          <a:lstStyle>
            <a:lvl1pPr algn="r">
              <a:defRPr sz="1200"/>
            </a:lvl1pPr>
          </a:lstStyle>
          <a:p>
            <a:endParaRPr lang="en-US" altLang="en-US" dirty="0"/>
          </a:p>
        </p:txBody>
      </p:sp>
      <p:sp>
        <p:nvSpPr>
          <p:cNvPr id="8196" name="Rectangle 4"/>
          <p:cNvSpPr>
            <a:spLocks noGrp="1" noRot="1" noChangeAspect="1" noChangeArrowheads="1" noTextEdit="1"/>
          </p:cNvSpPr>
          <p:nvPr>
            <p:ph type="sldImg" idx="2"/>
          </p:nvPr>
        </p:nvSpPr>
        <p:spPr bwMode="auto">
          <a:xfrm>
            <a:off x="1181100" y="695325"/>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34722" y="4415792"/>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7" tIns="46578" rIns="93157" bIns="4657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8" name="Rectangle 6"/>
          <p:cNvSpPr>
            <a:spLocks noGrp="1" noChangeArrowheads="1"/>
          </p:cNvSpPr>
          <p:nvPr>
            <p:ph type="ftr" sz="quarter" idx="4"/>
          </p:nvPr>
        </p:nvSpPr>
        <p:spPr bwMode="auto">
          <a:xfrm>
            <a:off x="1" y="8831581"/>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7" tIns="46578" rIns="93157" bIns="46578" numCol="1" anchor="b" anchorCtr="0" compatLnSpc="1">
            <a:prstTxWarp prst="textNoShape">
              <a:avLst/>
            </a:prstTxWarp>
          </a:bodyPr>
          <a:lstStyle>
            <a:lvl1pPr>
              <a:defRPr sz="1200"/>
            </a:lvl1pPr>
          </a:lstStyle>
          <a:p>
            <a:endParaRPr lang="en-US" altLang="en-US" dirty="0"/>
          </a:p>
        </p:txBody>
      </p:sp>
      <p:sp>
        <p:nvSpPr>
          <p:cNvPr id="8199" name="Rectangle 7"/>
          <p:cNvSpPr>
            <a:spLocks noGrp="1" noChangeArrowheads="1"/>
          </p:cNvSpPr>
          <p:nvPr>
            <p:ph type="sldNum" sz="quarter" idx="5"/>
          </p:nvPr>
        </p:nvSpPr>
        <p:spPr bwMode="auto">
          <a:xfrm>
            <a:off x="3972563" y="8831581"/>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7" tIns="46578" rIns="93157" bIns="46578" numCol="1" anchor="b" anchorCtr="0" compatLnSpc="1">
            <a:prstTxWarp prst="textNoShape">
              <a:avLst/>
            </a:prstTxWarp>
          </a:bodyPr>
          <a:lstStyle>
            <a:lvl1pPr algn="r">
              <a:defRPr sz="1200"/>
            </a:lvl1pPr>
          </a:lstStyle>
          <a:p>
            <a:fld id="{06277D14-6095-415A-AD20-3DCD6A6E193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S Pゴシック" pitchFamily="-92"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S Pゴシック" pitchFamily="-92"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S Pゴシック" pitchFamily="-92"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S Pゴシック" pitchFamily="-92"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S Pゴシック" pitchFamily="-9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3355E-8146-4904-8276-82A2CF5D915F}" type="slidenum">
              <a:rPr lang="en-US" altLang="en-US"/>
              <a:pPr/>
              <a:t>1</a:t>
            </a:fld>
            <a:endParaRPr lang="en-US" alt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dirty="0" smtClean="0"/>
              <a:t>Welcome to the Business Expense and Travel Reimbursement training.</a:t>
            </a:r>
            <a:r>
              <a:rPr lang="en-US" altLang="en-US" baseline="0" dirty="0" smtClean="0"/>
              <a:t>  Also referred to as the BETR policy.</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64" fontAlgn="auto">
              <a:spcBef>
                <a:spcPts val="0"/>
              </a:spcBef>
              <a:spcAft>
                <a:spcPts val="0"/>
              </a:spcAft>
              <a:defRPr/>
            </a:pPr>
            <a:r>
              <a:rPr lang="en-US" sz="900" dirty="0">
                <a:ea typeface="+mn-ea"/>
                <a:cs typeface="Arial" panose="020B0604020202020204" pitchFamily="34" charset="0"/>
              </a:rPr>
              <a:t>The purchase amounts listed on Business Expense reports must be in US dollars. When the dollar amount on a receipt is listed in foreign currency you can find the USD equivalent on your debit or credit card statement. When cash is used, an online currency converter should be used to find the US dollar amount. Currency rates are updated daily, make sure you are selecting the date of purchase to ensure the most accurate conversion. Foreign transaction fees are reimbursable when proper documentation is submitted with the expense report.</a:t>
            </a:r>
          </a:p>
          <a:p>
            <a:endParaRPr lang="en-US" sz="9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7D362D30-D7DE-45B8-81A6-CAD73D92C1AB}" type="slidenum">
              <a:rPr lang="en-US" smtClean="0"/>
              <a:t>10</a:t>
            </a:fld>
            <a:endParaRPr lang="en-US" dirty="0"/>
          </a:p>
        </p:txBody>
      </p:sp>
    </p:spTree>
    <p:extLst>
      <p:ext uri="{BB962C8B-B14F-4D97-AF65-F5344CB8AC3E}">
        <p14:creationId xmlns:p14="http://schemas.microsoft.com/office/powerpoint/2010/main" val="3068281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ea typeface="+mn-ea"/>
                <a:cs typeface="Arial" panose="020B0604020202020204" pitchFamily="34" charset="0"/>
              </a:rPr>
              <a:t>Now we will review examples of proper documentation. When airfare is purchased online, the traveler receives a confirmation with the itinerary, payment method and amount.  This is acceptable backup for airfare. </a:t>
            </a:r>
          </a:p>
          <a:p>
            <a:r>
              <a:rPr lang="en-US" sz="800" dirty="0">
                <a:ea typeface="+mn-ea"/>
                <a:cs typeface="Arial" panose="020B0604020202020204" pitchFamily="34" charset="0"/>
              </a:rPr>
              <a:t>For rental cars the rental agreement and proof of payment should be submitted.  Please note that this information may not be on one document. </a:t>
            </a:r>
          </a:p>
          <a:p>
            <a:r>
              <a:rPr lang="en-US" sz="800" dirty="0">
                <a:ea typeface="+mn-ea"/>
                <a:cs typeface="Arial" panose="020B0604020202020204" pitchFamily="34" charset="0"/>
              </a:rPr>
              <a:t>Acceptable backup for meals is the itemized receipt AND the credit card transaction.  The itemized receipt shows the food and beverages ordered and the credit card transaction receipt shows the amount paid (with tip) and how the payment was made.  The purchaser can take a picture of both receipts before leaving the restaurant, photo’s are acceptable documentation under the new policy.  When the itemized receipt is not available and required (purchases of $50 or more) a Missing Receipt form should be completed and submitted with the expense report.</a:t>
            </a:r>
          </a:p>
        </p:txBody>
      </p:sp>
      <p:sp>
        <p:nvSpPr>
          <p:cNvPr id="4" name="Slide Number Placeholder 3"/>
          <p:cNvSpPr>
            <a:spLocks noGrp="1"/>
          </p:cNvSpPr>
          <p:nvPr>
            <p:ph type="sldNum" sz="quarter" idx="10"/>
          </p:nvPr>
        </p:nvSpPr>
        <p:spPr/>
        <p:txBody>
          <a:bodyPr/>
          <a:lstStyle/>
          <a:p>
            <a:fld id="{7D362D30-D7DE-45B8-81A6-CAD73D92C1AB}" type="slidenum">
              <a:rPr lang="en-US" smtClean="0"/>
              <a:t>11</a:t>
            </a:fld>
            <a:endParaRPr lang="en-US" dirty="0"/>
          </a:p>
        </p:txBody>
      </p:sp>
    </p:spTree>
    <p:extLst>
      <p:ext uri="{BB962C8B-B14F-4D97-AF65-F5344CB8AC3E}">
        <p14:creationId xmlns:p14="http://schemas.microsoft.com/office/powerpoint/2010/main" val="2134269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ea typeface="+mn-ea"/>
                <a:cs typeface="Arial" panose="020B0604020202020204" pitchFamily="34" charset="0"/>
              </a:rPr>
              <a:t>Proper documentation for lodging is the hotel folio (bill) that lists the dates of the stay, payment method, and payment amount. The balance due should be zero. AirBnB’s are acceptable for lodging accommodations.  Receipts are emailed to the individual who submits payment. Be aware that some AirBnB’s require a deposit payment and a separate payment for the balance.  When this occurs the traveler must submit proof of both payments. </a:t>
            </a:r>
          </a:p>
        </p:txBody>
      </p:sp>
      <p:sp>
        <p:nvSpPr>
          <p:cNvPr id="4" name="Slide Number Placeholder 3"/>
          <p:cNvSpPr>
            <a:spLocks noGrp="1"/>
          </p:cNvSpPr>
          <p:nvPr>
            <p:ph type="sldNum" sz="quarter" idx="10"/>
          </p:nvPr>
        </p:nvSpPr>
        <p:spPr/>
        <p:txBody>
          <a:bodyPr/>
          <a:lstStyle/>
          <a:p>
            <a:fld id="{7D362D30-D7DE-45B8-81A6-CAD73D92C1AB}" type="slidenum">
              <a:rPr lang="en-US" smtClean="0"/>
              <a:t>12</a:t>
            </a:fld>
            <a:endParaRPr lang="en-US" dirty="0"/>
          </a:p>
        </p:txBody>
      </p:sp>
    </p:spTree>
    <p:extLst>
      <p:ext uri="{BB962C8B-B14F-4D97-AF65-F5344CB8AC3E}">
        <p14:creationId xmlns:p14="http://schemas.microsoft.com/office/powerpoint/2010/main" val="34406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mn-ea"/>
              </a:rPr>
              <a:t>The F2 Advanced Airfare reservation timing has changed from 30 days in advance of departure to 21 days.  This applies to employees only.  Students and non-employees can make reservations at any time</a:t>
            </a:r>
            <a:r>
              <a:rPr lang="en-US" dirty="0" smtClean="0">
                <a:latin typeface="+mn-lt"/>
                <a:ea typeface="+mn-ea"/>
              </a:rPr>
              <a:t>.  For approval to use a F2 form when the departure date is less than 21 days email the Accounts Payable mailbox with a brief description of the delay in booking for approval. Once the approval is received it</a:t>
            </a:r>
            <a:r>
              <a:rPr lang="en-US" baseline="0" dirty="0" smtClean="0">
                <a:latin typeface="+mn-lt"/>
                <a:ea typeface="+mn-ea"/>
              </a:rPr>
              <a:t> should be sent to DePrez or Town &amp; Country along with the approved F2 form.</a:t>
            </a:r>
            <a:endParaRPr lang="en-US" dirty="0">
              <a:latin typeface="+mn-lt"/>
              <a:ea typeface="+mn-ea"/>
            </a:endParaRPr>
          </a:p>
          <a:p>
            <a:endParaRPr lang="en-US" dirty="0">
              <a:latin typeface="+mn-lt"/>
              <a:ea typeface="+mn-ea"/>
            </a:endParaRPr>
          </a:p>
        </p:txBody>
      </p:sp>
      <p:sp>
        <p:nvSpPr>
          <p:cNvPr id="4" name="Slide Number Placeholder 3"/>
          <p:cNvSpPr>
            <a:spLocks noGrp="1"/>
          </p:cNvSpPr>
          <p:nvPr>
            <p:ph type="sldNum" sz="quarter" idx="10"/>
          </p:nvPr>
        </p:nvSpPr>
        <p:spPr/>
        <p:txBody>
          <a:bodyPr/>
          <a:lstStyle/>
          <a:p>
            <a:fld id="{7D362D30-D7DE-45B8-81A6-CAD73D92C1AB}" type="slidenum">
              <a:rPr lang="en-US" smtClean="0"/>
              <a:t>13</a:t>
            </a:fld>
            <a:endParaRPr lang="en-US" dirty="0"/>
          </a:p>
        </p:txBody>
      </p:sp>
    </p:spTree>
    <p:extLst>
      <p:ext uri="{BB962C8B-B14F-4D97-AF65-F5344CB8AC3E}">
        <p14:creationId xmlns:p14="http://schemas.microsoft.com/office/powerpoint/2010/main" val="3784803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ea typeface="+mn-ea"/>
              </a:rPr>
              <a:t>UR employees must account</a:t>
            </a:r>
            <a:r>
              <a:rPr lang="en-US" baseline="0" dirty="0" smtClean="0">
                <a:latin typeface="+mn-lt"/>
                <a:ea typeface="+mn-ea"/>
              </a:rPr>
              <a:t> for the F2 advanced airfare amount within 60 days of return from the trip.  To account for an F2 advance the traveler must submit a copy of the F2 form, and a copy of the itinerary with airfare amount along with the F3 Employee expense report.  The department (FAO) will be charged for the airfare but the employee will NOT receive the airfare amount as a reimbursement. </a:t>
            </a:r>
            <a:r>
              <a:rPr lang="en-US" dirty="0" smtClean="0">
                <a:latin typeface="+mn-lt"/>
                <a:ea typeface="+mn-ea"/>
              </a:rPr>
              <a:t>Changes </a:t>
            </a:r>
            <a:r>
              <a:rPr lang="en-US" dirty="0">
                <a:latin typeface="+mn-lt"/>
                <a:ea typeface="+mn-ea"/>
              </a:rPr>
              <a:t>to a reservation will result in additional fees that will also need to be reconciled.</a:t>
            </a:r>
          </a:p>
          <a:p>
            <a:endParaRPr lang="en-US" dirty="0">
              <a:latin typeface="+mn-lt"/>
              <a:ea typeface="+mn-ea"/>
            </a:endParaRPr>
          </a:p>
        </p:txBody>
      </p:sp>
      <p:sp>
        <p:nvSpPr>
          <p:cNvPr id="4" name="Slide Number Placeholder 3"/>
          <p:cNvSpPr>
            <a:spLocks noGrp="1"/>
          </p:cNvSpPr>
          <p:nvPr>
            <p:ph type="sldNum" sz="quarter" idx="10"/>
          </p:nvPr>
        </p:nvSpPr>
        <p:spPr/>
        <p:txBody>
          <a:bodyPr/>
          <a:lstStyle/>
          <a:p>
            <a:fld id="{7D362D30-D7DE-45B8-81A6-CAD73D92C1AB}" type="slidenum">
              <a:rPr lang="en-US" smtClean="0"/>
              <a:t>14</a:t>
            </a:fld>
            <a:endParaRPr lang="en-US" dirty="0"/>
          </a:p>
        </p:txBody>
      </p:sp>
    </p:spTree>
    <p:extLst>
      <p:ext uri="{BB962C8B-B14F-4D97-AF65-F5344CB8AC3E}">
        <p14:creationId xmlns:p14="http://schemas.microsoft.com/office/powerpoint/2010/main" val="4021197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Fly America Act states that all flights,</a:t>
            </a:r>
            <a:r>
              <a:rPr lang="en-US" baseline="0" dirty="0" smtClean="0"/>
              <a:t> </a:t>
            </a:r>
            <a:r>
              <a:rPr lang="en-US" dirty="0" smtClean="0"/>
              <a:t>domestic and international,</a:t>
            </a:r>
            <a:r>
              <a:rPr lang="en-US" baseline="0" dirty="0" smtClean="0"/>
              <a:t> that are </a:t>
            </a:r>
            <a:r>
              <a:rPr lang="en-US" dirty="0" smtClean="0"/>
              <a:t>supported with federal funds must be taken on a U.S. air carrier, regardless of cost or convenience.  This</a:t>
            </a:r>
            <a:r>
              <a:rPr lang="en-US" baseline="0" dirty="0" smtClean="0"/>
              <a:t> act applies to air travel for Grants.  Exceptions are listed in the Federal Travel Regulations and the Open Skies Agreements.  Acceptable exceptions require the Traveler to complete a new form called the Fly America Act exception form.  The form should be retained by the department.  A traveler can also make arrangements for grant travel through DePrez or Town &amp; Country.  The travel agencies are up to date on all Federal regulations.</a:t>
            </a:r>
            <a:endParaRPr lang="en-US" dirty="0">
              <a:latin typeface="+mn-lt"/>
              <a:ea typeface="+mn-ea"/>
            </a:endParaRPr>
          </a:p>
        </p:txBody>
      </p:sp>
      <p:sp>
        <p:nvSpPr>
          <p:cNvPr id="4" name="Slide Number Placeholder 3"/>
          <p:cNvSpPr>
            <a:spLocks noGrp="1"/>
          </p:cNvSpPr>
          <p:nvPr>
            <p:ph type="sldNum" sz="quarter" idx="10"/>
          </p:nvPr>
        </p:nvSpPr>
        <p:spPr/>
        <p:txBody>
          <a:bodyPr/>
          <a:lstStyle/>
          <a:p>
            <a:fld id="{7D362D30-D7DE-45B8-81A6-CAD73D92C1AB}" type="slidenum">
              <a:rPr lang="en-US" smtClean="0"/>
              <a:t>15</a:t>
            </a:fld>
            <a:endParaRPr lang="en-US" dirty="0"/>
          </a:p>
        </p:txBody>
      </p:sp>
    </p:spTree>
    <p:extLst>
      <p:ext uri="{BB962C8B-B14F-4D97-AF65-F5344CB8AC3E}">
        <p14:creationId xmlns:p14="http://schemas.microsoft.com/office/powerpoint/2010/main" val="417260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 Staff, and Students that are traveling abroad on University supported activity are </a:t>
            </a:r>
            <a:r>
              <a:rPr lang="en-US" u="none" dirty="0" smtClean="0"/>
              <a:t>required to register their trip </a:t>
            </a:r>
            <a:r>
              <a:rPr lang="en-US" dirty="0" smtClean="0"/>
              <a:t>with the Office for Global Engagement.  International travelers are strongly encouraged to review the information available from the Office for Global Engagement.  Global Engagement has resources</a:t>
            </a:r>
            <a:r>
              <a:rPr lang="en-US" baseline="0" dirty="0" smtClean="0"/>
              <a:t> to support employees and students traveling on University business during emergencies.  </a:t>
            </a:r>
            <a:endParaRPr lang="en-US" dirty="0" smtClean="0"/>
          </a:p>
          <a:p>
            <a:endParaRPr lang="en-US" dirty="0" smtClean="0"/>
          </a:p>
          <a:p>
            <a:endParaRPr lang="en-US" dirty="0" smtClean="0"/>
          </a:p>
          <a:p>
            <a:endParaRPr lang="en-US" dirty="0">
              <a:latin typeface="+mn-lt"/>
              <a:ea typeface="+mn-ea"/>
            </a:endParaRPr>
          </a:p>
        </p:txBody>
      </p:sp>
      <p:sp>
        <p:nvSpPr>
          <p:cNvPr id="4" name="Slide Number Placeholder 3"/>
          <p:cNvSpPr>
            <a:spLocks noGrp="1"/>
          </p:cNvSpPr>
          <p:nvPr>
            <p:ph type="sldNum" sz="quarter" idx="10"/>
          </p:nvPr>
        </p:nvSpPr>
        <p:spPr/>
        <p:txBody>
          <a:bodyPr/>
          <a:lstStyle/>
          <a:p>
            <a:fld id="{7D362D30-D7DE-45B8-81A6-CAD73D92C1AB}" type="slidenum">
              <a:rPr lang="en-US" smtClean="0"/>
              <a:t>16</a:t>
            </a:fld>
            <a:endParaRPr lang="en-US" dirty="0"/>
          </a:p>
        </p:txBody>
      </p:sp>
    </p:spTree>
    <p:extLst>
      <p:ext uri="{BB962C8B-B14F-4D97-AF65-F5344CB8AC3E}">
        <p14:creationId xmlns:p14="http://schemas.microsoft.com/office/powerpoint/2010/main" val="1540129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University’s preferred suppliers for car rentals are Enterprise, National, and Hertz.  When renting from one of the listed agencies you should secure the vehicle under University’s Corporate Account number.  </a:t>
            </a:r>
            <a:r>
              <a:rPr lang="en-US" dirty="0" smtClean="0"/>
              <a:t>The</a:t>
            </a:r>
            <a:r>
              <a:rPr lang="en-US" baseline="0" dirty="0" smtClean="0"/>
              <a:t> Purchasing website contains the corporate account numbers that should be used when you rent a vehicle for business use.  DePrez and Town &amp; Country also have this information and reservation can be made by them.</a:t>
            </a:r>
            <a:endParaRPr lang="en-US" dirty="0"/>
          </a:p>
          <a:p>
            <a:endParaRPr lang="en-US" dirty="0">
              <a:latin typeface="+mn-lt"/>
              <a:ea typeface="+mn-ea"/>
            </a:endParaRPr>
          </a:p>
        </p:txBody>
      </p:sp>
      <p:sp>
        <p:nvSpPr>
          <p:cNvPr id="4" name="Slide Number Placeholder 3"/>
          <p:cNvSpPr>
            <a:spLocks noGrp="1"/>
          </p:cNvSpPr>
          <p:nvPr>
            <p:ph type="sldNum" sz="quarter" idx="10"/>
          </p:nvPr>
        </p:nvSpPr>
        <p:spPr/>
        <p:txBody>
          <a:bodyPr/>
          <a:lstStyle/>
          <a:p>
            <a:fld id="{7D362D30-D7DE-45B8-81A6-CAD73D92C1AB}" type="slidenum">
              <a:rPr lang="en-US" smtClean="0"/>
              <a:t>17</a:t>
            </a:fld>
            <a:endParaRPr lang="en-US" dirty="0"/>
          </a:p>
        </p:txBody>
      </p:sp>
    </p:spTree>
    <p:extLst>
      <p:ext uri="{BB962C8B-B14F-4D97-AF65-F5344CB8AC3E}">
        <p14:creationId xmlns:p14="http://schemas.microsoft.com/office/powerpoint/2010/main" val="3952296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endParaRPr lang="en-US" dirty="0" smtClean="0"/>
          </a:p>
          <a:p>
            <a:r>
              <a:rPr lang="en-US" dirty="0">
                <a:latin typeface="+mn-lt"/>
                <a:ea typeface="+mn-ea"/>
              </a:rPr>
              <a:t>The University’s agreement with the preferred suppliers for rental cars includes insurance on domestic rental cars.  </a:t>
            </a:r>
            <a:r>
              <a:rPr lang="en-US" dirty="0" smtClean="0">
                <a:latin typeface="+mn-lt"/>
                <a:ea typeface="+mn-ea"/>
              </a:rPr>
              <a:t>Traveler’s who</a:t>
            </a:r>
            <a:r>
              <a:rPr lang="en-US" baseline="0" dirty="0" smtClean="0">
                <a:latin typeface="+mn-lt"/>
                <a:ea typeface="+mn-ea"/>
              </a:rPr>
              <a:t> rent a vehicle for use in US should not purchase additional insurance.  </a:t>
            </a:r>
            <a:r>
              <a:rPr lang="en-US" dirty="0" smtClean="0">
                <a:latin typeface="+mn-lt"/>
                <a:ea typeface="+mn-ea"/>
              </a:rPr>
              <a:t>Additional </a:t>
            </a:r>
            <a:r>
              <a:rPr lang="en-US" dirty="0">
                <a:latin typeface="+mn-lt"/>
                <a:ea typeface="+mn-ea"/>
              </a:rPr>
              <a:t>insurance is not reimbursable for domestic car rentals. </a:t>
            </a:r>
            <a:r>
              <a:rPr lang="en-US" dirty="0" smtClean="0">
                <a:latin typeface="+mn-lt"/>
                <a:ea typeface="+mn-ea"/>
              </a:rPr>
              <a:t>Traveler’s who rent vehicles for use outside of the US should purchase insurance</a:t>
            </a:r>
            <a:r>
              <a:rPr lang="en-US" baseline="0" dirty="0" smtClean="0">
                <a:latin typeface="+mn-lt"/>
                <a:ea typeface="+mn-ea"/>
              </a:rPr>
              <a:t> which is reimbursable with proper documentation. </a:t>
            </a:r>
            <a:r>
              <a:rPr lang="en-US" dirty="0" smtClean="0">
                <a:latin typeface="+mn-lt"/>
                <a:ea typeface="+mn-ea"/>
              </a:rPr>
              <a:t>Additional </a:t>
            </a:r>
            <a:r>
              <a:rPr lang="en-US" dirty="0">
                <a:latin typeface="+mn-lt"/>
                <a:ea typeface="+mn-ea"/>
              </a:rPr>
              <a:t>costs such as tolls, fuel, and parking for the rental car are reimbursable when </a:t>
            </a:r>
            <a:r>
              <a:rPr lang="en-US" dirty="0" smtClean="0">
                <a:latin typeface="+mn-lt"/>
                <a:ea typeface="+mn-ea"/>
              </a:rPr>
              <a:t>proper documentation is required</a:t>
            </a:r>
            <a:r>
              <a:rPr lang="en-US" baseline="0" dirty="0" smtClean="0">
                <a:latin typeface="+mn-lt"/>
                <a:ea typeface="+mn-ea"/>
              </a:rPr>
              <a:t> and </a:t>
            </a:r>
            <a:r>
              <a:rPr lang="en-US" dirty="0" smtClean="0">
                <a:latin typeface="+mn-lt"/>
                <a:ea typeface="+mn-ea"/>
              </a:rPr>
              <a:t>submitted with </a:t>
            </a:r>
            <a:r>
              <a:rPr lang="en-US" dirty="0">
                <a:latin typeface="+mn-lt"/>
                <a:ea typeface="+mn-ea"/>
              </a:rPr>
              <a:t>an expense report.</a:t>
            </a:r>
          </a:p>
        </p:txBody>
      </p:sp>
      <p:sp>
        <p:nvSpPr>
          <p:cNvPr id="4" name="Slide Number Placeholder 3"/>
          <p:cNvSpPr>
            <a:spLocks noGrp="1"/>
          </p:cNvSpPr>
          <p:nvPr>
            <p:ph type="sldNum" sz="quarter" idx="10"/>
          </p:nvPr>
        </p:nvSpPr>
        <p:spPr/>
        <p:txBody>
          <a:bodyPr/>
          <a:lstStyle/>
          <a:p>
            <a:fld id="{7D362D30-D7DE-45B8-81A6-CAD73D92C1AB}" type="slidenum">
              <a:rPr lang="en-US" smtClean="0"/>
              <a:t>18</a:t>
            </a:fld>
            <a:endParaRPr lang="en-US" dirty="0"/>
          </a:p>
        </p:txBody>
      </p:sp>
    </p:spTree>
    <p:extLst>
      <p:ext uri="{BB962C8B-B14F-4D97-AF65-F5344CB8AC3E}">
        <p14:creationId xmlns:p14="http://schemas.microsoft.com/office/powerpoint/2010/main" val="1902305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64" fontAlgn="auto">
              <a:spcBef>
                <a:spcPts val="0"/>
              </a:spcBef>
              <a:spcAft>
                <a:spcPts val="0"/>
              </a:spcAft>
              <a:defRPr/>
            </a:pPr>
            <a:r>
              <a:rPr lang="en-US" dirty="0" smtClean="0"/>
              <a:t>The new expense report forms require a business purpose for each receipt, a blanket statement for all expenses listed</a:t>
            </a:r>
            <a:r>
              <a:rPr lang="en-US" baseline="0" dirty="0" smtClean="0"/>
              <a:t> on the form is no longer required</a:t>
            </a:r>
            <a:r>
              <a:rPr lang="en-US" dirty="0" smtClean="0"/>
              <a:t>. This change was implemented to</a:t>
            </a:r>
            <a:r>
              <a:rPr lang="en-US" baseline="0" dirty="0" smtClean="0"/>
              <a:t>  comply with IRS guidelines.</a:t>
            </a:r>
          </a:p>
          <a:p>
            <a:pPr defTabSz="931564" fontAlgn="auto">
              <a:spcBef>
                <a:spcPts val="0"/>
              </a:spcBef>
              <a:spcAft>
                <a:spcPts val="0"/>
              </a:spcAft>
              <a:defRPr/>
            </a:pPr>
            <a:r>
              <a:rPr lang="en-US" dirty="0" smtClean="0"/>
              <a:t>The </a:t>
            </a:r>
            <a:r>
              <a:rPr lang="en-US" dirty="0"/>
              <a:t>business purpose </a:t>
            </a:r>
            <a:r>
              <a:rPr lang="en-US" dirty="0" smtClean="0"/>
              <a:t>for each receipt should </a:t>
            </a:r>
            <a:r>
              <a:rPr lang="en-US" dirty="0"/>
              <a:t>explain why the expense was incurred and how it has a </a:t>
            </a:r>
            <a:r>
              <a:rPr lang="en-US" dirty="0" smtClean="0"/>
              <a:t>connection to University business.</a:t>
            </a:r>
          </a:p>
          <a:p>
            <a:pPr defTabSz="931564" fontAlgn="auto">
              <a:spcBef>
                <a:spcPts val="0"/>
              </a:spcBef>
              <a:spcAft>
                <a:spcPts val="0"/>
              </a:spcAft>
              <a:defRPr/>
            </a:pPr>
            <a:r>
              <a:rPr lang="en-US" dirty="0" smtClean="0"/>
              <a:t>The 5 “W’s” who, what, when, where, and why</a:t>
            </a:r>
            <a:r>
              <a:rPr lang="en-US" baseline="0" dirty="0" smtClean="0"/>
              <a:t> can be used to determine if the expense meets the criteria. </a:t>
            </a:r>
            <a:endParaRPr lang="en-US" dirty="0"/>
          </a:p>
          <a:p>
            <a:r>
              <a:rPr lang="en-US" b="1" dirty="0" smtClean="0"/>
              <a:t> </a:t>
            </a:r>
            <a:endParaRPr lang="en-US" dirty="0" smtClean="0"/>
          </a:p>
          <a:p>
            <a:endParaRPr lang="en-US" dirty="0">
              <a:latin typeface="+mn-lt"/>
              <a:ea typeface="+mn-ea"/>
            </a:endParaRPr>
          </a:p>
        </p:txBody>
      </p:sp>
      <p:sp>
        <p:nvSpPr>
          <p:cNvPr id="4" name="Slide Number Placeholder 3"/>
          <p:cNvSpPr>
            <a:spLocks noGrp="1"/>
          </p:cNvSpPr>
          <p:nvPr>
            <p:ph type="sldNum" sz="quarter" idx="10"/>
          </p:nvPr>
        </p:nvSpPr>
        <p:spPr/>
        <p:txBody>
          <a:bodyPr/>
          <a:lstStyle/>
          <a:p>
            <a:fld id="{7D362D30-D7DE-45B8-81A6-CAD73D92C1AB}" type="slidenum">
              <a:rPr lang="en-US" smtClean="0"/>
              <a:t>19</a:t>
            </a:fld>
            <a:endParaRPr lang="en-US" dirty="0"/>
          </a:p>
        </p:txBody>
      </p:sp>
    </p:spTree>
    <p:extLst>
      <p:ext uri="{BB962C8B-B14F-4D97-AF65-F5344CB8AC3E}">
        <p14:creationId xmlns:p14="http://schemas.microsoft.com/office/powerpoint/2010/main" val="229842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During this session we will</a:t>
            </a:r>
          </a:p>
          <a:p>
            <a:r>
              <a:rPr lang="en-US" sz="800" dirty="0"/>
              <a:t>Highlight important information that has not changed</a:t>
            </a:r>
          </a:p>
          <a:p>
            <a:r>
              <a:rPr lang="en-US" sz="800" dirty="0"/>
              <a:t>Review key updates to the new policy and</a:t>
            </a:r>
          </a:p>
          <a:p>
            <a:r>
              <a:rPr lang="en-US" sz="800" dirty="0"/>
              <a:t>Review the new forms</a:t>
            </a:r>
          </a:p>
          <a:p>
            <a:r>
              <a:rPr lang="en-US" sz="800" dirty="0"/>
              <a:t>Those submitting expense reports, preparers and approvers must review the entire “Business Expense and Travel Reimbursement” policy to familiarize themselves with all of the content.  </a:t>
            </a:r>
          </a:p>
          <a:p>
            <a:r>
              <a:rPr lang="en-US" sz="800" dirty="0"/>
              <a:t>Your department may also create stricter rules and procedures to meet their specific needs.  </a:t>
            </a:r>
          </a:p>
          <a:p>
            <a:r>
              <a:rPr lang="en-US" sz="800" dirty="0"/>
              <a:t>Each Department is responsible for monitoring their own rules and procedures.  </a:t>
            </a:r>
          </a:p>
        </p:txBody>
      </p:sp>
      <p:sp>
        <p:nvSpPr>
          <p:cNvPr id="4" name="Slide Number Placeholder 3"/>
          <p:cNvSpPr>
            <a:spLocks noGrp="1"/>
          </p:cNvSpPr>
          <p:nvPr>
            <p:ph type="sldNum" sz="quarter" idx="10"/>
          </p:nvPr>
        </p:nvSpPr>
        <p:spPr/>
        <p:txBody>
          <a:bodyPr/>
          <a:lstStyle/>
          <a:p>
            <a:fld id="{7D362D30-D7DE-45B8-81A6-CAD73D92C1AB}" type="slidenum">
              <a:rPr lang="en-US" smtClean="0"/>
              <a:t>2</a:t>
            </a:fld>
            <a:endParaRPr lang="en-US" dirty="0"/>
          </a:p>
        </p:txBody>
      </p:sp>
    </p:spTree>
    <p:extLst>
      <p:ext uri="{BB962C8B-B14F-4D97-AF65-F5344CB8AC3E}">
        <p14:creationId xmlns:p14="http://schemas.microsoft.com/office/powerpoint/2010/main" val="750481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761">
              <a:defRPr/>
            </a:pPr>
            <a:r>
              <a:rPr lang="en-US" dirty="0" smtClean="0">
                <a:latin typeface="+mn-lt"/>
                <a:ea typeface="+mn-ea"/>
              </a:rPr>
              <a:t>The new expense report forms have been updated</a:t>
            </a:r>
            <a:r>
              <a:rPr lang="en-US" baseline="0" dirty="0" smtClean="0">
                <a:latin typeface="+mn-lt"/>
                <a:ea typeface="+mn-ea"/>
              </a:rPr>
              <a:t> help transition users to an electronic expense report system.  Expenses will be no longer be entered by day.  On the new form expenses are entered individually by receipts. </a:t>
            </a:r>
            <a:r>
              <a:rPr lang="en-US" dirty="0" smtClean="0">
                <a:latin typeface="+mn-lt"/>
                <a:ea typeface="+mn-ea"/>
              </a:rPr>
              <a:t>The </a:t>
            </a:r>
            <a:r>
              <a:rPr lang="en-US" dirty="0">
                <a:latin typeface="+mn-lt"/>
                <a:ea typeface="+mn-ea"/>
              </a:rPr>
              <a:t>only difference between the </a:t>
            </a:r>
            <a:r>
              <a:rPr lang="en-US" dirty="0" smtClean="0">
                <a:latin typeface="+mn-lt"/>
                <a:ea typeface="+mn-ea"/>
              </a:rPr>
              <a:t>new F3 and F34 forms </a:t>
            </a:r>
            <a:r>
              <a:rPr lang="en-US" dirty="0">
                <a:latin typeface="+mn-lt"/>
                <a:ea typeface="+mn-ea"/>
              </a:rPr>
              <a:t>is in the Header </a:t>
            </a:r>
            <a:r>
              <a:rPr lang="en-US" dirty="0" smtClean="0">
                <a:latin typeface="+mn-lt"/>
                <a:ea typeface="+mn-ea"/>
              </a:rPr>
              <a:t>detail.</a:t>
            </a:r>
            <a:r>
              <a:rPr lang="en-US" baseline="0" dirty="0" smtClean="0">
                <a:latin typeface="+mn-lt"/>
                <a:ea typeface="+mn-ea"/>
              </a:rPr>
              <a:t> </a:t>
            </a:r>
            <a:r>
              <a:rPr lang="en-US" dirty="0"/>
              <a:t>Since employees can no longer receive reimbursement at the Cashier’s the Cashier’s box was removed from the F3 form.  For F34 forms Accounts Payable needs additional information from students to ensure the reimbursement check is received.</a:t>
            </a:r>
          </a:p>
          <a:p>
            <a:r>
              <a:rPr lang="en-US" dirty="0" smtClean="0">
                <a:latin typeface="+mn-lt"/>
                <a:ea typeface="+mn-ea"/>
              </a:rPr>
              <a:t>Before the preparer</a:t>
            </a:r>
            <a:r>
              <a:rPr lang="en-US" baseline="0" dirty="0" smtClean="0">
                <a:latin typeface="+mn-lt"/>
                <a:ea typeface="+mn-ea"/>
              </a:rPr>
              <a:t> begins entering information on the expense report form, receipts should be taped to a piece of paper that is 8 1/2 by 11.</a:t>
            </a:r>
            <a:r>
              <a:rPr lang="en-US" dirty="0" smtClean="0">
                <a:latin typeface="+mn-lt"/>
                <a:ea typeface="+mn-ea"/>
              </a:rPr>
              <a:t>  </a:t>
            </a:r>
            <a:endParaRPr lang="en-US" dirty="0"/>
          </a:p>
        </p:txBody>
      </p:sp>
      <p:sp>
        <p:nvSpPr>
          <p:cNvPr id="4" name="Slide Number Placeholder 3"/>
          <p:cNvSpPr>
            <a:spLocks noGrp="1"/>
          </p:cNvSpPr>
          <p:nvPr>
            <p:ph type="sldNum" sz="quarter" idx="10"/>
          </p:nvPr>
        </p:nvSpPr>
        <p:spPr/>
        <p:txBody>
          <a:bodyPr/>
          <a:lstStyle/>
          <a:p>
            <a:fld id="{7D362D30-D7DE-45B8-81A6-CAD73D92C1AB}" type="slidenum">
              <a:rPr lang="en-US" smtClean="0"/>
              <a:t>20</a:t>
            </a:fld>
            <a:endParaRPr lang="en-US" dirty="0"/>
          </a:p>
        </p:txBody>
      </p:sp>
    </p:spTree>
    <p:extLst>
      <p:ext uri="{BB962C8B-B14F-4D97-AF65-F5344CB8AC3E}">
        <p14:creationId xmlns:p14="http://schemas.microsoft.com/office/powerpoint/2010/main" val="1790091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switch</a:t>
            </a:r>
            <a:r>
              <a:rPr lang="en-US" baseline="0" dirty="0" smtClean="0"/>
              <a:t> to excel and go through the required information using the F3 employee expense report. Switch to excel and go through the required information using a blank F3 form.  Now that I’ve reviewed the required information on this F3 form I will switch between the slide deck and the excel form.</a:t>
            </a:r>
            <a:endParaRPr lang="en-US" dirty="0"/>
          </a:p>
        </p:txBody>
      </p:sp>
      <p:sp>
        <p:nvSpPr>
          <p:cNvPr id="4" name="Slide Number Placeholder 3"/>
          <p:cNvSpPr>
            <a:spLocks noGrp="1"/>
          </p:cNvSpPr>
          <p:nvPr>
            <p:ph type="sldNum" sz="quarter" idx="10"/>
          </p:nvPr>
        </p:nvSpPr>
        <p:spPr/>
        <p:txBody>
          <a:bodyPr/>
          <a:lstStyle/>
          <a:p>
            <a:fld id="{06277D14-6095-415A-AD20-3DCD6A6E193E}" type="slidenum">
              <a:rPr lang="en-US" altLang="en-US" smtClean="0"/>
              <a:pPr/>
              <a:t>21</a:t>
            </a:fld>
            <a:endParaRPr lang="en-US" altLang="en-US" dirty="0"/>
          </a:p>
        </p:txBody>
      </p:sp>
    </p:spTree>
    <p:extLst>
      <p:ext uri="{BB962C8B-B14F-4D97-AF65-F5344CB8AC3E}">
        <p14:creationId xmlns:p14="http://schemas.microsoft.com/office/powerpoint/2010/main" val="3155888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ea typeface="+mn-ea"/>
              </a:rPr>
              <a:t>The new policy allows a traveler to elect to use the Federal per</a:t>
            </a:r>
            <a:r>
              <a:rPr lang="en-US" baseline="0" dirty="0" smtClean="0">
                <a:latin typeface="+mn-lt"/>
                <a:ea typeface="+mn-ea"/>
              </a:rPr>
              <a:t> diem rates for meals (domestic and international) and lodging (international only).  </a:t>
            </a:r>
          </a:p>
          <a:p>
            <a:r>
              <a:rPr lang="en-US" baseline="0" dirty="0" smtClean="0">
                <a:latin typeface="+mn-lt"/>
                <a:ea typeface="+mn-ea"/>
              </a:rPr>
              <a:t>You still have the option to submit actual receipts for reimbursement. </a:t>
            </a:r>
            <a:r>
              <a:rPr lang="en-US" dirty="0" smtClean="0">
                <a:latin typeface="+mn-lt"/>
                <a:ea typeface="+mn-ea"/>
              </a:rPr>
              <a:t>The </a:t>
            </a:r>
            <a:r>
              <a:rPr lang="en-US" dirty="0">
                <a:latin typeface="+mn-lt"/>
                <a:ea typeface="+mn-ea"/>
              </a:rPr>
              <a:t>traveler must use either actual receipts or the per diem rate for the entire trip. </a:t>
            </a:r>
            <a:r>
              <a:rPr lang="en-US" dirty="0" smtClean="0">
                <a:latin typeface="+mn-lt"/>
                <a:ea typeface="+mn-ea"/>
              </a:rPr>
              <a:t> </a:t>
            </a:r>
            <a:r>
              <a:rPr lang="en-US" dirty="0">
                <a:latin typeface="+mn-lt"/>
                <a:ea typeface="+mn-ea"/>
              </a:rPr>
              <a:t>Y</a:t>
            </a:r>
            <a:r>
              <a:rPr lang="en-US" dirty="0" smtClean="0">
                <a:latin typeface="+mn-lt"/>
                <a:ea typeface="+mn-ea"/>
              </a:rPr>
              <a:t>ou </a:t>
            </a:r>
            <a:r>
              <a:rPr lang="en-US" dirty="0">
                <a:latin typeface="+mn-lt"/>
                <a:ea typeface="+mn-ea"/>
              </a:rPr>
              <a:t>can not </a:t>
            </a:r>
            <a:r>
              <a:rPr lang="en-US" dirty="0" smtClean="0">
                <a:latin typeface="+mn-lt"/>
                <a:ea typeface="+mn-ea"/>
              </a:rPr>
              <a:t>submit receipts </a:t>
            </a:r>
            <a:r>
              <a:rPr lang="en-US" dirty="0">
                <a:latin typeface="+mn-lt"/>
                <a:ea typeface="+mn-ea"/>
              </a:rPr>
              <a:t>for </a:t>
            </a:r>
            <a:r>
              <a:rPr lang="en-US" dirty="0" smtClean="0">
                <a:latin typeface="+mn-lt"/>
                <a:ea typeface="+mn-ea"/>
              </a:rPr>
              <a:t>Monday </a:t>
            </a:r>
            <a:r>
              <a:rPr lang="en-US" dirty="0">
                <a:latin typeface="+mn-lt"/>
                <a:ea typeface="+mn-ea"/>
              </a:rPr>
              <a:t>and use the per diem rate </a:t>
            </a:r>
            <a:r>
              <a:rPr lang="en-US" dirty="0" smtClean="0">
                <a:latin typeface="+mn-lt"/>
                <a:ea typeface="+mn-ea"/>
              </a:rPr>
              <a:t>for</a:t>
            </a:r>
            <a:r>
              <a:rPr lang="en-US" baseline="0" dirty="0" smtClean="0">
                <a:latin typeface="+mn-lt"/>
                <a:ea typeface="+mn-ea"/>
              </a:rPr>
              <a:t> Tuesday</a:t>
            </a:r>
            <a:r>
              <a:rPr lang="en-US" dirty="0" smtClean="0">
                <a:latin typeface="+mn-lt"/>
                <a:ea typeface="+mn-ea"/>
              </a:rPr>
              <a:t>.   To</a:t>
            </a:r>
            <a:r>
              <a:rPr lang="en-US" baseline="0" dirty="0" smtClean="0">
                <a:latin typeface="+mn-lt"/>
                <a:ea typeface="+mn-ea"/>
              </a:rPr>
              <a:t> get the</a:t>
            </a:r>
            <a:r>
              <a:rPr lang="en-US" dirty="0" smtClean="0">
                <a:latin typeface="+mn-lt"/>
                <a:ea typeface="+mn-ea"/>
              </a:rPr>
              <a:t> </a:t>
            </a:r>
            <a:r>
              <a:rPr lang="en-US" dirty="0">
                <a:latin typeface="+mn-lt"/>
                <a:ea typeface="+mn-ea"/>
              </a:rPr>
              <a:t>current </a:t>
            </a:r>
            <a:r>
              <a:rPr lang="en-US" dirty="0" smtClean="0">
                <a:latin typeface="+mn-lt"/>
                <a:ea typeface="+mn-ea"/>
              </a:rPr>
              <a:t>rates </a:t>
            </a:r>
            <a:r>
              <a:rPr lang="en-US" dirty="0">
                <a:latin typeface="+mn-lt"/>
                <a:ea typeface="+mn-ea"/>
              </a:rPr>
              <a:t>go to www.GSA.gov/Perdiem and select your destination </a:t>
            </a:r>
            <a:r>
              <a:rPr lang="en-US" dirty="0" smtClean="0">
                <a:latin typeface="+mn-lt"/>
                <a:ea typeface="+mn-ea"/>
              </a:rPr>
              <a:t>state and city.</a:t>
            </a:r>
          </a:p>
          <a:p>
            <a:r>
              <a:rPr lang="en-US" dirty="0" smtClean="0">
                <a:latin typeface="+mn-lt"/>
                <a:ea typeface="+mn-ea"/>
              </a:rPr>
              <a:t>Switch</a:t>
            </a:r>
            <a:r>
              <a:rPr lang="en-US" baseline="0" dirty="0" smtClean="0">
                <a:latin typeface="+mn-lt"/>
                <a:ea typeface="+mn-ea"/>
              </a:rPr>
              <a:t> to internet, show how to select the destination, review the breakdown.</a:t>
            </a:r>
            <a:endParaRPr lang="en-US" dirty="0">
              <a:latin typeface="+mn-lt"/>
              <a:ea typeface="+mn-ea"/>
            </a:endParaRPr>
          </a:p>
          <a:p>
            <a:endParaRPr lang="en-US" dirty="0">
              <a:latin typeface="+mn-lt"/>
              <a:ea typeface="+mn-ea"/>
            </a:endParaRPr>
          </a:p>
        </p:txBody>
      </p:sp>
      <p:sp>
        <p:nvSpPr>
          <p:cNvPr id="4" name="Slide Number Placeholder 3"/>
          <p:cNvSpPr>
            <a:spLocks noGrp="1"/>
          </p:cNvSpPr>
          <p:nvPr>
            <p:ph type="sldNum" sz="quarter" idx="10"/>
          </p:nvPr>
        </p:nvSpPr>
        <p:spPr/>
        <p:txBody>
          <a:bodyPr/>
          <a:lstStyle/>
          <a:p>
            <a:fld id="{7D362D30-D7DE-45B8-81A6-CAD73D92C1AB}" type="slidenum">
              <a:rPr lang="en-US" smtClean="0"/>
              <a:t>22</a:t>
            </a:fld>
            <a:endParaRPr lang="en-US" dirty="0"/>
          </a:p>
        </p:txBody>
      </p:sp>
    </p:spTree>
    <p:extLst>
      <p:ext uri="{BB962C8B-B14F-4D97-AF65-F5344CB8AC3E}">
        <p14:creationId xmlns:p14="http://schemas.microsoft.com/office/powerpoint/2010/main" val="1511016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64" fontAlgn="auto">
              <a:spcBef>
                <a:spcPts val="0"/>
              </a:spcBef>
              <a:spcAft>
                <a:spcPts val="0"/>
              </a:spcAft>
              <a:defRPr/>
            </a:pPr>
            <a:r>
              <a:rPr lang="en-US" dirty="0" smtClean="0"/>
              <a:t>To find the per diem rate for your</a:t>
            </a:r>
            <a:r>
              <a:rPr lang="en-US" baseline="0" dirty="0" smtClean="0"/>
              <a:t> destination you are traveling to, go to www.gsa.gov/Perdiem.</a:t>
            </a:r>
          </a:p>
          <a:p>
            <a:pPr defTabSz="931564" fontAlgn="auto">
              <a:spcBef>
                <a:spcPts val="0"/>
              </a:spcBef>
              <a:spcAft>
                <a:spcPts val="0"/>
              </a:spcAft>
              <a:defRPr/>
            </a:pPr>
            <a:r>
              <a:rPr lang="en-US" baseline="0" dirty="0" smtClean="0"/>
              <a:t>International per diem rates are set by the State Department, scroll down to the bottom of the home page and select the link to the state departments international rates to select your country of destination.</a:t>
            </a:r>
          </a:p>
          <a:p>
            <a:pPr defTabSz="931564" fontAlgn="auto">
              <a:spcBef>
                <a:spcPts val="0"/>
              </a:spcBef>
              <a:spcAft>
                <a:spcPts val="0"/>
              </a:spcAft>
              <a:defRPr/>
            </a:pPr>
            <a:r>
              <a:rPr lang="en-US" baseline="0" dirty="0" smtClean="0"/>
              <a:t>The Department of Defense sets the domestic rates.  After you select your domestic state and city you’ll see the rates.  This slide is a snapshot of the results for Charlotte, NC Meals and Incidentals breakdown.</a:t>
            </a:r>
            <a:endParaRPr lang="en-US" dirty="0"/>
          </a:p>
          <a:p>
            <a:endParaRPr lang="en-US" dirty="0" smtClean="0"/>
          </a:p>
        </p:txBody>
      </p:sp>
      <p:sp>
        <p:nvSpPr>
          <p:cNvPr id="4" name="Slide Number Placeholder 3"/>
          <p:cNvSpPr>
            <a:spLocks noGrp="1"/>
          </p:cNvSpPr>
          <p:nvPr>
            <p:ph type="sldNum" sz="quarter" idx="10"/>
          </p:nvPr>
        </p:nvSpPr>
        <p:spPr/>
        <p:txBody>
          <a:bodyPr/>
          <a:lstStyle/>
          <a:p>
            <a:fld id="{7D362D30-D7DE-45B8-81A6-CAD73D92C1AB}" type="slidenum">
              <a:rPr lang="en-US" smtClean="0"/>
              <a:t>23</a:t>
            </a:fld>
            <a:endParaRPr lang="en-US" dirty="0"/>
          </a:p>
        </p:txBody>
      </p:sp>
    </p:spTree>
    <p:extLst>
      <p:ext uri="{BB962C8B-B14F-4D97-AF65-F5344CB8AC3E}">
        <p14:creationId xmlns:p14="http://schemas.microsoft.com/office/powerpoint/2010/main" val="3447303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this example I will show you how to find a per diem rate and</a:t>
            </a:r>
            <a:r>
              <a:rPr lang="en-US" baseline="0" dirty="0" smtClean="0"/>
              <a:t> how to enter it on the expense report form.</a:t>
            </a:r>
            <a:endParaRPr lang="en-US" dirty="0" smtClean="0"/>
          </a:p>
        </p:txBody>
      </p:sp>
      <p:sp>
        <p:nvSpPr>
          <p:cNvPr id="4" name="Slide Number Placeholder 3"/>
          <p:cNvSpPr>
            <a:spLocks noGrp="1"/>
          </p:cNvSpPr>
          <p:nvPr>
            <p:ph type="sldNum" sz="quarter" idx="10"/>
          </p:nvPr>
        </p:nvSpPr>
        <p:spPr/>
        <p:txBody>
          <a:bodyPr/>
          <a:lstStyle/>
          <a:p>
            <a:fld id="{7D362D30-D7DE-45B8-81A6-CAD73D92C1AB}" type="slidenum">
              <a:rPr lang="en-US" smtClean="0"/>
              <a:t>24</a:t>
            </a:fld>
            <a:endParaRPr lang="en-US" dirty="0"/>
          </a:p>
        </p:txBody>
      </p:sp>
    </p:spTree>
    <p:extLst>
      <p:ext uri="{BB962C8B-B14F-4D97-AF65-F5344CB8AC3E}">
        <p14:creationId xmlns:p14="http://schemas.microsoft.com/office/powerpoint/2010/main" val="1000346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77D14-6095-415A-AD20-3DCD6A6E193E}" type="slidenum">
              <a:rPr lang="en-US" altLang="en-US" smtClean="0"/>
              <a:pPr/>
              <a:t>25</a:t>
            </a:fld>
            <a:endParaRPr lang="en-US" altLang="en-US" dirty="0"/>
          </a:p>
        </p:txBody>
      </p:sp>
    </p:spTree>
    <p:extLst>
      <p:ext uri="{BB962C8B-B14F-4D97-AF65-F5344CB8AC3E}">
        <p14:creationId xmlns:p14="http://schemas.microsoft.com/office/powerpoint/2010/main" val="5441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77D14-6095-415A-AD20-3DCD6A6E193E}" type="slidenum">
              <a:rPr lang="en-US" altLang="en-US" smtClean="0"/>
              <a:pPr/>
              <a:t>26</a:t>
            </a:fld>
            <a:endParaRPr lang="en-US" altLang="en-US" dirty="0"/>
          </a:p>
        </p:txBody>
      </p:sp>
    </p:spTree>
    <p:extLst>
      <p:ext uri="{BB962C8B-B14F-4D97-AF65-F5344CB8AC3E}">
        <p14:creationId xmlns:p14="http://schemas.microsoft.com/office/powerpoint/2010/main" val="1000973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Business mileage is the travel an employee incurs with their personal vehicle </a:t>
            </a:r>
            <a:r>
              <a:rPr lang="en-US" b="0" u="none" dirty="0"/>
              <a:t>beyond </a:t>
            </a:r>
            <a:r>
              <a:rPr lang="en-US" b="0" u="none" dirty="0" smtClean="0"/>
              <a:t>their normal </a:t>
            </a:r>
            <a:r>
              <a:rPr lang="en-US" b="0" u="none" dirty="0"/>
              <a:t>commute </a:t>
            </a:r>
            <a:r>
              <a:rPr lang="en-US" b="0" u="none" dirty="0" smtClean="0"/>
              <a:t>mileage </a:t>
            </a:r>
            <a:r>
              <a:rPr lang="en-US" b="0" u="none" dirty="0"/>
              <a:t>on </a:t>
            </a:r>
            <a:r>
              <a:rPr lang="en-US" b="0" u="none" dirty="0" smtClean="0"/>
              <a:t>a workday</a:t>
            </a:r>
            <a:r>
              <a:rPr lang="en-US" dirty="0" smtClean="0"/>
              <a:t>, </a:t>
            </a:r>
            <a:r>
              <a:rPr lang="en-US" dirty="0"/>
              <a:t>for business purposes. </a:t>
            </a:r>
            <a:r>
              <a:rPr lang="en-US" dirty="0" smtClean="0"/>
              <a:t>Verify </a:t>
            </a:r>
            <a:r>
              <a:rPr lang="en-US" dirty="0"/>
              <a:t>with your department administration if there are any thresholds, limitations, or </a:t>
            </a:r>
            <a:r>
              <a:rPr lang="en-US" dirty="0" smtClean="0"/>
              <a:t>other</a:t>
            </a:r>
            <a:r>
              <a:rPr lang="en-US" baseline="0" dirty="0" smtClean="0"/>
              <a:t> </a:t>
            </a:r>
            <a:r>
              <a:rPr lang="en-US" dirty="0" smtClean="0"/>
              <a:t>departmental </a:t>
            </a:r>
            <a:r>
              <a:rPr lang="en-US" dirty="0"/>
              <a:t>mileage reimbursement policies that you must comply with.  The </a:t>
            </a:r>
            <a:r>
              <a:rPr lang="en-US" dirty="0" smtClean="0"/>
              <a:t>IRS mileage </a:t>
            </a:r>
            <a:r>
              <a:rPr lang="en-US" dirty="0"/>
              <a:t>rate covers wear and tear on the personal vehicle and gas.  </a:t>
            </a:r>
          </a:p>
          <a:p>
            <a:pPr algn="just"/>
            <a:r>
              <a:rPr lang="en-US" dirty="0" smtClean="0"/>
              <a:t>Parking </a:t>
            </a:r>
            <a:r>
              <a:rPr lang="en-US" dirty="0"/>
              <a:t>and tolls are reimbursable when proper documentation </a:t>
            </a:r>
            <a:r>
              <a:rPr lang="en-US" dirty="0" smtClean="0"/>
              <a:t>is </a:t>
            </a:r>
            <a:r>
              <a:rPr lang="en-US" dirty="0"/>
              <a:t>submitted on </a:t>
            </a:r>
            <a:r>
              <a:rPr lang="en-US" dirty="0" smtClean="0"/>
              <a:t>the expense report.</a:t>
            </a:r>
            <a:r>
              <a:rPr lang="en-US" dirty="0"/>
              <a:t> </a:t>
            </a:r>
          </a:p>
          <a:p>
            <a:pPr algn="just"/>
            <a:endParaRPr lang="en-US" dirty="0"/>
          </a:p>
          <a:p>
            <a:endParaRPr lang="en-US" dirty="0">
              <a:latin typeface="+mn-lt"/>
              <a:ea typeface="+mn-ea"/>
            </a:endParaRPr>
          </a:p>
        </p:txBody>
      </p:sp>
      <p:sp>
        <p:nvSpPr>
          <p:cNvPr id="4" name="Slide Number Placeholder 3"/>
          <p:cNvSpPr>
            <a:spLocks noGrp="1"/>
          </p:cNvSpPr>
          <p:nvPr>
            <p:ph type="sldNum" sz="quarter" idx="10"/>
          </p:nvPr>
        </p:nvSpPr>
        <p:spPr/>
        <p:txBody>
          <a:bodyPr/>
          <a:lstStyle/>
          <a:p>
            <a:fld id="{7D362D30-D7DE-45B8-81A6-CAD73D92C1AB}" type="slidenum">
              <a:rPr lang="en-US" smtClean="0"/>
              <a:t>27</a:t>
            </a:fld>
            <a:endParaRPr lang="en-US" dirty="0"/>
          </a:p>
        </p:txBody>
      </p:sp>
    </p:spTree>
    <p:extLst>
      <p:ext uri="{BB962C8B-B14F-4D97-AF65-F5344CB8AC3E}">
        <p14:creationId xmlns:p14="http://schemas.microsoft.com/office/powerpoint/2010/main" val="3859575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new form called the Mileage Log form</a:t>
            </a:r>
            <a:r>
              <a:rPr lang="en-US" baseline="0" dirty="0" smtClean="0"/>
              <a:t> has been created to capture all of the necessary information and reduce paper usage.  Google maps printouts are no longer required.</a:t>
            </a:r>
          </a:p>
          <a:p>
            <a:r>
              <a:rPr lang="en-US" baseline="0" dirty="0" smtClean="0"/>
              <a:t>The completed Mileage Log form is required as proper documentation for all mileage reimbursements and must be submitted with the expense report. The required information on the mileage form is:</a:t>
            </a:r>
          </a:p>
          <a:p>
            <a:r>
              <a:rPr lang="en-US" baseline="0" dirty="0" smtClean="0"/>
              <a:t>Employee ID</a:t>
            </a:r>
          </a:p>
          <a:p>
            <a:r>
              <a:rPr lang="en-US" baseline="0" dirty="0" smtClean="0"/>
              <a:t>Employee name</a:t>
            </a:r>
          </a:p>
          <a:p>
            <a:r>
              <a:rPr lang="en-US" baseline="0" dirty="0" smtClean="0"/>
              <a:t>Employee’s home address</a:t>
            </a:r>
          </a:p>
          <a:p>
            <a:r>
              <a:rPr lang="en-US" baseline="0" dirty="0" smtClean="0"/>
              <a:t>Employee’s primary work address</a:t>
            </a:r>
          </a:p>
          <a:p>
            <a:r>
              <a:rPr lang="en-US" baseline="0" dirty="0" smtClean="0"/>
              <a:t># of normal commute miles</a:t>
            </a:r>
          </a:p>
          <a:p>
            <a:r>
              <a:rPr lang="en-US" baseline="0" dirty="0" smtClean="0"/>
              <a:t>Date of travel</a:t>
            </a:r>
          </a:p>
          <a:p>
            <a:r>
              <a:rPr lang="en-US" baseline="0" dirty="0" smtClean="0"/>
              <a:t>Starting location, ending destination, business purpose, and allowable # of miles for reimbursement</a:t>
            </a:r>
          </a:p>
        </p:txBody>
      </p:sp>
      <p:sp>
        <p:nvSpPr>
          <p:cNvPr id="4" name="Slide Number Placeholder 3"/>
          <p:cNvSpPr>
            <a:spLocks noGrp="1"/>
          </p:cNvSpPr>
          <p:nvPr>
            <p:ph type="sldNum" sz="quarter" idx="10"/>
          </p:nvPr>
        </p:nvSpPr>
        <p:spPr/>
        <p:txBody>
          <a:bodyPr/>
          <a:lstStyle/>
          <a:p>
            <a:fld id="{06277D14-6095-415A-AD20-3DCD6A6E193E}" type="slidenum">
              <a:rPr lang="en-US" altLang="en-US" smtClean="0"/>
              <a:pPr/>
              <a:t>28</a:t>
            </a:fld>
            <a:endParaRPr lang="en-US" altLang="en-US" dirty="0"/>
          </a:p>
        </p:txBody>
      </p:sp>
    </p:spTree>
    <p:extLst>
      <p:ext uri="{BB962C8B-B14F-4D97-AF65-F5344CB8AC3E}">
        <p14:creationId xmlns:p14="http://schemas.microsoft.com/office/powerpoint/2010/main" val="1872618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a:t>
            </a:r>
            <a:r>
              <a:rPr lang="en-US" baseline="0" dirty="0" smtClean="0"/>
              <a:t> </a:t>
            </a:r>
            <a:r>
              <a:rPr lang="en-US" dirty="0" smtClean="0"/>
              <a:t>an employee leaves from the office to go to the airport for a business trip, after the trip, the employee returns home from the airport.</a:t>
            </a:r>
          </a:p>
          <a:p>
            <a:r>
              <a:rPr lang="en-US" dirty="0" smtClean="0"/>
              <a:t>To calculate the allowable number of miles for reimbursement:</a:t>
            </a:r>
          </a:p>
          <a:p>
            <a:pPr marL="228190" indent="-228190">
              <a:buAutoNum type="arabicParenR"/>
            </a:pPr>
            <a:r>
              <a:rPr lang="en-US" dirty="0" smtClean="0"/>
              <a:t>A+B-normal commute (one-way),</a:t>
            </a:r>
            <a:r>
              <a:rPr lang="en-US" baseline="0" dirty="0" smtClean="0"/>
              <a:t> 6+10-4=12 miles allowable for reimbursement</a:t>
            </a:r>
          </a:p>
          <a:p>
            <a:pPr marL="228190" indent="-228190">
              <a:buAutoNum type="arabicParenR"/>
            </a:pPr>
            <a:r>
              <a:rPr lang="en-US" baseline="0" dirty="0" smtClean="0"/>
              <a:t>A+B-normal commute(roundtrip), 6+10+4-8=12 miles allowable for reimbursement</a:t>
            </a:r>
          </a:p>
          <a:p>
            <a:r>
              <a:rPr lang="en-US" baseline="0" dirty="0" smtClean="0"/>
              <a:t>Now that the allowable mileage has been calculated I’ll show you how to enter it on the expense report</a:t>
            </a:r>
          </a:p>
          <a:p>
            <a:r>
              <a:rPr lang="en-US" baseline="0" dirty="0" smtClean="0"/>
              <a:t>(switch to Mileage Log form)</a:t>
            </a:r>
            <a:endParaRPr lang="en-US" dirty="0" smtClean="0"/>
          </a:p>
        </p:txBody>
      </p:sp>
      <p:sp>
        <p:nvSpPr>
          <p:cNvPr id="4" name="Slide Number Placeholder 3"/>
          <p:cNvSpPr>
            <a:spLocks noGrp="1"/>
          </p:cNvSpPr>
          <p:nvPr>
            <p:ph type="sldNum" sz="quarter" idx="10"/>
          </p:nvPr>
        </p:nvSpPr>
        <p:spPr/>
        <p:txBody>
          <a:bodyPr/>
          <a:lstStyle/>
          <a:p>
            <a:fld id="{7D362D30-D7DE-45B8-81A6-CAD73D92C1AB}" type="slidenum">
              <a:rPr lang="en-US" smtClean="0"/>
              <a:t>29</a:t>
            </a:fld>
            <a:endParaRPr lang="en-US" dirty="0"/>
          </a:p>
        </p:txBody>
      </p:sp>
    </p:spTree>
    <p:extLst>
      <p:ext uri="{BB962C8B-B14F-4D97-AF65-F5344CB8AC3E}">
        <p14:creationId xmlns:p14="http://schemas.microsoft.com/office/powerpoint/2010/main" val="131353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University , employee, or student should not profit from reimbursements.</a:t>
            </a:r>
          </a:p>
          <a:p>
            <a:r>
              <a:rPr lang="en-US" dirty="0" smtClean="0"/>
              <a:t>The University offers several purchasing methods so that you do not have to use personal funds for business expenses. </a:t>
            </a:r>
          </a:p>
          <a:p>
            <a:r>
              <a:rPr lang="en-US" baseline="0" dirty="0" smtClean="0"/>
              <a:t>The Purchasing department created a buying and paying guide as a reference for the primary method of payment.</a:t>
            </a:r>
          </a:p>
          <a:p>
            <a:r>
              <a:rPr lang="en-US" baseline="0" dirty="0" smtClean="0"/>
              <a:t>Memberships, subscriptions, and conference registration fees that are less than $2500 should be paid for by a Pcard. </a:t>
            </a:r>
          </a:p>
          <a:p>
            <a:r>
              <a:rPr lang="en-US" baseline="0" dirty="0" smtClean="0"/>
              <a:t>Airfare should be reserved by submitting a F2 advanced airfare form to one of the University's preferred travel agencies (Deprez or Town and Country)</a:t>
            </a:r>
          </a:p>
          <a:p>
            <a:r>
              <a:rPr lang="en-US" baseline="0" dirty="0" smtClean="0"/>
              <a:t>Computers and equipment should be purchased through the UR Tech Store or Purchase order.   </a:t>
            </a:r>
          </a:p>
          <a:p>
            <a:r>
              <a:rPr lang="en-US" baseline="0" dirty="0" smtClean="0"/>
              <a:t>Under the new policy, </a:t>
            </a:r>
            <a:r>
              <a:rPr lang="en-US" b="0" u="none" dirty="0" smtClean="0"/>
              <a:t>If capital equipment is purchased using personal funds Sales tax IS NOT reimbursable.</a:t>
            </a:r>
          </a:p>
          <a:p>
            <a:endParaRPr lang="en-US" dirty="0"/>
          </a:p>
        </p:txBody>
      </p:sp>
      <p:sp>
        <p:nvSpPr>
          <p:cNvPr id="4" name="Slide Number Placeholder 3"/>
          <p:cNvSpPr>
            <a:spLocks noGrp="1"/>
          </p:cNvSpPr>
          <p:nvPr>
            <p:ph type="sldNum" sz="quarter" idx="10"/>
          </p:nvPr>
        </p:nvSpPr>
        <p:spPr/>
        <p:txBody>
          <a:bodyPr/>
          <a:lstStyle/>
          <a:p>
            <a:fld id="{7D362D30-D7DE-45B8-81A6-CAD73D92C1AB}" type="slidenum">
              <a:rPr lang="en-US" smtClean="0"/>
              <a:t>3</a:t>
            </a:fld>
            <a:endParaRPr lang="en-US" dirty="0"/>
          </a:p>
        </p:txBody>
      </p:sp>
    </p:spTree>
    <p:extLst>
      <p:ext uri="{BB962C8B-B14F-4D97-AF65-F5344CB8AC3E}">
        <p14:creationId xmlns:p14="http://schemas.microsoft.com/office/powerpoint/2010/main" val="2673059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77D14-6095-415A-AD20-3DCD6A6E193E}" type="slidenum">
              <a:rPr lang="en-US" altLang="en-US" smtClean="0"/>
              <a:pPr/>
              <a:t>30</a:t>
            </a:fld>
            <a:endParaRPr lang="en-US" altLang="en-US" dirty="0"/>
          </a:p>
        </p:txBody>
      </p:sp>
    </p:spTree>
    <p:extLst>
      <p:ext uri="{BB962C8B-B14F-4D97-AF65-F5344CB8AC3E}">
        <p14:creationId xmlns:p14="http://schemas.microsoft.com/office/powerpoint/2010/main" val="579900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77D14-6095-415A-AD20-3DCD6A6E193E}" type="slidenum">
              <a:rPr lang="en-US" altLang="en-US" smtClean="0"/>
              <a:pPr/>
              <a:t>31</a:t>
            </a:fld>
            <a:endParaRPr lang="en-US" altLang="en-US" dirty="0"/>
          </a:p>
        </p:txBody>
      </p:sp>
    </p:spTree>
    <p:extLst>
      <p:ext uri="{BB962C8B-B14F-4D97-AF65-F5344CB8AC3E}">
        <p14:creationId xmlns:p14="http://schemas.microsoft.com/office/powerpoint/2010/main" val="2551860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64">
              <a:defRPr/>
            </a:pPr>
            <a:r>
              <a:rPr lang="en-US" baseline="0" dirty="0" smtClean="0"/>
              <a:t>To summarize……….</a:t>
            </a:r>
            <a:endParaRPr lang="en-US" dirty="0" smtClean="0"/>
          </a:p>
          <a:p>
            <a:pPr marL="171143" indent="-171143">
              <a:buFont typeface="Arial" panose="020B0604020202020204" pitchFamily="34" charset="0"/>
              <a:buChar char="•"/>
            </a:pPr>
            <a:r>
              <a:rPr lang="en-US" dirty="0"/>
              <a:t>Review the Buying &amp; Paying Guide to reduce the use of personal funds, and familiarize yourself with the Universities primary method of payment.</a:t>
            </a:r>
          </a:p>
          <a:p>
            <a:pPr marL="171143" indent="-171143">
              <a:buFont typeface="Arial" panose="020B0604020202020204" pitchFamily="34" charset="0"/>
              <a:buChar char="•"/>
            </a:pPr>
            <a:r>
              <a:rPr lang="en-US" dirty="0"/>
              <a:t>Employees can no longer receive reimbursement at the Cashier, all F3 forms must be submitted to AP for processing.</a:t>
            </a:r>
          </a:p>
          <a:p>
            <a:pPr marL="171143" indent="-171143">
              <a:buFont typeface="Arial" panose="020B0604020202020204" pitchFamily="34" charset="0"/>
              <a:buChar char="•"/>
            </a:pPr>
            <a:r>
              <a:rPr lang="en-US" dirty="0"/>
              <a:t>Expense reports must be submitted to the department for approval within 60 days of the date of purchase, date of an event, or return from a trip.</a:t>
            </a:r>
          </a:p>
          <a:p>
            <a:pPr marL="171143" indent="-171143">
              <a:buFont typeface="Arial" panose="020B0604020202020204" pitchFamily="34" charset="0"/>
              <a:buChar char="•"/>
            </a:pPr>
            <a:r>
              <a:rPr lang="en-US" dirty="0"/>
              <a:t>A Business Purpose is required for each receipt.</a:t>
            </a:r>
          </a:p>
          <a:p>
            <a:pPr marL="171143" indent="-171143">
              <a:buFont typeface="Arial" panose="020B0604020202020204" pitchFamily="34" charset="0"/>
              <a:buChar char="•"/>
            </a:pPr>
            <a:r>
              <a:rPr lang="en-US" dirty="0"/>
              <a:t>Traveler’s may choose to use Per Diem rates or Actual receipts.</a:t>
            </a:r>
          </a:p>
          <a:p>
            <a:pPr marL="171143" indent="-171143">
              <a:buFont typeface="Arial" panose="020B0604020202020204" pitchFamily="34" charset="0"/>
              <a:buChar char="•"/>
            </a:pPr>
            <a:r>
              <a:rPr lang="en-US" dirty="0"/>
              <a:t>Mileage Log form is required for all mileage reimbursements.</a:t>
            </a:r>
          </a:p>
          <a:p>
            <a:endParaRPr lang="en-US" dirty="0"/>
          </a:p>
        </p:txBody>
      </p:sp>
      <p:sp>
        <p:nvSpPr>
          <p:cNvPr id="4" name="Slide Number Placeholder 3"/>
          <p:cNvSpPr>
            <a:spLocks noGrp="1"/>
          </p:cNvSpPr>
          <p:nvPr>
            <p:ph type="sldNum" sz="quarter" idx="10"/>
          </p:nvPr>
        </p:nvSpPr>
        <p:spPr/>
        <p:txBody>
          <a:bodyPr/>
          <a:lstStyle/>
          <a:p>
            <a:pPr defTabSz="931564" eaLnBrk="1" fontAlgn="auto" hangingPunct="1">
              <a:spcBef>
                <a:spcPts val="0"/>
              </a:spcBef>
              <a:spcAft>
                <a:spcPts val="0"/>
              </a:spcAft>
              <a:defRPr/>
            </a:pPr>
            <a:fld id="{7D362D30-D7DE-45B8-81A6-CAD73D92C1AB}" type="slidenum">
              <a:rPr lang="en-US">
                <a:solidFill>
                  <a:prstClr val="black"/>
                </a:solidFill>
                <a:latin typeface="Calibri" panose="020F0502020204030204"/>
                <a:ea typeface="+mn-ea"/>
              </a:rPr>
              <a:pPr defTabSz="931564" eaLnBrk="1" fontAlgn="auto" hangingPunct="1">
                <a:spcBef>
                  <a:spcPts val="0"/>
                </a:spcBef>
                <a:spcAft>
                  <a:spcPts val="0"/>
                </a:spcAft>
                <a:defRPr/>
              </a:pPr>
              <a:t>32</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143061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ea typeface="+mn-ea"/>
              </a:rPr>
              <a:t>As of </a:t>
            </a:r>
            <a:r>
              <a:rPr lang="en-US" dirty="0">
                <a:latin typeface="+mn-lt"/>
                <a:ea typeface="+mn-ea"/>
              </a:rPr>
              <a:t>July 1</a:t>
            </a:r>
            <a:r>
              <a:rPr lang="en-US" baseline="30000" dirty="0">
                <a:latin typeface="+mn-lt"/>
                <a:ea typeface="+mn-ea"/>
              </a:rPr>
              <a:t>st</a:t>
            </a:r>
            <a:r>
              <a:rPr lang="en-US" dirty="0">
                <a:latin typeface="+mn-lt"/>
                <a:ea typeface="+mn-ea"/>
              </a:rPr>
              <a:t> </a:t>
            </a:r>
            <a:r>
              <a:rPr lang="en-US" dirty="0" smtClean="0">
                <a:latin typeface="+mn-lt"/>
                <a:ea typeface="+mn-ea"/>
              </a:rPr>
              <a:t>Employees </a:t>
            </a:r>
            <a:r>
              <a:rPr lang="en-US" dirty="0">
                <a:latin typeface="+mn-lt"/>
                <a:ea typeface="+mn-ea"/>
              </a:rPr>
              <a:t>can no longer receive </a:t>
            </a:r>
            <a:r>
              <a:rPr lang="en-US" dirty="0" smtClean="0">
                <a:latin typeface="+mn-lt"/>
                <a:ea typeface="+mn-ea"/>
              </a:rPr>
              <a:t>immediate reimbursement </a:t>
            </a:r>
            <a:r>
              <a:rPr lang="en-US" dirty="0">
                <a:latin typeface="+mn-lt"/>
                <a:ea typeface="+mn-ea"/>
              </a:rPr>
              <a:t>from the Cashier’s office.  </a:t>
            </a:r>
            <a:r>
              <a:rPr lang="en-US" dirty="0" smtClean="0">
                <a:latin typeface="+mn-lt"/>
                <a:ea typeface="+mn-ea"/>
              </a:rPr>
              <a:t>All employees mus</a:t>
            </a:r>
            <a:r>
              <a:rPr lang="en-US" baseline="0" dirty="0" smtClean="0">
                <a:latin typeface="+mn-lt"/>
                <a:ea typeface="+mn-ea"/>
              </a:rPr>
              <a:t>t submit approved F3’s to Accounts Payable to be processed. </a:t>
            </a:r>
          </a:p>
          <a:p>
            <a:r>
              <a:rPr lang="en-US" dirty="0" smtClean="0">
                <a:latin typeface="+mn-lt"/>
                <a:ea typeface="+mn-ea"/>
              </a:rPr>
              <a:t>Student’s </a:t>
            </a:r>
            <a:r>
              <a:rPr lang="en-US" dirty="0">
                <a:latin typeface="+mn-lt"/>
                <a:ea typeface="+mn-ea"/>
              </a:rPr>
              <a:t>can </a:t>
            </a:r>
            <a:r>
              <a:rPr lang="en-US" dirty="0" smtClean="0">
                <a:latin typeface="+mn-lt"/>
                <a:ea typeface="+mn-ea"/>
              </a:rPr>
              <a:t>still go </a:t>
            </a:r>
            <a:r>
              <a:rPr lang="en-US" dirty="0">
                <a:latin typeface="+mn-lt"/>
                <a:ea typeface="+mn-ea"/>
              </a:rPr>
              <a:t>to the Cashier’s office for immediate reimbursement if the approved F34 </a:t>
            </a:r>
            <a:r>
              <a:rPr lang="en-US" dirty="0" smtClean="0">
                <a:latin typeface="+mn-lt"/>
                <a:ea typeface="+mn-ea"/>
              </a:rPr>
              <a:t>amount </a:t>
            </a:r>
            <a:r>
              <a:rPr lang="en-US" dirty="0">
                <a:latin typeface="+mn-lt"/>
                <a:ea typeface="+mn-ea"/>
              </a:rPr>
              <a:t>is less than $75 and the purchase date of the expense is less than 30 days old.</a:t>
            </a:r>
          </a:p>
          <a:p>
            <a:r>
              <a:rPr lang="en-US" dirty="0">
                <a:latin typeface="+mn-lt"/>
                <a:ea typeface="+mn-ea"/>
              </a:rPr>
              <a:t>When the </a:t>
            </a:r>
            <a:r>
              <a:rPr lang="en-US" dirty="0" smtClean="0">
                <a:latin typeface="+mn-lt"/>
                <a:ea typeface="+mn-ea"/>
              </a:rPr>
              <a:t>Students expense </a:t>
            </a:r>
            <a:r>
              <a:rPr lang="en-US" dirty="0">
                <a:latin typeface="+mn-lt"/>
                <a:ea typeface="+mn-ea"/>
              </a:rPr>
              <a:t>is $75 or more the approved F34 must be submitted to Accounts </a:t>
            </a:r>
            <a:r>
              <a:rPr lang="en-US" dirty="0" smtClean="0">
                <a:latin typeface="+mn-lt"/>
                <a:ea typeface="+mn-ea"/>
              </a:rPr>
              <a:t>Payable.</a:t>
            </a:r>
            <a:endParaRPr lang="en-US" dirty="0">
              <a:latin typeface="+mn-lt"/>
              <a:ea typeface="+mn-ea"/>
            </a:endParaRPr>
          </a:p>
        </p:txBody>
      </p:sp>
      <p:sp>
        <p:nvSpPr>
          <p:cNvPr id="4" name="Slide Number Placeholder 3"/>
          <p:cNvSpPr>
            <a:spLocks noGrp="1"/>
          </p:cNvSpPr>
          <p:nvPr>
            <p:ph type="sldNum" sz="quarter" idx="10"/>
          </p:nvPr>
        </p:nvSpPr>
        <p:spPr/>
        <p:txBody>
          <a:bodyPr/>
          <a:lstStyle/>
          <a:p>
            <a:fld id="{7D362D30-D7DE-45B8-81A6-CAD73D92C1AB}" type="slidenum">
              <a:rPr lang="en-US" smtClean="0"/>
              <a:t>4</a:t>
            </a:fld>
            <a:endParaRPr lang="en-US" dirty="0"/>
          </a:p>
        </p:txBody>
      </p:sp>
    </p:spTree>
    <p:extLst>
      <p:ext uri="{BB962C8B-B14F-4D97-AF65-F5344CB8AC3E}">
        <p14:creationId xmlns:p14="http://schemas.microsoft.com/office/powerpoint/2010/main" val="234761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panose="020F0502020204030204" pitchFamily="34" charset="0"/>
                <a:cs typeface="Calibri" panose="020F0502020204030204" pitchFamily="34" charset="0"/>
              </a:rPr>
              <a:t>The</a:t>
            </a:r>
            <a:r>
              <a:rPr lang="en-US" baseline="0" dirty="0" smtClean="0">
                <a:latin typeface="Calibri" panose="020F0502020204030204" pitchFamily="34" charset="0"/>
                <a:cs typeface="Calibri" panose="020F0502020204030204" pitchFamily="34" charset="0"/>
              </a:rPr>
              <a:t> three roles involved in reimbursements are the Initiator, the Approver, and Accounts Payable.</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Initiator or </a:t>
            </a:r>
            <a:r>
              <a:rPr lang="en-US" dirty="0" smtClean="0">
                <a:latin typeface="Calibri" panose="020F0502020204030204" pitchFamily="34" charset="0"/>
                <a:cs typeface="Calibri" panose="020F0502020204030204" pitchFamily="34" charset="0"/>
              </a:rPr>
              <a:t>Purchaser is the individual</a:t>
            </a:r>
            <a:r>
              <a:rPr lang="en-US" baseline="0" dirty="0" smtClean="0">
                <a:latin typeface="Calibri" panose="020F0502020204030204" pitchFamily="34" charset="0"/>
                <a:cs typeface="Calibri" panose="020F0502020204030204" pitchFamily="34" charset="0"/>
              </a:rPr>
              <a:t> seeking reimbursement.  They are responsible to:</a:t>
            </a:r>
          </a:p>
          <a:p>
            <a:r>
              <a:rPr lang="en-US" baseline="0" dirty="0" smtClean="0">
                <a:latin typeface="Calibri" panose="020F0502020204030204" pitchFamily="34" charset="0"/>
                <a:cs typeface="Calibri" panose="020F0502020204030204" pitchFamily="34" charset="0"/>
              </a:rPr>
              <a:t>Obtain proper documentation for all business expenses purchased</a:t>
            </a:r>
          </a:p>
          <a:p>
            <a:r>
              <a:rPr lang="en-US" baseline="0" dirty="0" smtClean="0">
                <a:latin typeface="Calibri" panose="020F0502020204030204" pitchFamily="34" charset="0"/>
                <a:cs typeface="Calibri" panose="020F0502020204030204" pitchFamily="34" charset="0"/>
              </a:rPr>
              <a:t>Ensure the expense has an allowable business purpose and</a:t>
            </a:r>
          </a:p>
          <a:p>
            <a:r>
              <a:rPr lang="en-US" baseline="0" dirty="0" smtClean="0">
                <a:latin typeface="Calibri" panose="020F0502020204030204" pitchFamily="34" charset="0"/>
                <a:cs typeface="Calibri" panose="020F0502020204030204" pitchFamily="34" charset="0"/>
              </a:rPr>
              <a:t>The expense complies with University and department policies and procedures</a:t>
            </a:r>
          </a:p>
          <a:p>
            <a:r>
              <a:rPr lang="en-US" baseline="0" dirty="0" smtClean="0">
                <a:latin typeface="Calibri" panose="020F0502020204030204" pitchFamily="34" charset="0"/>
                <a:cs typeface="Calibri" panose="020F0502020204030204" pitchFamily="34" charset="0"/>
              </a:rPr>
              <a:t>The Approver must </a:t>
            </a:r>
          </a:p>
          <a:p>
            <a:r>
              <a:rPr lang="en-US" baseline="0" dirty="0" smtClean="0">
                <a:latin typeface="Calibri" panose="020F0502020204030204" pitchFamily="34" charset="0"/>
                <a:cs typeface="Calibri" panose="020F0502020204030204" pitchFamily="34" charset="0"/>
              </a:rPr>
              <a:t>Ensure the expense is reasonable, valid, and directly related to University business</a:t>
            </a:r>
          </a:p>
          <a:p>
            <a:r>
              <a:rPr lang="en-US" baseline="0" dirty="0" smtClean="0">
                <a:latin typeface="Calibri" panose="020F0502020204030204" pitchFamily="34" charset="0"/>
                <a:cs typeface="Calibri" panose="020F0502020204030204" pitchFamily="34" charset="0"/>
              </a:rPr>
              <a:t>If an expense appears to be excessive or unusual they must request additional documentation or explanation from the Initiator</a:t>
            </a:r>
          </a:p>
          <a:p>
            <a:pPr defTabSz="931564">
              <a:defRPr/>
            </a:pPr>
            <a:r>
              <a:rPr lang="en-US" dirty="0" smtClean="0"/>
              <a:t>Lastly</a:t>
            </a:r>
            <a:r>
              <a:rPr lang="en-US" dirty="0"/>
              <a:t>, Accounts Payable reviews </a:t>
            </a:r>
            <a:r>
              <a:rPr lang="en-US" dirty="0" smtClean="0"/>
              <a:t>expense reports to </a:t>
            </a:r>
            <a:r>
              <a:rPr lang="en-US" dirty="0"/>
              <a:t>ensure the business expenses are reasonable, advances are appropriately accounted for, and the </a:t>
            </a:r>
            <a:r>
              <a:rPr lang="en-US" dirty="0" smtClean="0"/>
              <a:t>expense report is completed with the required information. </a:t>
            </a:r>
            <a:r>
              <a:rPr lang="en-US" b="1" dirty="0" smtClean="0"/>
              <a:t>It </a:t>
            </a:r>
            <a:r>
              <a:rPr lang="en-US" b="1" dirty="0"/>
              <a:t>is ultimately the </a:t>
            </a:r>
            <a:r>
              <a:rPr lang="en-US" b="1" dirty="0">
                <a:ea typeface="Calibri" panose="020F0502020204030204" pitchFamily="34" charset="0"/>
                <a:cs typeface="Calibri" panose="020F0502020204030204" pitchFamily="34" charset="0"/>
              </a:rPr>
              <a:t>responsibility of the </a:t>
            </a:r>
            <a:r>
              <a:rPr lang="en-US" b="1" dirty="0" smtClean="0">
                <a:ea typeface="Calibri" panose="020F0502020204030204" pitchFamily="34" charset="0"/>
                <a:cs typeface="Calibri" panose="020F0502020204030204" pitchFamily="34" charset="0"/>
              </a:rPr>
              <a:t>initiator </a:t>
            </a:r>
            <a:r>
              <a:rPr lang="en-US" b="1" dirty="0">
                <a:ea typeface="Calibri" panose="020F0502020204030204" pitchFamily="34" charset="0"/>
                <a:cs typeface="Calibri" panose="020F0502020204030204" pitchFamily="34" charset="0"/>
              </a:rPr>
              <a:t>and approver to ensure the expense is allowable and appropriate. </a:t>
            </a: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7D362D30-D7DE-45B8-81A6-CAD73D92C1AB}" type="slidenum">
              <a:rPr lang="en-US" smtClean="0"/>
              <a:t>5</a:t>
            </a:fld>
            <a:endParaRPr lang="en-US" dirty="0"/>
          </a:p>
        </p:txBody>
      </p:sp>
    </p:spTree>
    <p:extLst>
      <p:ext uri="{BB962C8B-B14F-4D97-AF65-F5344CB8AC3E}">
        <p14:creationId xmlns:p14="http://schemas.microsoft.com/office/powerpoint/2010/main" val="299429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ea typeface="+mn-ea"/>
              </a:rPr>
              <a:t>The new policy takes effect on October 1</a:t>
            </a:r>
            <a:r>
              <a:rPr lang="en-US" baseline="30000" dirty="0" smtClean="0">
                <a:latin typeface="+mn-lt"/>
                <a:ea typeface="+mn-ea"/>
              </a:rPr>
              <a:t>st</a:t>
            </a:r>
            <a:r>
              <a:rPr lang="en-US" dirty="0" smtClean="0">
                <a:latin typeface="+mn-lt"/>
                <a:ea typeface="+mn-ea"/>
              </a:rPr>
              <a:t>.  You may submit</a:t>
            </a:r>
            <a:r>
              <a:rPr lang="en-US" baseline="0" dirty="0" smtClean="0">
                <a:latin typeface="+mn-lt"/>
                <a:ea typeface="+mn-ea"/>
              </a:rPr>
              <a:t> either the old or new F3 and F34 forms from now until September 30</a:t>
            </a:r>
            <a:r>
              <a:rPr lang="en-US" baseline="30000" dirty="0" smtClean="0">
                <a:latin typeface="+mn-lt"/>
                <a:ea typeface="+mn-ea"/>
              </a:rPr>
              <a:t>th</a:t>
            </a:r>
            <a:r>
              <a:rPr lang="en-US" baseline="0" dirty="0" smtClean="0">
                <a:latin typeface="+mn-lt"/>
                <a:ea typeface="+mn-ea"/>
              </a:rPr>
              <a:t>.  Beginning October 1</a:t>
            </a:r>
            <a:r>
              <a:rPr lang="en-US" baseline="30000" dirty="0" smtClean="0">
                <a:latin typeface="+mn-lt"/>
                <a:ea typeface="+mn-ea"/>
              </a:rPr>
              <a:t>st</a:t>
            </a:r>
            <a:r>
              <a:rPr lang="en-US" baseline="0" dirty="0" smtClean="0">
                <a:latin typeface="+mn-lt"/>
                <a:ea typeface="+mn-ea"/>
              </a:rPr>
              <a:t> the new form should be submitted.  There will be a grace period between October 1</a:t>
            </a:r>
            <a:r>
              <a:rPr lang="en-US" baseline="30000" dirty="0" smtClean="0">
                <a:latin typeface="+mn-lt"/>
                <a:ea typeface="+mn-ea"/>
              </a:rPr>
              <a:t>st</a:t>
            </a:r>
            <a:r>
              <a:rPr lang="en-US" baseline="0" dirty="0" smtClean="0">
                <a:latin typeface="+mn-lt"/>
                <a:ea typeface="+mn-ea"/>
              </a:rPr>
              <a:t> and December 31</a:t>
            </a:r>
            <a:r>
              <a:rPr lang="en-US" baseline="30000" dirty="0" smtClean="0">
                <a:latin typeface="+mn-lt"/>
                <a:ea typeface="+mn-ea"/>
              </a:rPr>
              <a:t>st</a:t>
            </a:r>
            <a:r>
              <a:rPr lang="en-US" baseline="0" dirty="0" smtClean="0">
                <a:latin typeface="+mn-lt"/>
                <a:ea typeface="+mn-ea"/>
              </a:rPr>
              <a:t>.  During this period AP will not return old forms that are received.  After the first of next year old forms will be returned and should be redone on the new form and resubmitted.</a:t>
            </a:r>
            <a:endParaRPr lang="en-US" dirty="0" smtClean="0">
              <a:latin typeface="+mn-lt"/>
              <a:ea typeface="+mn-ea"/>
            </a:endParaRPr>
          </a:p>
          <a:p>
            <a:r>
              <a:rPr lang="en-US" dirty="0" smtClean="0">
                <a:latin typeface="+mn-lt"/>
                <a:ea typeface="+mn-ea"/>
              </a:rPr>
              <a:t>Under the new policy expense reports must be submitted to the department for approval within 60 days of:</a:t>
            </a:r>
          </a:p>
          <a:p>
            <a:r>
              <a:rPr lang="en-US" dirty="0" smtClean="0">
                <a:latin typeface="+mn-lt"/>
                <a:ea typeface="+mn-ea"/>
              </a:rPr>
              <a:t>Returning from the trip</a:t>
            </a:r>
          </a:p>
          <a:p>
            <a:r>
              <a:rPr lang="en-US" dirty="0" smtClean="0">
                <a:latin typeface="+mn-lt"/>
                <a:ea typeface="+mn-ea"/>
              </a:rPr>
              <a:t>Date</a:t>
            </a:r>
            <a:r>
              <a:rPr lang="en-US" baseline="0" dirty="0" smtClean="0">
                <a:latin typeface="+mn-lt"/>
                <a:ea typeface="+mn-ea"/>
              </a:rPr>
              <a:t> of the event</a:t>
            </a:r>
          </a:p>
          <a:p>
            <a:r>
              <a:rPr lang="en-US" baseline="0" dirty="0" smtClean="0">
                <a:latin typeface="+mn-lt"/>
                <a:ea typeface="+mn-ea"/>
              </a:rPr>
              <a:t>Purchase date</a:t>
            </a:r>
            <a:endParaRPr lang="en-US" dirty="0">
              <a:latin typeface="+mn-lt"/>
              <a:ea typeface="+mn-ea"/>
            </a:endParaRPr>
          </a:p>
        </p:txBody>
      </p:sp>
      <p:sp>
        <p:nvSpPr>
          <p:cNvPr id="4" name="Slide Number Placeholder 3"/>
          <p:cNvSpPr>
            <a:spLocks noGrp="1"/>
          </p:cNvSpPr>
          <p:nvPr>
            <p:ph type="sldNum" sz="quarter" idx="10"/>
          </p:nvPr>
        </p:nvSpPr>
        <p:spPr/>
        <p:txBody>
          <a:bodyPr/>
          <a:lstStyle/>
          <a:p>
            <a:fld id="{7D362D30-D7DE-45B8-81A6-CAD73D92C1AB}" type="slidenum">
              <a:rPr lang="en-US" smtClean="0"/>
              <a:t>6</a:t>
            </a:fld>
            <a:endParaRPr lang="en-US" dirty="0"/>
          </a:p>
        </p:txBody>
      </p:sp>
    </p:spTree>
    <p:extLst>
      <p:ext uri="{BB962C8B-B14F-4D97-AF65-F5344CB8AC3E}">
        <p14:creationId xmlns:p14="http://schemas.microsoft.com/office/powerpoint/2010/main" val="37499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mn-ea"/>
              </a:rPr>
              <a:t>Acceptable documentation must include the vendor name, location, purchase date, purchase amount, and description of the </a:t>
            </a:r>
            <a:r>
              <a:rPr lang="en-US" dirty="0" smtClean="0">
                <a:latin typeface="+mn-lt"/>
                <a:ea typeface="+mn-ea"/>
              </a:rPr>
              <a:t>goods</a:t>
            </a:r>
            <a:r>
              <a:rPr lang="en-US" baseline="0" dirty="0" smtClean="0">
                <a:latin typeface="+mn-lt"/>
                <a:ea typeface="+mn-ea"/>
              </a:rPr>
              <a:t> purchased</a:t>
            </a:r>
            <a:r>
              <a:rPr lang="en-US" dirty="0" smtClean="0">
                <a:latin typeface="+mn-lt"/>
                <a:ea typeface="+mn-ea"/>
              </a:rPr>
              <a:t>. </a:t>
            </a:r>
            <a:r>
              <a:rPr lang="en-US" dirty="0">
                <a:latin typeface="+mn-lt"/>
                <a:ea typeface="+mn-ea"/>
              </a:rPr>
              <a:t>For meal receipts a list of attendees or the invitation must be provided.  When the meal is for the person being reimbursed no additional information is required. </a:t>
            </a:r>
          </a:p>
        </p:txBody>
      </p:sp>
      <p:sp>
        <p:nvSpPr>
          <p:cNvPr id="4" name="Slide Number Placeholder 3"/>
          <p:cNvSpPr>
            <a:spLocks noGrp="1"/>
          </p:cNvSpPr>
          <p:nvPr>
            <p:ph type="sldNum" sz="quarter" idx="10"/>
          </p:nvPr>
        </p:nvSpPr>
        <p:spPr/>
        <p:txBody>
          <a:bodyPr/>
          <a:lstStyle/>
          <a:p>
            <a:fld id="{7D362D30-D7DE-45B8-81A6-CAD73D92C1AB}" type="slidenum">
              <a:rPr lang="en-US" smtClean="0"/>
              <a:t>7</a:t>
            </a:fld>
            <a:endParaRPr lang="en-US" dirty="0"/>
          </a:p>
        </p:txBody>
      </p:sp>
    </p:spTree>
    <p:extLst>
      <p:ext uri="{BB962C8B-B14F-4D97-AF65-F5344CB8AC3E}">
        <p14:creationId xmlns:p14="http://schemas.microsoft.com/office/powerpoint/2010/main" val="375776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64" fontAlgn="auto">
              <a:spcBef>
                <a:spcPts val="0"/>
              </a:spcBef>
              <a:spcAft>
                <a:spcPts val="0"/>
              </a:spcAft>
              <a:defRPr/>
            </a:pPr>
            <a:r>
              <a:rPr lang="en-US" dirty="0" smtClean="0">
                <a:latin typeface="+mn-lt"/>
                <a:ea typeface="+mn-ea"/>
              </a:rPr>
              <a:t>Under the new policy </a:t>
            </a:r>
            <a:r>
              <a:rPr lang="en-US" baseline="0" dirty="0" smtClean="0">
                <a:latin typeface="+mn-lt"/>
                <a:ea typeface="+mn-ea"/>
              </a:rPr>
              <a:t>e</a:t>
            </a:r>
            <a:r>
              <a:rPr lang="en-US" dirty="0" smtClean="0">
                <a:latin typeface="+mn-lt"/>
                <a:ea typeface="+mn-ea"/>
              </a:rPr>
              <a:t>lectronic</a:t>
            </a:r>
            <a:r>
              <a:rPr lang="en-US" dirty="0">
                <a:latin typeface="+mn-lt"/>
                <a:ea typeface="+mn-ea"/>
              </a:rPr>
              <a:t>, scanned, and photo receipts </a:t>
            </a:r>
            <a:r>
              <a:rPr lang="en-US" dirty="0" smtClean="0">
                <a:latin typeface="+mn-lt"/>
                <a:ea typeface="+mn-ea"/>
              </a:rPr>
              <a:t>are acceptable forms of  </a:t>
            </a:r>
            <a:r>
              <a:rPr lang="en-US" dirty="0">
                <a:latin typeface="+mn-lt"/>
                <a:ea typeface="+mn-ea"/>
              </a:rPr>
              <a:t>documentation. The receipts must be clear, legible and complete. </a:t>
            </a:r>
          </a:p>
          <a:p>
            <a:r>
              <a:rPr lang="en-US" dirty="0">
                <a:latin typeface="+mn-lt"/>
                <a:ea typeface="+mn-ea"/>
              </a:rPr>
              <a:t>Employees and the Department are responsible to ensure that the same expense is not submitted multiple times. For example, when an employee submits a F3 form for their monthly cell phone plan, the </a:t>
            </a:r>
            <a:r>
              <a:rPr lang="en-US" dirty="0" smtClean="0">
                <a:latin typeface="+mn-lt"/>
                <a:ea typeface="+mn-ea"/>
              </a:rPr>
              <a:t>initiator and approver must </a:t>
            </a:r>
            <a:r>
              <a:rPr lang="en-US" dirty="0">
                <a:latin typeface="+mn-lt"/>
                <a:ea typeface="+mn-ea"/>
              </a:rPr>
              <a:t>verify that the billing dates on the backup have not been previously submitted.</a:t>
            </a:r>
          </a:p>
          <a:p>
            <a:r>
              <a:rPr lang="en-US" dirty="0" smtClean="0">
                <a:latin typeface="+mn-lt"/>
                <a:ea typeface="+mn-ea"/>
              </a:rPr>
              <a:t>The receipt threshold under the new policy has been increased to $50.  Receipts </a:t>
            </a:r>
            <a:r>
              <a:rPr lang="en-US" dirty="0">
                <a:latin typeface="+mn-lt"/>
                <a:ea typeface="+mn-ea"/>
              </a:rPr>
              <a:t>are </a:t>
            </a:r>
            <a:r>
              <a:rPr lang="en-US" dirty="0" smtClean="0">
                <a:latin typeface="+mn-lt"/>
                <a:ea typeface="+mn-ea"/>
              </a:rPr>
              <a:t>longer </a:t>
            </a:r>
            <a:r>
              <a:rPr lang="en-US" dirty="0">
                <a:latin typeface="+mn-lt"/>
                <a:ea typeface="+mn-ea"/>
              </a:rPr>
              <a:t>required for business expenses that are less than $50</a:t>
            </a:r>
            <a:r>
              <a:rPr lang="en-US" dirty="0" smtClean="0">
                <a:latin typeface="+mn-lt"/>
                <a:ea typeface="+mn-ea"/>
              </a:rPr>
              <a:t>.</a:t>
            </a:r>
            <a:r>
              <a:rPr lang="en-US" baseline="0" dirty="0" smtClean="0">
                <a:latin typeface="+mn-lt"/>
                <a:ea typeface="+mn-ea"/>
              </a:rPr>
              <a:t> </a:t>
            </a:r>
            <a:r>
              <a:rPr lang="en-US" dirty="0" smtClean="0">
                <a:latin typeface="+mn-lt"/>
                <a:ea typeface="+mn-ea"/>
              </a:rPr>
              <a:t> The</a:t>
            </a:r>
            <a:r>
              <a:rPr lang="en-US" baseline="0" dirty="0" smtClean="0">
                <a:latin typeface="+mn-lt"/>
                <a:ea typeface="+mn-ea"/>
              </a:rPr>
              <a:t> physical receipt is not required but t</a:t>
            </a:r>
            <a:r>
              <a:rPr lang="en-US" dirty="0" smtClean="0">
                <a:latin typeface="+mn-lt"/>
                <a:ea typeface="+mn-ea"/>
              </a:rPr>
              <a:t>he purchaser </a:t>
            </a:r>
            <a:r>
              <a:rPr lang="en-US" dirty="0">
                <a:latin typeface="+mn-lt"/>
                <a:ea typeface="+mn-ea"/>
              </a:rPr>
              <a:t>is required to provide the details of the </a:t>
            </a:r>
            <a:r>
              <a:rPr lang="en-US" dirty="0" smtClean="0">
                <a:latin typeface="+mn-lt"/>
                <a:ea typeface="+mn-ea"/>
              </a:rPr>
              <a:t>purchase on the expense report. The required details are the vendor name, location, date of expense,</a:t>
            </a:r>
            <a:r>
              <a:rPr lang="en-US" baseline="0" dirty="0" smtClean="0">
                <a:latin typeface="+mn-lt"/>
                <a:ea typeface="+mn-ea"/>
              </a:rPr>
              <a:t> dollar amount and description of goods purchased.</a:t>
            </a:r>
            <a:endParaRPr lang="en-US" dirty="0">
              <a:latin typeface="+mn-lt"/>
              <a:ea typeface="+mn-ea"/>
            </a:endParaRPr>
          </a:p>
        </p:txBody>
      </p:sp>
      <p:sp>
        <p:nvSpPr>
          <p:cNvPr id="4" name="Slide Number Placeholder 3"/>
          <p:cNvSpPr>
            <a:spLocks noGrp="1"/>
          </p:cNvSpPr>
          <p:nvPr>
            <p:ph type="sldNum" sz="quarter" idx="10"/>
          </p:nvPr>
        </p:nvSpPr>
        <p:spPr/>
        <p:txBody>
          <a:bodyPr/>
          <a:lstStyle/>
          <a:p>
            <a:fld id="{7D362D30-D7DE-45B8-81A6-CAD73D92C1AB}" type="slidenum">
              <a:rPr lang="en-US" smtClean="0"/>
              <a:t>8</a:t>
            </a:fld>
            <a:endParaRPr lang="en-US" dirty="0"/>
          </a:p>
        </p:txBody>
      </p:sp>
    </p:spTree>
    <p:extLst>
      <p:ext uri="{BB962C8B-B14F-4D97-AF65-F5344CB8AC3E}">
        <p14:creationId xmlns:p14="http://schemas.microsoft.com/office/powerpoint/2010/main" val="27889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mn-ea"/>
              </a:rPr>
              <a:t>When a receipt is </a:t>
            </a:r>
            <a:r>
              <a:rPr lang="en-US" dirty="0" smtClean="0">
                <a:latin typeface="+mn-lt"/>
                <a:ea typeface="+mn-ea"/>
              </a:rPr>
              <a:t>required, expenses that are $50 or more, </a:t>
            </a:r>
            <a:r>
              <a:rPr lang="en-US" dirty="0">
                <a:latin typeface="+mn-lt"/>
                <a:ea typeface="+mn-ea"/>
              </a:rPr>
              <a:t>but not available, a Missing Receipt Form must be completed and submitted with the </a:t>
            </a:r>
            <a:r>
              <a:rPr lang="en-US" dirty="0" smtClean="0">
                <a:latin typeface="+mn-lt"/>
                <a:ea typeface="+mn-ea"/>
              </a:rPr>
              <a:t>expense report.  The Missing Receipt</a:t>
            </a:r>
            <a:r>
              <a:rPr lang="en-US" baseline="0" dirty="0" smtClean="0">
                <a:latin typeface="+mn-lt"/>
                <a:ea typeface="+mn-ea"/>
              </a:rPr>
              <a:t> </a:t>
            </a:r>
            <a:r>
              <a:rPr lang="en-US" dirty="0" smtClean="0">
                <a:latin typeface="+mn-lt"/>
                <a:ea typeface="+mn-ea"/>
              </a:rPr>
              <a:t>form must</a:t>
            </a:r>
            <a:r>
              <a:rPr lang="en-US" baseline="0" dirty="0" smtClean="0">
                <a:latin typeface="+mn-lt"/>
                <a:ea typeface="+mn-ea"/>
              </a:rPr>
              <a:t> be completed with the required documentation details, vendor name, location, date of expense, dollar amount, and description of goods purchased. Once the form is completed it should be printed and the Employee must sign it.  </a:t>
            </a:r>
          </a:p>
          <a:p>
            <a:r>
              <a:rPr lang="en-US" baseline="0" dirty="0" smtClean="0">
                <a:latin typeface="+mn-lt"/>
                <a:ea typeface="+mn-ea"/>
              </a:rPr>
              <a:t>Bank or credit card statements are not a substitute when a receipt is required.  Statements do not provide a description of the goods purchased so a Missing Receipt form must be completed and submitted with the expense report.</a:t>
            </a:r>
            <a:endParaRPr lang="en-US" dirty="0">
              <a:latin typeface="+mn-lt"/>
              <a:ea typeface="+mn-ea"/>
            </a:endParaRPr>
          </a:p>
        </p:txBody>
      </p:sp>
      <p:sp>
        <p:nvSpPr>
          <p:cNvPr id="4" name="Slide Number Placeholder 3"/>
          <p:cNvSpPr>
            <a:spLocks noGrp="1"/>
          </p:cNvSpPr>
          <p:nvPr>
            <p:ph type="sldNum" sz="quarter" idx="10"/>
          </p:nvPr>
        </p:nvSpPr>
        <p:spPr/>
        <p:txBody>
          <a:bodyPr/>
          <a:lstStyle/>
          <a:p>
            <a:fld id="{7D362D30-D7DE-45B8-81A6-CAD73D92C1AB}" type="slidenum">
              <a:rPr lang="en-US" smtClean="0"/>
              <a:t>9</a:t>
            </a:fld>
            <a:endParaRPr lang="en-US" dirty="0"/>
          </a:p>
        </p:txBody>
      </p:sp>
    </p:spTree>
    <p:extLst>
      <p:ext uri="{BB962C8B-B14F-4D97-AF65-F5344CB8AC3E}">
        <p14:creationId xmlns:p14="http://schemas.microsoft.com/office/powerpoint/2010/main" val="132122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69803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208361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200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2628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CE0A35-3258-4B1D-9FDF-571ED1D21A87}" type="slidenum">
              <a:rPr lang="en-US" smtClean="0"/>
              <a:t>‹#›</a:t>
            </a:fld>
            <a:endParaRPr lang="en-US" dirty="0"/>
          </a:p>
        </p:txBody>
      </p:sp>
    </p:spTree>
    <p:extLst>
      <p:ext uri="{BB962C8B-B14F-4D97-AF65-F5344CB8AC3E}">
        <p14:creationId xmlns:p14="http://schemas.microsoft.com/office/powerpoint/2010/main" val="1455179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CE0A35-3258-4B1D-9FDF-571ED1D21A87}" type="slidenum">
              <a:rPr lang="en-US" smtClean="0"/>
              <a:t>‹#›</a:t>
            </a:fld>
            <a:endParaRPr lang="en-US" dirty="0"/>
          </a:p>
        </p:txBody>
      </p:sp>
    </p:spTree>
    <p:extLst>
      <p:ext uri="{BB962C8B-B14F-4D97-AF65-F5344CB8AC3E}">
        <p14:creationId xmlns:p14="http://schemas.microsoft.com/office/powerpoint/2010/main" val="827917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CE0A35-3258-4B1D-9FDF-571ED1D21A87}" type="slidenum">
              <a:rPr lang="en-US" smtClean="0"/>
              <a:t>‹#›</a:t>
            </a:fld>
            <a:endParaRPr lang="en-US" dirty="0"/>
          </a:p>
        </p:txBody>
      </p:sp>
    </p:spTree>
    <p:extLst>
      <p:ext uri="{BB962C8B-B14F-4D97-AF65-F5344CB8AC3E}">
        <p14:creationId xmlns:p14="http://schemas.microsoft.com/office/powerpoint/2010/main" val="3393803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CE0A35-3258-4B1D-9FDF-571ED1D21A87}" type="slidenum">
              <a:rPr lang="en-US" smtClean="0"/>
              <a:t>‹#›</a:t>
            </a:fld>
            <a:endParaRPr lang="en-US" dirty="0"/>
          </a:p>
        </p:txBody>
      </p:sp>
    </p:spTree>
    <p:extLst>
      <p:ext uri="{BB962C8B-B14F-4D97-AF65-F5344CB8AC3E}">
        <p14:creationId xmlns:p14="http://schemas.microsoft.com/office/powerpoint/2010/main" val="2939586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CE0A35-3258-4B1D-9FDF-571ED1D21A87}" type="slidenum">
              <a:rPr lang="en-US" smtClean="0"/>
              <a:t>‹#›</a:t>
            </a:fld>
            <a:endParaRPr lang="en-US" dirty="0"/>
          </a:p>
        </p:txBody>
      </p:sp>
    </p:spTree>
    <p:extLst>
      <p:ext uri="{BB962C8B-B14F-4D97-AF65-F5344CB8AC3E}">
        <p14:creationId xmlns:p14="http://schemas.microsoft.com/office/powerpoint/2010/main" val="1844494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CE0A35-3258-4B1D-9FDF-571ED1D21A87}" type="slidenum">
              <a:rPr lang="en-US" smtClean="0"/>
              <a:t>‹#›</a:t>
            </a:fld>
            <a:endParaRPr lang="en-US" dirty="0"/>
          </a:p>
        </p:txBody>
      </p:sp>
    </p:spTree>
    <p:extLst>
      <p:ext uri="{BB962C8B-B14F-4D97-AF65-F5344CB8AC3E}">
        <p14:creationId xmlns:p14="http://schemas.microsoft.com/office/powerpoint/2010/main" val="3957648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975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CE0A35-3258-4B1D-9FDF-571ED1D21A87}" type="slidenum">
              <a:rPr lang="en-US" smtClean="0"/>
              <a:t>‹#›</a:t>
            </a:fld>
            <a:endParaRPr lang="en-US" dirty="0"/>
          </a:p>
        </p:txBody>
      </p:sp>
    </p:spTree>
    <p:extLst>
      <p:ext uri="{BB962C8B-B14F-4D97-AF65-F5344CB8AC3E}">
        <p14:creationId xmlns:p14="http://schemas.microsoft.com/office/powerpoint/2010/main" val="1983830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CE0A35-3258-4B1D-9FDF-571ED1D21A87}" type="slidenum">
              <a:rPr lang="en-US" smtClean="0"/>
              <a:t>‹#›</a:t>
            </a:fld>
            <a:endParaRPr lang="en-US" dirty="0"/>
          </a:p>
        </p:txBody>
      </p:sp>
    </p:spTree>
    <p:extLst>
      <p:ext uri="{BB962C8B-B14F-4D97-AF65-F5344CB8AC3E}">
        <p14:creationId xmlns:p14="http://schemas.microsoft.com/office/powerpoint/2010/main" val="1684555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CE0A35-3258-4B1D-9FDF-571ED1D21A87}" type="slidenum">
              <a:rPr lang="en-US" smtClean="0"/>
              <a:t>‹#›</a:t>
            </a:fld>
            <a:endParaRPr lang="en-US" dirty="0"/>
          </a:p>
        </p:txBody>
      </p:sp>
    </p:spTree>
    <p:extLst>
      <p:ext uri="{BB962C8B-B14F-4D97-AF65-F5344CB8AC3E}">
        <p14:creationId xmlns:p14="http://schemas.microsoft.com/office/powerpoint/2010/main" val="847994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CE0A35-3258-4B1D-9FDF-571ED1D21A87}" type="slidenum">
              <a:rPr lang="en-US" smtClean="0"/>
              <a:t>‹#›</a:t>
            </a:fld>
            <a:endParaRPr lang="en-US" dirty="0"/>
          </a:p>
        </p:txBody>
      </p:sp>
    </p:spTree>
    <p:extLst>
      <p:ext uri="{BB962C8B-B14F-4D97-AF65-F5344CB8AC3E}">
        <p14:creationId xmlns:p14="http://schemas.microsoft.com/office/powerpoint/2010/main" val="513241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CE0A35-3258-4B1D-9FDF-571ED1D21A87}" type="slidenum">
              <a:rPr lang="en-US" smtClean="0"/>
              <a:t>‹#›</a:t>
            </a:fld>
            <a:endParaRPr lang="en-US" dirty="0"/>
          </a:p>
        </p:txBody>
      </p:sp>
    </p:spTree>
    <p:extLst>
      <p:ext uri="{BB962C8B-B14F-4D97-AF65-F5344CB8AC3E}">
        <p14:creationId xmlns:p14="http://schemas.microsoft.com/office/powerpoint/2010/main" val="86078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122216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66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0"/>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316038"/>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139950"/>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316038"/>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139950"/>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39218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836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41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236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009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6" name="Picture 12" descr="footerdar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762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hf hdr="0" ft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anose="02020603050405020304" pitchFamily="18" charset="0"/>
          <a:ea typeface="MS Pゴシック" pitchFamily="-92" charset="-128"/>
        </a:defRPr>
      </a:lvl2pPr>
      <a:lvl3pPr algn="ctr" rtl="0" eaLnBrk="1" fontAlgn="base" hangingPunct="1">
        <a:spcBef>
          <a:spcPct val="0"/>
        </a:spcBef>
        <a:spcAft>
          <a:spcPct val="0"/>
        </a:spcAft>
        <a:defRPr sz="4400">
          <a:solidFill>
            <a:schemeClr val="tx2"/>
          </a:solidFill>
          <a:latin typeface="Times New Roman" panose="02020603050405020304" pitchFamily="18" charset="0"/>
          <a:ea typeface="MS Pゴシック" pitchFamily="-92" charset="-128"/>
        </a:defRPr>
      </a:lvl3pPr>
      <a:lvl4pPr algn="ctr" rtl="0" eaLnBrk="1" fontAlgn="base" hangingPunct="1">
        <a:spcBef>
          <a:spcPct val="0"/>
        </a:spcBef>
        <a:spcAft>
          <a:spcPct val="0"/>
        </a:spcAft>
        <a:defRPr sz="4400">
          <a:solidFill>
            <a:schemeClr val="tx2"/>
          </a:solidFill>
          <a:latin typeface="Times New Roman" panose="02020603050405020304" pitchFamily="18" charset="0"/>
          <a:ea typeface="MS Pゴシック" pitchFamily="-92" charset="-128"/>
        </a:defRPr>
      </a:lvl4pPr>
      <a:lvl5pPr algn="ctr" rtl="0" eaLnBrk="1" fontAlgn="base" hangingPunct="1">
        <a:spcBef>
          <a:spcPct val="0"/>
        </a:spcBef>
        <a:spcAft>
          <a:spcPct val="0"/>
        </a:spcAft>
        <a:defRPr sz="4400">
          <a:solidFill>
            <a:schemeClr val="tx2"/>
          </a:solidFill>
          <a:latin typeface="Times New Roman" panose="02020603050405020304" pitchFamily="18" charset="0"/>
          <a:ea typeface="MS Pゴシック" pitchFamily="-92" charset="-128"/>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ea typeface="MS Pゴシック" pitchFamily="-92" charset="-128"/>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ea typeface="MS Pゴシック" pitchFamily="-92" charset="-128"/>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ea typeface="MS Pゴシック" pitchFamily="-92" charset="-128"/>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ea typeface="MS Pゴシック" pitchFamily="-92" charset="-128"/>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E0A35-3258-4B1D-9FDF-571ED1D21A87}" type="slidenum">
              <a:rPr lang="en-US" smtClean="0"/>
              <a:t>‹#›</a:t>
            </a:fld>
            <a:endParaRPr lang="en-US" dirty="0"/>
          </a:p>
        </p:txBody>
      </p:sp>
    </p:spTree>
    <p:extLst>
      <p:ext uri="{BB962C8B-B14F-4D97-AF65-F5344CB8AC3E}">
        <p14:creationId xmlns:p14="http://schemas.microsoft.com/office/powerpoint/2010/main" val="32790979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anda.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rmc.rochester.edu/purchasing/contract.cf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notesSlide" Target="../notesSlides/notesSlide20.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emf"/><Relationship Id="rId4" Type="http://schemas.openxmlformats.org/officeDocument/2006/relationships/oleObject" Target="../embeddings/oleObject1.bin"/><Relationship Id="rId9"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hyperlink" Target="https://www.gsa.gov/travel/plan-book/per-diem-rat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4.e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5.emf"/><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057400"/>
            <a:ext cx="7696200" cy="1828800"/>
          </a:xfrm>
        </p:spPr>
        <p:txBody>
          <a:bodyPr/>
          <a:lstStyle/>
          <a:p>
            <a:r>
              <a:rPr lang="en-US" altLang="en-US" dirty="0" smtClean="0"/>
              <a:t>Business Expense and Travel Reimbursement Policy and Procedures</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2796"/>
            <a:ext cx="7772400" cy="1143000"/>
          </a:xfrm>
        </p:spPr>
        <p:txBody>
          <a:bodyPr/>
          <a:lstStyle/>
          <a:p>
            <a:r>
              <a:rPr lang="en-US" sz="3600" dirty="0"/>
              <a:t>Receipt documentation must be listed in US dollars</a:t>
            </a:r>
          </a:p>
        </p:txBody>
      </p:sp>
      <p:sp>
        <p:nvSpPr>
          <p:cNvPr id="3" name="Content Placeholder 2"/>
          <p:cNvSpPr>
            <a:spLocks noGrp="1"/>
          </p:cNvSpPr>
          <p:nvPr>
            <p:ph idx="1"/>
          </p:nvPr>
        </p:nvSpPr>
        <p:spPr>
          <a:xfrm>
            <a:off x="685800" y="1429668"/>
            <a:ext cx="7772400" cy="2293819"/>
          </a:xfrm>
        </p:spPr>
        <p:txBody>
          <a:bodyPr>
            <a:normAutofit fontScale="92500" lnSpcReduction="10000"/>
          </a:bodyPr>
          <a:lstStyle/>
          <a:p>
            <a:pPr marL="0" indent="0">
              <a:buNone/>
            </a:pPr>
            <a:r>
              <a:rPr lang="en-US" dirty="0" smtClean="0"/>
              <a:t>If </a:t>
            </a:r>
            <a:r>
              <a:rPr lang="en-US" dirty="0"/>
              <a:t>your receipt is in foreign currency, you must convert it to US dollars as shown.  </a:t>
            </a:r>
            <a:endParaRPr lang="en-US" dirty="0" smtClean="0"/>
          </a:p>
          <a:p>
            <a:pPr lvl="1"/>
            <a:r>
              <a:rPr lang="en-US" dirty="0" smtClean="0"/>
              <a:t>Check </a:t>
            </a:r>
            <a:r>
              <a:rPr lang="en-US" dirty="0"/>
              <a:t>your credit card </a:t>
            </a:r>
            <a:r>
              <a:rPr lang="en-US" dirty="0" smtClean="0"/>
              <a:t>statement</a:t>
            </a:r>
          </a:p>
          <a:p>
            <a:pPr lvl="1"/>
            <a:r>
              <a:rPr lang="en-US" dirty="0" smtClean="0"/>
              <a:t>Use an online currency converter</a:t>
            </a:r>
          </a:p>
          <a:p>
            <a:pPr lvl="2"/>
            <a:r>
              <a:rPr lang="en-US" dirty="0" smtClean="0">
                <a:hlinkClick r:id="rId3"/>
              </a:rPr>
              <a:t>www.oanda.com</a:t>
            </a:r>
            <a:r>
              <a:rPr lang="en-US" dirty="0" smtClean="0"/>
              <a:t> used for this example</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539" t="6120" b="29853"/>
          <a:stretch/>
        </p:blipFill>
        <p:spPr>
          <a:xfrm rot="5400000">
            <a:off x="6291263" y="3578271"/>
            <a:ext cx="3146703" cy="1630866"/>
          </a:xfrm>
          <a:prstGeom prst="rect">
            <a:avLst/>
          </a:prstGeom>
        </p:spPr>
      </p:pic>
      <p:sp>
        <p:nvSpPr>
          <p:cNvPr id="6" name="Rectangle 5"/>
          <p:cNvSpPr/>
          <p:nvPr/>
        </p:nvSpPr>
        <p:spPr>
          <a:xfrm>
            <a:off x="2286000" y="2875002"/>
            <a:ext cx="4572000" cy="369332"/>
          </a:xfrm>
          <a:prstGeom prst="rect">
            <a:avLst/>
          </a:prstGeom>
        </p:spPr>
        <p:txBody>
          <a:bodyPr>
            <a:spAutoFit/>
          </a:bodyPr>
          <a:lstStyle/>
          <a:p>
            <a:r>
              <a:rPr lang="en-US" sz="1800" dirty="0"/>
              <a:t>.</a:t>
            </a:r>
          </a:p>
        </p:txBody>
      </p:sp>
      <p:pic>
        <p:nvPicPr>
          <p:cNvPr id="7" name="Picture 6"/>
          <p:cNvPicPr>
            <a:picLocks noChangeAspect="1"/>
          </p:cNvPicPr>
          <p:nvPr/>
        </p:nvPicPr>
        <p:blipFill>
          <a:blip r:embed="rId5"/>
          <a:stretch>
            <a:fillRect/>
          </a:stretch>
        </p:blipFill>
        <p:spPr>
          <a:xfrm>
            <a:off x="1313610" y="3687256"/>
            <a:ext cx="5407143" cy="2221429"/>
          </a:xfrm>
          <a:prstGeom prst="rect">
            <a:avLst/>
          </a:prstGeom>
        </p:spPr>
      </p:pic>
      <p:sp>
        <p:nvSpPr>
          <p:cNvPr id="8" name="Rounded Rectangle 7"/>
          <p:cNvSpPr/>
          <p:nvPr/>
        </p:nvSpPr>
        <p:spPr>
          <a:xfrm>
            <a:off x="1415199" y="4524063"/>
            <a:ext cx="2601983" cy="109728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ounded Rectangle 8"/>
          <p:cNvSpPr/>
          <p:nvPr/>
        </p:nvSpPr>
        <p:spPr>
          <a:xfrm>
            <a:off x="4208363" y="5104370"/>
            <a:ext cx="1354455" cy="34464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Arrow Connector 12"/>
          <p:cNvCxnSpPr/>
          <p:nvPr/>
        </p:nvCxnSpPr>
        <p:spPr>
          <a:xfrm flipV="1">
            <a:off x="4972050" y="4393704"/>
            <a:ext cx="2892565" cy="63429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8226224" y="6019800"/>
            <a:ext cx="907648" cy="307777"/>
          </a:xfrm>
          <a:prstGeom prst="rect">
            <a:avLst/>
          </a:prstGeom>
          <a:noFill/>
        </p:spPr>
        <p:txBody>
          <a:bodyPr wrap="square" rtlCol="0">
            <a:spAutoFit/>
          </a:bodyPr>
          <a:lstStyle/>
          <a:p>
            <a:r>
              <a:rPr lang="en-US" sz="1400" dirty="0"/>
              <a:t>Slide: </a:t>
            </a:r>
            <a:fld id="{9CA7390C-4B9E-4BC4-BDE0-70F4F37EAFD1}" type="slidenum">
              <a:rPr lang="en-US" sz="1400"/>
              <a:pPr/>
              <a:t>10</a:t>
            </a:fld>
            <a:endParaRPr lang="en-US" sz="1400" dirty="0"/>
          </a:p>
        </p:txBody>
      </p:sp>
    </p:spTree>
    <p:extLst>
      <p:ext uri="{BB962C8B-B14F-4D97-AF65-F5344CB8AC3E}">
        <p14:creationId xmlns:p14="http://schemas.microsoft.com/office/powerpoint/2010/main" val="1481342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1447" y="1165520"/>
            <a:ext cx="7299410" cy="1384995"/>
          </a:xfrm>
          <a:prstGeom prst="rect">
            <a:avLst/>
          </a:prstGeom>
        </p:spPr>
        <p:txBody>
          <a:bodyPr wrap="square">
            <a:spAutoFit/>
          </a:bodyPr>
          <a:lstStyle/>
          <a:p>
            <a:pPr lvl="0"/>
            <a:r>
              <a:rPr lang="en-US" sz="1400" dirty="0"/>
              <a:t>Air: Ticket receipt and refund/exchange notice if applicable. If travel includes personal side trips, a quotation for incremental costs must be provided.</a:t>
            </a:r>
          </a:p>
          <a:p>
            <a:pPr marL="742950" lvl="1" indent="-285750">
              <a:buFont typeface="Arial" panose="020B0604020202020204" pitchFamily="34" charset="0"/>
              <a:buChar char="•"/>
            </a:pPr>
            <a:r>
              <a:rPr lang="en-US" sz="1400" dirty="0"/>
              <a:t>The emailed confirmation from </a:t>
            </a:r>
            <a:r>
              <a:rPr lang="en-US" sz="1400" dirty="0" smtClean="0"/>
              <a:t>UR’s preferred </a:t>
            </a:r>
            <a:r>
              <a:rPr lang="en-US" sz="1400" dirty="0"/>
              <a:t>travel agent meets these requirements.</a:t>
            </a:r>
          </a:p>
          <a:p>
            <a:pPr lvl="0"/>
            <a:endParaRPr lang="en-US" sz="1400" b="1" dirty="0">
              <a:solidFill>
                <a:srgbClr val="FF0000"/>
              </a:solidFill>
            </a:endParaRPr>
          </a:p>
          <a:p>
            <a:pPr lvl="0"/>
            <a:r>
              <a:rPr lang="en-US" sz="1400" dirty="0"/>
              <a:t>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9772"/>
          <a:stretch/>
        </p:blipFill>
        <p:spPr>
          <a:xfrm rot="5400000">
            <a:off x="5204578" y="2594730"/>
            <a:ext cx="3241970" cy="357007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29731"/>
          <a:stretch/>
        </p:blipFill>
        <p:spPr>
          <a:xfrm rot="5400000">
            <a:off x="645285" y="2450954"/>
            <a:ext cx="3241969" cy="3857625"/>
          </a:xfrm>
          <a:prstGeom prst="rect">
            <a:avLst/>
          </a:prstGeom>
        </p:spPr>
      </p:pic>
      <p:sp>
        <p:nvSpPr>
          <p:cNvPr id="6" name="Rectangle 5"/>
          <p:cNvSpPr/>
          <p:nvPr/>
        </p:nvSpPr>
        <p:spPr>
          <a:xfrm>
            <a:off x="304800" y="2112451"/>
            <a:ext cx="3795488" cy="646331"/>
          </a:xfrm>
          <a:prstGeom prst="rect">
            <a:avLst/>
          </a:prstGeom>
        </p:spPr>
        <p:txBody>
          <a:bodyPr wrap="square">
            <a:spAutoFit/>
          </a:bodyPr>
          <a:lstStyle/>
          <a:p>
            <a:r>
              <a:rPr lang="en-US" sz="1800" b="1" dirty="0"/>
              <a:t>Meals: </a:t>
            </a:r>
            <a:r>
              <a:rPr lang="en-US" sz="1800" dirty="0"/>
              <a:t>An itemized receipt </a:t>
            </a:r>
            <a:r>
              <a:rPr lang="en-US" sz="1800" b="1" dirty="0"/>
              <a:t>and</a:t>
            </a:r>
            <a:r>
              <a:rPr lang="en-US" sz="1800" dirty="0"/>
              <a:t> the credit card transaction receipt</a:t>
            </a:r>
          </a:p>
        </p:txBody>
      </p:sp>
      <p:sp>
        <p:nvSpPr>
          <p:cNvPr id="7" name="Rectangle 6"/>
          <p:cNvSpPr/>
          <p:nvPr/>
        </p:nvSpPr>
        <p:spPr>
          <a:xfrm>
            <a:off x="5018758" y="2043720"/>
            <a:ext cx="3363242" cy="646331"/>
          </a:xfrm>
          <a:prstGeom prst="rect">
            <a:avLst/>
          </a:prstGeom>
        </p:spPr>
        <p:txBody>
          <a:bodyPr wrap="square">
            <a:spAutoFit/>
          </a:bodyPr>
          <a:lstStyle/>
          <a:p>
            <a:r>
              <a:rPr lang="en-US" sz="1800" b="1" dirty="0"/>
              <a:t>Rental car:  </a:t>
            </a:r>
            <a:r>
              <a:rPr lang="en-US" sz="1800" dirty="0"/>
              <a:t>Rental agreement </a:t>
            </a:r>
            <a:r>
              <a:rPr lang="en-US" sz="1800" b="1" dirty="0"/>
              <a:t>and</a:t>
            </a:r>
            <a:r>
              <a:rPr lang="en-US" sz="1800" dirty="0"/>
              <a:t> paid receipt. </a:t>
            </a:r>
          </a:p>
        </p:txBody>
      </p:sp>
      <p:sp>
        <p:nvSpPr>
          <p:cNvPr id="8" name="Title 7"/>
          <p:cNvSpPr>
            <a:spLocks noGrp="1"/>
          </p:cNvSpPr>
          <p:nvPr>
            <p:ph type="title"/>
          </p:nvPr>
        </p:nvSpPr>
        <p:spPr>
          <a:xfrm>
            <a:off x="685800" y="273993"/>
            <a:ext cx="7772400" cy="751991"/>
          </a:xfrm>
        </p:spPr>
        <p:txBody>
          <a:bodyPr/>
          <a:lstStyle/>
          <a:p>
            <a:r>
              <a:rPr lang="en-US" sz="3600" dirty="0" smtClean="0"/>
              <a:t>Examples of Proper Documentation</a:t>
            </a:r>
            <a:endParaRPr lang="en-US" sz="3600" dirty="0"/>
          </a:p>
        </p:txBody>
      </p:sp>
      <p:sp>
        <p:nvSpPr>
          <p:cNvPr id="3" name="TextBox 2"/>
          <p:cNvSpPr txBox="1"/>
          <p:nvPr/>
        </p:nvSpPr>
        <p:spPr>
          <a:xfrm>
            <a:off x="8246444" y="6000751"/>
            <a:ext cx="914400" cy="307777"/>
          </a:xfrm>
          <a:prstGeom prst="rect">
            <a:avLst/>
          </a:prstGeom>
          <a:noFill/>
        </p:spPr>
        <p:txBody>
          <a:bodyPr wrap="square" rtlCol="0">
            <a:spAutoFit/>
          </a:bodyPr>
          <a:lstStyle/>
          <a:p>
            <a:r>
              <a:rPr lang="en-US" sz="1400" dirty="0"/>
              <a:t>Slide: </a:t>
            </a:r>
            <a:fld id="{9CA7390C-4B9E-4BC4-BDE0-70F4F37EAFD1}" type="slidenum">
              <a:rPr lang="en-US" sz="1400"/>
              <a:pPr/>
              <a:t>11</a:t>
            </a:fld>
            <a:endParaRPr lang="en-US" sz="1400" dirty="0"/>
          </a:p>
        </p:txBody>
      </p:sp>
    </p:spTree>
    <p:extLst>
      <p:ext uri="{BB962C8B-B14F-4D97-AF65-F5344CB8AC3E}">
        <p14:creationId xmlns:p14="http://schemas.microsoft.com/office/powerpoint/2010/main" val="3513160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990600" y="2057400"/>
            <a:ext cx="3228153" cy="523220"/>
          </a:xfrm>
          <a:prstGeom prst="rect">
            <a:avLst/>
          </a:prstGeom>
        </p:spPr>
        <p:txBody>
          <a:bodyPr wrap="square">
            <a:spAutoFit/>
          </a:bodyPr>
          <a:lstStyle/>
          <a:p>
            <a:pPr lvl="0"/>
            <a:r>
              <a:rPr lang="en-US" sz="1400" dirty="0" smtClean="0"/>
              <a:t>Hotel</a:t>
            </a:r>
            <a:r>
              <a:rPr lang="en-US" sz="1400" dirty="0"/>
              <a:t>: An itemized bill or folio that shows payment.  </a:t>
            </a:r>
          </a:p>
        </p:txBody>
      </p:sp>
      <p:sp>
        <p:nvSpPr>
          <p:cNvPr id="8" name="Title 7"/>
          <p:cNvSpPr>
            <a:spLocks noGrp="1"/>
          </p:cNvSpPr>
          <p:nvPr>
            <p:ph type="title"/>
          </p:nvPr>
        </p:nvSpPr>
        <p:spPr>
          <a:xfrm>
            <a:off x="381000" y="304799"/>
            <a:ext cx="4267200" cy="1034533"/>
          </a:xfrm>
        </p:spPr>
        <p:txBody>
          <a:bodyPr/>
          <a:lstStyle/>
          <a:p>
            <a:r>
              <a:rPr lang="en-US" sz="3600" dirty="0" smtClean="0"/>
              <a:t>Examples of Proper Documentation</a:t>
            </a: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95700" y="1007317"/>
            <a:ext cx="5791200" cy="4343400"/>
          </a:xfrm>
          <a:prstGeom prst="rect">
            <a:avLst/>
          </a:prstGeom>
        </p:spPr>
      </p:pic>
      <p:sp>
        <p:nvSpPr>
          <p:cNvPr id="4" name="TextBox 3"/>
          <p:cNvSpPr txBox="1"/>
          <p:nvPr/>
        </p:nvSpPr>
        <p:spPr>
          <a:xfrm>
            <a:off x="8235215" y="6019800"/>
            <a:ext cx="914400" cy="307777"/>
          </a:xfrm>
          <a:prstGeom prst="rect">
            <a:avLst/>
          </a:prstGeom>
          <a:noFill/>
        </p:spPr>
        <p:txBody>
          <a:bodyPr wrap="square" rtlCol="0">
            <a:spAutoFit/>
          </a:bodyPr>
          <a:lstStyle/>
          <a:p>
            <a:r>
              <a:rPr lang="en-US" sz="1400" dirty="0"/>
              <a:t>Slide: </a:t>
            </a:r>
            <a:fld id="{9CA7390C-4B9E-4BC4-BDE0-70F4F37EAFD1}" type="slidenum">
              <a:rPr lang="en-US" sz="1400"/>
              <a:pPr/>
              <a:t>12</a:t>
            </a:fld>
            <a:endParaRPr lang="en-US" sz="1400" dirty="0"/>
          </a:p>
        </p:txBody>
      </p:sp>
    </p:spTree>
    <p:extLst>
      <p:ext uri="{BB962C8B-B14F-4D97-AF65-F5344CB8AC3E}">
        <p14:creationId xmlns:p14="http://schemas.microsoft.com/office/powerpoint/2010/main" val="170927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19200"/>
            <a:ext cx="7384984" cy="3924151"/>
          </a:xfrm>
          <a:prstGeom prst="rect">
            <a:avLst/>
          </a:prstGeom>
        </p:spPr>
        <p:txBody>
          <a:bodyPr wrap="square">
            <a:spAutoFit/>
          </a:bodyPr>
          <a:lstStyle/>
          <a:p>
            <a:pPr lvl="0" algn="ctr"/>
            <a:r>
              <a:rPr lang="en-US" sz="1500" b="1" dirty="0"/>
              <a:t>What’s Changed?</a:t>
            </a:r>
          </a:p>
          <a:p>
            <a:pPr marL="214313" indent="-214313">
              <a:buFont typeface="Courier New" panose="02070309020205020404" pitchFamily="49" charset="0"/>
              <a:buChar char="o"/>
            </a:pPr>
            <a:endParaRPr lang="en-US" sz="1800" dirty="0"/>
          </a:p>
          <a:p>
            <a:pPr marL="214313" indent="-214313">
              <a:buFont typeface="Courier New" panose="02070309020205020404" pitchFamily="49" charset="0"/>
              <a:buChar char="o"/>
            </a:pPr>
            <a:r>
              <a:rPr lang="en-US" sz="1800" dirty="0"/>
              <a:t>The traveler(s) is a </a:t>
            </a:r>
            <a:r>
              <a:rPr lang="en-US" sz="1800" b="1" dirty="0"/>
              <a:t>UR employee</a:t>
            </a:r>
            <a:r>
              <a:rPr lang="en-US" sz="1800" dirty="0"/>
              <a:t>: reservations must be made at </a:t>
            </a:r>
            <a:r>
              <a:rPr lang="en-US" sz="1800" b="1" dirty="0"/>
              <a:t>least 21 days </a:t>
            </a:r>
            <a:r>
              <a:rPr lang="en-US" sz="1800" dirty="0"/>
              <a:t>in advance of the departure date with the completed and approved F2 submitted to the travel agent.</a:t>
            </a:r>
          </a:p>
          <a:p>
            <a:pPr lvl="0"/>
            <a:endParaRPr lang="en-US" sz="1800" dirty="0"/>
          </a:p>
          <a:p>
            <a:pPr marL="214313" indent="-214313">
              <a:buFont typeface="Courier New" panose="02070309020205020404" pitchFamily="49" charset="0"/>
              <a:buChar char="o"/>
            </a:pPr>
            <a:r>
              <a:rPr lang="en-US" sz="1800" dirty="0"/>
              <a:t>The traveler(s) is a </a:t>
            </a:r>
            <a:r>
              <a:rPr lang="en-US" sz="1800" b="1" dirty="0"/>
              <a:t>student</a:t>
            </a:r>
            <a:r>
              <a:rPr lang="en-US" sz="1800" dirty="0"/>
              <a:t> reservations can be made at any time (no 21 day requirement). </a:t>
            </a:r>
          </a:p>
          <a:p>
            <a:pPr lvl="0"/>
            <a:endParaRPr lang="en-US" sz="1800" dirty="0"/>
          </a:p>
          <a:p>
            <a:pPr marL="214313" indent="-214313">
              <a:buFont typeface="Courier New" panose="02070309020205020404" pitchFamily="49" charset="0"/>
              <a:buChar char="o"/>
            </a:pPr>
            <a:r>
              <a:rPr lang="en-US" sz="1800" dirty="0"/>
              <a:t>The traveler(s) is a </a:t>
            </a:r>
            <a:r>
              <a:rPr lang="en-US" sz="1800" b="1" dirty="0"/>
              <a:t>Non-Employee or UR business guest </a:t>
            </a:r>
            <a:r>
              <a:rPr lang="en-US" sz="1800" dirty="0"/>
              <a:t>reservations must be made by a University employee, reservations can be made at any time (no 21 day requirement).</a:t>
            </a:r>
          </a:p>
          <a:p>
            <a:pPr marL="214313" indent="-214313">
              <a:buFont typeface="Courier New" panose="02070309020205020404" pitchFamily="49" charset="0"/>
              <a:buChar char="o"/>
            </a:pPr>
            <a:endParaRPr lang="en-US" sz="1800" dirty="0"/>
          </a:p>
          <a:p>
            <a:endParaRPr lang="en-US" sz="1800" dirty="0"/>
          </a:p>
        </p:txBody>
      </p:sp>
      <p:sp>
        <p:nvSpPr>
          <p:cNvPr id="4" name="Title 3"/>
          <p:cNvSpPr>
            <a:spLocks noGrp="1"/>
          </p:cNvSpPr>
          <p:nvPr>
            <p:ph type="title"/>
          </p:nvPr>
        </p:nvSpPr>
        <p:spPr/>
        <p:txBody>
          <a:bodyPr/>
          <a:lstStyle/>
          <a:p>
            <a:r>
              <a:rPr lang="en-US" dirty="0" smtClean="0"/>
              <a:t>F2 Advanced Airfare</a:t>
            </a:r>
            <a:endParaRPr lang="en-US" dirty="0"/>
          </a:p>
        </p:txBody>
      </p:sp>
      <p:sp>
        <p:nvSpPr>
          <p:cNvPr id="3" name="TextBox 2"/>
          <p:cNvSpPr txBox="1"/>
          <p:nvPr/>
        </p:nvSpPr>
        <p:spPr>
          <a:xfrm>
            <a:off x="8146984" y="5988199"/>
            <a:ext cx="914400" cy="307777"/>
          </a:xfrm>
          <a:prstGeom prst="rect">
            <a:avLst/>
          </a:prstGeom>
          <a:noFill/>
        </p:spPr>
        <p:txBody>
          <a:bodyPr wrap="square" rtlCol="0">
            <a:spAutoFit/>
          </a:bodyPr>
          <a:lstStyle/>
          <a:p>
            <a:r>
              <a:rPr lang="en-US" sz="1400" dirty="0"/>
              <a:t>Slide: </a:t>
            </a:r>
            <a:fld id="{9CA7390C-4B9E-4BC4-BDE0-70F4F37EAFD1}" type="slidenum">
              <a:rPr lang="en-US" sz="1400"/>
              <a:pPr/>
              <a:t>13</a:t>
            </a:fld>
            <a:endParaRPr lang="en-US" sz="1400" dirty="0"/>
          </a:p>
        </p:txBody>
      </p:sp>
    </p:spTree>
    <p:extLst>
      <p:ext uri="{BB962C8B-B14F-4D97-AF65-F5344CB8AC3E}">
        <p14:creationId xmlns:p14="http://schemas.microsoft.com/office/powerpoint/2010/main" val="1879502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19200"/>
            <a:ext cx="7384984" cy="4401205"/>
          </a:xfrm>
          <a:prstGeom prst="rect">
            <a:avLst/>
          </a:prstGeom>
        </p:spPr>
        <p:txBody>
          <a:bodyPr wrap="square">
            <a:spAutoFit/>
          </a:bodyPr>
          <a:lstStyle/>
          <a:p>
            <a:r>
              <a:rPr lang="en-US" b="1" dirty="0" smtClean="0"/>
              <a:t>Employees</a:t>
            </a:r>
          </a:p>
          <a:p>
            <a:pPr marL="285750" indent="-285750">
              <a:buFont typeface="Wingdings" panose="05000000000000000000" pitchFamily="2" charset="2"/>
              <a:buChar char="q"/>
            </a:pPr>
            <a:r>
              <a:rPr lang="en-US" sz="1800" dirty="0" smtClean="0"/>
              <a:t>Must “reconcile” F2 advanced airfare within 60 days of return by submitting an </a:t>
            </a:r>
            <a:r>
              <a:rPr lang="en-US" sz="1800" b="1" dirty="0" smtClean="0"/>
              <a:t>F3 form</a:t>
            </a:r>
            <a:r>
              <a:rPr lang="en-US" sz="1800" dirty="0" smtClean="0"/>
              <a:t>, a </a:t>
            </a:r>
            <a:r>
              <a:rPr lang="en-US" sz="1800" b="1" dirty="0" smtClean="0"/>
              <a:t>copy of the F2 form</a:t>
            </a:r>
            <a:r>
              <a:rPr lang="en-US" sz="1800" dirty="0" smtClean="0"/>
              <a:t>, and the </a:t>
            </a:r>
            <a:r>
              <a:rPr lang="en-US" sz="1800" b="1" dirty="0" smtClean="0"/>
              <a:t>itinerary with airfare amount</a:t>
            </a:r>
            <a:r>
              <a:rPr lang="en-US" sz="1800" dirty="0" smtClean="0"/>
              <a:t> to the Department for approval. </a:t>
            </a:r>
          </a:p>
          <a:p>
            <a:pPr marL="285750" indent="-285750">
              <a:buFont typeface="Wingdings" panose="05000000000000000000" pitchFamily="2" charset="2"/>
              <a:buChar char="q"/>
            </a:pPr>
            <a:r>
              <a:rPr lang="en-US" sz="1800" dirty="0" smtClean="0"/>
              <a:t>When the F2 is “reconciled” the department is charged for the airfare</a:t>
            </a:r>
          </a:p>
          <a:p>
            <a:pPr marL="285750" indent="-285750">
              <a:buFont typeface="Wingdings" panose="05000000000000000000" pitchFamily="2" charset="2"/>
              <a:buChar char="q"/>
            </a:pPr>
            <a:r>
              <a:rPr lang="en-US" sz="1800" dirty="0" smtClean="0"/>
              <a:t>If the F2 Advanced Airfare is not reconciled within 120 days of return it may be reported to the IRS as taxable income.</a:t>
            </a:r>
          </a:p>
          <a:p>
            <a:pPr marL="285750" indent="-285750">
              <a:buFont typeface="Wingdings" panose="05000000000000000000" pitchFamily="2" charset="2"/>
              <a:buChar char="q"/>
            </a:pPr>
            <a:endParaRPr lang="en-US" sz="1800" dirty="0"/>
          </a:p>
          <a:p>
            <a:r>
              <a:rPr lang="en-US" b="1" dirty="0" smtClean="0"/>
              <a:t>Students and Non-Employees</a:t>
            </a:r>
          </a:p>
          <a:p>
            <a:r>
              <a:rPr lang="en-US" sz="1400" dirty="0" smtClean="0"/>
              <a:t>No further action is required, the airfare amount will be charged to the FAO listed on the F2 advance on the Monthly Journal Entry</a:t>
            </a:r>
          </a:p>
          <a:p>
            <a:endParaRPr lang="en-US" sz="1400" dirty="0"/>
          </a:p>
          <a:p>
            <a:r>
              <a:rPr lang="en-US" sz="1400" dirty="0" smtClean="0"/>
              <a:t>***This information is listed on the F2 form in the “Additional guidelines/information:” section***</a:t>
            </a:r>
            <a:endParaRPr lang="en-US" sz="1400" dirty="0"/>
          </a:p>
          <a:p>
            <a:endParaRPr lang="en-US" sz="1800" dirty="0"/>
          </a:p>
        </p:txBody>
      </p:sp>
      <p:sp>
        <p:nvSpPr>
          <p:cNvPr id="4" name="Title 3"/>
          <p:cNvSpPr>
            <a:spLocks noGrp="1"/>
          </p:cNvSpPr>
          <p:nvPr>
            <p:ph type="title"/>
          </p:nvPr>
        </p:nvSpPr>
        <p:spPr/>
        <p:txBody>
          <a:bodyPr/>
          <a:lstStyle/>
          <a:p>
            <a:r>
              <a:rPr lang="en-US" dirty="0" smtClean="0"/>
              <a:t>F2 Advanced Reconciliation</a:t>
            </a:r>
            <a:endParaRPr lang="en-US" dirty="0"/>
          </a:p>
        </p:txBody>
      </p:sp>
      <p:sp>
        <p:nvSpPr>
          <p:cNvPr id="3" name="TextBox 2"/>
          <p:cNvSpPr txBox="1"/>
          <p:nvPr/>
        </p:nvSpPr>
        <p:spPr>
          <a:xfrm>
            <a:off x="8145380" y="6019800"/>
            <a:ext cx="914399" cy="307777"/>
          </a:xfrm>
          <a:prstGeom prst="rect">
            <a:avLst/>
          </a:prstGeom>
          <a:noFill/>
        </p:spPr>
        <p:txBody>
          <a:bodyPr wrap="square" rtlCol="0">
            <a:spAutoFit/>
          </a:bodyPr>
          <a:lstStyle/>
          <a:p>
            <a:r>
              <a:rPr lang="en-US" sz="1400" dirty="0"/>
              <a:t>Slide: </a:t>
            </a:r>
            <a:fld id="{9CA7390C-4B9E-4BC4-BDE0-70F4F37EAFD1}" type="slidenum">
              <a:rPr lang="en-US" sz="1400"/>
              <a:pPr/>
              <a:t>14</a:t>
            </a:fld>
            <a:endParaRPr lang="en-US" sz="1400" dirty="0"/>
          </a:p>
        </p:txBody>
      </p:sp>
    </p:spTree>
    <p:extLst>
      <p:ext uri="{BB962C8B-B14F-4D97-AF65-F5344CB8AC3E}">
        <p14:creationId xmlns:p14="http://schemas.microsoft.com/office/powerpoint/2010/main" val="1751470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7384984" cy="3970318"/>
          </a:xfrm>
          <a:prstGeom prst="rect">
            <a:avLst/>
          </a:prstGeom>
        </p:spPr>
        <p:txBody>
          <a:bodyPr wrap="square">
            <a:spAutoFit/>
          </a:bodyPr>
          <a:lstStyle/>
          <a:p>
            <a:endParaRPr lang="en-US" sz="1800" dirty="0"/>
          </a:p>
          <a:p>
            <a:r>
              <a:rPr lang="en-US" sz="1800" dirty="0" smtClean="0"/>
              <a:t>Federally funded </a:t>
            </a:r>
            <a:r>
              <a:rPr lang="en-US" sz="1800" dirty="0"/>
              <a:t>travelers are required to use </a:t>
            </a:r>
            <a:r>
              <a:rPr lang="en-US" sz="1800" u="sng" dirty="0"/>
              <a:t>U.S. air carrier</a:t>
            </a:r>
            <a:r>
              <a:rPr lang="en-US" sz="1800" dirty="0"/>
              <a:t> service for all air travel that is funded by the U.S. government (FAO= GR </a:t>
            </a:r>
            <a:r>
              <a:rPr lang="en-US" sz="1800" dirty="0" smtClean="0"/>
              <a:t>grant). </a:t>
            </a:r>
            <a:r>
              <a:rPr lang="en-US" sz="1800" dirty="0"/>
              <a:t>This is commonly referred to as the "</a:t>
            </a:r>
            <a:r>
              <a:rPr lang="en-US" sz="1800" b="1" dirty="0"/>
              <a:t>Fly America Act</a:t>
            </a:r>
            <a:r>
              <a:rPr lang="en-US" sz="1800" dirty="0"/>
              <a:t>"</a:t>
            </a:r>
          </a:p>
          <a:p>
            <a:endParaRPr lang="en-US" sz="1800" dirty="0"/>
          </a:p>
          <a:p>
            <a:r>
              <a:rPr lang="en-US" sz="1800" dirty="0"/>
              <a:t>Federal Travel Regulation (FTR)  for details and exceptions</a:t>
            </a:r>
          </a:p>
          <a:p>
            <a:r>
              <a:rPr lang="en-US" sz="1800" dirty="0"/>
              <a:t>Fly America Act</a:t>
            </a:r>
          </a:p>
          <a:p>
            <a:endParaRPr lang="en-US" sz="1800" dirty="0"/>
          </a:p>
          <a:p>
            <a:r>
              <a:rPr lang="en-US" sz="1800" dirty="0"/>
              <a:t>**Any exceptions require the Fly America Act Exception Form to be </a:t>
            </a:r>
            <a:r>
              <a:rPr lang="en-US" sz="1800" dirty="0" smtClean="0"/>
              <a:t>completed, the exception form should be retained by the Department**</a:t>
            </a:r>
          </a:p>
          <a:p>
            <a:endParaRPr lang="en-US" sz="1800" dirty="0"/>
          </a:p>
          <a:p>
            <a:r>
              <a:rPr lang="en-US" sz="1800" dirty="0" smtClean="0"/>
              <a:t>Travel for Grants can also be made through DePrez or Town &amp; Country.  The travel agencies are up-to-date on all Federal regulations.</a:t>
            </a:r>
            <a:endParaRPr lang="en-US" sz="1800" dirty="0"/>
          </a:p>
          <a:p>
            <a:r>
              <a:rPr lang="en-US" sz="1800" dirty="0"/>
              <a:t> </a:t>
            </a:r>
          </a:p>
        </p:txBody>
      </p:sp>
      <p:sp>
        <p:nvSpPr>
          <p:cNvPr id="4" name="Title 3"/>
          <p:cNvSpPr>
            <a:spLocks noGrp="1"/>
          </p:cNvSpPr>
          <p:nvPr>
            <p:ph type="title"/>
          </p:nvPr>
        </p:nvSpPr>
        <p:spPr>
          <a:xfrm>
            <a:off x="685800" y="457200"/>
            <a:ext cx="7772400" cy="1143000"/>
          </a:xfrm>
        </p:spPr>
        <p:txBody>
          <a:bodyPr/>
          <a:lstStyle/>
          <a:p>
            <a:r>
              <a:rPr lang="en-US" dirty="0" smtClean="0"/>
              <a:t>Traveling Under Federal Funds</a:t>
            </a:r>
            <a:endParaRPr lang="en-US" dirty="0"/>
          </a:p>
        </p:txBody>
      </p:sp>
      <p:sp>
        <p:nvSpPr>
          <p:cNvPr id="3" name="TextBox 2"/>
          <p:cNvSpPr txBox="1"/>
          <p:nvPr/>
        </p:nvSpPr>
        <p:spPr>
          <a:xfrm>
            <a:off x="8077200" y="5977417"/>
            <a:ext cx="914400" cy="307777"/>
          </a:xfrm>
          <a:prstGeom prst="rect">
            <a:avLst/>
          </a:prstGeom>
          <a:noFill/>
        </p:spPr>
        <p:txBody>
          <a:bodyPr wrap="square" rtlCol="0">
            <a:spAutoFit/>
          </a:bodyPr>
          <a:lstStyle/>
          <a:p>
            <a:r>
              <a:rPr lang="en-US" sz="1400" dirty="0"/>
              <a:t>Slide: </a:t>
            </a:r>
            <a:fld id="{9CA7390C-4B9E-4BC4-BDE0-70F4F37EAFD1}" type="slidenum">
              <a:rPr lang="en-US" sz="1400"/>
              <a:pPr/>
              <a:t>15</a:t>
            </a:fld>
            <a:endParaRPr lang="en-US" sz="1400" dirty="0"/>
          </a:p>
        </p:txBody>
      </p:sp>
    </p:spTree>
    <p:extLst>
      <p:ext uri="{BB962C8B-B14F-4D97-AF65-F5344CB8AC3E}">
        <p14:creationId xmlns:p14="http://schemas.microsoft.com/office/powerpoint/2010/main" val="1917231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4856" y="2225241"/>
            <a:ext cx="7384984" cy="369332"/>
          </a:xfrm>
          <a:prstGeom prst="rect">
            <a:avLst/>
          </a:prstGeom>
        </p:spPr>
        <p:txBody>
          <a:bodyPr wrap="square">
            <a:spAutoFit/>
          </a:bodyPr>
          <a:lstStyle/>
          <a:p>
            <a:r>
              <a:rPr lang="en-US" sz="1800" dirty="0"/>
              <a:t> </a:t>
            </a:r>
          </a:p>
        </p:txBody>
      </p:sp>
      <p:pic>
        <p:nvPicPr>
          <p:cNvPr id="4" name="Picture 3"/>
          <p:cNvPicPr>
            <a:picLocks noChangeAspect="1"/>
          </p:cNvPicPr>
          <p:nvPr/>
        </p:nvPicPr>
        <p:blipFill>
          <a:blip r:embed="rId3"/>
          <a:stretch>
            <a:fillRect/>
          </a:stretch>
        </p:blipFill>
        <p:spPr>
          <a:xfrm>
            <a:off x="533400" y="990601"/>
            <a:ext cx="7924800" cy="4470422"/>
          </a:xfrm>
          <a:prstGeom prst="rect">
            <a:avLst/>
          </a:prstGeom>
        </p:spPr>
      </p:pic>
      <p:sp>
        <p:nvSpPr>
          <p:cNvPr id="6" name="Title 5"/>
          <p:cNvSpPr>
            <a:spLocks noGrp="1"/>
          </p:cNvSpPr>
          <p:nvPr>
            <p:ph type="title"/>
          </p:nvPr>
        </p:nvSpPr>
        <p:spPr/>
        <p:txBody>
          <a:bodyPr/>
          <a:lstStyle/>
          <a:p>
            <a:r>
              <a:rPr lang="en-US" dirty="0" smtClean="0"/>
              <a:t>International Travel</a:t>
            </a:r>
            <a:endParaRPr lang="en-US" dirty="0"/>
          </a:p>
        </p:txBody>
      </p:sp>
      <p:sp>
        <p:nvSpPr>
          <p:cNvPr id="3" name="TextBox 2"/>
          <p:cNvSpPr txBox="1"/>
          <p:nvPr/>
        </p:nvSpPr>
        <p:spPr>
          <a:xfrm>
            <a:off x="8100148" y="6029948"/>
            <a:ext cx="914400" cy="307777"/>
          </a:xfrm>
          <a:prstGeom prst="rect">
            <a:avLst/>
          </a:prstGeom>
          <a:noFill/>
        </p:spPr>
        <p:txBody>
          <a:bodyPr wrap="square" rtlCol="0">
            <a:spAutoFit/>
          </a:bodyPr>
          <a:lstStyle/>
          <a:p>
            <a:r>
              <a:rPr lang="en-US" sz="1400" dirty="0"/>
              <a:t>Slide: </a:t>
            </a:r>
            <a:fld id="{9CA7390C-4B9E-4BC4-BDE0-70F4F37EAFD1}" type="slidenum">
              <a:rPr lang="en-US" sz="1400"/>
              <a:pPr/>
              <a:t>16</a:t>
            </a:fld>
            <a:endParaRPr lang="en-US" sz="1400" dirty="0"/>
          </a:p>
        </p:txBody>
      </p:sp>
    </p:spTree>
    <p:extLst>
      <p:ext uri="{BB962C8B-B14F-4D97-AF65-F5344CB8AC3E}">
        <p14:creationId xmlns:p14="http://schemas.microsoft.com/office/powerpoint/2010/main" val="1118492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457" y="2266014"/>
            <a:ext cx="7384984" cy="3693319"/>
          </a:xfrm>
          <a:prstGeom prst="rect">
            <a:avLst/>
          </a:prstGeom>
        </p:spPr>
        <p:txBody>
          <a:bodyPr wrap="square">
            <a:spAutoFit/>
          </a:bodyPr>
          <a:lstStyle/>
          <a:p>
            <a:r>
              <a:rPr lang="en-US" sz="1800" dirty="0" smtClean="0"/>
              <a:t>Preferred </a:t>
            </a:r>
            <a:r>
              <a:rPr lang="en-US" sz="1800" dirty="0"/>
              <a:t>Suppliers</a:t>
            </a:r>
          </a:p>
          <a:p>
            <a:pPr marL="214313" indent="-214313">
              <a:buFont typeface="Wingdings" panose="05000000000000000000" pitchFamily="2" charset="2"/>
              <a:buChar char="§"/>
            </a:pPr>
            <a:r>
              <a:rPr lang="en-US" sz="1800" dirty="0"/>
              <a:t>Enterprise Rent-a-Car</a:t>
            </a:r>
          </a:p>
          <a:p>
            <a:pPr marL="214313" indent="-214313">
              <a:buFont typeface="Wingdings" panose="05000000000000000000" pitchFamily="2" charset="2"/>
              <a:buChar char="§"/>
            </a:pPr>
            <a:r>
              <a:rPr lang="en-US" sz="1800" dirty="0"/>
              <a:t>National Car Rental</a:t>
            </a:r>
          </a:p>
          <a:p>
            <a:pPr marL="214313" indent="-214313">
              <a:buFont typeface="Wingdings" panose="05000000000000000000" pitchFamily="2" charset="2"/>
              <a:buChar char="§"/>
            </a:pPr>
            <a:r>
              <a:rPr lang="en-US" sz="1800" dirty="0"/>
              <a:t>Hertz</a:t>
            </a:r>
          </a:p>
          <a:p>
            <a:endParaRPr lang="en-US" sz="1800" dirty="0"/>
          </a:p>
          <a:p>
            <a:r>
              <a:rPr lang="en-US" sz="1800" dirty="0"/>
              <a:t>The UR’s Purchasing website contains detailed information on rental cars. </a:t>
            </a:r>
            <a:r>
              <a:rPr lang="en-US" sz="1800" u="sng" dirty="0">
                <a:hlinkClick r:id="rId3"/>
              </a:rPr>
              <a:t>https://www.urmc.rochester.edu/purchasing/contract.cfm</a:t>
            </a:r>
            <a:endParaRPr lang="en-US" sz="1800" u="sng" dirty="0"/>
          </a:p>
          <a:p>
            <a:r>
              <a:rPr lang="en-US" sz="1800" dirty="0"/>
              <a:t>  </a:t>
            </a:r>
          </a:p>
          <a:p>
            <a:r>
              <a:rPr lang="en-US" sz="1800" dirty="0"/>
              <a:t>If you have any questions, such as what is the University’s Corporate Acct number with the rental agency, </a:t>
            </a:r>
            <a:r>
              <a:rPr lang="en-US" sz="1800" dirty="0" smtClean="0"/>
              <a:t>contact the Purchasing Services team at 273-4465 for more information.</a:t>
            </a:r>
            <a:endParaRPr lang="en-US" sz="1800" dirty="0"/>
          </a:p>
          <a:p>
            <a:endParaRPr lang="en-US" sz="1800" dirty="0"/>
          </a:p>
          <a:p>
            <a:r>
              <a:rPr lang="en-US" sz="1800" dirty="0"/>
              <a:t>			</a:t>
            </a:r>
            <a:r>
              <a:rPr lang="en-US" sz="1500" dirty="0"/>
              <a:t> </a:t>
            </a:r>
          </a:p>
        </p:txBody>
      </p:sp>
      <p:sp>
        <p:nvSpPr>
          <p:cNvPr id="4" name="AutoShape 2" descr="Image result for picture of a car"/>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dirty="0"/>
          </a:p>
        </p:txBody>
      </p:sp>
      <p:pic>
        <p:nvPicPr>
          <p:cNvPr id="5" name="Picture 4"/>
          <p:cNvPicPr>
            <a:picLocks noChangeAspect="1"/>
          </p:cNvPicPr>
          <p:nvPr/>
        </p:nvPicPr>
        <p:blipFill>
          <a:blip r:embed="rId4"/>
          <a:stretch>
            <a:fillRect/>
          </a:stretch>
        </p:blipFill>
        <p:spPr>
          <a:xfrm>
            <a:off x="3581400" y="1162815"/>
            <a:ext cx="2271713" cy="1135856"/>
          </a:xfrm>
          <a:prstGeom prst="rect">
            <a:avLst/>
          </a:prstGeom>
        </p:spPr>
      </p:pic>
      <p:sp>
        <p:nvSpPr>
          <p:cNvPr id="6" name="Title 5"/>
          <p:cNvSpPr>
            <a:spLocks noGrp="1"/>
          </p:cNvSpPr>
          <p:nvPr>
            <p:ph type="title"/>
          </p:nvPr>
        </p:nvSpPr>
        <p:spPr/>
        <p:txBody>
          <a:bodyPr/>
          <a:lstStyle/>
          <a:p>
            <a:r>
              <a:rPr lang="en-US" dirty="0" smtClean="0"/>
              <a:t>Rental Cars</a:t>
            </a:r>
            <a:endParaRPr lang="en-US" dirty="0"/>
          </a:p>
        </p:txBody>
      </p:sp>
      <p:sp>
        <p:nvSpPr>
          <p:cNvPr id="3" name="TextBox 2"/>
          <p:cNvSpPr txBox="1"/>
          <p:nvPr/>
        </p:nvSpPr>
        <p:spPr>
          <a:xfrm>
            <a:off x="8103441" y="6019800"/>
            <a:ext cx="990600" cy="307777"/>
          </a:xfrm>
          <a:prstGeom prst="rect">
            <a:avLst/>
          </a:prstGeom>
          <a:noFill/>
        </p:spPr>
        <p:txBody>
          <a:bodyPr wrap="square" rtlCol="0">
            <a:spAutoFit/>
          </a:bodyPr>
          <a:lstStyle/>
          <a:p>
            <a:r>
              <a:rPr lang="en-US" sz="1400" dirty="0"/>
              <a:t>Slide: </a:t>
            </a:r>
            <a:fld id="{9CA7390C-4B9E-4BC4-BDE0-70F4F37EAFD1}" type="slidenum">
              <a:rPr lang="en-US" sz="1400"/>
              <a:pPr/>
              <a:t>17</a:t>
            </a:fld>
            <a:endParaRPr lang="en-US" sz="1400" dirty="0"/>
          </a:p>
        </p:txBody>
      </p:sp>
    </p:spTree>
    <p:extLst>
      <p:ext uri="{BB962C8B-B14F-4D97-AF65-F5344CB8AC3E}">
        <p14:creationId xmlns:p14="http://schemas.microsoft.com/office/powerpoint/2010/main" val="1414712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7571" y="1524000"/>
            <a:ext cx="7384984" cy="4832092"/>
          </a:xfrm>
          <a:prstGeom prst="rect">
            <a:avLst/>
          </a:prstGeom>
        </p:spPr>
        <p:txBody>
          <a:bodyPr wrap="square">
            <a:spAutoFit/>
          </a:bodyPr>
          <a:lstStyle/>
          <a:p>
            <a:r>
              <a:rPr lang="en-US" sz="1600" b="1" dirty="0"/>
              <a:t>For Domestic Travel</a:t>
            </a:r>
            <a:r>
              <a:rPr lang="en-US" sz="1600" dirty="0"/>
              <a:t>:  </a:t>
            </a:r>
          </a:p>
          <a:p>
            <a:r>
              <a:rPr lang="en-US" sz="1600" dirty="0"/>
              <a:t>When a preferred rental car supplier is used with the corporate account number, the renter must decline additional insurance.  The rental car companies provide physical and liability insurance to the rental car and any other vehicle involved in an accident when you book the car using the University’s corporate account number with that agency. </a:t>
            </a:r>
          </a:p>
          <a:p>
            <a:endParaRPr lang="en-US" sz="1600" b="1" dirty="0"/>
          </a:p>
          <a:p>
            <a:r>
              <a:rPr lang="en-US" sz="1600" b="1" dirty="0"/>
              <a:t>Additional auto insurance is </a:t>
            </a:r>
            <a:r>
              <a:rPr lang="en-US" sz="1600" b="1" u="sng" dirty="0"/>
              <a:t>not</a:t>
            </a:r>
            <a:r>
              <a:rPr lang="en-US" sz="1600" b="1" dirty="0"/>
              <a:t> reimbursable for domestic car rentals.</a:t>
            </a:r>
          </a:p>
          <a:p>
            <a:r>
              <a:rPr lang="en-US" sz="1600" b="1" dirty="0"/>
              <a:t> </a:t>
            </a:r>
            <a:endParaRPr lang="en-US" sz="1600" dirty="0"/>
          </a:p>
          <a:p>
            <a:r>
              <a:rPr lang="en-US" sz="1600" b="1" dirty="0"/>
              <a:t>For International Travel</a:t>
            </a:r>
            <a:r>
              <a:rPr lang="en-US" sz="1600" dirty="0"/>
              <a:t>: Insurance laws vary outside the US and because of this the University recommends purchasing the liability and physical damage offered by the rental car agencies while traveling on international business. International rental car insurance is reimbursable. </a:t>
            </a:r>
          </a:p>
          <a:p>
            <a:pPr lvl="0"/>
            <a:endParaRPr lang="en-US" sz="1600" dirty="0"/>
          </a:p>
          <a:p>
            <a:pPr lvl="0"/>
            <a:endParaRPr lang="en-US" sz="1600" dirty="0"/>
          </a:p>
          <a:p>
            <a:pPr lvl="0"/>
            <a:r>
              <a:rPr lang="en-US" sz="1600" dirty="0"/>
              <a:t>Fuel for rental cars, tolls, and parking are reimbursed when paid receipts are submitted.</a:t>
            </a:r>
          </a:p>
          <a:p>
            <a:r>
              <a:rPr lang="en-US" sz="1800" dirty="0"/>
              <a:t> </a:t>
            </a:r>
          </a:p>
          <a:p>
            <a:r>
              <a:rPr lang="en-US" sz="1800" dirty="0"/>
              <a:t> </a:t>
            </a:r>
          </a:p>
        </p:txBody>
      </p:sp>
      <p:sp>
        <p:nvSpPr>
          <p:cNvPr id="4" name="Title 3"/>
          <p:cNvSpPr>
            <a:spLocks noGrp="1"/>
          </p:cNvSpPr>
          <p:nvPr>
            <p:ph type="title"/>
          </p:nvPr>
        </p:nvSpPr>
        <p:spPr/>
        <p:txBody>
          <a:bodyPr/>
          <a:lstStyle/>
          <a:p>
            <a:r>
              <a:rPr lang="en-US" dirty="0" smtClean="0"/>
              <a:t>Car Rental Insurance</a:t>
            </a:r>
            <a:endParaRPr lang="en-US" dirty="0"/>
          </a:p>
        </p:txBody>
      </p:sp>
      <p:sp>
        <p:nvSpPr>
          <p:cNvPr id="3" name="TextBox 2"/>
          <p:cNvSpPr txBox="1"/>
          <p:nvPr/>
        </p:nvSpPr>
        <p:spPr>
          <a:xfrm>
            <a:off x="8101378" y="6022858"/>
            <a:ext cx="914400" cy="307777"/>
          </a:xfrm>
          <a:prstGeom prst="rect">
            <a:avLst/>
          </a:prstGeom>
          <a:noFill/>
        </p:spPr>
        <p:txBody>
          <a:bodyPr wrap="square" rtlCol="0">
            <a:spAutoFit/>
          </a:bodyPr>
          <a:lstStyle/>
          <a:p>
            <a:r>
              <a:rPr lang="en-US" sz="1400" dirty="0"/>
              <a:t>Slide: </a:t>
            </a:r>
            <a:fld id="{9CA7390C-4B9E-4BC4-BDE0-70F4F37EAFD1}" type="slidenum">
              <a:rPr lang="en-US" sz="1400"/>
              <a:pPr/>
              <a:t>18</a:t>
            </a:fld>
            <a:endParaRPr lang="en-US" sz="1400" dirty="0"/>
          </a:p>
        </p:txBody>
      </p:sp>
    </p:spTree>
    <p:extLst>
      <p:ext uri="{BB962C8B-B14F-4D97-AF65-F5344CB8AC3E}">
        <p14:creationId xmlns:p14="http://schemas.microsoft.com/office/powerpoint/2010/main" val="238583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041" y="1676400"/>
            <a:ext cx="7283918" cy="3323987"/>
          </a:xfrm>
          <a:prstGeom prst="rect">
            <a:avLst/>
          </a:prstGeom>
        </p:spPr>
        <p:txBody>
          <a:bodyPr wrap="square">
            <a:spAutoFit/>
          </a:bodyPr>
          <a:lstStyle/>
          <a:p>
            <a:r>
              <a:rPr lang="en-US" sz="1500" dirty="0"/>
              <a:t>Each </a:t>
            </a:r>
            <a:r>
              <a:rPr lang="en-US" sz="1500" b="1" dirty="0"/>
              <a:t>receipt</a:t>
            </a:r>
            <a:r>
              <a:rPr lang="en-US" sz="1500" dirty="0"/>
              <a:t> must have a business purpose!</a:t>
            </a:r>
          </a:p>
          <a:p>
            <a:r>
              <a:rPr lang="en-US" sz="1500" dirty="0"/>
              <a:t>It should explain why the expense was incurred and how it has a business connection. </a:t>
            </a:r>
          </a:p>
          <a:p>
            <a:endParaRPr lang="en-US" sz="1500" dirty="0"/>
          </a:p>
          <a:p>
            <a:r>
              <a:rPr lang="en-US" sz="1500" dirty="0"/>
              <a:t>Use the 5 “W’s” (Who, What, Where, When, and Why) can help determine if the expense meets the criteria of a University business purpose</a:t>
            </a:r>
            <a:r>
              <a:rPr lang="en-US" sz="1500" dirty="0" smtClean="0"/>
              <a:t>.</a:t>
            </a:r>
          </a:p>
          <a:p>
            <a:endParaRPr lang="en-US" sz="1500" dirty="0"/>
          </a:p>
          <a:p>
            <a:pPr marL="214313" indent="-214313">
              <a:buFont typeface="Courier New" panose="02070309020205020404" pitchFamily="49" charset="0"/>
              <a:buChar char="o"/>
            </a:pPr>
            <a:r>
              <a:rPr lang="en-US" sz="1500" b="1" dirty="0" smtClean="0"/>
              <a:t>Who:</a:t>
            </a:r>
            <a:r>
              <a:rPr lang="en-US" sz="1500" dirty="0"/>
              <a:t> </a:t>
            </a:r>
            <a:r>
              <a:rPr lang="en-US" sz="1500" dirty="0" smtClean="0"/>
              <a:t>John </a:t>
            </a:r>
            <a:r>
              <a:rPr lang="en-US" sz="1500" dirty="0"/>
              <a:t>Smith and Susie Cardinal, prospective employee</a:t>
            </a:r>
          </a:p>
          <a:p>
            <a:pPr marL="214313" indent="-214313">
              <a:buFont typeface="Courier New" panose="02070309020205020404" pitchFamily="49" charset="0"/>
              <a:buChar char="o"/>
            </a:pPr>
            <a:r>
              <a:rPr lang="en-US" sz="1500" b="1" dirty="0"/>
              <a:t>What: </a:t>
            </a:r>
            <a:r>
              <a:rPr lang="en-US" sz="1500" dirty="0" smtClean="0"/>
              <a:t>dinner, drinks, and dessert</a:t>
            </a:r>
            <a:endParaRPr lang="en-US" sz="1500" dirty="0"/>
          </a:p>
          <a:p>
            <a:pPr marL="214313" indent="-214313">
              <a:buFont typeface="Courier New" panose="02070309020205020404" pitchFamily="49" charset="0"/>
              <a:buChar char="o"/>
            </a:pPr>
            <a:r>
              <a:rPr lang="en-US" sz="1500" b="1" dirty="0"/>
              <a:t>Where: </a:t>
            </a:r>
            <a:r>
              <a:rPr lang="en-US" sz="1500" dirty="0" smtClean="0"/>
              <a:t>GRAPPA-Rochester, NY</a:t>
            </a:r>
            <a:endParaRPr lang="en-US" sz="1500" dirty="0"/>
          </a:p>
          <a:p>
            <a:pPr marL="214313" indent="-214313">
              <a:buFont typeface="Courier New" panose="02070309020205020404" pitchFamily="49" charset="0"/>
              <a:buChar char="o"/>
            </a:pPr>
            <a:r>
              <a:rPr lang="en-US" sz="1500" b="1" dirty="0"/>
              <a:t>When: </a:t>
            </a:r>
            <a:r>
              <a:rPr lang="en-US" sz="1500" dirty="0" smtClean="0"/>
              <a:t>06/30/19 </a:t>
            </a:r>
            <a:endParaRPr lang="en-US" sz="1500" dirty="0"/>
          </a:p>
          <a:p>
            <a:pPr marL="214313" indent="-214313">
              <a:buFont typeface="Courier New" panose="02070309020205020404" pitchFamily="49" charset="0"/>
              <a:buChar char="o"/>
            </a:pPr>
            <a:r>
              <a:rPr lang="en-US" sz="1500" b="1" dirty="0"/>
              <a:t>Why: </a:t>
            </a:r>
            <a:r>
              <a:rPr lang="en-US" sz="1500" dirty="0"/>
              <a:t>This was a recruitment dinner meeting with </a:t>
            </a:r>
            <a:r>
              <a:rPr lang="en-US" sz="1500" dirty="0" smtClean="0"/>
              <a:t>a prospective employee. </a:t>
            </a:r>
            <a:r>
              <a:rPr lang="en-US" sz="1500" dirty="0"/>
              <a:t>We discussed the many benefits of </a:t>
            </a:r>
            <a:r>
              <a:rPr lang="en-US" sz="1500" dirty="0" smtClean="0"/>
              <a:t>employment, and their experience. </a:t>
            </a:r>
            <a:endParaRPr lang="en-US" sz="1500" dirty="0"/>
          </a:p>
          <a:p>
            <a:r>
              <a:rPr lang="en-US" sz="1500" dirty="0"/>
              <a:t> </a:t>
            </a:r>
          </a:p>
        </p:txBody>
      </p:sp>
      <p:sp>
        <p:nvSpPr>
          <p:cNvPr id="4" name="Title 3"/>
          <p:cNvSpPr>
            <a:spLocks noGrp="1"/>
          </p:cNvSpPr>
          <p:nvPr>
            <p:ph type="title"/>
          </p:nvPr>
        </p:nvSpPr>
        <p:spPr>
          <a:xfrm>
            <a:off x="685800" y="381000"/>
            <a:ext cx="7772400" cy="1143000"/>
          </a:xfrm>
        </p:spPr>
        <p:txBody>
          <a:bodyPr/>
          <a:lstStyle/>
          <a:p>
            <a:r>
              <a:rPr lang="en-US" dirty="0" smtClean="0"/>
              <a:t>Business Purpose</a:t>
            </a:r>
            <a:endParaRPr lang="en-US" dirty="0"/>
          </a:p>
        </p:txBody>
      </p:sp>
      <p:sp>
        <p:nvSpPr>
          <p:cNvPr id="5" name="TextBox 4"/>
          <p:cNvSpPr txBox="1"/>
          <p:nvPr/>
        </p:nvSpPr>
        <p:spPr>
          <a:xfrm>
            <a:off x="8077200" y="6019800"/>
            <a:ext cx="898759" cy="307777"/>
          </a:xfrm>
          <a:prstGeom prst="rect">
            <a:avLst/>
          </a:prstGeom>
          <a:noFill/>
        </p:spPr>
        <p:txBody>
          <a:bodyPr wrap="square" rtlCol="0">
            <a:spAutoFit/>
          </a:bodyPr>
          <a:lstStyle/>
          <a:p>
            <a:r>
              <a:rPr lang="en-US" sz="1400" dirty="0"/>
              <a:t>Slide: </a:t>
            </a:r>
            <a:fld id="{9CA7390C-4B9E-4BC4-BDE0-70F4F37EAFD1}" type="slidenum">
              <a:rPr lang="en-US" sz="1400"/>
              <a:pPr/>
              <a:t>19</a:t>
            </a:fld>
            <a:endParaRPr lang="en-US" sz="1400" dirty="0"/>
          </a:p>
        </p:txBody>
      </p:sp>
    </p:spTree>
    <p:extLst>
      <p:ext uri="{BB962C8B-B14F-4D97-AF65-F5344CB8AC3E}">
        <p14:creationId xmlns:p14="http://schemas.microsoft.com/office/powerpoint/2010/main" val="3856343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00200" y="885986"/>
            <a:ext cx="5943600" cy="5791200"/>
          </a:xfrm>
        </p:spPr>
        <p:txBody>
          <a:bodyPr/>
          <a:lstStyle/>
          <a:p>
            <a:pPr lvl="1"/>
            <a:r>
              <a:rPr lang="en-US" sz="2400" dirty="0" smtClean="0"/>
              <a:t>Buying &amp; Paying Guide</a:t>
            </a:r>
          </a:p>
          <a:p>
            <a:pPr lvl="1"/>
            <a:r>
              <a:rPr lang="en-US" sz="2400" dirty="0" smtClean="0"/>
              <a:t>Cashier/Bursar reimbursements</a:t>
            </a:r>
          </a:p>
          <a:p>
            <a:pPr lvl="1"/>
            <a:r>
              <a:rPr lang="en-US" sz="2400" dirty="0" smtClean="0"/>
              <a:t>Roles</a:t>
            </a:r>
          </a:p>
          <a:p>
            <a:pPr lvl="1"/>
            <a:r>
              <a:rPr lang="en-US" sz="2400" dirty="0" smtClean="0"/>
              <a:t>Expense report submission deadline</a:t>
            </a:r>
          </a:p>
          <a:p>
            <a:pPr lvl="1"/>
            <a:r>
              <a:rPr lang="en-US" sz="2400" dirty="0" smtClean="0"/>
              <a:t>Documentation details/requirements</a:t>
            </a:r>
          </a:p>
          <a:p>
            <a:pPr lvl="1"/>
            <a:r>
              <a:rPr lang="en-US" sz="2400" dirty="0" smtClean="0"/>
              <a:t>Missing receipt form</a:t>
            </a:r>
          </a:p>
          <a:p>
            <a:pPr lvl="1"/>
            <a:r>
              <a:rPr lang="en-US" sz="2400" dirty="0" smtClean="0"/>
              <a:t>Fly America Act</a:t>
            </a:r>
          </a:p>
          <a:p>
            <a:pPr lvl="1"/>
            <a:r>
              <a:rPr lang="en-US" sz="2400" dirty="0" smtClean="0"/>
              <a:t>International travel</a:t>
            </a:r>
          </a:p>
          <a:p>
            <a:pPr lvl="1"/>
            <a:r>
              <a:rPr lang="en-US" sz="2400" dirty="0"/>
              <a:t>Review of new F3 and </a:t>
            </a:r>
            <a:r>
              <a:rPr lang="en-US" sz="2400" dirty="0" smtClean="0"/>
              <a:t>F34</a:t>
            </a:r>
          </a:p>
          <a:p>
            <a:pPr lvl="1"/>
            <a:r>
              <a:rPr lang="en-US" sz="2400" dirty="0" smtClean="0"/>
              <a:t>Business Purpose</a:t>
            </a:r>
          </a:p>
          <a:p>
            <a:pPr lvl="1"/>
            <a:r>
              <a:rPr lang="en-US" sz="2400" dirty="0" smtClean="0"/>
              <a:t>Per Diem</a:t>
            </a:r>
          </a:p>
          <a:p>
            <a:pPr lvl="1"/>
            <a:r>
              <a:rPr lang="en-US" sz="2400" dirty="0" smtClean="0"/>
              <a:t>Mileage Log form</a:t>
            </a:r>
          </a:p>
          <a:p>
            <a:pPr marL="0" indent="0">
              <a:buNone/>
            </a:pPr>
            <a:endParaRPr lang="en-US" sz="2400" dirty="0"/>
          </a:p>
        </p:txBody>
      </p:sp>
      <p:sp>
        <p:nvSpPr>
          <p:cNvPr id="2" name="Title 1"/>
          <p:cNvSpPr>
            <a:spLocks noGrp="1"/>
          </p:cNvSpPr>
          <p:nvPr>
            <p:ph type="title"/>
          </p:nvPr>
        </p:nvSpPr>
        <p:spPr>
          <a:xfrm>
            <a:off x="685800" y="76200"/>
            <a:ext cx="7772400" cy="762000"/>
          </a:xfrm>
        </p:spPr>
        <p:txBody>
          <a:bodyPr/>
          <a:lstStyle/>
          <a:p>
            <a:r>
              <a:rPr lang="en-US" dirty="0" smtClean="0"/>
              <a:t>Topics that will be covered</a:t>
            </a:r>
            <a:endParaRPr lang="en-US" dirty="0"/>
          </a:p>
        </p:txBody>
      </p:sp>
      <p:sp>
        <p:nvSpPr>
          <p:cNvPr id="3" name="TextBox 2"/>
          <p:cNvSpPr txBox="1"/>
          <p:nvPr/>
        </p:nvSpPr>
        <p:spPr>
          <a:xfrm>
            <a:off x="8273716" y="6019800"/>
            <a:ext cx="870284" cy="307777"/>
          </a:xfrm>
          <a:prstGeom prst="rect">
            <a:avLst/>
          </a:prstGeom>
          <a:noFill/>
        </p:spPr>
        <p:txBody>
          <a:bodyPr wrap="square" rtlCol="0">
            <a:spAutoFit/>
          </a:bodyPr>
          <a:lstStyle/>
          <a:p>
            <a:r>
              <a:rPr lang="en-US" sz="1400" dirty="0" smtClean="0"/>
              <a:t>Slide: </a:t>
            </a:r>
            <a:fld id="{9CA7390C-4B9E-4BC4-BDE0-70F4F37EAFD1}" type="slidenum">
              <a:rPr lang="en-US" sz="1400" smtClean="0"/>
              <a:t>2</a:t>
            </a:fld>
            <a:r>
              <a:rPr lang="en-US" sz="1200" dirty="0" smtClean="0">
                <a:solidFill>
                  <a:srgbClr val="44546A"/>
                </a:solidFill>
              </a:rPr>
              <a:t>:</a:t>
            </a:r>
            <a:endParaRPr lang="en-US" sz="1200" dirty="0">
              <a:solidFill>
                <a:srgbClr val="44546A"/>
              </a:solidFill>
            </a:endParaRPr>
          </a:p>
        </p:txBody>
      </p:sp>
    </p:spTree>
    <p:extLst>
      <p:ext uri="{BB962C8B-B14F-4D97-AF65-F5344CB8AC3E}">
        <p14:creationId xmlns:p14="http://schemas.microsoft.com/office/powerpoint/2010/main" val="1292750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sz="2400" dirty="0" smtClean="0"/>
              <a:t>What’s the difference between the new F-3 and the F-34?</a:t>
            </a:r>
            <a:endParaRPr lang="en-U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1014821996"/>
              </p:ext>
            </p:extLst>
          </p:nvPr>
        </p:nvGraphicFramePr>
        <p:xfrm>
          <a:off x="381000" y="3048000"/>
          <a:ext cx="8461375" cy="2830411"/>
        </p:xfrm>
        <a:graphic>
          <a:graphicData uri="http://schemas.openxmlformats.org/presentationml/2006/ole">
            <mc:AlternateContent xmlns:mc="http://schemas.openxmlformats.org/markup-compatibility/2006">
              <mc:Choice xmlns:v="urn:schemas-microsoft-com:vml" Requires="v">
                <p:oleObj spid="_x0000_s1088" name="Worksheet" r:id="rId4" imgW="8998012" imgH="3009988" progId="Excel.Sheet.12">
                  <p:embed/>
                </p:oleObj>
              </mc:Choice>
              <mc:Fallback>
                <p:oleObj name="Worksheet" r:id="rId4" imgW="8998012" imgH="3009988" progId="Excel.Sheet.12">
                  <p:embed/>
                  <p:pic>
                    <p:nvPicPr>
                      <p:cNvPr id="0" name=""/>
                      <p:cNvPicPr/>
                      <p:nvPr/>
                    </p:nvPicPr>
                    <p:blipFill>
                      <a:blip r:embed="rId5"/>
                      <a:stretch>
                        <a:fillRect/>
                      </a:stretch>
                    </p:blipFill>
                    <p:spPr>
                      <a:xfrm>
                        <a:off x="381000" y="3048000"/>
                        <a:ext cx="8461375" cy="2830411"/>
                      </a:xfrm>
                      <a:prstGeom prst="rect">
                        <a:avLst/>
                      </a:prstGeom>
                      <a:ln>
                        <a:solidFill>
                          <a:srgbClr val="44546A"/>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58866667"/>
              </p:ext>
            </p:extLst>
          </p:nvPr>
        </p:nvGraphicFramePr>
        <p:xfrm>
          <a:off x="228600" y="762000"/>
          <a:ext cx="8766176" cy="1881101"/>
        </p:xfrm>
        <a:graphic>
          <a:graphicData uri="http://schemas.openxmlformats.org/presentationml/2006/ole">
            <mc:AlternateContent xmlns:mc="http://schemas.openxmlformats.org/markup-compatibility/2006">
              <mc:Choice xmlns:v="urn:schemas-microsoft-com:vml" Requires="v">
                <p:oleObj spid="_x0000_s1089" name="Worksheet" r:id="rId6" imgW="9055223" imgH="1943232" progId="Excel.Sheet.12">
                  <p:embed/>
                </p:oleObj>
              </mc:Choice>
              <mc:Fallback>
                <p:oleObj name="Worksheet" r:id="rId6" imgW="9055223" imgH="1943232" progId="Excel.Sheet.12">
                  <p:embed/>
                  <p:pic>
                    <p:nvPicPr>
                      <p:cNvPr id="0" name=""/>
                      <p:cNvPicPr/>
                      <p:nvPr/>
                    </p:nvPicPr>
                    <p:blipFill>
                      <a:blip r:embed="rId7"/>
                      <a:stretch>
                        <a:fillRect/>
                      </a:stretch>
                    </p:blipFill>
                    <p:spPr>
                      <a:xfrm>
                        <a:off x="228600" y="762000"/>
                        <a:ext cx="8766176" cy="1881101"/>
                      </a:xfrm>
                      <a:prstGeom prst="rect">
                        <a:avLst/>
                      </a:prstGeom>
                      <a:ln>
                        <a:solidFill>
                          <a:srgbClr val="44546A"/>
                        </a:solidFill>
                      </a:ln>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10019110" y="1553357"/>
              <a:ext cx="360" cy="360"/>
            </p14:xfrm>
          </p:contentPart>
        </mc:Choice>
        <mc:Fallback xmlns="">
          <p:pic>
            <p:nvPicPr>
              <p:cNvPr id="7" name="Ink 6"/>
              <p:cNvPicPr/>
              <p:nvPr/>
            </p:nvPicPr>
            <p:blipFill>
              <a:blip r:embed="rId9"/>
              <a:stretch>
                <a:fillRect/>
              </a:stretch>
            </p:blipFill>
            <p:spPr>
              <a:xfrm>
                <a:off x="10009750" y="1543997"/>
                <a:ext cx="19080" cy="19080"/>
              </a:xfrm>
              <a:prstGeom prst="rect">
                <a:avLst/>
              </a:prstGeom>
            </p:spPr>
          </p:pic>
        </mc:Fallback>
      </mc:AlternateContent>
      <p:sp>
        <p:nvSpPr>
          <p:cNvPr id="3" name="TextBox 2"/>
          <p:cNvSpPr txBox="1"/>
          <p:nvPr/>
        </p:nvSpPr>
        <p:spPr>
          <a:xfrm>
            <a:off x="8004176" y="5994784"/>
            <a:ext cx="990600" cy="307777"/>
          </a:xfrm>
          <a:prstGeom prst="rect">
            <a:avLst/>
          </a:prstGeom>
          <a:noFill/>
        </p:spPr>
        <p:txBody>
          <a:bodyPr wrap="square" rtlCol="0">
            <a:spAutoFit/>
          </a:bodyPr>
          <a:lstStyle/>
          <a:p>
            <a:r>
              <a:rPr lang="en-US" sz="1400" dirty="0"/>
              <a:t>Slide: </a:t>
            </a:r>
            <a:fld id="{9CA7390C-4B9E-4BC4-BDE0-70F4F37EAFD1}" type="slidenum">
              <a:rPr lang="en-US" sz="1400"/>
              <a:pPr/>
              <a:t>20</a:t>
            </a:fld>
            <a:endParaRPr lang="en-US" sz="1400" dirty="0"/>
          </a:p>
        </p:txBody>
      </p:sp>
    </p:spTree>
    <p:extLst>
      <p:ext uri="{BB962C8B-B14F-4D97-AF65-F5344CB8AC3E}">
        <p14:creationId xmlns:p14="http://schemas.microsoft.com/office/powerpoint/2010/main" val="2445497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8498"/>
            <a:ext cx="1828800" cy="1143000"/>
          </a:xfrm>
          <a:ln>
            <a:solidFill>
              <a:srgbClr val="44546A"/>
            </a:solidFill>
          </a:ln>
        </p:spPr>
        <p:txBody>
          <a:bodyPr/>
          <a:lstStyle/>
          <a:p>
            <a:r>
              <a:rPr lang="en-US" sz="1400" dirty="0" smtClean="0">
                <a:ln>
                  <a:solidFill>
                    <a:srgbClr val="44546A"/>
                  </a:solidFill>
                </a:ln>
              </a:rPr>
              <a:t>Required information on the new form</a:t>
            </a:r>
            <a:endParaRPr lang="en-US" sz="1400" dirty="0">
              <a:ln>
                <a:solidFill>
                  <a:srgbClr val="44546A"/>
                </a:solidFill>
              </a:ln>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966418685"/>
              </p:ext>
            </p:extLst>
          </p:nvPr>
        </p:nvGraphicFramePr>
        <p:xfrm>
          <a:off x="2590800" y="318498"/>
          <a:ext cx="5562600" cy="5625101"/>
        </p:xfrm>
        <a:graphic>
          <a:graphicData uri="http://schemas.openxmlformats.org/presentationml/2006/ole">
            <mc:AlternateContent xmlns:mc="http://schemas.openxmlformats.org/markup-compatibility/2006">
              <mc:Choice xmlns:v="urn:schemas-microsoft-com:vml" Requires="v">
                <p:oleObj spid="_x0000_s2080" name="Worksheet" r:id="rId4" imgW="9245797" imgH="12801468" progId="Excel.Sheet.12">
                  <p:embed/>
                </p:oleObj>
              </mc:Choice>
              <mc:Fallback>
                <p:oleObj name="Worksheet" r:id="rId4" imgW="9245797" imgH="12801468" progId="Excel.Sheet.12">
                  <p:embed/>
                  <p:pic>
                    <p:nvPicPr>
                      <p:cNvPr id="0" name=""/>
                      <p:cNvPicPr/>
                      <p:nvPr/>
                    </p:nvPicPr>
                    <p:blipFill>
                      <a:blip r:embed="rId5"/>
                      <a:stretch>
                        <a:fillRect/>
                      </a:stretch>
                    </p:blipFill>
                    <p:spPr>
                      <a:xfrm>
                        <a:off x="2590800" y="318498"/>
                        <a:ext cx="5562600" cy="5625101"/>
                      </a:xfrm>
                      <a:prstGeom prst="rect">
                        <a:avLst/>
                      </a:prstGeom>
                      <a:ln w="19050">
                        <a:solidFill>
                          <a:schemeClr val="tx1"/>
                        </a:solidFill>
                      </a:ln>
                    </p:spPr>
                  </p:pic>
                </p:oleObj>
              </mc:Fallback>
            </mc:AlternateContent>
          </a:graphicData>
        </a:graphic>
      </p:graphicFrame>
      <p:sp>
        <p:nvSpPr>
          <p:cNvPr id="3" name="TextBox 2"/>
          <p:cNvSpPr txBox="1"/>
          <p:nvPr/>
        </p:nvSpPr>
        <p:spPr>
          <a:xfrm>
            <a:off x="8153400" y="6019800"/>
            <a:ext cx="914400" cy="307777"/>
          </a:xfrm>
          <a:prstGeom prst="rect">
            <a:avLst/>
          </a:prstGeom>
          <a:noFill/>
        </p:spPr>
        <p:txBody>
          <a:bodyPr wrap="square" rtlCol="0">
            <a:spAutoFit/>
          </a:bodyPr>
          <a:lstStyle/>
          <a:p>
            <a:r>
              <a:rPr lang="en-US" sz="1400" dirty="0"/>
              <a:t>Slide: </a:t>
            </a:r>
            <a:fld id="{9CA7390C-4B9E-4BC4-BDE0-70F4F37EAFD1}" type="slidenum">
              <a:rPr lang="en-US" sz="1400"/>
              <a:pPr/>
              <a:t>21</a:t>
            </a:fld>
            <a:endParaRPr lang="en-US" sz="1400" dirty="0"/>
          </a:p>
        </p:txBody>
      </p:sp>
    </p:spTree>
    <p:extLst>
      <p:ext uri="{BB962C8B-B14F-4D97-AF65-F5344CB8AC3E}">
        <p14:creationId xmlns:p14="http://schemas.microsoft.com/office/powerpoint/2010/main" val="3606666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816" y="1295400"/>
            <a:ext cx="7384984" cy="5078313"/>
          </a:xfrm>
          <a:prstGeom prst="rect">
            <a:avLst/>
          </a:prstGeom>
        </p:spPr>
        <p:txBody>
          <a:bodyPr wrap="square">
            <a:spAutoFit/>
          </a:bodyPr>
          <a:lstStyle/>
          <a:p>
            <a:endParaRPr lang="en-US" sz="1800" dirty="0"/>
          </a:p>
          <a:p>
            <a:r>
              <a:rPr lang="en-US" dirty="0" smtClean="0"/>
              <a:t>The new BETR policy allows a traveler to elect to use federal per diem rates instead of actual receipts. </a:t>
            </a:r>
          </a:p>
          <a:p>
            <a:endParaRPr lang="en-US" dirty="0" smtClean="0"/>
          </a:p>
          <a:p>
            <a:r>
              <a:rPr lang="en-US" dirty="0" smtClean="0"/>
              <a:t>The </a:t>
            </a:r>
            <a:r>
              <a:rPr lang="en-US" dirty="0"/>
              <a:t>federal per diem rates </a:t>
            </a:r>
            <a:r>
              <a:rPr lang="en-US" dirty="0" smtClean="0"/>
              <a:t>can be used for:</a:t>
            </a:r>
            <a:endParaRPr lang="en-US" dirty="0"/>
          </a:p>
          <a:p>
            <a:pPr marL="214313" indent="-214313">
              <a:buFont typeface="Wingdings" panose="05000000000000000000" pitchFamily="2" charset="2"/>
              <a:buChar char="§"/>
            </a:pPr>
            <a:r>
              <a:rPr lang="en-US" dirty="0"/>
              <a:t>Meals and incidental (tips) expenses for individual travelers when overnight stay/travel is involved</a:t>
            </a:r>
          </a:p>
          <a:p>
            <a:pPr marL="214313" indent="-214313">
              <a:buFont typeface="Wingdings" panose="05000000000000000000" pitchFamily="2" charset="2"/>
              <a:buChar char="§"/>
            </a:pPr>
            <a:r>
              <a:rPr lang="en-US" dirty="0"/>
              <a:t>Lodging for international travel only</a:t>
            </a:r>
          </a:p>
          <a:p>
            <a:pPr marL="214313" indent="-214313">
              <a:buFont typeface="Wingdings" panose="05000000000000000000" pitchFamily="2" charset="2"/>
              <a:buChar char="§"/>
            </a:pPr>
            <a:endParaRPr lang="en-US" dirty="0"/>
          </a:p>
          <a:p>
            <a:r>
              <a:rPr lang="en-US" dirty="0" smtClean="0"/>
              <a:t>Per </a:t>
            </a:r>
            <a:r>
              <a:rPr lang="en-US" dirty="0"/>
              <a:t>Diem rates for localities may change at any time. To be sure you have the most current rate, check </a:t>
            </a:r>
            <a:r>
              <a:rPr lang="en-US" u="sng" dirty="0">
                <a:hlinkClick r:id="rId3"/>
              </a:rPr>
              <a:t>GSA.gov/Perdiem</a:t>
            </a:r>
            <a:r>
              <a:rPr lang="en-US" dirty="0"/>
              <a:t>. </a:t>
            </a:r>
          </a:p>
          <a:p>
            <a:pPr lvl="0"/>
            <a:endParaRPr lang="en-US" dirty="0"/>
          </a:p>
          <a:p>
            <a:endParaRPr lang="en-US" sz="1800" dirty="0"/>
          </a:p>
        </p:txBody>
      </p:sp>
      <p:sp>
        <p:nvSpPr>
          <p:cNvPr id="4" name="Title 3"/>
          <p:cNvSpPr>
            <a:spLocks noGrp="1"/>
          </p:cNvSpPr>
          <p:nvPr>
            <p:ph type="title"/>
          </p:nvPr>
        </p:nvSpPr>
        <p:spPr>
          <a:xfrm>
            <a:off x="685800" y="304800"/>
            <a:ext cx="7772400" cy="1143000"/>
          </a:xfrm>
        </p:spPr>
        <p:txBody>
          <a:bodyPr/>
          <a:lstStyle/>
          <a:p>
            <a:r>
              <a:rPr lang="en-US" dirty="0" smtClean="0"/>
              <a:t>Per Diem Option When Traveling</a:t>
            </a:r>
            <a:endParaRPr lang="en-US" dirty="0"/>
          </a:p>
        </p:txBody>
      </p:sp>
      <p:sp>
        <p:nvSpPr>
          <p:cNvPr id="3" name="TextBox 2"/>
          <p:cNvSpPr txBox="1"/>
          <p:nvPr/>
        </p:nvSpPr>
        <p:spPr>
          <a:xfrm>
            <a:off x="8153400" y="6019800"/>
            <a:ext cx="914400" cy="307777"/>
          </a:xfrm>
          <a:prstGeom prst="rect">
            <a:avLst/>
          </a:prstGeom>
          <a:noFill/>
        </p:spPr>
        <p:txBody>
          <a:bodyPr wrap="square" rtlCol="0">
            <a:spAutoFit/>
          </a:bodyPr>
          <a:lstStyle/>
          <a:p>
            <a:r>
              <a:rPr lang="en-US" sz="1400" dirty="0"/>
              <a:t>Slide: </a:t>
            </a:r>
            <a:fld id="{9CA7390C-4B9E-4BC4-BDE0-70F4F37EAFD1}" type="slidenum">
              <a:rPr lang="en-US" sz="1400"/>
              <a:pPr/>
              <a:t>22</a:t>
            </a:fld>
            <a:endParaRPr lang="en-US" sz="1400" dirty="0"/>
          </a:p>
        </p:txBody>
      </p:sp>
    </p:spTree>
    <p:extLst>
      <p:ext uri="{BB962C8B-B14F-4D97-AF65-F5344CB8AC3E}">
        <p14:creationId xmlns:p14="http://schemas.microsoft.com/office/powerpoint/2010/main" val="2894770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7181" t="29098" r="8173" b="9909"/>
          <a:stretch/>
        </p:blipFill>
        <p:spPr bwMode="auto">
          <a:xfrm>
            <a:off x="425450" y="1447800"/>
            <a:ext cx="8382000" cy="4114800"/>
          </a:xfrm>
          <a:prstGeom prst="rect">
            <a:avLst/>
          </a:prstGeom>
          <a:ln>
            <a:noFill/>
          </a:ln>
          <a:extLst>
            <a:ext uri="{53640926-AAD7-44D8-BBD7-CCE9431645EC}">
              <a14:shadowObscured xmlns:a14="http://schemas.microsoft.com/office/drawing/2010/main"/>
            </a:ext>
          </a:extLst>
        </p:spPr>
      </p:pic>
      <p:sp>
        <p:nvSpPr>
          <p:cNvPr id="5" name="Rounded Rectangle 4"/>
          <p:cNvSpPr/>
          <p:nvPr/>
        </p:nvSpPr>
        <p:spPr>
          <a:xfrm>
            <a:off x="261821" y="4114800"/>
            <a:ext cx="3340100" cy="914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ounded Rectangle 5"/>
          <p:cNvSpPr/>
          <p:nvPr/>
        </p:nvSpPr>
        <p:spPr>
          <a:xfrm>
            <a:off x="7363058" y="4114800"/>
            <a:ext cx="1431692" cy="1143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6"/>
          <p:cNvSpPr>
            <a:spLocks noGrp="1"/>
          </p:cNvSpPr>
          <p:nvPr>
            <p:ph type="title"/>
          </p:nvPr>
        </p:nvSpPr>
        <p:spPr/>
        <p:txBody>
          <a:bodyPr/>
          <a:lstStyle/>
          <a:p>
            <a:r>
              <a:rPr lang="en-US" dirty="0" smtClean="0"/>
              <a:t>Per Diem Rate by Destination</a:t>
            </a:r>
            <a:endParaRPr lang="en-US" dirty="0"/>
          </a:p>
        </p:txBody>
      </p:sp>
      <p:sp>
        <p:nvSpPr>
          <p:cNvPr id="8" name="Rounded Rectangle 7"/>
          <p:cNvSpPr/>
          <p:nvPr/>
        </p:nvSpPr>
        <p:spPr>
          <a:xfrm>
            <a:off x="5715000" y="4114800"/>
            <a:ext cx="762000" cy="1447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extBox 1"/>
          <p:cNvSpPr txBox="1"/>
          <p:nvPr/>
        </p:nvSpPr>
        <p:spPr>
          <a:xfrm>
            <a:off x="8192222" y="6019800"/>
            <a:ext cx="938944" cy="307777"/>
          </a:xfrm>
          <a:prstGeom prst="rect">
            <a:avLst/>
          </a:prstGeom>
          <a:noFill/>
        </p:spPr>
        <p:txBody>
          <a:bodyPr wrap="square" rtlCol="0">
            <a:spAutoFit/>
          </a:bodyPr>
          <a:lstStyle/>
          <a:p>
            <a:r>
              <a:rPr lang="en-US" sz="1400" dirty="0"/>
              <a:t>Slide: </a:t>
            </a:r>
            <a:fld id="{9CA7390C-4B9E-4BC4-BDE0-70F4F37EAFD1}" type="slidenum">
              <a:rPr lang="en-US" sz="1400"/>
              <a:pPr/>
              <a:t>23</a:t>
            </a:fld>
            <a:endParaRPr lang="en-US" sz="1400" dirty="0"/>
          </a:p>
        </p:txBody>
      </p:sp>
    </p:spTree>
    <p:extLst>
      <p:ext uri="{BB962C8B-B14F-4D97-AF65-F5344CB8AC3E}">
        <p14:creationId xmlns:p14="http://schemas.microsoft.com/office/powerpoint/2010/main" val="535698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76200"/>
            <a:ext cx="7772400" cy="1023896"/>
          </a:xfrm>
        </p:spPr>
        <p:txBody>
          <a:bodyPr/>
          <a:lstStyle/>
          <a:p>
            <a:r>
              <a:rPr lang="en-US" sz="2400" dirty="0" smtClean="0"/>
              <a:t>Example: How to find the per diem rate and enter on the expense report form</a:t>
            </a:r>
            <a:endParaRPr lang="en-US" sz="2400" dirty="0"/>
          </a:p>
        </p:txBody>
      </p:sp>
      <p:pic>
        <p:nvPicPr>
          <p:cNvPr id="8" name="Picture 7"/>
          <p:cNvPicPr/>
          <p:nvPr/>
        </p:nvPicPr>
        <p:blipFill rotWithShape="1">
          <a:blip r:embed="rId3">
            <a:extLst>
              <a:ext uri="{BEBA8EAE-BF5A-486C-A8C5-ECC9F3942E4B}">
                <a14:imgProps xmlns:a14="http://schemas.microsoft.com/office/drawing/2010/main">
                  <a14:imgLayer r:embed="rId4">
                    <a14:imgEffect>
                      <a14:sharpenSoften amount="2000"/>
                    </a14:imgEffect>
                  </a14:imgLayer>
                </a14:imgProps>
              </a:ext>
            </a:extLst>
          </a:blip>
          <a:srcRect l="7181" t="68630" r="8173" b="17815"/>
          <a:stretch/>
        </p:blipFill>
        <p:spPr bwMode="auto">
          <a:xfrm>
            <a:off x="457200" y="1100096"/>
            <a:ext cx="8382000" cy="1219200"/>
          </a:xfrm>
          <a:prstGeom prst="rect">
            <a:avLst/>
          </a:prstGeom>
          <a:ln w="28575">
            <a:solidFill>
              <a:schemeClr val="tx1"/>
            </a:solidFill>
          </a:ln>
          <a:extLst>
            <a:ext uri="{53640926-AAD7-44D8-BBD7-CCE9431645EC}">
              <a14:shadowObscured xmlns:a14="http://schemas.microsoft.com/office/drawing/2010/main"/>
            </a:ext>
          </a:extLst>
        </p:spPr>
      </p:pic>
      <p:sp>
        <p:nvSpPr>
          <p:cNvPr id="3" name="TextBox 2"/>
          <p:cNvSpPr txBox="1"/>
          <p:nvPr/>
        </p:nvSpPr>
        <p:spPr>
          <a:xfrm>
            <a:off x="457200" y="2438400"/>
            <a:ext cx="8382000" cy="3108543"/>
          </a:xfrm>
          <a:prstGeom prst="rect">
            <a:avLst/>
          </a:prstGeom>
          <a:noFill/>
          <a:ln w="19050">
            <a:solidFill>
              <a:schemeClr val="tx1"/>
            </a:solidFill>
          </a:ln>
        </p:spPr>
        <p:txBody>
          <a:bodyPr wrap="square" rtlCol="0">
            <a:spAutoFit/>
          </a:bodyPr>
          <a:lstStyle/>
          <a:p>
            <a:pPr marL="457200" indent="-457200">
              <a:buFont typeface="+mj-lt"/>
              <a:buAutoNum type="arabicParenR"/>
            </a:pPr>
            <a:r>
              <a:rPr lang="en-US" sz="1400" dirty="0" smtClean="0"/>
              <a:t>Jesse James travels to Charlotte, NC on 10/1 to attend the AAA Conference.  He returns to Rochester on 10/4.  (First and last day of travel) $42 for 1</a:t>
            </a:r>
            <a:r>
              <a:rPr lang="en-US" sz="1400" baseline="30000" dirty="0" smtClean="0"/>
              <a:t>st</a:t>
            </a:r>
            <a:r>
              <a:rPr lang="en-US" sz="1400" dirty="0" smtClean="0"/>
              <a:t> and last day</a:t>
            </a:r>
          </a:p>
          <a:p>
            <a:pPr marL="457200" indent="-457200">
              <a:buFont typeface="+mj-lt"/>
              <a:buAutoNum type="arabicParenR"/>
            </a:pPr>
            <a:r>
              <a:rPr lang="en-US" sz="1400" dirty="0" smtClean="0"/>
              <a:t>On 10/2 while at the conference a non-employee buys Jesse dinner. (Meal hosted by a non-employee) Employee is not out-of-pocket for this meal so the dinner portion must be deducted.  $56-$23=$33</a:t>
            </a:r>
          </a:p>
          <a:p>
            <a:pPr marL="457200" indent="-457200">
              <a:buFont typeface="+mj-lt"/>
              <a:buAutoNum type="arabicParenR"/>
            </a:pPr>
            <a:r>
              <a:rPr lang="en-US" sz="1400" dirty="0" smtClean="0"/>
              <a:t>On 10/3 while at the conference, John Johnson (a UR employee) who is also attending the conference pays for a group meal that Jesse attends. (Meal hosted by a UR employee) Jesse is not out-of-pocket for this meal so the dinner portion must be deducted. $56-$23=$33</a:t>
            </a:r>
          </a:p>
          <a:p>
            <a:pPr marL="457200" indent="-457200">
              <a:buFont typeface="+mj-lt"/>
              <a:buAutoNum type="arabicParenR"/>
            </a:pPr>
            <a:r>
              <a:rPr lang="en-US" sz="1400" dirty="0" smtClean="0"/>
              <a:t>How does </a:t>
            </a:r>
            <a:r>
              <a:rPr lang="en-US" sz="1400" b="1" dirty="0" smtClean="0"/>
              <a:t>John Johnson</a:t>
            </a:r>
            <a:r>
              <a:rPr lang="en-US" sz="1400" dirty="0" smtClean="0"/>
              <a:t> (UR employee) get reimbursed for the group meal </a:t>
            </a:r>
            <a:r>
              <a:rPr lang="en-US" sz="1400" dirty="0"/>
              <a:t>w</a:t>
            </a:r>
            <a:r>
              <a:rPr lang="en-US" sz="1400" dirty="0" smtClean="0"/>
              <a:t>hen he opts to use per diem.</a:t>
            </a:r>
          </a:p>
          <a:p>
            <a:pPr marL="914400" lvl="1" indent="-457200">
              <a:buFont typeface="+mj-lt"/>
              <a:buAutoNum type="alphaLcPeriod"/>
            </a:pPr>
            <a:r>
              <a:rPr lang="en-US" sz="1400" dirty="0" smtClean="0"/>
              <a:t>The dinner portion of the per diem must be deducted from the daily per diem rate.  Remember per diem is for individual meals.  $56-$23=$33</a:t>
            </a:r>
          </a:p>
          <a:p>
            <a:pPr marL="914400" lvl="1" indent="-457200">
              <a:buFont typeface="+mj-lt"/>
              <a:buAutoNum type="alphaLcPeriod"/>
            </a:pPr>
            <a:r>
              <a:rPr lang="en-US" sz="1400" dirty="0" smtClean="0"/>
              <a:t>John still need to be reimbursed for the group meal he paid for.  The cost of the group meal is $175 which includes tip.</a:t>
            </a:r>
            <a:endParaRPr lang="en-US" sz="1400" dirty="0"/>
          </a:p>
        </p:txBody>
      </p:sp>
      <p:sp>
        <p:nvSpPr>
          <p:cNvPr id="2" name="TextBox 1"/>
          <p:cNvSpPr txBox="1"/>
          <p:nvPr/>
        </p:nvSpPr>
        <p:spPr>
          <a:xfrm>
            <a:off x="8153400" y="6019800"/>
            <a:ext cx="1066800" cy="307777"/>
          </a:xfrm>
          <a:prstGeom prst="rect">
            <a:avLst/>
          </a:prstGeom>
          <a:noFill/>
        </p:spPr>
        <p:txBody>
          <a:bodyPr wrap="square" rtlCol="0">
            <a:spAutoFit/>
          </a:bodyPr>
          <a:lstStyle/>
          <a:p>
            <a:r>
              <a:rPr lang="en-US" sz="1400" dirty="0"/>
              <a:t>Slide: </a:t>
            </a:r>
            <a:fld id="{9CA7390C-4B9E-4BC4-BDE0-70F4F37EAFD1}" type="slidenum">
              <a:rPr lang="en-US" sz="1400"/>
              <a:pPr/>
              <a:t>24</a:t>
            </a:fld>
            <a:endParaRPr lang="en-US" sz="1400" dirty="0"/>
          </a:p>
        </p:txBody>
      </p:sp>
    </p:spTree>
    <p:extLst>
      <p:ext uri="{BB962C8B-B14F-4D97-AF65-F5344CB8AC3E}">
        <p14:creationId xmlns:p14="http://schemas.microsoft.com/office/powerpoint/2010/main" val="1451961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533400"/>
            <a:ext cx="6995826" cy="461665"/>
          </a:xfrm>
          <a:prstGeom prst="rect">
            <a:avLst/>
          </a:prstGeom>
          <a:noFill/>
        </p:spPr>
        <p:txBody>
          <a:bodyPr wrap="none" rtlCol="0">
            <a:spAutoFit/>
          </a:bodyPr>
          <a:lstStyle/>
          <a:p>
            <a:r>
              <a:rPr lang="en-US" dirty="0" smtClean="0"/>
              <a:t>How to enter Per Diem on an expense report form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18247015"/>
              </p:ext>
            </p:extLst>
          </p:nvPr>
        </p:nvGraphicFramePr>
        <p:xfrm>
          <a:off x="180975" y="1704974"/>
          <a:ext cx="8782050" cy="3781425"/>
        </p:xfrm>
        <a:graphic>
          <a:graphicData uri="http://schemas.openxmlformats.org/presentationml/2006/ole">
            <mc:AlternateContent xmlns:mc="http://schemas.openxmlformats.org/markup-compatibility/2006">
              <mc:Choice xmlns:v="urn:schemas-microsoft-com:vml" Requires="v">
                <p:oleObj spid="_x0000_s6157" name="Worksheet" r:id="rId4" imgW="8782057" imgH="3447883" progId="Excel.Sheet.12">
                  <p:embed/>
                </p:oleObj>
              </mc:Choice>
              <mc:Fallback>
                <p:oleObj name="Worksheet" r:id="rId4" imgW="8782057" imgH="3447883" progId="Excel.Sheet.12">
                  <p:embed/>
                  <p:pic>
                    <p:nvPicPr>
                      <p:cNvPr id="0" name=""/>
                      <p:cNvPicPr/>
                      <p:nvPr/>
                    </p:nvPicPr>
                    <p:blipFill>
                      <a:blip r:embed="rId5"/>
                      <a:stretch>
                        <a:fillRect/>
                      </a:stretch>
                    </p:blipFill>
                    <p:spPr>
                      <a:xfrm>
                        <a:off x="180975" y="1704974"/>
                        <a:ext cx="8782050" cy="3781425"/>
                      </a:xfrm>
                      <a:prstGeom prst="rect">
                        <a:avLst/>
                      </a:prstGeom>
                      <a:ln w="19050">
                        <a:solidFill>
                          <a:schemeClr val="tx1"/>
                        </a:solidFill>
                      </a:ln>
                    </p:spPr>
                  </p:pic>
                </p:oleObj>
              </mc:Fallback>
            </mc:AlternateContent>
          </a:graphicData>
        </a:graphic>
      </p:graphicFrame>
      <p:sp>
        <p:nvSpPr>
          <p:cNvPr id="2" name="TextBox 1"/>
          <p:cNvSpPr txBox="1"/>
          <p:nvPr/>
        </p:nvSpPr>
        <p:spPr>
          <a:xfrm>
            <a:off x="8146847" y="6042419"/>
            <a:ext cx="914400" cy="307777"/>
          </a:xfrm>
          <a:prstGeom prst="rect">
            <a:avLst/>
          </a:prstGeom>
          <a:noFill/>
        </p:spPr>
        <p:txBody>
          <a:bodyPr wrap="square" rtlCol="0">
            <a:spAutoFit/>
          </a:bodyPr>
          <a:lstStyle/>
          <a:p>
            <a:r>
              <a:rPr lang="en-US" sz="1400" dirty="0"/>
              <a:t>Slide: </a:t>
            </a:r>
            <a:fld id="{9CA7390C-4B9E-4BC4-BDE0-70F4F37EAFD1}" type="slidenum">
              <a:rPr lang="en-US" sz="1400"/>
              <a:pPr/>
              <a:t>25</a:t>
            </a:fld>
            <a:endParaRPr lang="en-US" sz="1400" dirty="0"/>
          </a:p>
        </p:txBody>
      </p:sp>
    </p:spTree>
    <p:extLst>
      <p:ext uri="{BB962C8B-B14F-4D97-AF65-F5344CB8AC3E}">
        <p14:creationId xmlns:p14="http://schemas.microsoft.com/office/powerpoint/2010/main" val="1985198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7161" y="381000"/>
            <a:ext cx="5849678" cy="461665"/>
          </a:xfrm>
          <a:prstGeom prst="rect">
            <a:avLst/>
          </a:prstGeom>
          <a:noFill/>
        </p:spPr>
        <p:txBody>
          <a:bodyPr wrap="none" rtlCol="0">
            <a:spAutoFit/>
          </a:bodyPr>
          <a:lstStyle/>
          <a:p>
            <a:r>
              <a:rPr lang="en-US" dirty="0" smtClean="0"/>
              <a:t>How to enter Per Diem and a Group meal</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87572159"/>
              </p:ext>
            </p:extLst>
          </p:nvPr>
        </p:nvGraphicFramePr>
        <p:xfrm>
          <a:off x="180975" y="1447800"/>
          <a:ext cx="8782050" cy="3476625"/>
        </p:xfrm>
        <a:graphic>
          <a:graphicData uri="http://schemas.openxmlformats.org/presentationml/2006/ole">
            <mc:AlternateContent xmlns:mc="http://schemas.openxmlformats.org/markup-compatibility/2006">
              <mc:Choice xmlns:v="urn:schemas-microsoft-com:vml" Requires="v">
                <p:oleObj spid="_x0000_s7180" name="Worksheet" r:id="rId4" imgW="8782057" imgH="2990876" progId="Excel.Sheet.12">
                  <p:embed/>
                </p:oleObj>
              </mc:Choice>
              <mc:Fallback>
                <p:oleObj name="Worksheet" r:id="rId4" imgW="8782057" imgH="2990876" progId="Excel.Sheet.12">
                  <p:embed/>
                  <p:pic>
                    <p:nvPicPr>
                      <p:cNvPr id="0" name=""/>
                      <p:cNvPicPr/>
                      <p:nvPr/>
                    </p:nvPicPr>
                    <p:blipFill>
                      <a:blip r:embed="rId5"/>
                      <a:stretch>
                        <a:fillRect/>
                      </a:stretch>
                    </p:blipFill>
                    <p:spPr>
                      <a:xfrm>
                        <a:off x="180975" y="1447800"/>
                        <a:ext cx="8782050" cy="3476625"/>
                      </a:xfrm>
                      <a:prstGeom prst="rect">
                        <a:avLst/>
                      </a:prstGeom>
                      <a:ln w="19050">
                        <a:solidFill>
                          <a:schemeClr val="tx1"/>
                        </a:solidFill>
                      </a:ln>
                    </p:spPr>
                  </p:pic>
                </p:oleObj>
              </mc:Fallback>
            </mc:AlternateContent>
          </a:graphicData>
        </a:graphic>
      </p:graphicFrame>
      <p:sp>
        <p:nvSpPr>
          <p:cNvPr id="2" name="TextBox 1"/>
          <p:cNvSpPr txBox="1"/>
          <p:nvPr/>
        </p:nvSpPr>
        <p:spPr>
          <a:xfrm>
            <a:off x="8153400" y="6019800"/>
            <a:ext cx="1066800" cy="307777"/>
          </a:xfrm>
          <a:prstGeom prst="rect">
            <a:avLst/>
          </a:prstGeom>
          <a:noFill/>
        </p:spPr>
        <p:txBody>
          <a:bodyPr wrap="square" rtlCol="0">
            <a:spAutoFit/>
          </a:bodyPr>
          <a:lstStyle/>
          <a:p>
            <a:r>
              <a:rPr lang="en-US" sz="1400" dirty="0"/>
              <a:t>Slide: </a:t>
            </a:r>
            <a:fld id="{9CA7390C-4B9E-4BC4-BDE0-70F4F37EAFD1}" type="slidenum">
              <a:rPr lang="en-US" sz="1400"/>
              <a:pPr/>
              <a:t>26</a:t>
            </a:fld>
            <a:endParaRPr lang="en-US" sz="1400" dirty="0"/>
          </a:p>
        </p:txBody>
      </p:sp>
    </p:spTree>
    <p:extLst>
      <p:ext uri="{BB962C8B-B14F-4D97-AF65-F5344CB8AC3E}">
        <p14:creationId xmlns:p14="http://schemas.microsoft.com/office/powerpoint/2010/main" val="1378321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6283" y="1219200"/>
            <a:ext cx="7384984" cy="1046440"/>
          </a:xfrm>
          <a:prstGeom prst="rect">
            <a:avLst/>
          </a:prstGeom>
        </p:spPr>
        <p:txBody>
          <a:bodyPr wrap="square">
            <a:spAutoFit/>
          </a:bodyPr>
          <a:lstStyle/>
          <a:p>
            <a:r>
              <a:rPr lang="en-US" sz="1200" dirty="0"/>
              <a:t> </a:t>
            </a:r>
          </a:p>
          <a:p>
            <a:pPr algn="just"/>
            <a:r>
              <a:rPr lang="en-US" sz="1600" dirty="0"/>
              <a:t>Business mileage is the travel an employee incurs with their personal vehicle beyond the normal commute (from home to the office and home again).  </a:t>
            </a:r>
          </a:p>
          <a:p>
            <a:pPr algn="just"/>
            <a:endParaRPr lang="en-US" sz="1800" dirty="0"/>
          </a:p>
        </p:txBody>
      </p:sp>
      <p:sp>
        <p:nvSpPr>
          <p:cNvPr id="5" name="Rectangle 4"/>
          <p:cNvSpPr/>
          <p:nvPr/>
        </p:nvSpPr>
        <p:spPr>
          <a:xfrm>
            <a:off x="2057400" y="4800600"/>
            <a:ext cx="5029200" cy="369332"/>
          </a:xfrm>
          <a:prstGeom prst="rect">
            <a:avLst/>
          </a:prstGeom>
        </p:spPr>
        <p:txBody>
          <a:bodyPr wrap="square">
            <a:spAutoFit/>
          </a:bodyPr>
          <a:lstStyle/>
          <a:p>
            <a:r>
              <a:rPr lang="en-US" sz="1800" dirty="0"/>
              <a:t>The </a:t>
            </a:r>
            <a:r>
              <a:rPr lang="en-US" sz="1800" dirty="0" smtClean="0"/>
              <a:t>IRS mileage </a:t>
            </a:r>
            <a:r>
              <a:rPr lang="en-US" sz="1800" dirty="0"/>
              <a:t>rate includes wear/tear &amp; </a:t>
            </a:r>
            <a:r>
              <a:rPr lang="en-US" sz="1800" dirty="0" smtClean="0"/>
              <a:t>gas.</a:t>
            </a:r>
            <a:endParaRPr lang="en-US" sz="1800" dirty="0"/>
          </a:p>
        </p:txBody>
      </p:sp>
      <p:sp>
        <p:nvSpPr>
          <p:cNvPr id="6" name="Title 5"/>
          <p:cNvSpPr>
            <a:spLocks noGrp="1"/>
          </p:cNvSpPr>
          <p:nvPr>
            <p:ph type="title"/>
          </p:nvPr>
        </p:nvSpPr>
        <p:spPr/>
        <p:txBody>
          <a:bodyPr/>
          <a:lstStyle/>
          <a:p>
            <a:r>
              <a:rPr lang="en-US" dirty="0" smtClean="0"/>
              <a:t>Mileage Reimbursement</a:t>
            </a:r>
            <a:endParaRPr lang="en-US" dirty="0"/>
          </a:p>
        </p:txBody>
      </p:sp>
      <p:sp>
        <p:nvSpPr>
          <p:cNvPr id="3" name="TextBox 2"/>
          <p:cNvSpPr txBox="1"/>
          <p:nvPr/>
        </p:nvSpPr>
        <p:spPr>
          <a:xfrm>
            <a:off x="1563175" y="2424691"/>
            <a:ext cx="5791200" cy="1938992"/>
          </a:xfrm>
          <a:prstGeom prst="rect">
            <a:avLst/>
          </a:prstGeom>
          <a:noFill/>
          <a:ln w="3175">
            <a:solidFill>
              <a:schemeClr val="tx1"/>
            </a:solidFill>
          </a:ln>
        </p:spPr>
        <p:txBody>
          <a:bodyPr wrap="square" rtlCol="0">
            <a:spAutoFit/>
          </a:bodyPr>
          <a:lstStyle/>
          <a:p>
            <a:pPr algn="ctr"/>
            <a:endParaRPr lang="en-US" dirty="0" smtClean="0"/>
          </a:p>
          <a:p>
            <a:pPr algn="ctr"/>
            <a:r>
              <a:rPr lang="en-US" dirty="0" smtClean="0"/>
              <a:t>Standard (Annual) Mileage rates</a:t>
            </a:r>
          </a:p>
          <a:p>
            <a:pPr algn="ctr"/>
            <a:r>
              <a:rPr lang="en-US" dirty="0" smtClean="0"/>
              <a:t>2019 = $.58 per mile</a:t>
            </a:r>
          </a:p>
          <a:p>
            <a:pPr algn="ctr"/>
            <a:r>
              <a:rPr lang="en-US" dirty="0" smtClean="0"/>
              <a:t>  2018 = $.545 per mile</a:t>
            </a:r>
          </a:p>
          <a:p>
            <a:pPr algn="ctr"/>
            <a:r>
              <a:rPr lang="en-US" dirty="0" smtClean="0"/>
              <a:t> </a:t>
            </a:r>
            <a:endParaRPr lang="en-US" dirty="0"/>
          </a:p>
        </p:txBody>
      </p:sp>
      <p:sp>
        <p:nvSpPr>
          <p:cNvPr id="4" name="TextBox 3"/>
          <p:cNvSpPr txBox="1"/>
          <p:nvPr/>
        </p:nvSpPr>
        <p:spPr>
          <a:xfrm>
            <a:off x="8151267" y="6019800"/>
            <a:ext cx="914400" cy="307777"/>
          </a:xfrm>
          <a:prstGeom prst="rect">
            <a:avLst/>
          </a:prstGeom>
          <a:noFill/>
        </p:spPr>
        <p:txBody>
          <a:bodyPr wrap="square" rtlCol="0">
            <a:spAutoFit/>
          </a:bodyPr>
          <a:lstStyle/>
          <a:p>
            <a:r>
              <a:rPr lang="en-US" sz="1400" dirty="0"/>
              <a:t>Slide: </a:t>
            </a:r>
            <a:fld id="{9CA7390C-4B9E-4BC4-BDE0-70F4F37EAFD1}" type="slidenum">
              <a:rPr lang="en-US" sz="1400"/>
              <a:pPr/>
              <a:t>27</a:t>
            </a:fld>
            <a:endParaRPr lang="en-US" sz="1400" dirty="0"/>
          </a:p>
        </p:txBody>
      </p:sp>
    </p:spTree>
    <p:extLst>
      <p:ext uri="{BB962C8B-B14F-4D97-AF65-F5344CB8AC3E}">
        <p14:creationId xmlns:p14="http://schemas.microsoft.com/office/powerpoint/2010/main" val="345883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85800"/>
          </a:xfrm>
        </p:spPr>
        <p:txBody>
          <a:bodyPr/>
          <a:lstStyle/>
          <a:p>
            <a:r>
              <a:rPr lang="en-US" sz="2800" dirty="0" smtClean="0"/>
              <a:t>Mileage Log form</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2571955704"/>
              </p:ext>
            </p:extLst>
          </p:nvPr>
        </p:nvGraphicFramePr>
        <p:xfrm>
          <a:off x="457200" y="991393"/>
          <a:ext cx="8229599" cy="4953201"/>
        </p:xfrm>
        <a:graphic>
          <a:graphicData uri="http://schemas.openxmlformats.org/drawingml/2006/table">
            <a:tbl>
              <a:tblPr/>
              <a:tblGrid>
                <a:gridCol w="1188926">
                  <a:extLst>
                    <a:ext uri="{9D8B030D-6E8A-4147-A177-3AD203B41FA5}">
                      <a16:colId xmlns:a16="http://schemas.microsoft.com/office/drawing/2014/main" val="213513690"/>
                    </a:ext>
                  </a:extLst>
                </a:gridCol>
                <a:gridCol w="1579043">
                  <a:extLst>
                    <a:ext uri="{9D8B030D-6E8A-4147-A177-3AD203B41FA5}">
                      <a16:colId xmlns:a16="http://schemas.microsoft.com/office/drawing/2014/main" val="1204977978"/>
                    </a:ext>
                  </a:extLst>
                </a:gridCol>
                <a:gridCol w="1801967">
                  <a:extLst>
                    <a:ext uri="{9D8B030D-6E8A-4147-A177-3AD203B41FA5}">
                      <a16:colId xmlns:a16="http://schemas.microsoft.com/office/drawing/2014/main" val="1170955977"/>
                    </a:ext>
                  </a:extLst>
                </a:gridCol>
                <a:gridCol w="2247813">
                  <a:extLst>
                    <a:ext uri="{9D8B030D-6E8A-4147-A177-3AD203B41FA5}">
                      <a16:colId xmlns:a16="http://schemas.microsoft.com/office/drawing/2014/main" val="1693710687"/>
                    </a:ext>
                  </a:extLst>
                </a:gridCol>
                <a:gridCol w="566598">
                  <a:extLst>
                    <a:ext uri="{9D8B030D-6E8A-4147-A177-3AD203B41FA5}">
                      <a16:colId xmlns:a16="http://schemas.microsoft.com/office/drawing/2014/main" val="2415761259"/>
                    </a:ext>
                  </a:extLst>
                </a:gridCol>
                <a:gridCol w="845252">
                  <a:extLst>
                    <a:ext uri="{9D8B030D-6E8A-4147-A177-3AD203B41FA5}">
                      <a16:colId xmlns:a16="http://schemas.microsoft.com/office/drawing/2014/main" val="2481123491"/>
                    </a:ext>
                  </a:extLst>
                </a:gridCol>
              </a:tblGrid>
              <a:tr h="464509">
                <a:tc>
                  <a:txBody>
                    <a:bodyPr/>
                    <a:lstStyle/>
                    <a:p>
                      <a:pPr algn="l" fontAlgn="b"/>
                      <a:endParaRPr lang="en-US" sz="500" b="0" i="0" u="none" strike="noStrike">
                        <a:effectLst/>
                        <a:latin typeface="Arial" panose="020B0604020202020204" pitchFamily="34" charset="0"/>
                      </a:endParaRPr>
                    </a:p>
                  </a:txBody>
                  <a:tcPr marL="0" marR="0" marT="0" marB="0">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gridSpan="2">
                  <a:txBody>
                    <a:bodyPr/>
                    <a:lstStyle/>
                    <a:p>
                      <a:pPr algn="l" fontAlgn="ctr"/>
                      <a:r>
                        <a:rPr lang="en-US" sz="800" b="1" i="0" u="none" strike="noStrike">
                          <a:solidFill>
                            <a:srgbClr val="404040"/>
                          </a:solidFill>
                          <a:effectLst/>
                          <a:latin typeface="Tahoma" panose="020B0604030504040204" pitchFamily="34" charset="0"/>
                        </a:rPr>
                        <a:t>Mileage Log and Reimbursement Form</a:t>
                      </a:r>
                    </a:p>
                  </a:txBody>
                  <a:tcPr marL="0" marR="0" marT="0" marB="0" anchor="ctr">
                    <a:lnL>
                      <a:noFill/>
                    </a:lnL>
                    <a:lnR>
                      <a:noFill/>
                    </a:lnR>
                    <a:lnT>
                      <a:noFill/>
                    </a:lnT>
                    <a:lnB>
                      <a:noFill/>
                    </a:lnB>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29741648"/>
                  </a:ext>
                </a:extLst>
              </a:tr>
              <a:tr h="181964">
                <a:tc gridSpan="4">
                  <a:txBody>
                    <a:bodyPr/>
                    <a:lstStyle/>
                    <a:p>
                      <a:pPr algn="l" fontAlgn="b"/>
                      <a:r>
                        <a:rPr lang="en-US" sz="500" b="0" i="0" u="none" strike="noStrike" dirty="0">
                          <a:effectLst/>
                          <a:latin typeface="Arial" panose="020B0604020202020204" pitchFamily="34" charset="0"/>
                        </a:rPr>
                        <a:t>Use of this form: Employees that use their personal vehicle for business travel should complete this form and attach it to a F3 (Employee Expense Report) form</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74853634"/>
                  </a:ext>
                </a:extLst>
              </a:tr>
              <a:tr h="90982">
                <a:tc gridSpan="3">
                  <a:txBody>
                    <a:bodyPr/>
                    <a:lstStyle/>
                    <a:p>
                      <a:pPr algn="l" fontAlgn="b"/>
                      <a:r>
                        <a:rPr lang="en-US" sz="500" b="0" i="0" u="none" strike="noStrike">
                          <a:effectLst/>
                          <a:latin typeface="Arial" panose="020B0604020202020204" pitchFamily="34" charset="0"/>
                        </a:rPr>
                        <a:t>Review the Mileage Policy for starting location and destination locations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endParaRPr lang="en-US" sz="500" b="0" i="0" u="none" strike="noStrike">
                        <a:effectLst/>
                        <a:latin typeface="Arial" panose="020B0604020202020204" pitchFamily="34" charset="0"/>
                      </a:endParaRPr>
                    </a:p>
                  </a:txBody>
                  <a:tcPr marL="0" marR="52455"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91208316"/>
                  </a:ext>
                </a:extLst>
              </a:tr>
              <a:tr h="182672">
                <a:tc>
                  <a:txBody>
                    <a:bodyPr/>
                    <a:lstStyle/>
                    <a:p>
                      <a:pPr algn="r" fontAlgn="b"/>
                      <a:r>
                        <a:rPr lang="en-US" sz="600" b="1" i="0" u="none" strike="noStrike">
                          <a:effectLst/>
                          <a:latin typeface="Tahoma" panose="020B0604030504040204" pitchFamily="34" charset="0"/>
                        </a:rPr>
                        <a:t>Employee ID</a:t>
                      </a:r>
                    </a:p>
                  </a:txBody>
                  <a:tcPr marL="0" marR="52455"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500" b="0" i="0" u="none" strike="noStrike">
                        <a:effectLst/>
                        <a:latin typeface="Arial" panose="020B0604020202020204" pitchFamily="34" charset="0"/>
                      </a:endParaRPr>
                    </a:p>
                  </a:txBody>
                  <a:tcPr marL="0" marR="52455"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000137363"/>
                  </a:ext>
                </a:extLst>
              </a:tr>
              <a:tr h="182672">
                <a:tc>
                  <a:txBody>
                    <a:bodyPr/>
                    <a:lstStyle/>
                    <a:p>
                      <a:pPr algn="r" fontAlgn="b"/>
                      <a:r>
                        <a:rPr lang="en-US" sz="600" b="1" i="0" u="none" strike="noStrike">
                          <a:effectLst/>
                          <a:latin typeface="Tahoma" panose="020B0604030504040204" pitchFamily="34" charset="0"/>
                        </a:rPr>
                        <a:t>Employee Name</a:t>
                      </a:r>
                    </a:p>
                  </a:txBody>
                  <a:tcPr marL="0" marR="52455"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500" b="0" i="0" u="none" strike="noStrike">
                        <a:effectLst/>
                        <a:latin typeface="Arial" panose="020B0604020202020204" pitchFamily="34" charset="0"/>
                      </a:endParaRPr>
                    </a:p>
                  </a:txBody>
                  <a:tcPr marL="0" marR="52455" marT="0"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797795"/>
                  </a:ext>
                </a:extLst>
              </a:tr>
              <a:tr h="40202">
                <a:tc gridSpan="3">
                  <a:txBody>
                    <a:bodyPr/>
                    <a:lstStyle/>
                    <a:p>
                      <a:pPr algn="l" fontAlgn="ctr"/>
                      <a:r>
                        <a:rPr lang="en-US" sz="400" b="1" i="0" u="none" strike="noStrike">
                          <a:effectLst/>
                          <a:latin typeface="Arial" panose="020B0604020202020204" pitchFamily="34" charset="0"/>
                        </a:rPr>
                        <a:t>** Mileage in excess of your normal commute are reimbursable  (HOME to PRIMARY WORK LOCATION-round trip)</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600" b="1" i="0" u="none" strike="noStrike">
                          <a:effectLst/>
                          <a:latin typeface="Arial" panose="020B0604020202020204" pitchFamily="34" charset="0"/>
                        </a:rPr>
                        <a:t>2019 Rate Per Mile</a:t>
                      </a:r>
                    </a:p>
                  </a:txBody>
                  <a:tcPr marL="0" marR="52455"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Tahoma" panose="020B0604030504040204" pitchFamily="34" charset="0"/>
                        </a:rPr>
                        <a:t>$0.58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381040"/>
                  </a:ext>
                </a:extLst>
              </a:tr>
              <a:tr h="182672">
                <a:tc>
                  <a:txBody>
                    <a:bodyPr/>
                    <a:lstStyle/>
                    <a:p>
                      <a:pPr algn="r" fontAlgn="b"/>
                      <a:r>
                        <a:rPr lang="en-US" sz="500" b="1" i="0" u="none" strike="noStrike">
                          <a:effectLst/>
                          <a:latin typeface="Tahoma" panose="020B0604030504040204" pitchFamily="34" charset="0"/>
                        </a:rPr>
                        <a:t>Employee's home address</a:t>
                      </a:r>
                    </a:p>
                  </a:txBody>
                  <a:tcPr marL="0" marR="52455"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en-US"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r" fontAlgn="b"/>
                      <a:r>
                        <a:rPr lang="en-US" sz="600" b="1" i="0" u="none" strike="noStrike">
                          <a:effectLst/>
                          <a:latin typeface="Arial" panose="020B0604020202020204" pitchFamily="34" charset="0"/>
                        </a:rPr>
                        <a:t>For Period</a:t>
                      </a:r>
                    </a:p>
                  </a:txBody>
                  <a:tcPr marL="0" marR="5245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b"/>
                      <a:r>
                        <a:rPr lang="en-US" sz="500" b="0" i="0" u="none" strike="noStrike">
                          <a:effectLst/>
                          <a:latin typeface="Tahoma" panose="020B0604030504040204" pitchFamily="34" charset="0"/>
                        </a:rPr>
                        <a:t>From 1/0/00 to 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3329999"/>
                  </a:ext>
                </a:extLst>
              </a:tr>
              <a:tr h="182672">
                <a:tc>
                  <a:txBody>
                    <a:bodyPr/>
                    <a:lstStyle/>
                    <a:p>
                      <a:pPr algn="r" fontAlgn="b"/>
                      <a:r>
                        <a:rPr lang="en-US" sz="500" b="1" i="0" u="none" strike="noStrike">
                          <a:effectLst/>
                          <a:latin typeface="Tahoma" panose="020B0604030504040204" pitchFamily="34" charset="0"/>
                        </a:rPr>
                        <a:t>Employee's primary work address</a:t>
                      </a:r>
                    </a:p>
                  </a:txBody>
                  <a:tcPr marL="0" marR="52455"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en-US"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r" fontAlgn="b"/>
                      <a:r>
                        <a:rPr lang="en-US" sz="600" b="1" i="0" u="none" strike="noStrike">
                          <a:effectLst/>
                          <a:latin typeface="Arial" panose="020B0604020202020204" pitchFamily="34" charset="0"/>
                        </a:rPr>
                        <a:t>Total Mileage</a:t>
                      </a:r>
                    </a:p>
                  </a:txBody>
                  <a:tcPr marL="0" marR="5245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Tahoma" panose="020B0604030504040204" pitchFamily="34" charset="0"/>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194980"/>
                  </a:ext>
                </a:extLst>
              </a:tr>
              <a:tr h="182672">
                <a:tc>
                  <a:txBody>
                    <a:bodyPr/>
                    <a:lstStyle/>
                    <a:p>
                      <a:pPr algn="r" fontAlgn="b"/>
                      <a:r>
                        <a:rPr lang="en-US" sz="500" b="1" i="0" u="none" strike="noStrike">
                          <a:effectLst/>
                          <a:latin typeface="Arial" panose="020B0604020202020204" pitchFamily="34" charset="0"/>
                        </a:rPr>
                        <a:t>Number of miles home to work (round trip)</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400" b="1"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Total Reimbursement</a:t>
                      </a:r>
                    </a:p>
                  </a:txBody>
                  <a:tcPr marL="0" marR="52455"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Tahoma" panose="020B060403050404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998404"/>
                  </a:ext>
                </a:extLst>
              </a:tr>
              <a:tr h="90982">
                <a:tc>
                  <a:txBody>
                    <a:bodyPr/>
                    <a:lstStyle/>
                    <a:p>
                      <a:pPr algn="ctr" fontAlgn="b"/>
                      <a:endParaRPr lang="en-US" sz="5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400" b="1" i="0" u="none" strike="noStrike">
                        <a:effectLst/>
                        <a:latin typeface="Arial" panose="020B0604020202020204" pitchFamily="34" charset="0"/>
                      </a:endParaRPr>
                    </a:p>
                  </a:txBody>
                  <a:tcPr marL="0" marR="52455"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742940"/>
                  </a:ext>
                </a:extLst>
              </a:tr>
              <a:tr h="181964">
                <a:tc>
                  <a:txBody>
                    <a:bodyPr/>
                    <a:lstStyle/>
                    <a:p>
                      <a:pPr algn="ctr" fontAlgn="b"/>
                      <a:r>
                        <a:rPr lang="en-US" sz="500" b="1" i="0" u="none" strike="noStrike">
                          <a:solidFill>
                            <a:srgbClr val="000000"/>
                          </a:solidFill>
                          <a:effectLst/>
                          <a:latin typeface="Tahoma" panose="020B0604030504040204" pitchFamily="34" charset="0"/>
                        </a:rPr>
                        <a:t>Date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000000"/>
                          </a:solidFill>
                          <a:effectLst/>
                          <a:latin typeface="Tahoma" panose="020B0604030504040204" pitchFamily="34" charset="0"/>
                        </a:rPr>
                        <a:t>Starting Location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000000"/>
                          </a:solidFill>
                          <a:effectLst/>
                          <a:latin typeface="Tahoma" panose="020B0604030504040204" pitchFamily="34" charset="0"/>
                        </a:rPr>
                        <a:t>Destination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000000"/>
                          </a:solidFill>
                          <a:effectLst/>
                          <a:latin typeface="Tahoma" panose="020B0604030504040204" pitchFamily="34" charset="0"/>
                        </a:rPr>
                        <a:t>Business Purpose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FF0000"/>
                          </a:solidFill>
                          <a:effectLst/>
                          <a:latin typeface="Tahoma" panose="020B0604030504040204" pitchFamily="34" charset="0"/>
                        </a:rPr>
                        <a:t>Allowable Mileage</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000000"/>
                          </a:solidFill>
                          <a:effectLst/>
                          <a:latin typeface="Tahoma" panose="020B0604030504040204" pitchFamily="34" charset="0"/>
                        </a:rPr>
                        <a:t>Reimbursement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994256"/>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831701987"/>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315664242"/>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319682988"/>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896058445"/>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880292046"/>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169127800"/>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029392277"/>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222755408"/>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835896854"/>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142101386"/>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044188955"/>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28042773"/>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236856701"/>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660450690"/>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57858007"/>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240635992"/>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262855676"/>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799377826"/>
                  </a:ext>
                </a:extLst>
              </a:tr>
              <a:tr h="146138">
                <a:tc>
                  <a:txBody>
                    <a:bodyPr/>
                    <a:lstStyle/>
                    <a:p>
                      <a:pPr algn="ctr"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6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600" b="0" i="0" u="none" strike="noStrike">
                          <a:solidFill>
                            <a:srgbClr val="000000"/>
                          </a:solidFill>
                          <a:effectLst/>
                          <a:latin typeface="Tahoma" panose="020B060403050404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896033894"/>
                  </a:ext>
                </a:extLst>
              </a:tr>
              <a:tr h="146138">
                <a:tc>
                  <a:txBody>
                    <a:bodyPr/>
                    <a:lstStyle/>
                    <a:p>
                      <a:pPr algn="ctr" fontAlgn="b"/>
                      <a:endParaRPr lang="en-US" sz="4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dirty="0">
                          <a:solidFill>
                            <a:srgbClr val="000000"/>
                          </a:solidFill>
                          <a:effectLst/>
                          <a:latin typeface="Arial" panose="020B0604020202020204" pitchFamily="34" charset="0"/>
                        </a:rPr>
                        <a:t>$0.00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908289"/>
                  </a:ext>
                </a:extLst>
              </a:tr>
            </a:tbl>
          </a:graphicData>
        </a:graphic>
      </p:graphicFrame>
      <p:pic>
        <p:nvPicPr>
          <p:cNvPr id="6" name="Picture 5" descr="University of Rochester"/>
          <p:cNvPicPr/>
          <p:nvPr/>
        </p:nvPicPr>
        <p:blipFill>
          <a:blip r:embed="rId3">
            <a:extLst>
              <a:ext uri="{28A0092B-C50C-407E-A947-70E740481C1C}">
                <a14:useLocalDpi xmlns:a14="http://schemas.microsoft.com/office/drawing/2010/main" val="0"/>
              </a:ext>
            </a:extLst>
          </a:blip>
          <a:srcRect/>
          <a:stretch>
            <a:fillRect/>
          </a:stretch>
        </p:blipFill>
        <p:spPr bwMode="auto">
          <a:xfrm>
            <a:off x="653143" y="991393"/>
            <a:ext cx="2085975" cy="455613"/>
          </a:xfrm>
          <a:prstGeom prst="rect">
            <a:avLst/>
          </a:prstGeom>
          <a:noFill/>
          <a:ln>
            <a:noFill/>
          </a:ln>
        </p:spPr>
      </p:pic>
      <p:sp>
        <p:nvSpPr>
          <p:cNvPr id="3" name="TextBox 2"/>
          <p:cNvSpPr txBox="1"/>
          <p:nvPr/>
        </p:nvSpPr>
        <p:spPr>
          <a:xfrm>
            <a:off x="8153400" y="6020098"/>
            <a:ext cx="914400" cy="307777"/>
          </a:xfrm>
          <a:prstGeom prst="rect">
            <a:avLst/>
          </a:prstGeom>
          <a:noFill/>
        </p:spPr>
        <p:txBody>
          <a:bodyPr wrap="square" rtlCol="0">
            <a:spAutoFit/>
          </a:bodyPr>
          <a:lstStyle/>
          <a:p>
            <a:r>
              <a:rPr lang="en-US" sz="1400" dirty="0"/>
              <a:t>Slide: </a:t>
            </a:r>
            <a:fld id="{9CA7390C-4B9E-4BC4-BDE0-70F4F37EAFD1}" type="slidenum">
              <a:rPr lang="en-US" sz="1400"/>
              <a:pPr/>
              <a:t>28</a:t>
            </a:fld>
            <a:endParaRPr lang="en-US" sz="1400" dirty="0"/>
          </a:p>
        </p:txBody>
      </p:sp>
    </p:spTree>
    <p:extLst>
      <p:ext uri="{BB962C8B-B14F-4D97-AF65-F5344CB8AC3E}">
        <p14:creationId xmlns:p14="http://schemas.microsoft.com/office/powerpoint/2010/main" val="3451124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508" y="733556"/>
            <a:ext cx="7384984" cy="523220"/>
          </a:xfrm>
          <a:prstGeom prst="rect">
            <a:avLst/>
          </a:prstGeom>
          <a:ln w="9525">
            <a:solidFill>
              <a:schemeClr val="tx1"/>
            </a:solidFill>
          </a:ln>
        </p:spPr>
        <p:txBody>
          <a:bodyPr wrap="square">
            <a:spAutoFit/>
          </a:bodyPr>
          <a:lstStyle/>
          <a:p>
            <a:pPr algn="ctr"/>
            <a:r>
              <a:rPr lang="en-US" sz="1400" dirty="0" smtClean="0"/>
              <a:t>On 10/7 Tim Applebee  </a:t>
            </a:r>
            <a:r>
              <a:rPr lang="en-US" sz="1400" dirty="0"/>
              <a:t>leaves from the office to go to the </a:t>
            </a:r>
            <a:r>
              <a:rPr lang="en-US" sz="1400" dirty="0" smtClean="0"/>
              <a:t>airport for a conference in Phoenix. On 10/10 he returns to Rochester and drives from the airport to his home. </a:t>
            </a:r>
            <a:endParaRPr lang="en-US" sz="1400" dirty="0"/>
          </a:p>
        </p:txBody>
      </p:sp>
      <p:pic>
        <p:nvPicPr>
          <p:cNvPr id="5" name="image6.png" descr="MILEAGE REIMBURSEMENT EXAMPLE 6"/>
          <p:cNvPicPr/>
          <p:nvPr/>
        </p:nvPicPr>
        <p:blipFill>
          <a:blip r:embed="rId3" cstate="print">
            <a:extLst>
              <a:ext uri="{28A0092B-C50C-407E-A947-70E740481C1C}">
                <a14:useLocalDpi xmlns:a14="http://schemas.microsoft.com/office/drawing/2010/main" val="0"/>
              </a:ext>
            </a:extLst>
          </a:blip>
          <a:stretch>
            <a:fillRect/>
          </a:stretch>
        </p:blipFill>
        <p:spPr>
          <a:xfrm>
            <a:off x="2682319" y="1819349"/>
            <a:ext cx="3361485" cy="2031683"/>
          </a:xfrm>
          <a:prstGeom prst="rect">
            <a:avLst/>
          </a:prstGeom>
        </p:spPr>
      </p:pic>
      <p:sp>
        <p:nvSpPr>
          <p:cNvPr id="6" name="Title 5"/>
          <p:cNvSpPr>
            <a:spLocks noGrp="1"/>
          </p:cNvSpPr>
          <p:nvPr>
            <p:ph type="title"/>
          </p:nvPr>
        </p:nvSpPr>
        <p:spPr>
          <a:xfrm>
            <a:off x="599173" y="31908"/>
            <a:ext cx="7772400" cy="746440"/>
          </a:xfrm>
        </p:spPr>
        <p:txBody>
          <a:bodyPr/>
          <a:lstStyle/>
          <a:p>
            <a:r>
              <a:rPr lang="en-US" sz="3200" dirty="0" smtClean="0"/>
              <a:t>Mileage Reimbursement Example</a:t>
            </a:r>
            <a:endParaRPr lang="en-US" sz="3200" dirty="0"/>
          </a:p>
        </p:txBody>
      </p:sp>
      <p:sp>
        <p:nvSpPr>
          <p:cNvPr id="3" name="Rectangle 2"/>
          <p:cNvSpPr/>
          <p:nvPr/>
        </p:nvSpPr>
        <p:spPr>
          <a:xfrm>
            <a:off x="2418754" y="4105828"/>
            <a:ext cx="4133237" cy="307777"/>
          </a:xfrm>
          <a:prstGeom prst="rect">
            <a:avLst/>
          </a:prstGeom>
        </p:spPr>
        <p:txBody>
          <a:bodyPr wrap="square">
            <a:spAutoFit/>
          </a:bodyPr>
          <a:lstStyle/>
          <a:p>
            <a:r>
              <a:rPr lang="en-US" sz="1400" b="1" dirty="0"/>
              <a:t>Mileage Reimbursed: A + B – normal </a:t>
            </a:r>
            <a:r>
              <a:rPr lang="en-US" sz="1400" b="1" dirty="0" smtClean="0"/>
              <a:t>commute</a:t>
            </a:r>
            <a:endParaRPr lang="en-US" sz="1400" b="1" dirty="0"/>
          </a:p>
        </p:txBody>
      </p:sp>
      <p:sp>
        <p:nvSpPr>
          <p:cNvPr id="7" name="TextBox 6"/>
          <p:cNvSpPr txBox="1"/>
          <p:nvPr/>
        </p:nvSpPr>
        <p:spPr>
          <a:xfrm>
            <a:off x="4593771" y="3061606"/>
            <a:ext cx="838200" cy="307777"/>
          </a:xfrm>
          <a:prstGeom prst="rect">
            <a:avLst/>
          </a:prstGeom>
          <a:noFill/>
        </p:spPr>
        <p:txBody>
          <a:bodyPr wrap="square" rtlCol="0">
            <a:spAutoFit/>
          </a:bodyPr>
          <a:lstStyle/>
          <a:p>
            <a:pPr algn="ctr"/>
            <a:r>
              <a:rPr lang="en-US" sz="1400" b="1" dirty="0" smtClean="0">
                <a:solidFill>
                  <a:srgbClr val="FF0000"/>
                </a:solidFill>
              </a:rPr>
              <a:t>6 miles</a:t>
            </a:r>
            <a:endParaRPr lang="en-US" sz="1400" b="1" dirty="0">
              <a:solidFill>
                <a:srgbClr val="FF0000"/>
              </a:solidFill>
            </a:endParaRPr>
          </a:p>
        </p:txBody>
      </p:sp>
      <p:sp>
        <p:nvSpPr>
          <p:cNvPr id="8" name="TextBox 7"/>
          <p:cNvSpPr txBox="1"/>
          <p:nvPr/>
        </p:nvSpPr>
        <p:spPr>
          <a:xfrm>
            <a:off x="3917267" y="1511572"/>
            <a:ext cx="891591" cy="307777"/>
          </a:xfrm>
          <a:prstGeom prst="rect">
            <a:avLst/>
          </a:prstGeom>
          <a:noFill/>
        </p:spPr>
        <p:txBody>
          <a:bodyPr wrap="none" rtlCol="0">
            <a:spAutoFit/>
          </a:bodyPr>
          <a:lstStyle/>
          <a:p>
            <a:r>
              <a:rPr lang="en-US" sz="1400" b="1" dirty="0" smtClean="0">
                <a:solidFill>
                  <a:srgbClr val="FF0000"/>
                </a:solidFill>
              </a:rPr>
              <a:t>10 miles</a:t>
            </a:r>
            <a:endParaRPr lang="en-US" sz="1400" b="1" dirty="0">
              <a:solidFill>
                <a:srgbClr val="FF0000"/>
              </a:solidFill>
            </a:endParaRPr>
          </a:p>
        </p:txBody>
      </p:sp>
      <p:cxnSp>
        <p:nvCxnSpPr>
          <p:cNvPr id="10" name="Straight Arrow Connector 9"/>
          <p:cNvCxnSpPr/>
          <p:nvPr/>
        </p:nvCxnSpPr>
        <p:spPr bwMode="auto">
          <a:xfrm>
            <a:off x="3200400" y="2348067"/>
            <a:ext cx="0" cy="86742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2420056" y="2538386"/>
            <a:ext cx="811993" cy="677108"/>
          </a:xfrm>
          <a:prstGeom prst="rect">
            <a:avLst/>
          </a:prstGeom>
          <a:noFill/>
        </p:spPr>
        <p:txBody>
          <a:bodyPr wrap="square" rtlCol="0">
            <a:spAutoFit/>
          </a:bodyPr>
          <a:lstStyle/>
          <a:p>
            <a:pPr algn="ctr"/>
            <a:r>
              <a:rPr lang="en-US" sz="1400" b="1" dirty="0" smtClean="0">
                <a:solidFill>
                  <a:srgbClr val="FF0000"/>
                </a:solidFill>
              </a:rPr>
              <a:t>4 miles</a:t>
            </a:r>
          </a:p>
          <a:p>
            <a:pPr algn="ctr"/>
            <a:endParaRPr lang="en-US" dirty="0"/>
          </a:p>
        </p:txBody>
      </p:sp>
      <p:sp>
        <p:nvSpPr>
          <p:cNvPr id="11" name="TextBox 10"/>
          <p:cNvSpPr txBox="1"/>
          <p:nvPr/>
        </p:nvSpPr>
        <p:spPr>
          <a:xfrm>
            <a:off x="4808858" y="4569654"/>
            <a:ext cx="3954142" cy="1138773"/>
          </a:xfrm>
          <a:prstGeom prst="rect">
            <a:avLst/>
          </a:prstGeom>
          <a:noFill/>
        </p:spPr>
        <p:txBody>
          <a:bodyPr wrap="square" rtlCol="0">
            <a:spAutoFit/>
          </a:bodyPr>
          <a:lstStyle/>
          <a:p>
            <a:r>
              <a:rPr lang="en-US" sz="2000" u="sng" dirty="0"/>
              <a:t>A+B-normal </a:t>
            </a:r>
            <a:r>
              <a:rPr lang="en-US" sz="2000" u="sng" dirty="0" smtClean="0"/>
              <a:t>commute(roundtrip)</a:t>
            </a:r>
            <a:endParaRPr lang="en-US" sz="2000" u="sng" dirty="0"/>
          </a:p>
          <a:p>
            <a:pPr algn="ctr"/>
            <a:r>
              <a:rPr lang="en-US" dirty="0" smtClean="0"/>
              <a:t>6+10+4-8= </a:t>
            </a:r>
            <a:r>
              <a:rPr lang="en-US" b="1" dirty="0"/>
              <a:t>12 allowable miles</a:t>
            </a:r>
          </a:p>
        </p:txBody>
      </p:sp>
      <p:sp>
        <p:nvSpPr>
          <p:cNvPr id="13" name="TextBox 12"/>
          <p:cNvSpPr txBox="1"/>
          <p:nvPr/>
        </p:nvSpPr>
        <p:spPr>
          <a:xfrm>
            <a:off x="599173" y="4569654"/>
            <a:ext cx="3820427" cy="1138773"/>
          </a:xfrm>
          <a:prstGeom prst="rect">
            <a:avLst/>
          </a:prstGeom>
          <a:noFill/>
        </p:spPr>
        <p:txBody>
          <a:bodyPr wrap="square" rtlCol="0">
            <a:spAutoFit/>
          </a:bodyPr>
          <a:lstStyle/>
          <a:p>
            <a:r>
              <a:rPr lang="en-US" sz="2000" u="sng" dirty="0" smtClean="0"/>
              <a:t>A+B-normal commute(one-way)</a:t>
            </a:r>
          </a:p>
          <a:p>
            <a:pPr algn="ctr"/>
            <a:r>
              <a:rPr lang="en-US" dirty="0" smtClean="0"/>
              <a:t>6+10-4= </a:t>
            </a:r>
            <a:r>
              <a:rPr lang="en-US" b="1" dirty="0" smtClean="0"/>
              <a:t>12 allowable miles</a:t>
            </a:r>
            <a:endParaRPr lang="en-US" b="1" dirty="0"/>
          </a:p>
        </p:txBody>
      </p:sp>
      <p:sp>
        <p:nvSpPr>
          <p:cNvPr id="4" name="TextBox 3"/>
          <p:cNvSpPr txBox="1"/>
          <p:nvPr/>
        </p:nvSpPr>
        <p:spPr>
          <a:xfrm>
            <a:off x="8153400" y="6019800"/>
            <a:ext cx="990600" cy="307777"/>
          </a:xfrm>
          <a:prstGeom prst="rect">
            <a:avLst/>
          </a:prstGeom>
          <a:noFill/>
        </p:spPr>
        <p:txBody>
          <a:bodyPr wrap="square" rtlCol="0">
            <a:spAutoFit/>
          </a:bodyPr>
          <a:lstStyle/>
          <a:p>
            <a:r>
              <a:rPr lang="en-US" sz="1400" dirty="0"/>
              <a:t>Slide: </a:t>
            </a:r>
            <a:fld id="{9CA7390C-4B9E-4BC4-BDE0-70F4F37EAFD1}" type="slidenum">
              <a:rPr lang="en-US" sz="1400"/>
              <a:pPr/>
              <a:t>29</a:t>
            </a:fld>
            <a:endParaRPr lang="en-US" sz="1400" dirty="0"/>
          </a:p>
        </p:txBody>
      </p:sp>
    </p:spTree>
    <p:extLst>
      <p:ext uri="{BB962C8B-B14F-4D97-AF65-F5344CB8AC3E}">
        <p14:creationId xmlns:p14="http://schemas.microsoft.com/office/powerpoint/2010/main" val="3998343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28600" y="1676400"/>
            <a:ext cx="5339186" cy="4155269"/>
          </a:xfrm>
          <a:prstGeom prst="rect">
            <a:avLst/>
          </a:prstGeom>
          <a:ln>
            <a:noFill/>
          </a:ln>
          <a:effectLst>
            <a:outerShdw blurRad="292100" dist="139700" dir="2700000" algn="tl" rotWithShape="0">
              <a:srgbClr val="333333">
                <a:alpha val="65000"/>
              </a:srgbClr>
            </a:outerShdw>
          </a:effectLst>
        </p:spPr>
      </p:pic>
      <p:graphicFrame>
        <p:nvGraphicFramePr>
          <p:cNvPr id="6" name="Table 5"/>
          <p:cNvGraphicFramePr>
            <a:graphicFrameLocks noGrp="1"/>
          </p:cNvGraphicFramePr>
          <p:nvPr>
            <p:extLst>
              <p:ext uri="{D42A27DB-BD31-4B8C-83A1-F6EECF244321}">
                <p14:modId xmlns:p14="http://schemas.microsoft.com/office/powerpoint/2010/main" val="2422329962"/>
              </p:ext>
            </p:extLst>
          </p:nvPr>
        </p:nvGraphicFramePr>
        <p:xfrm>
          <a:off x="6019800" y="1752600"/>
          <a:ext cx="2590800" cy="4274275"/>
        </p:xfrm>
        <a:graphic>
          <a:graphicData uri="http://schemas.openxmlformats.org/drawingml/2006/table">
            <a:tbl>
              <a:tblPr firstRow="1" bandRow="1">
                <a:tableStyleId>{6E25E649-3F16-4E02-A733-19D2CDBF48F0}</a:tableStyleId>
              </a:tblPr>
              <a:tblGrid>
                <a:gridCol w="1188019">
                  <a:extLst>
                    <a:ext uri="{9D8B030D-6E8A-4147-A177-3AD203B41FA5}">
                      <a16:colId xmlns:a16="http://schemas.microsoft.com/office/drawing/2014/main" val="2896065589"/>
                    </a:ext>
                  </a:extLst>
                </a:gridCol>
                <a:gridCol w="1402781">
                  <a:extLst>
                    <a:ext uri="{9D8B030D-6E8A-4147-A177-3AD203B41FA5}">
                      <a16:colId xmlns:a16="http://schemas.microsoft.com/office/drawing/2014/main" val="275960473"/>
                    </a:ext>
                  </a:extLst>
                </a:gridCol>
              </a:tblGrid>
              <a:tr h="658743">
                <a:tc>
                  <a:txBody>
                    <a:bodyPr/>
                    <a:lstStyle/>
                    <a:p>
                      <a:r>
                        <a:rPr lang="en-US" sz="1400" dirty="0" smtClean="0"/>
                        <a:t>Conference/Registration</a:t>
                      </a:r>
                      <a:r>
                        <a:rPr lang="en-US" sz="1400" baseline="0" dirty="0" smtClean="0"/>
                        <a:t> fees</a:t>
                      </a:r>
                      <a:endParaRPr lang="en-US" sz="1400" dirty="0"/>
                    </a:p>
                  </a:txBody>
                  <a:tcPr marL="68580" marR="68580" marT="34290" marB="34290"/>
                </a:tc>
                <a:tc>
                  <a:txBody>
                    <a:bodyPr/>
                    <a:lstStyle/>
                    <a:p>
                      <a:r>
                        <a:rPr lang="en-US" sz="1400" dirty="0" smtClean="0"/>
                        <a:t>PCard, or F4 (Supplier Invoice Request)</a:t>
                      </a:r>
                      <a:endParaRPr lang="en-US" sz="1400" dirty="0"/>
                    </a:p>
                  </a:txBody>
                  <a:tcPr marL="68580" marR="68580" marT="34290" marB="34290"/>
                </a:tc>
                <a:extLst>
                  <a:ext uri="{0D108BD9-81ED-4DB2-BD59-A6C34878D82A}">
                    <a16:rowId xmlns:a16="http://schemas.microsoft.com/office/drawing/2014/main" val="4154975068"/>
                  </a:ext>
                </a:extLst>
              </a:tr>
              <a:tr h="1226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Subscriptions, Membership fees/dues, Conference registrations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Pcard</a:t>
                      </a:r>
                    </a:p>
                  </a:txBody>
                  <a:tcPr marL="68580" marR="68580" marT="34290" marB="34290"/>
                </a:tc>
                <a:extLst>
                  <a:ext uri="{0D108BD9-81ED-4DB2-BD59-A6C34878D82A}">
                    <a16:rowId xmlns:a16="http://schemas.microsoft.com/office/drawing/2014/main" val="1806841383"/>
                  </a:ext>
                </a:extLst>
              </a:tr>
              <a:tr h="658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Computers</a:t>
                      </a:r>
                      <a:r>
                        <a:rPr lang="en-US" sz="1400" baseline="0" dirty="0" smtClean="0"/>
                        <a:t> / Equipment</a:t>
                      </a:r>
                      <a:endParaRPr lang="en-US" sz="1400" dirty="0" smtClean="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UR Tech Store, otherwise</a:t>
                      </a:r>
                      <a:r>
                        <a:rPr lang="en-US" sz="1400" baseline="0" dirty="0" smtClean="0"/>
                        <a:t> Purchase Order </a:t>
                      </a:r>
                      <a:endParaRPr lang="en-US" sz="1400" dirty="0" smtClean="0"/>
                    </a:p>
                  </a:txBody>
                  <a:tcPr marL="68580" marR="68580" marT="34290" marB="34290"/>
                </a:tc>
                <a:extLst>
                  <a:ext uri="{0D108BD9-81ED-4DB2-BD59-A6C34878D82A}">
                    <a16:rowId xmlns:a16="http://schemas.microsoft.com/office/drawing/2014/main" val="3875702524"/>
                  </a:ext>
                </a:extLst>
              </a:tr>
              <a:tr h="421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Airfare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F2 Advanced Airfare</a:t>
                      </a:r>
                    </a:p>
                  </a:txBody>
                  <a:tcPr marL="68580" marR="68580" marT="34290" marB="34290"/>
                </a:tc>
                <a:extLst>
                  <a:ext uri="{0D108BD9-81ED-4DB2-BD59-A6C34878D82A}">
                    <a16:rowId xmlns:a16="http://schemas.microsoft.com/office/drawing/2014/main" val="1130646670"/>
                  </a:ext>
                </a:extLst>
              </a:tr>
              <a:tr h="942509">
                <a:tc>
                  <a:txBody>
                    <a:bodyPr/>
                    <a:lstStyle/>
                    <a:p>
                      <a:r>
                        <a:rPr lang="en-US" sz="1400" dirty="0" smtClean="0"/>
                        <a:t>Office Supplies</a:t>
                      </a:r>
                      <a:endParaRPr lang="en-US" sz="1400" dirty="0"/>
                    </a:p>
                  </a:txBody>
                  <a:tcPr marL="68580" marR="68580" marT="34290" marB="34290"/>
                </a:tc>
                <a:tc>
                  <a:txBody>
                    <a:bodyPr/>
                    <a:lstStyle/>
                    <a:p>
                      <a:r>
                        <a:rPr lang="en-US" sz="1400" dirty="0" smtClean="0"/>
                        <a:t>Preferred supplies is Staples via Requisition/Purchase Order</a:t>
                      </a:r>
                      <a:endParaRPr lang="en-US" sz="1400" dirty="0"/>
                    </a:p>
                  </a:txBody>
                  <a:tcPr marL="68580" marR="68580" marT="34290" marB="34290"/>
                </a:tc>
                <a:extLst>
                  <a:ext uri="{0D108BD9-81ED-4DB2-BD59-A6C34878D82A}">
                    <a16:rowId xmlns:a16="http://schemas.microsoft.com/office/drawing/2014/main" val="4093385191"/>
                  </a:ext>
                </a:extLst>
              </a:tr>
            </a:tbl>
          </a:graphicData>
        </a:graphic>
      </p:graphicFrame>
      <p:grpSp>
        <p:nvGrpSpPr>
          <p:cNvPr id="10" name="Group 9"/>
          <p:cNvGrpSpPr/>
          <p:nvPr/>
        </p:nvGrpSpPr>
        <p:grpSpPr>
          <a:xfrm>
            <a:off x="2514600" y="3754034"/>
            <a:ext cx="1905000" cy="685800"/>
            <a:chOff x="3210772" y="2473911"/>
            <a:chExt cx="2209800" cy="838200"/>
          </a:xfrm>
        </p:grpSpPr>
        <p:sp>
          <p:nvSpPr>
            <p:cNvPr id="7" name="Rounded Rectangular Callout 6"/>
            <p:cNvSpPr/>
            <p:nvPr/>
          </p:nvSpPr>
          <p:spPr bwMode="auto">
            <a:xfrm>
              <a:off x="3210772" y="2473911"/>
              <a:ext cx="2209800" cy="838200"/>
            </a:xfrm>
            <a:prstGeom prst="wedgeRoundRectCallout">
              <a:avLst>
                <a:gd name="adj1" fmla="val 52625"/>
                <a:gd name="adj2" fmla="val 106574"/>
                <a:gd name="adj3" fmla="val 16667"/>
              </a:avLst>
            </a:prstGeom>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MS Pゴシック" pitchFamily="-92" charset="-128"/>
              </a:endParaRPr>
            </a:p>
          </p:txBody>
        </p:sp>
        <p:pic>
          <p:nvPicPr>
            <p:cNvPr id="8" name="Picture 7"/>
            <p:cNvPicPr>
              <a:picLocks noChangeAspect="1"/>
            </p:cNvPicPr>
            <p:nvPr/>
          </p:nvPicPr>
          <p:blipFill>
            <a:blip r:embed="rId4"/>
            <a:stretch>
              <a:fillRect/>
            </a:stretch>
          </p:blipFill>
          <p:spPr>
            <a:xfrm>
              <a:off x="3281786" y="2585842"/>
              <a:ext cx="2067773" cy="614338"/>
            </a:xfrm>
            <a:prstGeom prst="rect">
              <a:avLst/>
            </a:prstGeom>
          </p:spPr>
        </p:pic>
      </p:grpSp>
      <p:sp>
        <p:nvSpPr>
          <p:cNvPr id="4" name="TextBox 3"/>
          <p:cNvSpPr txBox="1"/>
          <p:nvPr/>
        </p:nvSpPr>
        <p:spPr>
          <a:xfrm>
            <a:off x="5850696" y="1383268"/>
            <a:ext cx="2929007" cy="369332"/>
          </a:xfrm>
          <a:prstGeom prst="rect">
            <a:avLst/>
          </a:prstGeom>
          <a:noFill/>
        </p:spPr>
        <p:txBody>
          <a:bodyPr wrap="none" rtlCol="0">
            <a:spAutoFit/>
          </a:bodyPr>
          <a:lstStyle/>
          <a:p>
            <a:r>
              <a:rPr lang="en-US" sz="1800" dirty="0" smtClean="0"/>
              <a:t>Preferred payment method</a:t>
            </a:r>
          </a:p>
        </p:txBody>
      </p:sp>
      <p:sp>
        <p:nvSpPr>
          <p:cNvPr id="5" name="TextBox 4"/>
          <p:cNvSpPr txBox="1"/>
          <p:nvPr/>
        </p:nvSpPr>
        <p:spPr>
          <a:xfrm>
            <a:off x="2884557" y="482951"/>
            <a:ext cx="3352200" cy="461665"/>
          </a:xfrm>
          <a:prstGeom prst="rect">
            <a:avLst/>
          </a:prstGeom>
          <a:noFill/>
        </p:spPr>
        <p:txBody>
          <a:bodyPr wrap="none" rtlCol="0">
            <a:spAutoFit/>
          </a:bodyPr>
          <a:lstStyle/>
          <a:p>
            <a:r>
              <a:rPr lang="en-US" dirty="0" smtClean="0"/>
              <a:t>Buying &amp; Paying Guide</a:t>
            </a:r>
            <a:endParaRPr lang="en-US" dirty="0"/>
          </a:p>
        </p:txBody>
      </p:sp>
      <p:sp>
        <p:nvSpPr>
          <p:cNvPr id="3" name="TextBox 2"/>
          <p:cNvSpPr txBox="1"/>
          <p:nvPr/>
        </p:nvSpPr>
        <p:spPr>
          <a:xfrm>
            <a:off x="8382000" y="6026875"/>
            <a:ext cx="914400" cy="307777"/>
          </a:xfrm>
          <a:prstGeom prst="rect">
            <a:avLst/>
          </a:prstGeom>
          <a:noFill/>
        </p:spPr>
        <p:txBody>
          <a:bodyPr wrap="square" rtlCol="0">
            <a:spAutoFit/>
          </a:bodyPr>
          <a:lstStyle/>
          <a:p>
            <a:r>
              <a:rPr lang="en-US" sz="1400" dirty="0"/>
              <a:t>Slide: </a:t>
            </a:r>
            <a:fld id="{9CA7390C-4B9E-4BC4-BDE0-70F4F37EAFD1}" type="slidenum">
              <a:rPr lang="en-US" sz="1400"/>
              <a:pPr/>
              <a:t>3</a:t>
            </a:fld>
            <a:endParaRPr lang="en-US" sz="1400" dirty="0"/>
          </a:p>
        </p:txBody>
      </p:sp>
    </p:spTree>
    <p:extLst>
      <p:ext uri="{BB962C8B-B14F-4D97-AF65-F5344CB8AC3E}">
        <p14:creationId xmlns:p14="http://schemas.microsoft.com/office/powerpoint/2010/main" val="2154987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459496433"/>
              </p:ext>
            </p:extLst>
          </p:nvPr>
        </p:nvGraphicFramePr>
        <p:xfrm>
          <a:off x="381000" y="1143000"/>
          <a:ext cx="8458200" cy="4572000"/>
        </p:xfrm>
        <a:graphic>
          <a:graphicData uri="http://schemas.openxmlformats.org/presentationml/2006/ole">
            <mc:AlternateContent xmlns:mc="http://schemas.openxmlformats.org/markup-compatibility/2006">
              <mc:Choice xmlns:v="urn:schemas-microsoft-com:vml" Requires="v">
                <p:oleObj spid="_x0000_s4112" name="Worksheet" r:id="rId4" imgW="11245838" imgH="4299134" progId="Excel.Sheet.12">
                  <p:embed/>
                </p:oleObj>
              </mc:Choice>
              <mc:Fallback>
                <p:oleObj name="Worksheet" r:id="rId4" imgW="11245838" imgH="4299134" progId="Excel.Sheet.12">
                  <p:embed/>
                  <p:pic>
                    <p:nvPicPr>
                      <p:cNvPr id="0" name=""/>
                      <p:cNvPicPr/>
                      <p:nvPr/>
                    </p:nvPicPr>
                    <p:blipFill>
                      <a:blip r:embed="rId5"/>
                      <a:stretch>
                        <a:fillRect/>
                      </a:stretch>
                    </p:blipFill>
                    <p:spPr>
                      <a:xfrm>
                        <a:off x="381000" y="1143000"/>
                        <a:ext cx="8458200" cy="4572000"/>
                      </a:xfrm>
                      <a:prstGeom prst="rect">
                        <a:avLst/>
                      </a:prstGeom>
                      <a:ln w="9525">
                        <a:solidFill>
                          <a:schemeClr val="tx1"/>
                        </a:solidFill>
                      </a:ln>
                    </p:spPr>
                  </p:pic>
                </p:oleObj>
              </mc:Fallback>
            </mc:AlternateContent>
          </a:graphicData>
        </a:graphic>
      </p:graphicFrame>
      <p:sp>
        <p:nvSpPr>
          <p:cNvPr id="4" name="TextBox 3"/>
          <p:cNvSpPr txBox="1"/>
          <p:nvPr/>
        </p:nvSpPr>
        <p:spPr>
          <a:xfrm>
            <a:off x="2819400" y="304800"/>
            <a:ext cx="3695700" cy="461665"/>
          </a:xfrm>
          <a:prstGeom prst="rect">
            <a:avLst/>
          </a:prstGeom>
          <a:noFill/>
        </p:spPr>
        <p:txBody>
          <a:bodyPr wrap="square" rtlCol="0">
            <a:spAutoFit/>
          </a:bodyPr>
          <a:lstStyle/>
          <a:p>
            <a:r>
              <a:rPr lang="en-US" dirty="0" smtClean="0"/>
              <a:t>Mileage Log  form entry</a:t>
            </a:r>
            <a:endParaRPr lang="en-US" dirty="0"/>
          </a:p>
        </p:txBody>
      </p:sp>
      <p:sp>
        <p:nvSpPr>
          <p:cNvPr id="2" name="TextBox 1"/>
          <p:cNvSpPr txBox="1"/>
          <p:nvPr/>
        </p:nvSpPr>
        <p:spPr>
          <a:xfrm>
            <a:off x="8153400" y="6019800"/>
            <a:ext cx="914400" cy="307777"/>
          </a:xfrm>
          <a:prstGeom prst="rect">
            <a:avLst/>
          </a:prstGeom>
          <a:noFill/>
        </p:spPr>
        <p:txBody>
          <a:bodyPr wrap="square" rtlCol="0">
            <a:spAutoFit/>
          </a:bodyPr>
          <a:lstStyle/>
          <a:p>
            <a:r>
              <a:rPr lang="en-US" sz="1400" dirty="0"/>
              <a:t>Slide: </a:t>
            </a:r>
            <a:fld id="{9CA7390C-4B9E-4BC4-BDE0-70F4F37EAFD1}" type="slidenum">
              <a:rPr lang="en-US" sz="1400"/>
              <a:pPr/>
              <a:t>30</a:t>
            </a:fld>
            <a:endParaRPr lang="en-US" sz="1400" dirty="0"/>
          </a:p>
        </p:txBody>
      </p:sp>
    </p:spTree>
    <p:extLst>
      <p:ext uri="{BB962C8B-B14F-4D97-AF65-F5344CB8AC3E}">
        <p14:creationId xmlns:p14="http://schemas.microsoft.com/office/powerpoint/2010/main" val="1853794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8077200" cy="461665"/>
          </a:xfrm>
          <a:prstGeom prst="rect">
            <a:avLst/>
          </a:prstGeom>
          <a:noFill/>
          <a:ln w="9525">
            <a:solidFill>
              <a:schemeClr val="tx1"/>
            </a:solidFill>
          </a:ln>
        </p:spPr>
        <p:txBody>
          <a:bodyPr wrap="square" rtlCol="0">
            <a:spAutoFit/>
          </a:bodyPr>
          <a:lstStyle/>
          <a:p>
            <a:pPr algn="ctr"/>
            <a:r>
              <a:rPr lang="en-US" dirty="0" smtClean="0"/>
              <a:t>How to enter mileage on the expense report form</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1894210"/>
              </p:ext>
            </p:extLst>
          </p:nvPr>
        </p:nvGraphicFramePr>
        <p:xfrm>
          <a:off x="180975" y="1600201"/>
          <a:ext cx="8782050" cy="3157538"/>
        </p:xfrm>
        <a:graphic>
          <a:graphicData uri="http://schemas.openxmlformats.org/presentationml/2006/ole">
            <mc:AlternateContent xmlns:mc="http://schemas.openxmlformats.org/markup-compatibility/2006">
              <mc:Choice xmlns:v="urn:schemas-microsoft-com:vml" Requires="v">
                <p:oleObj spid="_x0000_s5135" name="Worksheet" r:id="rId4" imgW="8782057" imgH="2657591" progId="Excel.Sheet.12">
                  <p:embed/>
                </p:oleObj>
              </mc:Choice>
              <mc:Fallback>
                <p:oleObj name="Worksheet" r:id="rId4" imgW="8782057" imgH="2657591" progId="Excel.Sheet.12">
                  <p:embed/>
                  <p:pic>
                    <p:nvPicPr>
                      <p:cNvPr id="0" name=""/>
                      <p:cNvPicPr/>
                      <p:nvPr/>
                    </p:nvPicPr>
                    <p:blipFill>
                      <a:blip r:embed="rId5"/>
                      <a:stretch>
                        <a:fillRect/>
                      </a:stretch>
                    </p:blipFill>
                    <p:spPr>
                      <a:xfrm>
                        <a:off x="180975" y="1600201"/>
                        <a:ext cx="8782050" cy="3157538"/>
                      </a:xfrm>
                      <a:prstGeom prst="rect">
                        <a:avLst/>
                      </a:prstGeom>
                      <a:ln w="19050">
                        <a:solidFill>
                          <a:schemeClr val="tx1"/>
                        </a:solidFill>
                      </a:ln>
                    </p:spPr>
                  </p:pic>
                </p:oleObj>
              </mc:Fallback>
            </mc:AlternateContent>
          </a:graphicData>
        </a:graphic>
      </p:graphicFrame>
      <p:sp>
        <p:nvSpPr>
          <p:cNvPr id="2" name="TextBox 1"/>
          <p:cNvSpPr txBox="1"/>
          <p:nvPr/>
        </p:nvSpPr>
        <p:spPr>
          <a:xfrm>
            <a:off x="8153400" y="6019800"/>
            <a:ext cx="914400" cy="307777"/>
          </a:xfrm>
          <a:prstGeom prst="rect">
            <a:avLst/>
          </a:prstGeom>
          <a:noFill/>
        </p:spPr>
        <p:txBody>
          <a:bodyPr wrap="square" rtlCol="0">
            <a:spAutoFit/>
          </a:bodyPr>
          <a:lstStyle/>
          <a:p>
            <a:r>
              <a:rPr lang="en-US" sz="1400" dirty="0"/>
              <a:t>Slide: </a:t>
            </a:r>
            <a:fld id="{9CA7390C-4B9E-4BC4-BDE0-70F4F37EAFD1}" type="slidenum">
              <a:rPr lang="en-US" sz="1400"/>
              <a:pPr/>
              <a:t>31</a:t>
            </a:fld>
            <a:endParaRPr lang="en-US" sz="1400" dirty="0"/>
          </a:p>
        </p:txBody>
      </p:sp>
    </p:spTree>
    <p:extLst>
      <p:ext uri="{BB962C8B-B14F-4D97-AF65-F5344CB8AC3E}">
        <p14:creationId xmlns:p14="http://schemas.microsoft.com/office/powerpoint/2010/main" val="3874348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p:txBody>
          <a:bodyPr/>
          <a:lstStyle/>
          <a:p>
            <a:r>
              <a:rPr lang="en-US" sz="2400" dirty="0" smtClean="0"/>
              <a:t>Review the Buying &amp; Paying Guide to reduce the use of personal funds.</a:t>
            </a:r>
          </a:p>
          <a:p>
            <a:r>
              <a:rPr lang="en-US" sz="2400" dirty="0" smtClean="0"/>
              <a:t>Employees can no longer receive reimbursement at the Cashier/Bursar.</a:t>
            </a:r>
          </a:p>
          <a:p>
            <a:r>
              <a:rPr lang="en-US" sz="2400" dirty="0" smtClean="0"/>
              <a:t>Expense reports must be submitted to the department for approval within 60 days.</a:t>
            </a:r>
          </a:p>
          <a:p>
            <a:r>
              <a:rPr lang="en-US" sz="2400" dirty="0" smtClean="0"/>
              <a:t>A Business Purpose is required for each receipt.</a:t>
            </a:r>
          </a:p>
          <a:p>
            <a:r>
              <a:rPr lang="en-US" sz="2400" dirty="0" smtClean="0"/>
              <a:t>Traveler’s may now choose to use Per Diem rates or Actual receipts.</a:t>
            </a:r>
          </a:p>
          <a:p>
            <a:r>
              <a:rPr lang="en-US" sz="2400" dirty="0" smtClean="0"/>
              <a:t>Mileage Log is required for all mileage reimbursements.</a:t>
            </a:r>
          </a:p>
          <a:p>
            <a:pPr marL="457200" lvl="1" indent="0">
              <a:buNone/>
            </a:pPr>
            <a:endParaRPr lang="en-US" sz="1600" dirty="0"/>
          </a:p>
          <a:p>
            <a:endParaRPr lang="en-US" dirty="0"/>
          </a:p>
        </p:txBody>
      </p:sp>
      <p:sp>
        <p:nvSpPr>
          <p:cNvPr id="3" name="TextBox 2"/>
          <p:cNvSpPr txBox="1"/>
          <p:nvPr/>
        </p:nvSpPr>
        <p:spPr>
          <a:xfrm>
            <a:off x="8153400" y="6019800"/>
            <a:ext cx="914400" cy="307777"/>
          </a:xfrm>
          <a:prstGeom prst="rect">
            <a:avLst/>
          </a:prstGeom>
          <a:noFill/>
        </p:spPr>
        <p:txBody>
          <a:bodyPr wrap="square" rtlCol="0">
            <a:spAutoFit/>
          </a:bodyPr>
          <a:lstStyle/>
          <a:p>
            <a:r>
              <a:rPr lang="en-US" sz="1400" dirty="0"/>
              <a:t>Slide: </a:t>
            </a:r>
            <a:fld id="{9CA7390C-4B9E-4BC4-BDE0-70F4F37EAFD1}" type="slidenum">
              <a:rPr lang="en-US" sz="1400"/>
              <a:pPr/>
              <a:t>32</a:t>
            </a:fld>
            <a:endParaRPr lang="en-US" sz="1400" dirty="0"/>
          </a:p>
        </p:txBody>
      </p:sp>
    </p:spTree>
    <p:extLst>
      <p:ext uri="{BB962C8B-B14F-4D97-AF65-F5344CB8AC3E}">
        <p14:creationId xmlns:p14="http://schemas.microsoft.com/office/powerpoint/2010/main" val="3171851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1925" y="1219200"/>
            <a:ext cx="7772400" cy="5105400"/>
          </a:xfrm>
        </p:spPr>
        <p:txBody>
          <a:bodyPr>
            <a:normAutofit fontScale="25000" lnSpcReduction="20000"/>
          </a:bodyPr>
          <a:lstStyle/>
          <a:p>
            <a:pPr marL="0" indent="0" algn="ctr">
              <a:buNone/>
            </a:pPr>
            <a:r>
              <a:rPr lang="en-US" sz="6400" b="1" dirty="0" smtClean="0"/>
              <a:t>What’s changed</a:t>
            </a:r>
          </a:p>
          <a:p>
            <a:pPr marL="0" indent="0">
              <a:buNone/>
            </a:pPr>
            <a:r>
              <a:rPr lang="en-US" sz="6400" b="1" i="1" u="sng" dirty="0" smtClean="0"/>
              <a:t>EMPLOYEES</a:t>
            </a:r>
          </a:p>
          <a:p>
            <a:pPr marL="0" indent="0">
              <a:buNone/>
            </a:pPr>
            <a:r>
              <a:rPr lang="en-US" sz="6400" b="1" i="1" dirty="0" smtClean="0"/>
              <a:t>	</a:t>
            </a:r>
            <a:r>
              <a:rPr lang="en-US" sz="6400" b="1" dirty="0" smtClean="0"/>
              <a:t>Employees </a:t>
            </a:r>
            <a:r>
              <a:rPr lang="en-US" sz="6400" b="1" dirty="0"/>
              <a:t>can no longer receive reimbursement from the Cashier.  </a:t>
            </a:r>
          </a:p>
          <a:p>
            <a:pPr marL="0" indent="0" algn="just">
              <a:buNone/>
            </a:pPr>
            <a:r>
              <a:rPr lang="en-US" sz="6400" dirty="0"/>
              <a:t>	Approved F3’s (Employee Business Expense Reports) must be submitted to Accounts Payable</a:t>
            </a:r>
          </a:p>
          <a:p>
            <a:pPr marL="0" indent="0" algn="just">
              <a:buNone/>
            </a:pPr>
            <a:r>
              <a:rPr lang="en-US" sz="6400" dirty="0" smtClean="0"/>
              <a:t>	at </a:t>
            </a:r>
            <a:r>
              <a:rPr lang="en-US" sz="6400" dirty="0"/>
              <a:t>Box 278958 for reimbursement.  </a:t>
            </a:r>
          </a:p>
          <a:p>
            <a:pPr marL="0" indent="0">
              <a:buNone/>
            </a:pPr>
            <a:endParaRPr lang="en-US" sz="6400" dirty="0"/>
          </a:p>
          <a:p>
            <a:pPr marL="0" indent="0">
              <a:buNone/>
            </a:pPr>
            <a:r>
              <a:rPr lang="en-US" sz="6400" b="1" i="1" u="sng" dirty="0"/>
              <a:t>STUDENTS</a:t>
            </a:r>
          </a:p>
          <a:p>
            <a:pPr marL="0" indent="0">
              <a:buNone/>
            </a:pPr>
            <a:r>
              <a:rPr lang="en-US" sz="6400" b="1" dirty="0"/>
              <a:t>	Amounts up to $75 and expenses are no more than 30 days old  reimbursement can be 	received at the Cashiers Office </a:t>
            </a:r>
            <a:r>
              <a:rPr lang="en-US" sz="6400" dirty="0"/>
              <a:t>(cash received immediately)</a:t>
            </a:r>
          </a:p>
          <a:p>
            <a:pPr marL="0" indent="0">
              <a:buNone/>
            </a:pPr>
            <a:r>
              <a:rPr lang="en-US" sz="6400" dirty="0"/>
              <a:t>	</a:t>
            </a:r>
            <a:r>
              <a:rPr lang="en-US" sz="6400" dirty="0" smtClean="0"/>
              <a:t>Monday </a:t>
            </a:r>
            <a:r>
              <a:rPr lang="en-US" sz="6400" dirty="0"/>
              <a:t>– Friday  9 a.m. to 4 p.m. at the </a:t>
            </a:r>
            <a:r>
              <a:rPr lang="en-US" sz="6400" b="1" dirty="0"/>
              <a:t>Bursar's Office on the River Campus </a:t>
            </a:r>
          </a:p>
          <a:p>
            <a:pPr marL="0" indent="0">
              <a:buNone/>
            </a:pPr>
            <a:r>
              <a:rPr lang="en-US" sz="6400" dirty="0"/>
              <a:t>	</a:t>
            </a:r>
            <a:r>
              <a:rPr lang="en-US" sz="6400" dirty="0" smtClean="0"/>
              <a:t>Monday </a:t>
            </a:r>
            <a:r>
              <a:rPr lang="en-US" sz="6400" dirty="0"/>
              <a:t>– Friday  8:30 a.m. to 3:30 p.m. at the Cashier's Office in the </a:t>
            </a:r>
            <a:r>
              <a:rPr lang="en-US" sz="6400" b="1" dirty="0"/>
              <a:t>Medical </a:t>
            </a:r>
            <a:r>
              <a:rPr lang="en-US" sz="6400" b="1" dirty="0" smtClean="0"/>
              <a:t>Center</a:t>
            </a:r>
            <a:endParaRPr lang="en-US" sz="6400" dirty="0"/>
          </a:p>
          <a:p>
            <a:pPr marL="0" indent="0">
              <a:buNone/>
            </a:pPr>
            <a:r>
              <a:rPr lang="en-US" sz="6400" dirty="0"/>
              <a:t>	</a:t>
            </a:r>
            <a:r>
              <a:rPr lang="en-US" sz="6400" dirty="0" smtClean="0"/>
              <a:t>By </a:t>
            </a:r>
            <a:r>
              <a:rPr lang="en-US" sz="6400" dirty="0"/>
              <a:t>appointment only at </a:t>
            </a:r>
            <a:r>
              <a:rPr lang="en-US" sz="6400" b="1" dirty="0"/>
              <a:t>Eastman School of Music</a:t>
            </a:r>
          </a:p>
          <a:p>
            <a:pPr marL="0" indent="0">
              <a:buNone/>
            </a:pPr>
            <a:endParaRPr lang="en-US" sz="6400" dirty="0"/>
          </a:p>
          <a:p>
            <a:pPr marL="0" indent="0">
              <a:buNone/>
            </a:pPr>
            <a:endParaRPr lang="en-US" sz="6400" b="1" dirty="0"/>
          </a:p>
          <a:p>
            <a:pPr marL="0" indent="0">
              <a:buNone/>
            </a:pPr>
            <a:r>
              <a:rPr lang="en-US" sz="6400" b="1" dirty="0"/>
              <a:t>Amounts $75 or more </a:t>
            </a:r>
            <a:r>
              <a:rPr lang="en-US" sz="6400" b="1" u="sng" dirty="0" smtClean="0"/>
              <a:t>must </a:t>
            </a:r>
            <a:r>
              <a:rPr lang="en-US" sz="6400" b="1" u="sng" dirty="0"/>
              <a:t>be submitted to Accounts Payable for reimbursement</a:t>
            </a:r>
          </a:p>
          <a:p>
            <a:pPr marL="0" indent="0">
              <a:buNone/>
            </a:pPr>
            <a:r>
              <a:rPr lang="en-US" sz="6400" dirty="0"/>
              <a:t>Approved F34 (Student Business Expense Reports) must be submitted to  Accounts Payable at Box 278958. </a:t>
            </a:r>
          </a:p>
          <a:p>
            <a:pPr marL="0" indent="0">
              <a:buNone/>
            </a:pPr>
            <a:r>
              <a:rPr lang="en-US" sz="4900" dirty="0" smtClean="0"/>
              <a:t> </a:t>
            </a:r>
          </a:p>
          <a:p>
            <a:pPr marL="0" indent="0">
              <a:buNone/>
            </a:pPr>
            <a:endParaRPr lang="en-US" dirty="0"/>
          </a:p>
        </p:txBody>
      </p:sp>
      <p:sp>
        <p:nvSpPr>
          <p:cNvPr id="5" name="Title 4"/>
          <p:cNvSpPr>
            <a:spLocks noGrp="1"/>
          </p:cNvSpPr>
          <p:nvPr>
            <p:ph type="title"/>
          </p:nvPr>
        </p:nvSpPr>
        <p:spPr>
          <a:xfrm>
            <a:off x="681925" y="152400"/>
            <a:ext cx="7772400" cy="914400"/>
          </a:xfrm>
        </p:spPr>
        <p:txBody>
          <a:bodyPr/>
          <a:lstStyle/>
          <a:p>
            <a:r>
              <a:rPr lang="en-US" dirty="0" smtClean="0"/>
              <a:t>Cashier/Bursar Reimbursements</a:t>
            </a:r>
            <a:endParaRPr lang="en-US" dirty="0"/>
          </a:p>
        </p:txBody>
      </p:sp>
      <p:sp>
        <p:nvSpPr>
          <p:cNvPr id="2" name="TextBox 1"/>
          <p:cNvSpPr txBox="1"/>
          <p:nvPr/>
        </p:nvSpPr>
        <p:spPr>
          <a:xfrm>
            <a:off x="8301925" y="6008000"/>
            <a:ext cx="842075" cy="307777"/>
          </a:xfrm>
          <a:prstGeom prst="rect">
            <a:avLst/>
          </a:prstGeom>
          <a:noFill/>
        </p:spPr>
        <p:txBody>
          <a:bodyPr wrap="square" rtlCol="0">
            <a:spAutoFit/>
          </a:bodyPr>
          <a:lstStyle/>
          <a:p>
            <a:r>
              <a:rPr lang="en-US" sz="1400" dirty="0"/>
              <a:t>Slide: </a:t>
            </a:r>
            <a:fld id="{9CA7390C-4B9E-4BC4-BDE0-70F4F37EAFD1}" type="slidenum">
              <a:rPr lang="en-US" sz="1400"/>
              <a:pPr/>
              <a:t>4</a:t>
            </a:fld>
            <a:endParaRPr lang="en-US" sz="1400" dirty="0"/>
          </a:p>
        </p:txBody>
      </p:sp>
    </p:spTree>
    <p:extLst>
      <p:ext uri="{BB962C8B-B14F-4D97-AF65-F5344CB8AC3E}">
        <p14:creationId xmlns:p14="http://schemas.microsoft.com/office/powerpoint/2010/main" val="398949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161"/>
            <a:ext cx="7886700" cy="1325563"/>
          </a:xfrm>
        </p:spPr>
        <p:txBody>
          <a:bodyPr/>
          <a:lstStyle/>
          <a:p>
            <a:r>
              <a:rPr lang="en-US" dirty="0" smtClean="0"/>
              <a:t>Roles</a:t>
            </a:r>
            <a:endParaRPr lang="en-US" dirty="0"/>
          </a:p>
        </p:txBody>
      </p:sp>
      <p:sp>
        <p:nvSpPr>
          <p:cNvPr id="7" name="Text Placeholder 6"/>
          <p:cNvSpPr>
            <a:spLocks noGrp="1"/>
          </p:cNvSpPr>
          <p:nvPr>
            <p:ph type="body" idx="1"/>
          </p:nvPr>
        </p:nvSpPr>
        <p:spPr>
          <a:xfrm>
            <a:off x="630237" y="876265"/>
            <a:ext cx="3868737" cy="823912"/>
          </a:xfrm>
        </p:spPr>
        <p:txBody>
          <a:bodyPr/>
          <a:lstStyle/>
          <a:p>
            <a:r>
              <a:rPr lang="en-US" dirty="0" smtClean="0"/>
              <a:t>Initiator</a:t>
            </a:r>
            <a:endParaRPr lang="en-US" dirty="0"/>
          </a:p>
        </p:txBody>
      </p:sp>
      <p:sp>
        <p:nvSpPr>
          <p:cNvPr id="6" name="Content Placeholder 5"/>
          <p:cNvSpPr>
            <a:spLocks noGrp="1"/>
          </p:cNvSpPr>
          <p:nvPr>
            <p:ph sz="half" idx="2"/>
          </p:nvPr>
        </p:nvSpPr>
        <p:spPr>
          <a:xfrm>
            <a:off x="610184" y="1755148"/>
            <a:ext cx="3868737" cy="2590836"/>
          </a:xfrm>
        </p:spPr>
        <p:txBody>
          <a:bodyPr>
            <a:normAutofit/>
          </a:bodyPr>
          <a:lstStyle/>
          <a:p>
            <a:pPr marL="0" indent="0">
              <a:buNone/>
            </a:pPr>
            <a:r>
              <a:rPr lang="en-US" sz="1800" dirty="0">
                <a:latin typeface="Calibri" panose="020F0502020204030204" pitchFamily="34" charset="0"/>
                <a:cs typeface="Calibri" panose="020F0502020204030204" pitchFamily="34" charset="0"/>
              </a:rPr>
              <a:t>The initiator must:</a:t>
            </a:r>
          </a:p>
          <a:p>
            <a:pPr marL="214313" indent="-214313"/>
            <a:r>
              <a:rPr lang="en-US" sz="1800" dirty="0">
                <a:latin typeface="Calibri" panose="020F0502020204030204" pitchFamily="34" charset="0"/>
                <a:cs typeface="Calibri" panose="020F0502020204030204" pitchFamily="34" charset="0"/>
              </a:rPr>
              <a:t>Ensure the </a:t>
            </a:r>
            <a:r>
              <a:rPr lang="en-US" sz="1800" dirty="0" smtClean="0">
                <a:latin typeface="Calibri" panose="020F0502020204030204" pitchFamily="34" charset="0"/>
                <a:cs typeface="Calibri" panose="020F0502020204030204" pitchFamily="34" charset="0"/>
              </a:rPr>
              <a:t>expense </a:t>
            </a:r>
            <a:r>
              <a:rPr lang="en-US" sz="1800" dirty="0">
                <a:latin typeface="Calibri" panose="020F0502020204030204" pitchFamily="34" charset="0"/>
                <a:cs typeface="Calibri" panose="020F0502020204030204" pitchFamily="34" charset="0"/>
              </a:rPr>
              <a:t>has an allowable business purpose.</a:t>
            </a:r>
          </a:p>
          <a:p>
            <a:pPr marL="214313" indent="-214313"/>
            <a:r>
              <a:rPr lang="en-US" sz="1800" dirty="0">
                <a:latin typeface="Calibri" panose="020F0502020204030204" pitchFamily="34" charset="0"/>
                <a:cs typeface="Calibri" panose="020F0502020204030204" pitchFamily="34" charset="0"/>
              </a:rPr>
              <a:t>Is in compliance with appropriate University policies and </a:t>
            </a:r>
            <a:r>
              <a:rPr lang="en-US" sz="1800" dirty="0" smtClean="0">
                <a:latin typeface="Calibri" panose="020F0502020204030204" pitchFamily="34" charset="0"/>
                <a:cs typeface="Calibri" panose="020F0502020204030204" pitchFamily="34" charset="0"/>
              </a:rPr>
              <a:t>procedures and Department guidelines.</a:t>
            </a:r>
            <a:endParaRPr lang="en-US" sz="1800" dirty="0">
              <a:latin typeface="Calibri" panose="020F0502020204030204" pitchFamily="34" charset="0"/>
              <a:cs typeface="Calibri" panose="020F0502020204030204" pitchFamily="34" charset="0"/>
            </a:endParaRPr>
          </a:p>
          <a:p>
            <a:pPr marL="214313" indent="-214313"/>
            <a:r>
              <a:rPr lang="en-US" sz="1800" dirty="0">
                <a:latin typeface="Calibri" panose="020F0502020204030204" pitchFamily="34" charset="0"/>
                <a:cs typeface="Calibri" panose="020F0502020204030204" pitchFamily="34" charset="0"/>
              </a:rPr>
              <a:t>Submit appropriate documentation in a reasonable period of time. </a:t>
            </a:r>
            <a:endParaRPr lang="en-US" sz="1350" dirty="0">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3"/>
          </p:nvPr>
        </p:nvSpPr>
        <p:spPr>
          <a:xfrm>
            <a:off x="4679650" y="789162"/>
            <a:ext cx="3887788" cy="823912"/>
          </a:xfrm>
        </p:spPr>
        <p:txBody>
          <a:bodyPr/>
          <a:lstStyle/>
          <a:p>
            <a:r>
              <a:rPr lang="en-US" dirty="0" smtClean="0"/>
              <a:t>Approver</a:t>
            </a:r>
            <a:endParaRPr lang="en-US" dirty="0"/>
          </a:p>
        </p:txBody>
      </p:sp>
      <p:sp>
        <p:nvSpPr>
          <p:cNvPr id="8" name="Content Placeholder 7"/>
          <p:cNvSpPr>
            <a:spLocks noGrp="1"/>
          </p:cNvSpPr>
          <p:nvPr>
            <p:ph sz="quarter" idx="4"/>
          </p:nvPr>
        </p:nvSpPr>
        <p:spPr>
          <a:xfrm>
            <a:off x="4647566" y="1622273"/>
            <a:ext cx="4133850" cy="2797327"/>
          </a:xfr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en-US" sz="1800" dirty="0">
                <a:latin typeface="Calibri" panose="020F0502020204030204" pitchFamily="34" charset="0"/>
                <a:cs typeface="Calibri" panose="020F0502020204030204" pitchFamily="34" charset="0"/>
              </a:rPr>
              <a:t>Individuals authorized to approve business expenditures must: </a:t>
            </a:r>
          </a:p>
          <a:p>
            <a:r>
              <a:rPr lang="en-US" sz="1800" dirty="0">
                <a:latin typeface="Calibri" panose="020F0502020204030204" pitchFamily="34" charset="0"/>
                <a:cs typeface="Calibri" panose="020F0502020204030204" pitchFamily="34" charset="0"/>
              </a:rPr>
              <a:t>Attest the expense is valid and directly related to University business</a:t>
            </a:r>
            <a:r>
              <a:rPr lang="en-US" sz="1800" dirty="0" smtClean="0">
                <a:latin typeface="Calibri" panose="020F0502020204030204" pitchFamily="34" charset="0"/>
                <a:cs typeface="Calibri" panose="020F0502020204030204" pitchFamily="34" charset="0"/>
              </a:rPr>
              <a:t>.</a:t>
            </a:r>
          </a:p>
          <a:p>
            <a:r>
              <a:rPr lang="en-US" sz="1800" dirty="0" smtClean="0">
                <a:latin typeface="Calibri" panose="020F0502020204030204" pitchFamily="34" charset="0"/>
                <a:cs typeface="Calibri" panose="020F0502020204030204" pitchFamily="34" charset="0"/>
              </a:rPr>
              <a:t>Request additional documentation/explanation for excessive or unusual expenses.</a:t>
            </a:r>
          </a:p>
          <a:p>
            <a:r>
              <a:rPr lang="en-US" sz="1800" baseline="0" dirty="0" smtClean="0">
                <a:latin typeface="Calibri" panose="020F0502020204030204" pitchFamily="34" charset="0"/>
                <a:cs typeface="Calibri" panose="020F0502020204030204" pitchFamily="34" charset="0"/>
              </a:rPr>
              <a:t>Ensures business expenses are reasonable</a:t>
            </a:r>
          </a:p>
        </p:txBody>
      </p:sp>
      <p:sp>
        <p:nvSpPr>
          <p:cNvPr id="9" name="Rectangle 8"/>
          <p:cNvSpPr/>
          <p:nvPr/>
        </p:nvSpPr>
        <p:spPr>
          <a:xfrm>
            <a:off x="626226" y="4772294"/>
            <a:ext cx="8034656" cy="923330"/>
          </a:xfrm>
          <a:prstGeom prst="rect">
            <a:avLst/>
          </a:prstGeom>
        </p:spPr>
        <p:txBody>
          <a:bodyPr wrap="square">
            <a:spAutoFit/>
          </a:bodyPr>
          <a:lstStyle/>
          <a:p>
            <a:pPr>
              <a:spcBef>
                <a:spcPts val="0"/>
              </a:spcBef>
              <a:spcAft>
                <a:spcPts val="0"/>
              </a:spcAft>
            </a:pPr>
            <a:r>
              <a:rPr lang="en-US" sz="1800" dirty="0">
                <a:ea typeface="Calibri" panose="020F0502020204030204" pitchFamily="34" charset="0"/>
                <a:cs typeface="Calibri" panose="020F0502020204030204" pitchFamily="34" charset="0"/>
              </a:rPr>
              <a:t>Accounts Payable may review the expenses, </a:t>
            </a:r>
            <a:r>
              <a:rPr lang="en-US" sz="1800" b="1" dirty="0">
                <a:ea typeface="Calibri" panose="020F0502020204030204" pitchFamily="34" charset="0"/>
                <a:cs typeface="Calibri" panose="020F0502020204030204" pitchFamily="34" charset="0"/>
              </a:rPr>
              <a:t>the primary responsibility for the appropriateness of expenditures rests with the employee and approver.</a:t>
            </a:r>
            <a:r>
              <a:rPr lang="en-US" sz="1800" b="1" u="sng" dirty="0">
                <a:ea typeface="Calibri" panose="020F0502020204030204" pitchFamily="34" charset="0"/>
                <a:cs typeface="Calibri" panose="020F0502020204030204" pitchFamily="34"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201118"/>
            <a:ext cx="314369" cy="37867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396" y="1147164"/>
            <a:ext cx="314369" cy="37867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267700" y="6029870"/>
            <a:ext cx="812282" cy="307777"/>
          </a:xfrm>
          <a:prstGeom prst="rect">
            <a:avLst/>
          </a:prstGeom>
          <a:noFill/>
        </p:spPr>
        <p:txBody>
          <a:bodyPr wrap="square" rtlCol="0">
            <a:spAutoFit/>
          </a:bodyPr>
          <a:lstStyle/>
          <a:p>
            <a:r>
              <a:rPr lang="en-US" sz="1400" dirty="0"/>
              <a:t>Slide: </a:t>
            </a:r>
            <a:fld id="{9CA7390C-4B9E-4BC4-BDE0-70F4F37EAFD1}" type="slidenum">
              <a:rPr lang="en-US" sz="1400"/>
              <a:pPr/>
              <a:t>5</a:t>
            </a:fld>
            <a:endParaRPr lang="en-US" sz="1400" dirty="0"/>
          </a:p>
        </p:txBody>
      </p:sp>
    </p:spTree>
    <p:extLst>
      <p:ext uri="{BB962C8B-B14F-4D97-AF65-F5344CB8AC3E}">
        <p14:creationId xmlns:p14="http://schemas.microsoft.com/office/powerpoint/2010/main" val="3199087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041" y="1409378"/>
            <a:ext cx="7283918" cy="2031325"/>
          </a:xfrm>
          <a:prstGeom prst="rect">
            <a:avLst/>
          </a:prstGeom>
        </p:spPr>
        <p:txBody>
          <a:bodyPr wrap="square">
            <a:spAutoFit/>
          </a:bodyPr>
          <a:lstStyle/>
          <a:p>
            <a:pPr algn="ctr"/>
            <a:r>
              <a:rPr lang="en-US" sz="2100" b="1" dirty="0"/>
              <a:t>What’s changed</a:t>
            </a:r>
          </a:p>
          <a:p>
            <a:pPr algn="ctr"/>
            <a:endParaRPr lang="en-US" sz="2100" b="1" dirty="0"/>
          </a:p>
          <a:p>
            <a:r>
              <a:rPr lang="en-US" sz="1200" dirty="0"/>
              <a:t>F3 (employee) or F34 (student) expense report must be submitted to the Department for review and approval within </a:t>
            </a:r>
            <a:r>
              <a:rPr lang="en-US" sz="1200" b="1" dirty="0"/>
              <a:t>60 days</a:t>
            </a:r>
            <a:r>
              <a:rPr lang="en-US" sz="1200" dirty="0"/>
              <a:t> </a:t>
            </a:r>
            <a:r>
              <a:rPr lang="en-US" sz="1200" dirty="0" smtClean="0"/>
              <a:t>of </a:t>
            </a:r>
            <a:r>
              <a:rPr lang="en-US" sz="1200" dirty="0"/>
              <a:t>the date of event, return from trip, or date of expenditure if no event or trip involved.</a:t>
            </a:r>
          </a:p>
          <a:p>
            <a:endParaRPr lang="en-US" sz="1200" b="1" dirty="0">
              <a:solidFill>
                <a:srgbClr val="FF0000"/>
              </a:solidFill>
            </a:endParaRPr>
          </a:p>
          <a:p>
            <a:endParaRPr lang="en-US" sz="1200" dirty="0"/>
          </a:p>
          <a:p>
            <a:endParaRPr lang="en-US" sz="1200" dirty="0"/>
          </a:p>
          <a:p>
            <a:r>
              <a:rPr lang="en-US" sz="1200" dirty="0"/>
              <a:t>		</a:t>
            </a:r>
          </a:p>
        </p:txBody>
      </p:sp>
      <p:pic>
        <p:nvPicPr>
          <p:cNvPr id="4" name="Picture 3"/>
          <p:cNvPicPr>
            <a:picLocks noChangeAspect="1"/>
          </p:cNvPicPr>
          <p:nvPr/>
        </p:nvPicPr>
        <p:blipFill>
          <a:blip r:embed="rId3"/>
          <a:stretch>
            <a:fillRect/>
          </a:stretch>
        </p:blipFill>
        <p:spPr>
          <a:xfrm>
            <a:off x="2971800" y="3048000"/>
            <a:ext cx="2640330" cy="1672352"/>
          </a:xfrm>
          <a:prstGeom prst="rect">
            <a:avLst/>
          </a:prstGeom>
        </p:spPr>
      </p:pic>
      <p:sp>
        <p:nvSpPr>
          <p:cNvPr id="5" name="Title 4"/>
          <p:cNvSpPr>
            <a:spLocks noGrp="1"/>
          </p:cNvSpPr>
          <p:nvPr>
            <p:ph type="title"/>
          </p:nvPr>
        </p:nvSpPr>
        <p:spPr>
          <a:xfrm>
            <a:off x="685800" y="514189"/>
            <a:ext cx="7772400" cy="1143000"/>
          </a:xfrm>
        </p:spPr>
        <p:txBody>
          <a:bodyPr/>
          <a:lstStyle/>
          <a:p>
            <a:r>
              <a:rPr lang="en-US" dirty="0" smtClean="0"/>
              <a:t>Expense Report Submission</a:t>
            </a:r>
            <a:endParaRPr lang="en-US" dirty="0"/>
          </a:p>
        </p:txBody>
      </p:sp>
      <p:sp>
        <p:nvSpPr>
          <p:cNvPr id="3" name="TextBox 2"/>
          <p:cNvSpPr txBox="1"/>
          <p:nvPr/>
        </p:nvSpPr>
        <p:spPr>
          <a:xfrm>
            <a:off x="8294571" y="6019800"/>
            <a:ext cx="914400" cy="307777"/>
          </a:xfrm>
          <a:prstGeom prst="rect">
            <a:avLst/>
          </a:prstGeom>
          <a:noFill/>
        </p:spPr>
        <p:txBody>
          <a:bodyPr wrap="square" rtlCol="0">
            <a:spAutoFit/>
          </a:bodyPr>
          <a:lstStyle/>
          <a:p>
            <a:r>
              <a:rPr lang="en-US" sz="1400" dirty="0"/>
              <a:t>Slide: </a:t>
            </a:r>
            <a:fld id="{9CA7390C-4B9E-4BC4-BDE0-70F4F37EAFD1}" type="slidenum">
              <a:rPr lang="en-US" sz="1400"/>
              <a:pPr/>
              <a:t>6</a:t>
            </a:fld>
            <a:endParaRPr lang="en-US" sz="1400" dirty="0"/>
          </a:p>
        </p:txBody>
      </p:sp>
    </p:spTree>
    <p:extLst>
      <p:ext uri="{BB962C8B-B14F-4D97-AF65-F5344CB8AC3E}">
        <p14:creationId xmlns:p14="http://schemas.microsoft.com/office/powerpoint/2010/main" val="4100143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041" y="1524000"/>
            <a:ext cx="7283918" cy="3046988"/>
          </a:xfrm>
          <a:prstGeom prst="rect">
            <a:avLst/>
          </a:prstGeom>
        </p:spPr>
        <p:txBody>
          <a:bodyPr wrap="square">
            <a:spAutoFit/>
          </a:bodyPr>
          <a:lstStyle/>
          <a:p>
            <a:r>
              <a:rPr lang="en-US" sz="1200" u="sng" dirty="0"/>
              <a:t>Documentation Details</a:t>
            </a:r>
            <a:r>
              <a:rPr lang="en-US" sz="1200" dirty="0"/>
              <a:t>: Documentation must include </a:t>
            </a:r>
          </a:p>
          <a:p>
            <a:pPr marL="557213" lvl="1" indent="-214313">
              <a:buFont typeface="Arial" panose="020B0604020202020204" pitchFamily="34" charset="0"/>
              <a:buChar char="•"/>
            </a:pPr>
            <a:r>
              <a:rPr lang="en-US" sz="1200" dirty="0"/>
              <a:t>name of the vendor, </a:t>
            </a:r>
          </a:p>
          <a:p>
            <a:pPr marL="557213" lvl="1" indent="-214313">
              <a:buFont typeface="Arial" panose="020B0604020202020204" pitchFamily="34" charset="0"/>
              <a:buChar char="•"/>
            </a:pPr>
            <a:r>
              <a:rPr lang="en-US" sz="1200" dirty="0"/>
              <a:t>location, </a:t>
            </a:r>
          </a:p>
          <a:p>
            <a:pPr marL="557213" lvl="1" indent="-214313">
              <a:buFont typeface="Arial" panose="020B0604020202020204" pitchFamily="34" charset="0"/>
              <a:buChar char="•"/>
            </a:pPr>
            <a:r>
              <a:rPr lang="en-US" sz="1200" dirty="0"/>
              <a:t>date, </a:t>
            </a:r>
          </a:p>
          <a:p>
            <a:pPr marL="557213" lvl="1" indent="-214313">
              <a:buFont typeface="Arial" panose="020B0604020202020204" pitchFamily="34" charset="0"/>
              <a:buChar char="•"/>
            </a:pPr>
            <a:r>
              <a:rPr lang="en-US" sz="1200" dirty="0"/>
              <a:t>dollar amount of the expense, and </a:t>
            </a:r>
          </a:p>
          <a:p>
            <a:pPr marL="557213" lvl="1" indent="-214313">
              <a:buFont typeface="Arial" panose="020B0604020202020204" pitchFamily="34" charset="0"/>
              <a:buChar char="•"/>
            </a:pPr>
            <a:r>
              <a:rPr lang="en-US" sz="1200" dirty="0"/>
              <a:t>description of the goods</a:t>
            </a:r>
          </a:p>
          <a:p>
            <a:pPr marL="342900" lvl="1"/>
            <a:endParaRPr lang="en-US" sz="1200" dirty="0"/>
          </a:p>
          <a:p>
            <a:pPr marL="557213" lvl="1" indent="-214313">
              <a:buFont typeface="Arial" panose="020B0604020202020204" pitchFamily="34" charset="0"/>
              <a:buChar char="•"/>
            </a:pPr>
            <a:endParaRPr lang="en-US" sz="1200" dirty="0"/>
          </a:p>
          <a:p>
            <a:r>
              <a:rPr lang="en-US" sz="1200" dirty="0"/>
              <a:t>Best practice: Include information needed to clarify or to establish the accuracy or reliability of information contained in your records.</a:t>
            </a:r>
          </a:p>
          <a:p>
            <a:r>
              <a:rPr lang="en-US" sz="1200" dirty="0"/>
              <a:t> </a:t>
            </a:r>
          </a:p>
          <a:p>
            <a:r>
              <a:rPr lang="en-US" sz="1200" dirty="0"/>
              <a:t>For meals involving people other than the person being reimbursed, a </a:t>
            </a:r>
            <a:r>
              <a:rPr lang="en-US" sz="1200" u="sng" dirty="0"/>
              <a:t>list of attendees or the invitation</a:t>
            </a:r>
            <a:r>
              <a:rPr lang="en-US" sz="1200" dirty="0"/>
              <a:t> must accompany the receipt.  Where it is impractical to obtain a listing of individual names, include an estimated count for attendance and affiliation(s).</a:t>
            </a:r>
          </a:p>
          <a:p>
            <a:r>
              <a:rPr lang="en-US" sz="1200" dirty="0"/>
              <a:t> </a:t>
            </a:r>
          </a:p>
          <a:p>
            <a:r>
              <a:rPr lang="en-US" sz="1200" dirty="0"/>
              <a:t> </a:t>
            </a:r>
          </a:p>
        </p:txBody>
      </p:sp>
      <p:sp>
        <p:nvSpPr>
          <p:cNvPr id="4" name="Title 3"/>
          <p:cNvSpPr>
            <a:spLocks noGrp="1"/>
          </p:cNvSpPr>
          <p:nvPr>
            <p:ph type="title"/>
          </p:nvPr>
        </p:nvSpPr>
        <p:spPr>
          <a:xfrm>
            <a:off x="441559" y="370114"/>
            <a:ext cx="7772400" cy="1143000"/>
          </a:xfrm>
        </p:spPr>
        <p:txBody>
          <a:bodyPr/>
          <a:lstStyle/>
          <a:p>
            <a:r>
              <a:rPr lang="en-US" dirty="0" smtClean="0"/>
              <a:t>Documentation Details</a:t>
            </a:r>
            <a:endParaRPr lang="en-US" dirty="0"/>
          </a:p>
        </p:txBody>
      </p:sp>
      <p:sp>
        <p:nvSpPr>
          <p:cNvPr id="3" name="TextBox 2"/>
          <p:cNvSpPr txBox="1"/>
          <p:nvPr/>
        </p:nvSpPr>
        <p:spPr>
          <a:xfrm>
            <a:off x="8305800" y="6019800"/>
            <a:ext cx="838200" cy="307777"/>
          </a:xfrm>
          <a:prstGeom prst="rect">
            <a:avLst/>
          </a:prstGeom>
          <a:noFill/>
        </p:spPr>
        <p:txBody>
          <a:bodyPr wrap="square" rtlCol="0">
            <a:spAutoFit/>
          </a:bodyPr>
          <a:lstStyle/>
          <a:p>
            <a:r>
              <a:rPr lang="en-US" sz="1400" dirty="0"/>
              <a:t>Slide: </a:t>
            </a:r>
            <a:fld id="{9CA7390C-4B9E-4BC4-BDE0-70F4F37EAFD1}" type="slidenum">
              <a:rPr lang="en-US" sz="1400"/>
              <a:pPr/>
              <a:t>7</a:t>
            </a:fld>
            <a:endParaRPr lang="en-US" sz="1400" dirty="0"/>
          </a:p>
        </p:txBody>
      </p:sp>
    </p:spTree>
    <p:extLst>
      <p:ext uri="{BB962C8B-B14F-4D97-AF65-F5344CB8AC3E}">
        <p14:creationId xmlns:p14="http://schemas.microsoft.com/office/powerpoint/2010/main" val="504310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041" y="1219200"/>
            <a:ext cx="7283918" cy="4431983"/>
          </a:xfrm>
          <a:prstGeom prst="rect">
            <a:avLst/>
          </a:prstGeom>
        </p:spPr>
        <p:txBody>
          <a:bodyPr wrap="square">
            <a:spAutoFit/>
          </a:bodyPr>
          <a:lstStyle/>
          <a:p>
            <a:r>
              <a:rPr lang="en-US" sz="1800" b="1" dirty="0"/>
              <a:t>Receipt Documentation</a:t>
            </a:r>
            <a:r>
              <a:rPr lang="en-US" sz="1800" dirty="0"/>
              <a:t>: Electronic or scanned documentation, including photo image of receipt, is acceptable, provided the image is clear and complete.  </a:t>
            </a:r>
            <a:r>
              <a:rPr lang="en-US" sz="1800" b="1" dirty="0"/>
              <a:t>Employees and departments should take necessary precautions and implement procedures to ensure the same expense is not submitted multiple times.  </a:t>
            </a:r>
          </a:p>
          <a:p>
            <a:r>
              <a:rPr lang="en-US" sz="1800" dirty="0"/>
              <a:t> </a:t>
            </a:r>
          </a:p>
          <a:p>
            <a:r>
              <a:rPr lang="en-US" sz="1800" b="1" dirty="0"/>
              <a:t>Receipt Threshold</a:t>
            </a:r>
            <a:r>
              <a:rPr lang="en-US" sz="1800" dirty="0"/>
              <a:t>: Detailed receipts must be provided for expenses of $50.00 or greater.  For expenses less than $50.00, receipts are not </a:t>
            </a:r>
            <a:r>
              <a:rPr lang="en-US" sz="1800" dirty="0" smtClean="0"/>
              <a:t>required, </a:t>
            </a:r>
            <a:r>
              <a:rPr lang="en-US" sz="1800" dirty="0"/>
              <a:t>the employee is still required to </a:t>
            </a:r>
            <a:r>
              <a:rPr lang="en-US" sz="1800" dirty="0" smtClean="0"/>
              <a:t>provide:</a:t>
            </a:r>
          </a:p>
          <a:p>
            <a:pPr marL="285750" indent="-285750">
              <a:buFont typeface="Courier New" panose="02070309020205020404" pitchFamily="49" charset="0"/>
              <a:buChar char="o"/>
            </a:pPr>
            <a:r>
              <a:rPr lang="en-US" sz="1800" dirty="0" smtClean="0"/>
              <a:t>name </a:t>
            </a:r>
            <a:r>
              <a:rPr lang="en-US" sz="1800" dirty="0"/>
              <a:t>of the </a:t>
            </a:r>
            <a:r>
              <a:rPr lang="en-US" sz="1800" dirty="0" smtClean="0"/>
              <a:t>vendor</a:t>
            </a:r>
            <a:endParaRPr lang="en-US" sz="1800" dirty="0"/>
          </a:p>
          <a:p>
            <a:pPr marL="285750" indent="-285750">
              <a:buFont typeface="Courier New" panose="02070309020205020404" pitchFamily="49" charset="0"/>
              <a:buChar char="o"/>
            </a:pPr>
            <a:r>
              <a:rPr lang="en-US" sz="1800" dirty="0" smtClean="0"/>
              <a:t>location</a:t>
            </a:r>
          </a:p>
          <a:p>
            <a:pPr marL="285750" indent="-285750">
              <a:buFont typeface="Courier New" panose="02070309020205020404" pitchFamily="49" charset="0"/>
              <a:buChar char="o"/>
            </a:pPr>
            <a:r>
              <a:rPr lang="en-US" sz="1800" dirty="0" smtClean="0"/>
              <a:t>date</a:t>
            </a:r>
          </a:p>
          <a:p>
            <a:pPr marL="285750" indent="-285750">
              <a:buFont typeface="Courier New" panose="02070309020205020404" pitchFamily="49" charset="0"/>
              <a:buChar char="o"/>
            </a:pPr>
            <a:r>
              <a:rPr lang="en-US" sz="1800" dirty="0" smtClean="0"/>
              <a:t>dollar </a:t>
            </a:r>
            <a:r>
              <a:rPr lang="en-US" sz="1800" dirty="0"/>
              <a:t>amount of the </a:t>
            </a:r>
            <a:r>
              <a:rPr lang="en-US" sz="1800" dirty="0" smtClean="0"/>
              <a:t>expense</a:t>
            </a:r>
          </a:p>
          <a:p>
            <a:pPr marL="285750" indent="-285750">
              <a:buFont typeface="Courier New" panose="02070309020205020404" pitchFamily="49" charset="0"/>
              <a:buChar char="o"/>
            </a:pPr>
            <a:r>
              <a:rPr lang="en-US" sz="1800" dirty="0" smtClean="0"/>
              <a:t>description </a:t>
            </a:r>
            <a:r>
              <a:rPr lang="en-US" sz="1800" dirty="0"/>
              <a:t>of the goods </a:t>
            </a:r>
            <a:r>
              <a:rPr lang="en-US" sz="1800" dirty="0" smtClean="0"/>
              <a:t>purchased.  </a:t>
            </a:r>
            <a:endParaRPr lang="en-US" sz="1800" dirty="0"/>
          </a:p>
          <a:p>
            <a:r>
              <a:rPr lang="en-US" sz="1800" dirty="0"/>
              <a:t> </a:t>
            </a:r>
          </a:p>
          <a:p>
            <a:r>
              <a:rPr lang="en-US" sz="1200" dirty="0"/>
              <a:t> </a:t>
            </a:r>
          </a:p>
        </p:txBody>
      </p:sp>
      <p:sp>
        <p:nvSpPr>
          <p:cNvPr id="4" name="Title 3"/>
          <p:cNvSpPr>
            <a:spLocks noGrp="1"/>
          </p:cNvSpPr>
          <p:nvPr>
            <p:ph type="title"/>
          </p:nvPr>
        </p:nvSpPr>
        <p:spPr/>
        <p:txBody>
          <a:bodyPr/>
          <a:lstStyle/>
          <a:p>
            <a:r>
              <a:rPr lang="en-US" dirty="0" smtClean="0"/>
              <a:t>Documentation Requirements</a:t>
            </a:r>
            <a:endParaRPr lang="en-US" dirty="0"/>
          </a:p>
        </p:txBody>
      </p:sp>
      <p:sp>
        <p:nvSpPr>
          <p:cNvPr id="3" name="TextBox 2"/>
          <p:cNvSpPr txBox="1"/>
          <p:nvPr/>
        </p:nvSpPr>
        <p:spPr>
          <a:xfrm>
            <a:off x="8305800" y="6019800"/>
            <a:ext cx="898759" cy="307777"/>
          </a:xfrm>
          <a:prstGeom prst="rect">
            <a:avLst/>
          </a:prstGeom>
          <a:noFill/>
        </p:spPr>
        <p:txBody>
          <a:bodyPr wrap="square" rtlCol="0">
            <a:spAutoFit/>
          </a:bodyPr>
          <a:lstStyle/>
          <a:p>
            <a:r>
              <a:rPr lang="en-US" sz="1400" dirty="0"/>
              <a:t>Slide: </a:t>
            </a:r>
            <a:fld id="{9CA7390C-4B9E-4BC4-BDE0-70F4F37EAFD1}" type="slidenum">
              <a:rPr lang="en-US" sz="1400"/>
              <a:pPr/>
              <a:t>8</a:t>
            </a:fld>
            <a:endParaRPr lang="en-US" sz="1400" dirty="0"/>
          </a:p>
        </p:txBody>
      </p:sp>
    </p:spTree>
    <p:extLst>
      <p:ext uri="{BB962C8B-B14F-4D97-AF65-F5344CB8AC3E}">
        <p14:creationId xmlns:p14="http://schemas.microsoft.com/office/powerpoint/2010/main" val="912170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679" y="1066800"/>
            <a:ext cx="3184759" cy="3139321"/>
          </a:xfrm>
          <a:prstGeom prst="rect">
            <a:avLst/>
          </a:prstGeom>
        </p:spPr>
        <p:txBody>
          <a:bodyPr wrap="square">
            <a:spAutoFit/>
          </a:bodyPr>
          <a:lstStyle/>
          <a:p>
            <a:r>
              <a:rPr lang="en-US" sz="1800" dirty="0"/>
              <a:t> </a:t>
            </a:r>
          </a:p>
          <a:p>
            <a:r>
              <a:rPr lang="en-US" sz="1800" b="1" u="sng" dirty="0"/>
              <a:t>Missing Receipt</a:t>
            </a:r>
            <a:r>
              <a:rPr lang="en-US" sz="1800" dirty="0"/>
              <a:t>: If a receipt is lost, first try to obtain a copy from the vendor.  When a detailed receipt is required but not available, a Missing Receipt Form must be completed.  </a:t>
            </a:r>
          </a:p>
          <a:p>
            <a:endParaRPr lang="en-US" sz="1800" dirty="0"/>
          </a:p>
          <a:p>
            <a:r>
              <a:rPr lang="en-US" sz="1800" dirty="0"/>
              <a:t>						</a:t>
            </a:r>
            <a:endParaRPr lang="en-US" sz="1200" dirty="0"/>
          </a:p>
        </p:txBody>
      </p:sp>
      <p:sp>
        <p:nvSpPr>
          <p:cNvPr id="4" name="Title 3"/>
          <p:cNvSpPr>
            <a:spLocks noGrp="1"/>
          </p:cNvSpPr>
          <p:nvPr>
            <p:ph type="title"/>
          </p:nvPr>
        </p:nvSpPr>
        <p:spPr>
          <a:xfrm>
            <a:off x="0" y="76200"/>
            <a:ext cx="5257800" cy="1143000"/>
          </a:xfrm>
        </p:spPr>
        <p:txBody>
          <a:bodyPr/>
          <a:lstStyle/>
          <a:p>
            <a:r>
              <a:rPr lang="en-US" sz="4000" dirty="0" smtClean="0"/>
              <a:t>Missing Receipt Form</a:t>
            </a:r>
            <a:endParaRPr lang="en-US" sz="4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90823" y="1130684"/>
            <a:ext cx="5105400" cy="4724399"/>
          </a:xfrm>
          <a:prstGeom prst="rect">
            <a:avLst/>
          </a:prstGeom>
        </p:spPr>
      </p:pic>
      <p:sp>
        <p:nvSpPr>
          <p:cNvPr id="5" name="TextBox 4"/>
          <p:cNvSpPr txBox="1"/>
          <p:nvPr/>
        </p:nvSpPr>
        <p:spPr>
          <a:xfrm>
            <a:off x="8382000" y="6018311"/>
            <a:ext cx="838200" cy="307777"/>
          </a:xfrm>
          <a:prstGeom prst="rect">
            <a:avLst/>
          </a:prstGeom>
          <a:noFill/>
        </p:spPr>
        <p:txBody>
          <a:bodyPr wrap="square" rtlCol="0">
            <a:spAutoFit/>
          </a:bodyPr>
          <a:lstStyle/>
          <a:p>
            <a:r>
              <a:rPr lang="en-US" sz="1400" dirty="0"/>
              <a:t>Slide: </a:t>
            </a:r>
            <a:fld id="{9CA7390C-4B9E-4BC4-BDE0-70F4F37EAFD1}" type="slidenum">
              <a:rPr lang="en-US" sz="1400"/>
              <a:pPr/>
              <a:t>9</a:t>
            </a:fld>
            <a:endParaRPr lang="en-US" sz="1400" dirty="0"/>
          </a:p>
        </p:txBody>
      </p:sp>
    </p:spTree>
    <p:extLst>
      <p:ext uri="{BB962C8B-B14F-4D97-AF65-F5344CB8AC3E}">
        <p14:creationId xmlns:p14="http://schemas.microsoft.com/office/powerpoint/2010/main" val="1235671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UR.lightbackgrnd</Template>
  <TotalTime>4499</TotalTime>
  <Words>4272</Words>
  <Application>Microsoft Office PowerPoint</Application>
  <PresentationFormat>On-screen Show (4:3)</PresentationFormat>
  <Paragraphs>523</Paragraphs>
  <Slides>32</Slides>
  <Notes>32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3" baseType="lpstr">
      <vt:lpstr>Arial</vt:lpstr>
      <vt:lpstr>Calibri</vt:lpstr>
      <vt:lpstr>Calibri Light</vt:lpstr>
      <vt:lpstr>Courier New</vt:lpstr>
      <vt:lpstr>MS Pゴシック</vt:lpstr>
      <vt:lpstr>Tahoma</vt:lpstr>
      <vt:lpstr>Times New Roman</vt:lpstr>
      <vt:lpstr>Wingdings</vt:lpstr>
      <vt:lpstr>Office Theme</vt:lpstr>
      <vt:lpstr>Custom Design</vt:lpstr>
      <vt:lpstr>Worksheet</vt:lpstr>
      <vt:lpstr>Business Expense and Travel Reimbursement Policy and Procedures</vt:lpstr>
      <vt:lpstr>Topics that will be covered</vt:lpstr>
      <vt:lpstr>PowerPoint Presentation</vt:lpstr>
      <vt:lpstr>Cashier/Bursar Reimbursements</vt:lpstr>
      <vt:lpstr>Roles</vt:lpstr>
      <vt:lpstr>Expense Report Submission</vt:lpstr>
      <vt:lpstr>Documentation Details</vt:lpstr>
      <vt:lpstr>Documentation Requirements</vt:lpstr>
      <vt:lpstr>Missing Receipt Form</vt:lpstr>
      <vt:lpstr>Receipt documentation must be listed in US dollars</vt:lpstr>
      <vt:lpstr>Examples of Proper Documentation</vt:lpstr>
      <vt:lpstr>Examples of Proper Documentation</vt:lpstr>
      <vt:lpstr>F2 Advanced Airfare</vt:lpstr>
      <vt:lpstr>F2 Advanced Reconciliation</vt:lpstr>
      <vt:lpstr>Traveling Under Federal Funds</vt:lpstr>
      <vt:lpstr>International Travel</vt:lpstr>
      <vt:lpstr>Rental Cars</vt:lpstr>
      <vt:lpstr>Car Rental Insurance</vt:lpstr>
      <vt:lpstr>Business Purpose</vt:lpstr>
      <vt:lpstr>What’s the difference between the new F-3 and the F-34?</vt:lpstr>
      <vt:lpstr>Required information on the new form</vt:lpstr>
      <vt:lpstr>Per Diem Option When Traveling</vt:lpstr>
      <vt:lpstr>Per Diem Rate by Destination</vt:lpstr>
      <vt:lpstr>Example: How to find the per diem rate and enter on the expense report form</vt:lpstr>
      <vt:lpstr>PowerPoint Presentation</vt:lpstr>
      <vt:lpstr>PowerPoint Presentation</vt:lpstr>
      <vt:lpstr>Mileage Reimbursement</vt:lpstr>
      <vt:lpstr>Mileage Log form</vt:lpstr>
      <vt:lpstr>Mileage Reimbursement Example</vt:lpstr>
      <vt:lpstr>PowerPoint Presentation</vt:lpstr>
      <vt:lpstr>PowerPoint Presentation</vt:lpstr>
      <vt:lpstr>Summary</vt:lpstr>
    </vt:vector>
  </TitlesOfParts>
  <Manager/>
  <Company>URMC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University of Rochester</dc:creator>
  <cp:keywords/>
  <dc:description/>
  <cp:lastModifiedBy>Johnson, Erin</cp:lastModifiedBy>
  <cp:revision>162</cp:revision>
  <cp:lastPrinted>2019-09-10T18:41:20Z</cp:lastPrinted>
  <dcterms:created xsi:type="dcterms:W3CDTF">2019-06-12T12:45:40Z</dcterms:created>
  <dcterms:modified xsi:type="dcterms:W3CDTF">2019-09-10T18:50:24Z</dcterms:modified>
  <cp:category/>
</cp:coreProperties>
</file>