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Layouts/slideLayout16.xml" ContentType="application/vnd.openxmlformats-officedocument.presentationml.slideLayout+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notesSlides/notesSlide21.xml" ContentType="application/vnd.openxmlformats-officedocument.presentationml.notesSlide+xml"/>
  <Override PartName="/ppt/slideLayouts/slideLayout9.xml" ContentType="application/vnd.openxmlformats-officedocument.presentationml.slideLayout+xml"/>
  <Override PartName="/ppt/notesSlides/notesSlide23.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slideLayouts/slideLayout5.xml" ContentType="application/vnd.openxmlformats-officedocument.presentationml.slideLayout+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Layouts/slideLayout4.xml" ContentType="application/vnd.openxmlformats-officedocument.presentationml.slideLayout+xml"/>
  <Override PartName="/ppt/notesSlides/notesSlide41.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43.xml" ContentType="application/vnd.openxmlformats-officedocument.presentationml.notesSlide+xml"/>
  <Override PartName="/ppt/slideLayouts/slideLayout2.xml" ContentType="application/vnd.openxmlformats-officedocument.presentationml.slideLayout+xml"/>
  <Override PartName="/ppt/notesSlides/notesSlide42.xml" ContentType="application/vnd.openxmlformats-officedocument.presentationml.notesSlide+xml"/>
  <Override PartName="/ppt/notesSlides/notesSlide22.xml" ContentType="application/vnd.openxmlformats-officedocument.presentationml.notesSlide+xml"/>
  <Override PartName="/ppt/notesSlides/notesSlide35.xml" ContentType="application/vnd.openxmlformats-officedocument.presentationml.notesSlide+xml"/>
  <Override PartName="/ppt/slideLayouts/slideLayout6.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slideLayouts/slideLayout7.xml" ContentType="application/vnd.openxmlformats-officedocument.presentationml.slideLayout+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ink/ink4.xml" ContentType="application/inkml+xml"/>
  <Override PartName="/ppt/ink/ink3.xml" ContentType="application/inkml+xml"/>
  <Override PartName="/ppt/ink/ink2.xml" ContentType="application/inkml+xml"/>
  <Override PartName="/ppt/theme/theme3.xml" ContentType="application/vnd.openxmlformats-officedocument.theme+xml"/>
  <Override PartName="/ppt/ink/ink5.xml" ContentType="application/inkml+xml"/>
  <Override PartName="/ppt/ink/ink1.xml" ContentType="application/inkml+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handoutMasterIdLst>
    <p:handoutMasterId r:id="rId47"/>
  </p:handoutMasterIdLst>
  <p:sldIdLst>
    <p:sldId id="259" r:id="rId3"/>
    <p:sldId id="262" r:id="rId4"/>
    <p:sldId id="263" r:id="rId5"/>
    <p:sldId id="264" r:id="rId6"/>
    <p:sldId id="265" r:id="rId7"/>
    <p:sldId id="266" r:id="rId8"/>
    <p:sldId id="261" r:id="rId9"/>
    <p:sldId id="260" r:id="rId10"/>
    <p:sldId id="267" r:id="rId11"/>
    <p:sldId id="268" r:id="rId12"/>
    <p:sldId id="271" r:id="rId13"/>
    <p:sldId id="270" r:id="rId14"/>
    <p:sldId id="272" r:id="rId15"/>
    <p:sldId id="273" r:id="rId16"/>
    <p:sldId id="274" r:id="rId17"/>
    <p:sldId id="275" r:id="rId18"/>
    <p:sldId id="347" r:id="rId19"/>
    <p:sldId id="276" r:id="rId20"/>
    <p:sldId id="280" r:id="rId21"/>
    <p:sldId id="278" r:id="rId22"/>
    <p:sldId id="282" r:id="rId23"/>
    <p:sldId id="340" r:id="rId24"/>
    <p:sldId id="287" r:id="rId25"/>
    <p:sldId id="290" r:id="rId26"/>
    <p:sldId id="289" r:id="rId27"/>
    <p:sldId id="301" r:id="rId28"/>
    <p:sldId id="302" r:id="rId29"/>
    <p:sldId id="343" r:id="rId30"/>
    <p:sldId id="304" r:id="rId31"/>
    <p:sldId id="305" r:id="rId32"/>
    <p:sldId id="317" r:id="rId33"/>
    <p:sldId id="344" r:id="rId34"/>
    <p:sldId id="348" r:id="rId35"/>
    <p:sldId id="319" r:id="rId36"/>
    <p:sldId id="320" r:id="rId37"/>
    <p:sldId id="323" r:id="rId38"/>
    <p:sldId id="322" r:id="rId39"/>
    <p:sldId id="324" r:id="rId40"/>
    <p:sldId id="325" r:id="rId41"/>
    <p:sldId id="326" r:id="rId42"/>
    <p:sldId id="327" r:id="rId43"/>
    <p:sldId id="329" r:id="rId44"/>
    <p:sldId id="330" r:id="rId45"/>
  </p:sldIdLst>
  <p:sldSz cx="9144000" cy="6858000" type="screen4x3"/>
  <p:notesSz cx="7315200" cy="96012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
          <p15:clr>
            <a:srgbClr val="A4A3A4"/>
          </p15:clr>
        </p15:guide>
        <p15:guide id="2" orient="horz" pos="1392" userDrawn="1">
          <p15:clr>
            <a:srgbClr val="A4A3A4"/>
          </p15:clr>
        </p15:guide>
        <p15:guide id="3" pos="2880">
          <p15:clr>
            <a:srgbClr val="A4A3A4"/>
          </p15:clr>
        </p15:guide>
        <p15:guide id="4" pos="4276">
          <p15:clr>
            <a:srgbClr val="A4A3A4"/>
          </p15:clr>
        </p15:guide>
        <p15:guide id="5" pos="537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Watkins" initials="CW" lastIdx="35" clrIdx="0">
    <p:extLst>
      <p:ext uri="{19B8F6BF-5375-455C-9EA6-DF929625EA0E}">
        <p15:presenceInfo xmlns:p15="http://schemas.microsoft.com/office/powerpoint/2012/main" userId="S-1-5-21-847016160-4124738267-1826922858-12108" providerId="AD"/>
      </p:ext>
    </p:extLst>
  </p:cmAuthor>
  <p:cmAuthor id="2" name="Robyn Torpey" initials="RT" lastIdx="3" clrIdx="1">
    <p:extLst>
      <p:ext uri="{19B8F6BF-5375-455C-9EA6-DF929625EA0E}">
        <p15:presenceInfo xmlns:p15="http://schemas.microsoft.com/office/powerpoint/2012/main" userId="S-1-5-21-847016160-4124738267-1826922858-9839" providerId="AD"/>
      </p:ext>
    </p:extLst>
  </p:cmAuthor>
  <p:cmAuthor id="3" name="Francisco Javier Leon Solis" initials="FJLS" lastIdx="9" clrIdx="2">
    <p:extLst>
      <p:ext uri="{19B8F6BF-5375-455C-9EA6-DF929625EA0E}">
        <p15:presenceInfo xmlns:p15="http://schemas.microsoft.com/office/powerpoint/2012/main" userId="S-1-5-21-847016160-4124738267-1826922858-10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29C10"/>
    <a:srgbClr val="E0B412"/>
    <a:srgbClr val="FDC015"/>
    <a:srgbClr val="00477F"/>
    <a:srgbClr val="0070C0"/>
    <a:srgbClr val="75A4DD"/>
    <a:srgbClr val="43CBFB"/>
    <a:srgbClr val="D3DBEA"/>
    <a:srgbClr val="F99B1F"/>
    <a:srgbClr val="AF9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51" autoAdjust="0"/>
    <p:restoredTop sz="28614" autoAdjust="0"/>
  </p:normalViewPr>
  <p:slideViewPr>
    <p:cSldViewPr>
      <p:cViewPr varScale="1">
        <p:scale>
          <a:sx n="22" d="100"/>
          <a:sy n="22" d="100"/>
        </p:scale>
        <p:origin x="2874" y="18"/>
      </p:cViewPr>
      <p:guideLst>
        <p:guide orient="horz" pos="270"/>
        <p:guide orient="horz" pos="1392"/>
        <p:guide pos="2880"/>
        <p:guide pos="4276"/>
        <p:guide pos="5374"/>
      </p:guideLst>
    </p:cSldViewPr>
  </p:slideViewPr>
  <p:outlineViewPr>
    <p:cViewPr>
      <p:scale>
        <a:sx n="33" d="100"/>
        <a:sy n="33" d="100"/>
      </p:scale>
      <p:origin x="0" y="-768"/>
    </p:cViewPr>
  </p:outlineViewPr>
  <p:notesTextViewPr>
    <p:cViewPr>
      <p:scale>
        <a:sx n="3" d="2"/>
        <a:sy n="3" d="2"/>
      </p:scale>
      <p:origin x="0" y="0"/>
    </p:cViewPr>
  </p:notesTextViewPr>
  <p:sorterViewPr>
    <p:cViewPr>
      <p:scale>
        <a:sx n="200" d="100"/>
        <a:sy n="200" d="100"/>
      </p:scale>
      <p:origin x="0" y="-18402"/>
    </p:cViewPr>
  </p:sorterViewPr>
  <p:notesViewPr>
    <p:cSldViewPr>
      <p:cViewPr varScale="1">
        <p:scale>
          <a:sx n="62" d="100"/>
          <a:sy n="62" d="100"/>
        </p:scale>
        <p:origin x="277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8" Type="http://schemas.openxmlformats.org/officeDocument/2006/relationships/customXml" Target="../customXml/item5.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57" Type="http://schemas.openxmlformats.org/officeDocument/2006/relationships/customXml" Target="../customXml/item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09C714-6F6E-4C9B-9CD6-E92B60E78942}"/>
              </a:ext>
            </a:extLst>
          </p:cNvPr>
          <p:cNvSpPr>
            <a:spLocks noGrp="1"/>
          </p:cNvSpPr>
          <p:nvPr>
            <p:ph type="hdr" sz="quarter"/>
          </p:nvPr>
        </p:nvSpPr>
        <p:spPr>
          <a:xfrm>
            <a:off x="1" y="0"/>
            <a:ext cx="3170583" cy="482028"/>
          </a:xfrm>
          <a:prstGeom prst="rect">
            <a:avLst/>
          </a:prstGeom>
        </p:spPr>
        <p:txBody>
          <a:bodyPr vert="horz" lIns="94851" tIns="47425" rIns="94851" bIns="47425"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CC0A49-5330-4766-9364-4E8170D4B956}"/>
              </a:ext>
            </a:extLst>
          </p:cNvPr>
          <p:cNvSpPr>
            <a:spLocks noGrp="1"/>
          </p:cNvSpPr>
          <p:nvPr>
            <p:ph type="dt" sz="quarter" idx="1"/>
          </p:nvPr>
        </p:nvSpPr>
        <p:spPr>
          <a:xfrm>
            <a:off x="4142962" y="0"/>
            <a:ext cx="3170583" cy="482028"/>
          </a:xfrm>
          <a:prstGeom prst="rect">
            <a:avLst/>
          </a:prstGeom>
        </p:spPr>
        <p:txBody>
          <a:bodyPr vert="horz" lIns="94851" tIns="47425" rIns="94851" bIns="47425" rtlCol="0"/>
          <a:lstStyle>
            <a:lvl1pPr algn="r">
              <a:defRPr sz="1200"/>
            </a:lvl1pPr>
          </a:lstStyle>
          <a:p>
            <a:fld id="{B49507C4-5835-45CF-A0B3-C006EA8755DB}" type="datetimeFigureOut">
              <a:rPr lang="en-US" smtClean="0"/>
              <a:t>1/10/2018</a:t>
            </a:fld>
            <a:endParaRPr lang="en-US" dirty="0"/>
          </a:p>
        </p:txBody>
      </p:sp>
      <p:sp>
        <p:nvSpPr>
          <p:cNvPr id="4" name="Footer Placeholder 3">
            <a:extLst>
              <a:ext uri="{FF2B5EF4-FFF2-40B4-BE49-F238E27FC236}">
                <a16:creationId xmlns:a16="http://schemas.microsoft.com/office/drawing/2014/main" id="{C4B403B8-AAFA-4902-B8DC-CEDDD0AED598}"/>
              </a:ext>
            </a:extLst>
          </p:cNvPr>
          <p:cNvSpPr>
            <a:spLocks noGrp="1"/>
          </p:cNvSpPr>
          <p:nvPr>
            <p:ph type="ftr" sz="quarter" idx="2"/>
          </p:nvPr>
        </p:nvSpPr>
        <p:spPr>
          <a:xfrm>
            <a:off x="1" y="9119174"/>
            <a:ext cx="3170583" cy="482028"/>
          </a:xfrm>
          <a:prstGeom prst="rect">
            <a:avLst/>
          </a:prstGeom>
        </p:spPr>
        <p:txBody>
          <a:bodyPr vert="horz" lIns="94851" tIns="47425" rIns="94851" bIns="47425" rtlCol="0" anchor="b"/>
          <a:lstStyle>
            <a:lvl1pPr algn="l">
              <a:defRPr sz="1200"/>
            </a:lvl1pPr>
          </a:lstStyle>
          <a:p>
            <a:r>
              <a:rPr lang="en-US" dirty="0"/>
              <a:t>UR Budget - Budget Amendments</a:t>
            </a:r>
          </a:p>
        </p:txBody>
      </p:sp>
      <p:sp>
        <p:nvSpPr>
          <p:cNvPr id="5" name="Slide Number Placeholder 4">
            <a:extLst>
              <a:ext uri="{FF2B5EF4-FFF2-40B4-BE49-F238E27FC236}">
                <a16:creationId xmlns:a16="http://schemas.microsoft.com/office/drawing/2014/main" id="{AC9686A3-5411-4D78-AA91-C74DB1C7AB9F}"/>
              </a:ext>
            </a:extLst>
          </p:cNvPr>
          <p:cNvSpPr>
            <a:spLocks noGrp="1"/>
          </p:cNvSpPr>
          <p:nvPr>
            <p:ph type="sldNum" sz="quarter" idx="3"/>
          </p:nvPr>
        </p:nvSpPr>
        <p:spPr>
          <a:xfrm>
            <a:off x="4142962" y="9119174"/>
            <a:ext cx="3170583" cy="482028"/>
          </a:xfrm>
          <a:prstGeom prst="rect">
            <a:avLst/>
          </a:prstGeom>
        </p:spPr>
        <p:txBody>
          <a:bodyPr vert="horz" lIns="94851" tIns="47425" rIns="94851" bIns="47425" rtlCol="0" anchor="b"/>
          <a:lstStyle>
            <a:lvl1pPr algn="r">
              <a:defRPr sz="1200"/>
            </a:lvl1pPr>
          </a:lstStyle>
          <a:p>
            <a:fld id="{B2C04A32-8DD0-4BA5-AE95-1B8212CBD28A}" type="slidenum">
              <a:rPr lang="en-US" smtClean="0"/>
              <a:t>‹#›</a:t>
            </a:fld>
            <a:endParaRPr lang="en-US" dirty="0"/>
          </a:p>
        </p:txBody>
      </p:sp>
    </p:spTree>
    <p:extLst>
      <p:ext uri="{BB962C8B-B14F-4D97-AF65-F5344CB8AC3E}">
        <p14:creationId xmlns:p14="http://schemas.microsoft.com/office/powerpoint/2010/main" val="271056130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2T18:04:45.441"/>
    </inkml:context>
    <inkml:brush xml:id="br0">
      <inkml:brushProperty name="width" value="0.05" units="cm"/>
      <inkml:brushProperty name="height" value="0.05" units="cm"/>
    </inkml:brush>
  </inkml:definitions>
  <inkml:trace contextRef="#ctx0" brushRef="#br0">0 0 0,'0'0'32,"0"0"32,0 0 64,0 0 64,0 0-63,0 0-129,0 0 0,0 0 0,0 0-33,0 0-159,0 0-128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01T20:02:33.661"/>
    </inkml:context>
    <inkml:brush xml:id="br0">
      <inkml:brushProperty name="height" value="0.053" units="cm"/>
    </inkml:brush>
  </inkml:definitions>
  <inkml:trace contextRef="#ctx0" brushRef="#br0">0 1 128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2T18:04:45.441"/>
    </inkml:context>
    <inkml:brush xml:id="br0">
      <inkml:brushProperty name="width" value="0.05" units="cm"/>
      <inkml:brushProperty name="height" value="0.05" units="cm"/>
    </inkml:brush>
  </inkml:definitions>
  <inkml:trace contextRef="#ctx0" brushRef="#br0">0 0 0,'0'0'32,"0"0"32,0 0 64,0 0 64,0 0-63,0 0-129,0 0 0,0 0 0,0 0-33,0 0-159,0 0-128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2T18:04:45.441"/>
    </inkml:context>
    <inkml:brush xml:id="br0">
      <inkml:brushProperty name="width" value="0.05" units="cm"/>
      <inkml:brushProperty name="height" value="0.05" units="cm"/>
    </inkml:brush>
  </inkml:definitions>
  <inkml:trace contextRef="#ctx0" brushRef="#br0">0 0 0,'0'0'32,"0"0"32,0 0 64,0 0 64,0 0-63,0 0-129,0 0 0,0 0 0,0 0-33,0 0-159,0 0-128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2T18:04:45.441"/>
    </inkml:context>
    <inkml:brush xml:id="br0">
      <inkml:brushProperty name="width" value="0.05" units="cm"/>
      <inkml:brushProperty name="height" value="0.05" units="cm"/>
    </inkml:brush>
  </inkml:definitions>
  <inkml:trace contextRef="#ctx0" brushRef="#br0">0 0 0,'0'0'32,"0"0"32,0 0 64,0 0 64,0 0-63,0 0-129,0 0 0,0 0 0,0 0-33,0 0-159,0 0-128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3"/>
            <a:ext cx="3169920" cy="481727"/>
          </a:xfrm>
          <a:prstGeom prst="rect">
            <a:avLst/>
          </a:prstGeom>
        </p:spPr>
        <p:txBody>
          <a:bodyPr vert="horz" lIns="96653" tIns="48327" rIns="96653" bIns="48327" rtlCol="0"/>
          <a:lstStyle>
            <a:lvl1pPr algn="r">
              <a:defRPr sz="1200"/>
            </a:lvl1pPr>
          </a:lstStyle>
          <a:p>
            <a:fld id="{A5B72D97-13C4-4C02-A59E-69D5B8030743}" type="datetimeFigureOut">
              <a:rPr lang="en-US" smtClean="0"/>
              <a:t>1/10/2018</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6"/>
            <a:ext cx="5852160" cy="3780474"/>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dirty="0"/>
              <a:t>UR Budget - Budget Amendments</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5819686-537D-4FBF-B056-78B6AF278E5F}" type="slidenum">
              <a:rPr lang="en-US" smtClean="0"/>
              <a:t>‹#›</a:t>
            </a:fld>
            <a:endParaRPr lang="en-US" dirty="0"/>
          </a:p>
        </p:txBody>
      </p:sp>
    </p:spTree>
    <p:extLst>
      <p:ext uri="{BB962C8B-B14F-4D97-AF65-F5344CB8AC3E}">
        <p14:creationId xmlns:p14="http://schemas.microsoft.com/office/powerpoint/2010/main" val="7523938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19686-537D-4FBF-B056-78B6AF278E5F}" type="slidenum">
              <a:rPr lang="en-US" smtClean="0"/>
              <a:t>1</a:t>
            </a:fld>
            <a:endParaRPr lang="en-US" dirty="0"/>
          </a:p>
        </p:txBody>
      </p:sp>
      <p:sp>
        <p:nvSpPr>
          <p:cNvPr id="5" name="Footer Placeholder 2">
            <a:extLst>
              <a:ext uri="{FF2B5EF4-FFF2-40B4-BE49-F238E27FC236}">
                <a16:creationId xmlns:a16="http://schemas.microsoft.com/office/drawing/2014/main" id="{195C21BA-021A-4EA7-B8A2-0F53DD7633E6}"/>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258490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Now, we’ll go into UR Budget together and walk through a Budget Amendment.</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n-US" b="1" dirty="0"/>
              <a:t>Exercises are not in your student guide, so you can concentrate on the live UR Budget training environment. </a:t>
            </a:r>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10</a:t>
            </a:fld>
            <a:endParaRPr lang="en-GB" dirty="0"/>
          </a:p>
        </p:txBody>
      </p:sp>
    </p:spTree>
    <p:extLst>
      <p:ext uri="{BB962C8B-B14F-4D97-AF65-F5344CB8AC3E}">
        <p14:creationId xmlns:p14="http://schemas.microsoft.com/office/powerpoint/2010/main" val="401579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984894">
              <a:defRPr/>
            </a:pPr>
            <a:r>
              <a:rPr lang="en-GB" dirty="0">
                <a:solidFill>
                  <a:prstClr val="black"/>
                </a:solidFill>
                <a:latin typeface="Calibri" panose="020F0502020204030204"/>
              </a:rPr>
              <a:t>UR Budget - Budget Amendments</a:t>
            </a:r>
          </a:p>
        </p:txBody>
      </p:sp>
      <p:sp>
        <p:nvSpPr>
          <p:cNvPr id="5" name="Slide Number Placeholder 4"/>
          <p:cNvSpPr>
            <a:spLocks noGrp="1"/>
          </p:cNvSpPr>
          <p:nvPr>
            <p:ph type="sldNum" sz="quarter" idx="11"/>
          </p:nvPr>
        </p:nvSpPr>
        <p:spPr/>
        <p:txBody>
          <a:bodyPr/>
          <a:lstStyle/>
          <a:p>
            <a:pPr defTabSz="984894">
              <a:defRPr/>
            </a:pPr>
            <a:fld id="{C7D54C75-4EC2-4256-9AEE-FF04F6A07984}" type="slidenum">
              <a:rPr lang="en-GB">
                <a:solidFill>
                  <a:prstClr val="black"/>
                </a:solidFill>
                <a:latin typeface="Calibri" panose="020F0502020204030204"/>
              </a:rPr>
              <a:pPr defTabSz="984894">
                <a:defRPr/>
              </a:pPr>
              <a:t>11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286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12</a:t>
            </a:fld>
            <a:endParaRPr lang="en-GB" dirty="0"/>
          </a:p>
        </p:txBody>
      </p:sp>
    </p:spTree>
    <p:extLst>
      <p:ext uri="{BB962C8B-B14F-4D97-AF65-F5344CB8AC3E}">
        <p14:creationId xmlns:p14="http://schemas.microsoft.com/office/powerpoint/2010/main" val="383467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19686-537D-4FBF-B056-78B6AF278E5F}" type="slidenum">
              <a:rPr lang="en-US" smtClean="0"/>
              <a:t>13</a:t>
            </a:fld>
            <a:endParaRPr lang="en-US" dirty="0"/>
          </a:p>
        </p:txBody>
      </p:sp>
      <p:sp>
        <p:nvSpPr>
          <p:cNvPr id="5" name="Footer Placeholder 2">
            <a:extLst>
              <a:ext uri="{FF2B5EF4-FFF2-40B4-BE49-F238E27FC236}">
                <a16:creationId xmlns:a16="http://schemas.microsoft.com/office/drawing/2014/main" id="{E193DDA9-17FF-4D0B-875C-656671563BBB}"/>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456263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a:t>When you receive a request to transfer funds within an FAO, you’ll go through a straightforward process that involves processing the request, doing research for available funds, then creating and submitting the Budget Amendment. </a:t>
            </a:r>
          </a:p>
          <a:p>
            <a:pPr marL="181225" indent="-181225" defTabSz="966529">
              <a:buFont typeface="Arial" panose="020B0604020202020204" pitchFamily="34" charset="0"/>
              <a:buChar char="•"/>
              <a:defRPr/>
            </a:pPr>
            <a:r>
              <a:rPr lang="en-US" dirty="0"/>
              <a:t>When you get the request, as always, check the FAO Budgetary Balance Summary Report in UR Financials for up-to-date information on Actuals.</a:t>
            </a:r>
          </a:p>
          <a:p>
            <a:pPr marL="181225" indent="-181225" defTabSz="966529">
              <a:buFont typeface="Arial" panose="020B0604020202020204" pitchFamily="34" charset="0"/>
              <a:buChar char="•"/>
              <a:defRPr/>
            </a:pPr>
            <a:r>
              <a:rPr lang="en-US" dirty="0"/>
              <a:t>Next, open UR Budget and study the FAO where the transfer is requested. In this case, the transfer request is within one FAO.</a:t>
            </a:r>
          </a:p>
          <a:p>
            <a:pPr marL="181225" indent="-181225" defTabSz="966529">
              <a:buFont typeface="Arial" panose="020B0604020202020204" pitchFamily="34" charset="0"/>
              <a:buChar char="•"/>
              <a:defRPr/>
            </a:pPr>
            <a:r>
              <a:rPr lang="en-US" dirty="0"/>
              <a:t>Check FACs for funds. They may be referred to in the request. </a:t>
            </a:r>
          </a:p>
          <a:p>
            <a:pPr marL="181225" indent="-181225" defTabSz="966529">
              <a:buFont typeface="Arial" panose="020B0604020202020204" pitchFamily="34" charset="0"/>
              <a:buChar char="•"/>
              <a:defRPr/>
            </a:pPr>
            <a:r>
              <a:rPr lang="en-US" dirty="0"/>
              <a:t>Once you identify the FACs you will transfer from and to, you’re ready to create an amendment.</a:t>
            </a:r>
          </a:p>
          <a:p>
            <a:pPr marL="181225" indent="-181225" defTabSz="966529">
              <a:buFont typeface="Arial" panose="020B0604020202020204" pitchFamily="34" charset="0"/>
              <a:buChar char="•"/>
              <a:defRPr/>
            </a:pPr>
            <a:r>
              <a:rPr lang="en-US" dirty="0"/>
              <a:t>When you save the amendment in UR Budget, you will choose to save it to work on later, or submit it. Once you submit it, you can view your budget amendment as read-only. </a:t>
            </a:r>
          </a:p>
        </p:txBody>
      </p:sp>
      <p:sp>
        <p:nvSpPr>
          <p:cNvPr id="4" name="Slide Number Placeholder 3"/>
          <p:cNvSpPr>
            <a:spLocks noGrp="1"/>
          </p:cNvSpPr>
          <p:nvPr>
            <p:ph type="sldNum" sz="quarter" idx="10"/>
          </p:nvPr>
        </p:nvSpPr>
        <p:spPr/>
        <p:txBody>
          <a:bodyPr/>
          <a:lstStyle/>
          <a:p>
            <a:fld id="{C5819686-537D-4FBF-B056-78B6AF278E5F}" type="slidenum">
              <a:rPr lang="en-US" smtClean="0"/>
              <a:t>14</a:t>
            </a:fld>
            <a:endParaRPr lang="en-US" dirty="0"/>
          </a:p>
        </p:txBody>
      </p:sp>
      <p:sp>
        <p:nvSpPr>
          <p:cNvPr id="5" name="Footer Placeholder 2">
            <a:extLst>
              <a:ext uri="{FF2B5EF4-FFF2-40B4-BE49-F238E27FC236}">
                <a16:creationId xmlns:a16="http://schemas.microsoft.com/office/drawing/2014/main" id="{1BDD6D88-BC3E-450C-BBA0-3B03A3986CD4}"/>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1638399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a:t>It pays to get your data together before submitting the budget amendment.</a:t>
            </a:r>
          </a:p>
          <a:p>
            <a:pPr marL="181225" indent="-181225">
              <a:buFont typeface="Arial" panose="020B0604020202020204" pitchFamily="34" charset="0"/>
              <a:buChar char="•"/>
            </a:pPr>
            <a:r>
              <a:rPr lang="en-US" dirty="0"/>
              <a:t>First stop is the FAO Budgetary Balance Summary Report in UR Financials.</a:t>
            </a:r>
          </a:p>
          <a:p>
            <a:pPr marL="664488" lvl="1" indent="-181225">
              <a:buFont typeface="Arial" panose="020B0604020202020204" pitchFamily="34" charset="0"/>
              <a:buChar char="•"/>
            </a:pPr>
            <a:r>
              <a:rPr lang="en-US" dirty="0"/>
              <a:t>Use URF0902 for NCL users and URF0945 for company users.</a:t>
            </a:r>
          </a:p>
          <a:p>
            <a:pPr marL="181225" indent="-181225">
              <a:buFont typeface="Arial" panose="020B0604020202020204" pitchFamily="34" charset="0"/>
              <a:buChar char="•"/>
            </a:pPr>
            <a:r>
              <a:rPr lang="en-US" dirty="0"/>
              <a:t>You’ll need financial details to confirm available funds and create the amendment.</a:t>
            </a:r>
          </a:p>
          <a:p>
            <a:pPr marL="181225" indent="-181225">
              <a:buFont typeface="Arial" panose="020B0604020202020204" pitchFamily="34" charset="0"/>
              <a:buChar char="•"/>
            </a:pPr>
            <a:r>
              <a:rPr lang="en-US" dirty="0"/>
              <a:t>Monthly spread planning is new to many colleagues, so you may need to consult with requestors on their plans before you select the spread method and monthly amounts. </a:t>
            </a:r>
          </a:p>
        </p:txBody>
      </p:sp>
      <p:sp>
        <p:nvSpPr>
          <p:cNvPr id="4" name="Slide Number Placeholder 3"/>
          <p:cNvSpPr>
            <a:spLocks noGrp="1"/>
          </p:cNvSpPr>
          <p:nvPr>
            <p:ph type="sldNum" sz="quarter" idx="10"/>
          </p:nvPr>
        </p:nvSpPr>
        <p:spPr/>
        <p:txBody>
          <a:bodyPr/>
          <a:lstStyle/>
          <a:p>
            <a:fld id="{C5819686-537D-4FBF-B056-78B6AF278E5F}" type="slidenum">
              <a:rPr lang="en-US" smtClean="0"/>
              <a:t>15</a:t>
            </a:fld>
            <a:endParaRPr lang="en-US" dirty="0"/>
          </a:p>
        </p:txBody>
      </p:sp>
      <p:sp>
        <p:nvSpPr>
          <p:cNvPr id="5" name="Footer Placeholder 2">
            <a:extLst>
              <a:ext uri="{FF2B5EF4-FFF2-40B4-BE49-F238E27FC236}">
                <a16:creationId xmlns:a16="http://schemas.microsoft.com/office/drawing/2014/main" id="{7861BECF-70DC-420F-A50D-5521F4A31890}"/>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3907705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19686-537D-4FBF-B056-78B6AF278E5F}" type="slidenum">
              <a:rPr lang="en-US" smtClean="0"/>
              <a:t>16</a:t>
            </a:fld>
            <a:endParaRPr lang="en-US" dirty="0"/>
          </a:p>
        </p:txBody>
      </p:sp>
      <p:sp>
        <p:nvSpPr>
          <p:cNvPr id="5" name="Footer Placeholder 2">
            <a:extLst>
              <a:ext uri="{FF2B5EF4-FFF2-40B4-BE49-F238E27FC236}">
                <a16:creationId xmlns:a16="http://schemas.microsoft.com/office/drawing/2014/main" id="{02359141-AF9E-4DE3-B308-81191D3F431A}"/>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3958728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838" y="1219200"/>
            <a:ext cx="4318000" cy="3238500"/>
          </a:xfrm>
        </p:spPr>
      </p:sp>
      <p:sp>
        <p:nvSpPr>
          <p:cNvPr id="3" name="Notes Placeholder 2"/>
          <p:cNvSpPr>
            <a:spLocks noGrp="1"/>
          </p:cNvSpPr>
          <p:nvPr>
            <p:ph type="body" idx="1"/>
          </p:nvPr>
        </p:nvSpPr>
        <p:spPr>
          <a:xfrm>
            <a:off x="750612" y="4800600"/>
            <a:ext cx="5804452" cy="3238500"/>
          </a:xfrm>
        </p:spPr>
        <p:txBody>
          <a:bodyPr/>
          <a:lstStyle/>
          <a:p>
            <a:pPr marL="181225" indent="-181225" defTabSz="966529" eaLnBrk="0" fontAlgn="base" hangingPunct="0">
              <a:spcBef>
                <a:spcPct val="0"/>
              </a:spcBef>
              <a:spcAft>
                <a:spcPct val="0"/>
              </a:spcAft>
              <a:buFont typeface="Arial" panose="020B0604020202020204" pitchFamily="34" charset="0"/>
              <a:buChar char="•"/>
            </a:pPr>
            <a:r>
              <a:rPr lang="en-US" altLang="en-US" dirty="0"/>
              <a:t>You’ll be adding and subtracting values in budget amendments, so keep this in mind:</a:t>
            </a:r>
          </a:p>
          <a:p>
            <a:pPr marL="655478" lvl="1" indent="-181225" defTabSz="966529" eaLnBrk="0" fontAlgn="base" hangingPunct="0">
              <a:spcBef>
                <a:spcPct val="0"/>
              </a:spcBef>
              <a:spcAft>
                <a:spcPct val="0"/>
              </a:spcAft>
              <a:buFont typeface="Arial" panose="020B0604020202020204" pitchFamily="34" charset="0"/>
              <a:buChar char="•"/>
            </a:pPr>
            <a:r>
              <a:rPr lang="en-US" altLang="en-US" dirty="0"/>
              <a:t>UR Budget recognizes signed values for revenue and expenses,  in the same way as Excel.</a:t>
            </a:r>
          </a:p>
          <a:p>
            <a:pPr marL="655478" lvl="1" indent="-181225" defTabSz="966529" eaLnBrk="0" fontAlgn="base" hangingPunct="0">
              <a:spcBef>
                <a:spcPct val="0"/>
              </a:spcBef>
              <a:spcAft>
                <a:spcPct val="0"/>
              </a:spcAft>
              <a:buFont typeface="Arial" panose="020B0604020202020204" pitchFamily="34" charset="0"/>
              <a:buChar char="•"/>
            </a:pPr>
            <a:r>
              <a:rPr lang="en-US" altLang="en-US" dirty="0"/>
              <a:t>Use the minus sign for negative amounts.</a:t>
            </a:r>
          </a:p>
          <a:p>
            <a:pPr marL="177845" indent="-177845">
              <a:buFont typeface="Arial" panose="020B0604020202020204" pitchFamily="34" charset="0"/>
              <a:buChar char="•"/>
            </a:pPr>
            <a:r>
              <a:rPr lang="en-US" dirty="0"/>
              <a:t>Using signed values correctly for revenue vs. expense items may be counter-intuitive because of how they each affect the bottom line.</a:t>
            </a:r>
          </a:p>
          <a:p>
            <a:pPr marL="177845" indent="-177845">
              <a:buFont typeface="Arial" panose="020B0604020202020204" pitchFamily="34" charset="0"/>
              <a:buChar char="•"/>
            </a:pPr>
            <a:r>
              <a:rPr lang="en-US" dirty="0"/>
              <a:t>Revenue increases the bottom line, but…</a:t>
            </a:r>
          </a:p>
          <a:p>
            <a:pPr marL="652099" lvl="1" indent="-177845">
              <a:buFont typeface="Arial" panose="020B0604020202020204" pitchFamily="34" charset="0"/>
              <a:buChar char="•"/>
            </a:pPr>
            <a:r>
              <a:rPr lang="en-US" dirty="0"/>
              <a:t>When increasing revenue, use the minus sign to enter a negative amount.</a:t>
            </a:r>
          </a:p>
          <a:p>
            <a:pPr marL="652099" lvl="1" indent="-177845">
              <a:buFont typeface="Arial" panose="020B0604020202020204" pitchFamily="34" charset="0"/>
              <a:buChar char="•"/>
            </a:pPr>
            <a:r>
              <a:rPr lang="en-US" dirty="0"/>
              <a:t>When decreasing revenue, enter a positive amount.</a:t>
            </a:r>
          </a:p>
          <a:p>
            <a:pPr marL="177845" indent="-177845">
              <a:buFont typeface="Arial" panose="020B0604020202020204" pitchFamily="34" charset="0"/>
              <a:buChar char="•"/>
            </a:pPr>
            <a:r>
              <a:rPr lang="en-US" dirty="0"/>
              <a:t>Conversely, expenses decrease the bottom line, but…</a:t>
            </a:r>
          </a:p>
          <a:p>
            <a:pPr marL="652099" lvl="1" indent="-177845">
              <a:buFont typeface="Arial" panose="020B0604020202020204" pitchFamily="34" charset="0"/>
              <a:buChar char="•"/>
            </a:pPr>
            <a:r>
              <a:rPr lang="en-US" dirty="0"/>
              <a:t>When increasing expenses, use a positive amount.</a:t>
            </a:r>
          </a:p>
          <a:p>
            <a:pPr marL="652099" lvl="1" indent="-177845">
              <a:buFont typeface="Arial" panose="020B0604020202020204" pitchFamily="34" charset="0"/>
              <a:buChar char="•"/>
            </a:pPr>
            <a:r>
              <a:rPr lang="en-US" dirty="0"/>
              <a:t>When reducing expenses, use the minus sign to enter a negative amount.</a:t>
            </a:r>
          </a:p>
          <a:p>
            <a:pPr marL="181225" indent="-181225">
              <a:buFont typeface="Arial" panose="020B0604020202020204" pitchFamily="34" charset="0"/>
              <a:buChar char="•"/>
            </a:pPr>
            <a:r>
              <a:rPr lang="en-US" dirty="0"/>
              <a:t>For example, </a:t>
            </a:r>
          </a:p>
          <a:p>
            <a:pPr marL="664488" lvl="1" indent="-181225">
              <a:buFont typeface="Arial" panose="020B0604020202020204" pitchFamily="34" charset="0"/>
              <a:buChar char="•"/>
            </a:pPr>
            <a:r>
              <a:rPr lang="en-US" dirty="0"/>
              <a:t>Enter expense transferred from an FAC as negative.</a:t>
            </a:r>
          </a:p>
          <a:p>
            <a:pPr marL="664488" lvl="1" indent="-181225">
              <a:buFont typeface="Arial" panose="020B0604020202020204" pitchFamily="34" charset="0"/>
              <a:buChar char="•"/>
            </a:pPr>
            <a:r>
              <a:rPr lang="en-US" dirty="0"/>
              <a:t>Enter expense transferred to an FAC as positive.</a:t>
            </a:r>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17</a:t>
            </a:fld>
            <a:endParaRPr lang="en-GB" dirty="0"/>
          </a:p>
        </p:txBody>
      </p:sp>
    </p:spTree>
    <p:extLst>
      <p:ext uri="{BB962C8B-B14F-4D97-AF65-F5344CB8AC3E}">
        <p14:creationId xmlns:p14="http://schemas.microsoft.com/office/powerpoint/2010/main" val="1083925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177" indent="-188177" defTabSz="1003606">
              <a:spcAft>
                <a:spcPts val="440"/>
              </a:spcAft>
              <a:defRPr/>
            </a:pPr>
            <a:endParaRPr lang="en-US" i="0"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18</a:t>
            </a:fld>
            <a:endParaRPr lang="en-GB" dirty="0"/>
          </a:p>
        </p:txBody>
      </p:sp>
    </p:spTree>
    <p:extLst>
      <p:ext uri="{BB962C8B-B14F-4D97-AF65-F5344CB8AC3E}">
        <p14:creationId xmlns:p14="http://schemas.microsoft.com/office/powerpoint/2010/main" val="3540931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984894">
              <a:defRPr/>
            </a:pPr>
            <a:r>
              <a:rPr lang="en-GB" dirty="0">
                <a:solidFill>
                  <a:prstClr val="black"/>
                </a:solidFill>
                <a:latin typeface="Calibri" panose="020F0502020204030204"/>
              </a:rPr>
              <a:t>UR Budget - Budget Amendments</a:t>
            </a:r>
          </a:p>
        </p:txBody>
      </p:sp>
      <p:sp>
        <p:nvSpPr>
          <p:cNvPr id="5" name="Slide Number Placeholder 4"/>
          <p:cNvSpPr>
            <a:spLocks noGrp="1"/>
          </p:cNvSpPr>
          <p:nvPr>
            <p:ph type="sldNum" sz="quarter" idx="11"/>
          </p:nvPr>
        </p:nvSpPr>
        <p:spPr/>
        <p:txBody>
          <a:bodyPr/>
          <a:lstStyle/>
          <a:p>
            <a:pPr defTabSz="984894">
              <a:defRPr/>
            </a:pPr>
            <a:fld id="{C7D54C75-4EC2-4256-9AEE-FF04F6A07984}" type="slidenum">
              <a:rPr lang="en-GB">
                <a:solidFill>
                  <a:prstClr val="black"/>
                </a:solidFill>
                <a:latin typeface="Calibri" panose="020F0502020204030204"/>
              </a:rPr>
              <a:pPr defTabSz="984894">
                <a:defRPr/>
              </a:pPr>
              <a:t>19</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50347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A80F191-A391-4003-8F8A-6D2D82C8D9A0}" type="slidenum">
              <a:rPr lang="en-US" smtClean="0"/>
              <a:pPr/>
              <a:t>2</a:t>
            </a:fld>
            <a:endParaRPr 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marL="181225" indent="-181225">
              <a:buFont typeface="Arial" panose="020B0604020202020204" pitchFamily="34" charset="0"/>
              <a:buChar char="•"/>
            </a:pPr>
            <a:r>
              <a:rPr lang="en-US" dirty="0"/>
              <a:t>I’m a </a:t>
            </a:r>
            <a:r>
              <a:rPr lang="en-US" i="1" dirty="0"/>
              <a:t>Senior</a:t>
            </a:r>
            <a:r>
              <a:rPr lang="en-US" dirty="0"/>
              <a:t> Trainer for Eagle, based here in Rochester, and for years we have been working on initiatives</a:t>
            </a:r>
            <a:r>
              <a:rPr lang="en-US" baseline="0" dirty="0"/>
              <a:t> </a:t>
            </a:r>
            <a:r>
              <a:rPr lang="en-US" dirty="0"/>
              <a:t>like yours to develop the skills and habits necessary to succeed with new tools like Budget Amendments. </a:t>
            </a:r>
          </a:p>
          <a:p>
            <a:pPr marL="181225" indent="-181225">
              <a:buFont typeface="Arial" panose="020B0604020202020204" pitchFamily="34" charset="0"/>
              <a:buChar char="•"/>
            </a:pPr>
            <a:r>
              <a:rPr lang="en-US" dirty="0"/>
              <a:t>So first of all, thank you for the business and the privilege to be here.</a:t>
            </a:r>
          </a:p>
          <a:p>
            <a:pPr marL="181225" indent="-181225">
              <a:buFont typeface="Arial" panose="020B0604020202020204" pitchFamily="34" charset="0"/>
              <a:buChar char="•"/>
            </a:pPr>
            <a:r>
              <a:rPr lang="en-US" dirty="0"/>
              <a:t>I’d also like to thank the UR Budget project team, who’s been working hard to</a:t>
            </a:r>
            <a:r>
              <a:rPr lang="en-US" baseline="0" dirty="0"/>
              <a:t> set us up for a win today.</a:t>
            </a:r>
            <a:endParaRPr lang="en-US" dirty="0"/>
          </a:p>
          <a:p>
            <a:pPr marL="181225" indent="-181225">
              <a:buFont typeface="Arial" panose="020B0604020202020204" pitchFamily="34" charset="0"/>
              <a:buChar char="•"/>
            </a:pPr>
            <a:r>
              <a:rPr lang="en-US" dirty="0"/>
              <a:t>For months, they have been establishing the standards, practices and skill sets that we’re going to talk about and practice today. </a:t>
            </a:r>
          </a:p>
          <a:p>
            <a:pPr marL="181225" indent="-181225">
              <a:buFont typeface="Arial" panose="020B0604020202020204" pitchFamily="34" charset="0"/>
              <a:buChar char="•"/>
            </a:pPr>
            <a:r>
              <a:rPr lang="en-US" dirty="0"/>
              <a:t>They’ve worked really hard to set us up for the win, and now it’s up to you and me to pull this win through. Are you with me?</a:t>
            </a:r>
            <a:endParaRPr lang="en-US" sz="1000" dirty="0"/>
          </a:p>
        </p:txBody>
      </p:sp>
      <p:sp>
        <p:nvSpPr>
          <p:cNvPr id="3" name="Footer Placeholder 2"/>
          <p:cNvSpPr>
            <a:spLocks noGrp="1"/>
          </p:cNvSpPr>
          <p:nvPr>
            <p:ph type="ftr" sz="quarter" idx="10"/>
          </p:nvPr>
        </p:nvSpPr>
        <p:spPr/>
        <p:txBody>
          <a:bodyPr/>
          <a:lstStyle/>
          <a:p>
            <a:r>
              <a:rPr lang="en-US" dirty="0"/>
              <a:t>UR Budget - Budget Amendments</a:t>
            </a:r>
            <a:endParaRPr lang="en-GB" dirty="0"/>
          </a:p>
        </p:txBody>
      </p:sp>
    </p:spTree>
    <p:extLst>
      <p:ext uri="{BB962C8B-B14F-4D97-AF65-F5344CB8AC3E}">
        <p14:creationId xmlns:p14="http://schemas.microsoft.com/office/powerpoint/2010/main" val="3415189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i="1"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20</a:t>
            </a:fld>
            <a:endParaRPr lang="en-GB" dirty="0"/>
          </a:p>
        </p:txBody>
      </p:sp>
    </p:spTree>
    <p:extLst>
      <p:ext uri="{BB962C8B-B14F-4D97-AF65-F5344CB8AC3E}">
        <p14:creationId xmlns:p14="http://schemas.microsoft.com/office/powerpoint/2010/main" val="189183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you often need to find dollars in one FAO and transfer them to one or more other FAOs, or transfer dollars within an FAO to several FACs. We’ll cover these situations now. </a:t>
            </a:r>
          </a:p>
        </p:txBody>
      </p:sp>
      <p:sp>
        <p:nvSpPr>
          <p:cNvPr id="4" name="Slide Number Placeholder 3"/>
          <p:cNvSpPr>
            <a:spLocks noGrp="1"/>
          </p:cNvSpPr>
          <p:nvPr>
            <p:ph type="sldNum" sz="quarter" idx="10"/>
          </p:nvPr>
        </p:nvSpPr>
        <p:spPr/>
        <p:txBody>
          <a:bodyPr/>
          <a:lstStyle/>
          <a:p>
            <a:fld id="{C5819686-537D-4FBF-B056-78B6AF278E5F}" type="slidenum">
              <a:rPr lang="en-US" smtClean="0"/>
              <a:t>21</a:t>
            </a:fld>
            <a:endParaRPr lang="en-US" dirty="0"/>
          </a:p>
        </p:txBody>
      </p:sp>
      <p:sp>
        <p:nvSpPr>
          <p:cNvPr id="5" name="Footer Placeholder 2">
            <a:extLst>
              <a:ext uri="{FF2B5EF4-FFF2-40B4-BE49-F238E27FC236}">
                <a16:creationId xmlns:a16="http://schemas.microsoft.com/office/drawing/2014/main" id="{5976D848-C7B3-4877-B0C9-800BF4C9DA5D}"/>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2081759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need to transfer funds from a single FAO  to several FAOs or to several FACs in the same FAO.</a:t>
            </a:r>
          </a:p>
        </p:txBody>
      </p:sp>
      <p:sp>
        <p:nvSpPr>
          <p:cNvPr id="4" name="Slide Number Placeholder 3"/>
          <p:cNvSpPr>
            <a:spLocks noGrp="1"/>
          </p:cNvSpPr>
          <p:nvPr>
            <p:ph type="sldNum" sz="quarter" idx="10"/>
          </p:nvPr>
        </p:nvSpPr>
        <p:spPr/>
        <p:txBody>
          <a:bodyPr/>
          <a:lstStyle/>
          <a:p>
            <a:fld id="{C5819686-537D-4FBF-B056-78B6AF278E5F}" type="slidenum">
              <a:rPr lang="en-US" smtClean="0"/>
              <a:t>22</a:t>
            </a:fld>
            <a:endParaRPr lang="en-US" dirty="0"/>
          </a:p>
        </p:txBody>
      </p:sp>
      <p:sp>
        <p:nvSpPr>
          <p:cNvPr id="5" name="Footer Placeholder 2">
            <a:extLst>
              <a:ext uri="{FF2B5EF4-FFF2-40B4-BE49-F238E27FC236}">
                <a16:creationId xmlns:a16="http://schemas.microsoft.com/office/drawing/2014/main" id="{DDBAF119-B463-408F-BFD7-278F740A1848}"/>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4093306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177" indent="-188177" defTabSz="1003606">
              <a:spcAft>
                <a:spcPts val="440"/>
              </a:spcAft>
              <a:defRPr/>
            </a:pPr>
            <a:endParaRPr lang="en-US" i="0"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23</a:t>
            </a:fld>
            <a:endParaRPr lang="en-GB" dirty="0"/>
          </a:p>
        </p:txBody>
      </p:sp>
    </p:spTree>
    <p:extLst>
      <p:ext uri="{BB962C8B-B14F-4D97-AF65-F5344CB8AC3E}">
        <p14:creationId xmlns:p14="http://schemas.microsoft.com/office/powerpoint/2010/main" val="3897118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984894">
              <a:defRPr/>
            </a:pPr>
            <a:r>
              <a:rPr lang="en-GB" dirty="0">
                <a:solidFill>
                  <a:prstClr val="black"/>
                </a:solidFill>
                <a:latin typeface="Calibri" panose="020F0502020204030204"/>
              </a:rPr>
              <a:t>UR Budget - Budget Amendments</a:t>
            </a:r>
          </a:p>
        </p:txBody>
      </p:sp>
      <p:sp>
        <p:nvSpPr>
          <p:cNvPr id="5" name="Slide Number Placeholder 4"/>
          <p:cNvSpPr>
            <a:spLocks noGrp="1"/>
          </p:cNvSpPr>
          <p:nvPr>
            <p:ph type="sldNum" sz="quarter" idx="11"/>
          </p:nvPr>
        </p:nvSpPr>
        <p:spPr/>
        <p:txBody>
          <a:bodyPr/>
          <a:lstStyle/>
          <a:p>
            <a:pPr defTabSz="984894">
              <a:defRPr/>
            </a:pPr>
            <a:fld id="{C7D54C75-4EC2-4256-9AEE-FF04F6A07984}" type="slidenum">
              <a:rPr lang="en-GB">
                <a:solidFill>
                  <a:prstClr val="black"/>
                </a:solidFill>
                <a:latin typeface="Calibri" panose="020F0502020204030204"/>
              </a:rPr>
              <a:pPr defTabSz="984894">
                <a:defRPr/>
              </a:pPr>
              <a:t>24</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369231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25</a:t>
            </a:fld>
            <a:endParaRPr lang="en-GB" dirty="0"/>
          </a:p>
        </p:txBody>
      </p:sp>
    </p:spTree>
    <p:extLst>
      <p:ext uri="{BB962C8B-B14F-4D97-AF65-F5344CB8AC3E}">
        <p14:creationId xmlns:p14="http://schemas.microsoft.com/office/powerpoint/2010/main" val="469211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The budget amendment approval process is slightly different between academic departments, Strong Memorial Hospital and the Medical Center. </a:t>
            </a:r>
          </a:p>
          <a:p>
            <a:pPr marL="177845" indent="-177845">
              <a:buFont typeface="Arial" panose="020B0604020202020204" pitchFamily="34" charset="0"/>
              <a:buChar char="•"/>
            </a:pPr>
            <a:r>
              <a:rPr lang="en-US" dirty="0"/>
              <a:t>We’ll go over each briefly here. </a:t>
            </a:r>
          </a:p>
        </p:txBody>
      </p:sp>
      <p:sp>
        <p:nvSpPr>
          <p:cNvPr id="4" name="Slide Number Placeholder 3"/>
          <p:cNvSpPr>
            <a:spLocks noGrp="1"/>
          </p:cNvSpPr>
          <p:nvPr>
            <p:ph type="sldNum" sz="quarter" idx="10"/>
          </p:nvPr>
        </p:nvSpPr>
        <p:spPr/>
        <p:txBody>
          <a:bodyPr/>
          <a:lstStyle/>
          <a:p>
            <a:fld id="{C5819686-537D-4FBF-B056-78B6AF278E5F}" type="slidenum">
              <a:rPr lang="en-US" smtClean="0"/>
              <a:t>26</a:t>
            </a:fld>
            <a:endParaRPr lang="en-US" dirty="0"/>
          </a:p>
        </p:txBody>
      </p:sp>
      <p:sp>
        <p:nvSpPr>
          <p:cNvPr id="5" name="Footer Placeholder 2">
            <a:extLst>
              <a:ext uri="{FF2B5EF4-FFF2-40B4-BE49-F238E27FC236}">
                <a16:creationId xmlns:a16="http://schemas.microsoft.com/office/drawing/2014/main" id="{913D752C-88F2-4A74-A6E8-8CC7145B2D4A}"/>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3565492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colleagues in academic departments submit budget amendments, they are routed for approval to the Company Costing Manager, and in addition, to the Central Budget Director.  </a:t>
            </a:r>
          </a:p>
        </p:txBody>
      </p:sp>
      <p:sp>
        <p:nvSpPr>
          <p:cNvPr id="4" name="Slide Number Placeholder 3"/>
          <p:cNvSpPr>
            <a:spLocks noGrp="1"/>
          </p:cNvSpPr>
          <p:nvPr>
            <p:ph type="sldNum" sz="quarter" idx="10"/>
          </p:nvPr>
        </p:nvSpPr>
        <p:spPr/>
        <p:txBody>
          <a:bodyPr/>
          <a:lstStyle/>
          <a:p>
            <a:fld id="{C5819686-537D-4FBF-B056-78B6AF278E5F}" type="slidenum">
              <a:rPr lang="en-US" smtClean="0"/>
              <a:t>27</a:t>
            </a:fld>
            <a:endParaRPr lang="en-US" dirty="0"/>
          </a:p>
        </p:txBody>
      </p:sp>
      <p:sp>
        <p:nvSpPr>
          <p:cNvPr id="5" name="Footer Placeholder 2">
            <a:extLst>
              <a:ext uri="{FF2B5EF4-FFF2-40B4-BE49-F238E27FC236}">
                <a16:creationId xmlns:a16="http://schemas.microsoft.com/office/drawing/2014/main" id="{A2639FEE-F4FC-4055-849B-D46AF1D1BE3D}"/>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1396185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Submitted Strong Memorial Hospital budget amendments go right to the SMH Financial Services Office for review and approval. </a:t>
            </a:r>
          </a:p>
          <a:p>
            <a:endParaRPr lang="en-US" dirty="0"/>
          </a:p>
        </p:txBody>
      </p:sp>
      <p:sp>
        <p:nvSpPr>
          <p:cNvPr id="4" name="Slide Number Placeholder 3"/>
          <p:cNvSpPr>
            <a:spLocks noGrp="1"/>
          </p:cNvSpPr>
          <p:nvPr>
            <p:ph type="sldNum" sz="quarter" idx="10"/>
          </p:nvPr>
        </p:nvSpPr>
        <p:spPr/>
        <p:txBody>
          <a:bodyPr/>
          <a:lstStyle/>
          <a:p>
            <a:fld id="{C5819686-537D-4FBF-B056-78B6AF278E5F}" type="slidenum">
              <a:rPr lang="en-US" smtClean="0"/>
              <a:t>28</a:t>
            </a:fld>
            <a:endParaRPr lang="en-US" dirty="0"/>
          </a:p>
        </p:txBody>
      </p:sp>
      <p:sp>
        <p:nvSpPr>
          <p:cNvPr id="5" name="Footer Placeholder 2">
            <a:extLst>
              <a:ext uri="{FF2B5EF4-FFF2-40B4-BE49-F238E27FC236}">
                <a16:creationId xmlns:a16="http://schemas.microsoft.com/office/drawing/2014/main" id="{98A25493-FD3B-4B80-999D-C4271BB14575}"/>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369770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Amendments from the Medical Center go to the Company Costing Manager for approval. </a:t>
            </a:r>
          </a:p>
        </p:txBody>
      </p:sp>
      <p:sp>
        <p:nvSpPr>
          <p:cNvPr id="4" name="Slide Number Placeholder 3"/>
          <p:cNvSpPr>
            <a:spLocks noGrp="1"/>
          </p:cNvSpPr>
          <p:nvPr>
            <p:ph type="sldNum" sz="quarter" idx="10"/>
          </p:nvPr>
        </p:nvSpPr>
        <p:spPr/>
        <p:txBody>
          <a:bodyPr/>
          <a:lstStyle/>
          <a:p>
            <a:fld id="{C5819686-537D-4FBF-B056-78B6AF278E5F}" type="slidenum">
              <a:rPr lang="en-US" smtClean="0"/>
              <a:t>29</a:t>
            </a:fld>
            <a:endParaRPr lang="en-US" dirty="0"/>
          </a:p>
        </p:txBody>
      </p:sp>
      <p:sp>
        <p:nvSpPr>
          <p:cNvPr id="5" name="Footer Placeholder 2">
            <a:extLst>
              <a:ext uri="{FF2B5EF4-FFF2-40B4-BE49-F238E27FC236}">
                <a16:creationId xmlns:a16="http://schemas.microsoft.com/office/drawing/2014/main" id="{32890200-5E85-49E3-AF8D-EBFFDFD433EA}"/>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315044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Today we’ll explore all these key aspects of Budget Amendments.</a:t>
            </a:r>
          </a:p>
        </p:txBody>
      </p:sp>
      <p:sp>
        <p:nvSpPr>
          <p:cNvPr id="4" name="Slide Number Placeholder 3"/>
          <p:cNvSpPr>
            <a:spLocks noGrp="1"/>
          </p:cNvSpPr>
          <p:nvPr>
            <p:ph type="sldNum" sz="quarter" idx="10"/>
          </p:nvPr>
        </p:nvSpPr>
        <p:spPr/>
        <p:txBody>
          <a:bodyPr/>
          <a:lstStyle/>
          <a:p>
            <a:fld id="{2F845638-E05E-4055-A264-66CB035DBB42}" type="slidenum">
              <a:rPr lang="en-US" smtClean="0"/>
              <a:pPr/>
              <a:t>3</a:t>
            </a:fld>
            <a:endParaRPr lang="en-US" dirty="0"/>
          </a:p>
        </p:txBody>
      </p:sp>
      <p:sp>
        <p:nvSpPr>
          <p:cNvPr id="7" name="Slide Image Placeholder 6"/>
          <p:cNvSpPr>
            <a:spLocks noGrp="1" noRot="1" noChangeAspect="1"/>
          </p:cNvSpPr>
          <p:nvPr>
            <p:ph type="sldImg"/>
          </p:nvPr>
        </p:nvSpPr>
        <p:spPr/>
      </p:sp>
      <p:sp>
        <p:nvSpPr>
          <p:cNvPr id="5" name="Footer Placeholder 4"/>
          <p:cNvSpPr>
            <a:spLocks noGrp="1"/>
          </p:cNvSpPr>
          <p:nvPr>
            <p:ph type="ftr" sz="quarter" idx="11"/>
          </p:nvPr>
        </p:nvSpPr>
        <p:spPr/>
        <p:txBody>
          <a:bodyPr/>
          <a:lstStyle/>
          <a:p>
            <a:r>
              <a:rPr lang="en-US" dirty="0"/>
              <a:t>UR Budget - Budget Amendments</a:t>
            </a:r>
            <a:endParaRPr lang="en-GB" dirty="0"/>
          </a:p>
        </p:txBody>
      </p:sp>
    </p:spTree>
    <p:extLst>
      <p:ext uri="{BB962C8B-B14F-4D97-AF65-F5344CB8AC3E}">
        <p14:creationId xmlns:p14="http://schemas.microsoft.com/office/powerpoint/2010/main" val="3440172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submit your budget amendment for approval, it is available READ-ONLY in UR Budget. </a:t>
            </a:r>
          </a:p>
        </p:txBody>
      </p:sp>
      <p:sp>
        <p:nvSpPr>
          <p:cNvPr id="4" name="Slide Number Placeholder 3"/>
          <p:cNvSpPr>
            <a:spLocks noGrp="1"/>
          </p:cNvSpPr>
          <p:nvPr>
            <p:ph type="sldNum" sz="quarter" idx="10"/>
          </p:nvPr>
        </p:nvSpPr>
        <p:spPr/>
        <p:txBody>
          <a:bodyPr/>
          <a:lstStyle/>
          <a:p>
            <a:fld id="{C5819686-537D-4FBF-B056-78B6AF278E5F}" type="slidenum">
              <a:rPr lang="en-US" smtClean="0"/>
              <a:t>30</a:t>
            </a:fld>
            <a:endParaRPr lang="en-US" dirty="0"/>
          </a:p>
        </p:txBody>
      </p:sp>
      <p:sp>
        <p:nvSpPr>
          <p:cNvPr id="5" name="Footer Placeholder 2">
            <a:extLst>
              <a:ext uri="{FF2B5EF4-FFF2-40B4-BE49-F238E27FC236}">
                <a16:creationId xmlns:a16="http://schemas.microsoft.com/office/drawing/2014/main" id="{3D302970-DD35-406C-92DA-8A0CDA4CE92C}"/>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3834976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19686-537D-4FBF-B056-78B6AF278E5F}" type="slidenum">
              <a:rPr lang="en-US" smtClean="0"/>
              <a:t>31</a:t>
            </a:fld>
            <a:endParaRPr lang="en-US" dirty="0"/>
          </a:p>
        </p:txBody>
      </p:sp>
      <p:sp>
        <p:nvSpPr>
          <p:cNvPr id="5" name="Footer Placeholder 2">
            <a:extLst>
              <a:ext uri="{FF2B5EF4-FFF2-40B4-BE49-F238E27FC236}">
                <a16:creationId xmlns:a16="http://schemas.microsoft.com/office/drawing/2014/main" id="{A392ACBE-C623-4CA4-B74C-3D38F7F66B29}"/>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1486980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19686-537D-4FBF-B056-78B6AF278E5F}" type="slidenum">
              <a:rPr lang="en-US" smtClean="0"/>
              <a:t>32</a:t>
            </a:fld>
            <a:endParaRPr lang="en-US" dirty="0"/>
          </a:p>
        </p:txBody>
      </p:sp>
      <p:sp>
        <p:nvSpPr>
          <p:cNvPr id="5" name="Footer Placeholder 2">
            <a:extLst>
              <a:ext uri="{FF2B5EF4-FFF2-40B4-BE49-F238E27FC236}">
                <a16:creationId xmlns:a16="http://schemas.microsoft.com/office/drawing/2014/main" id="{1688B4EF-1780-4581-993B-6E33EAAAD0A9}"/>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2322491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Reports help you chart your progress. </a:t>
            </a:r>
          </a:p>
          <a:p>
            <a:pPr marL="177845" indent="-177845">
              <a:buFont typeface="Arial" panose="020B0604020202020204" pitchFamily="34" charset="0"/>
              <a:buChar char="•"/>
            </a:pPr>
            <a:r>
              <a:rPr lang="en-US" dirty="0"/>
              <a:t>They are easy to run, and re-run as you edit amendments and add new ones.</a:t>
            </a:r>
          </a:p>
          <a:p>
            <a:pPr marL="177845" indent="-177845">
              <a:buFont typeface="Arial" panose="020B0604020202020204" pitchFamily="34" charset="0"/>
              <a:buChar char="•"/>
            </a:pPr>
            <a:r>
              <a:rPr lang="en-US" i="0" dirty="0"/>
              <a:t>Once you create the report, you can check several criteria, and even drill down, if necessary, to view details of amendments.</a:t>
            </a:r>
          </a:p>
          <a:p>
            <a:endParaRPr lang="en-US" dirty="0"/>
          </a:p>
        </p:txBody>
      </p:sp>
      <p:sp>
        <p:nvSpPr>
          <p:cNvPr id="4" name="Slide Number Placeholder 3"/>
          <p:cNvSpPr>
            <a:spLocks noGrp="1"/>
          </p:cNvSpPr>
          <p:nvPr>
            <p:ph type="sldNum" sz="quarter" idx="10"/>
          </p:nvPr>
        </p:nvSpPr>
        <p:spPr/>
        <p:txBody>
          <a:bodyPr/>
          <a:lstStyle/>
          <a:p>
            <a:fld id="{C5819686-537D-4FBF-B056-78B6AF278E5F}" type="slidenum">
              <a:rPr lang="en-US" smtClean="0"/>
              <a:t>33</a:t>
            </a:fld>
            <a:endParaRPr lang="en-US" dirty="0"/>
          </a:p>
        </p:txBody>
      </p:sp>
      <p:sp>
        <p:nvSpPr>
          <p:cNvPr id="5" name="Footer Placeholder 2">
            <a:extLst>
              <a:ext uri="{FF2B5EF4-FFF2-40B4-BE49-F238E27FC236}">
                <a16:creationId xmlns:a16="http://schemas.microsoft.com/office/drawing/2014/main" id="{5A423D88-07B7-49BF-B377-1E5F64A9F599}"/>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4050334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r>
              <a:rPr lang="en-US" i="0" dirty="0"/>
              <a:t>Each of the reports we will generate today have specific benefits.</a:t>
            </a:r>
          </a:p>
        </p:txBody>
      </p:sp>
      <p:sp>
        <p:nvSpPr>
          <p:cNvPr id="4" name="Slide Number Placeholder 3"/>
          <p:cNvSpPr>
            <a:spLocks noGrp="1"/>
          </p:cNvSpPr>
          <p:nvPr>
            <p:ph type="sldNum" sz="quarter" idx="10"/>
          </p:nvPr>
        </p:nvSpPr>
        <p:spPr/>
        <p:txBody>
          <a:bodyPr/>
          <a:lstStyle/>
          <a:p>
            <a:fld id="{C5819686-537D-4FBF-B056-78B6AF278E5F}" type="slidenum">
              <a:rPr lang="en-US" smtClean="0"/>
              <a:t>34</a:t>
            </a:fld>
            <a:endParaRPr lang="en-US" dirty="0"/>
          </a:p>
        </p:txBody>
      </p:sp>
      <p:sp>
        <p:nvSpPr>
          <p:cNvPr id="5" name="Footer Placeholder 2">
            <a:extLst>
              <a:ext uri="{FF2B5EF4-FFF2-40B4-BE49-F238E27FC236}">
                <a16:creationId xmlns:a16="http://schemas.microsoft.com/office/drawing/2014/main" id="{D27667B7-A64E-4819-9EDE-17D9414F01BF}"/>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846500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177" indent="-188177" defTabSz="1003606">
              <a:spcAft>
                <a:spcPts val="440"/>
              </a:spcAft>
              <a:defRPr/>
            </a:pPr>
            <a:endParaRPr lang="en-US" i="1"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35</a:t>
            </a:fld>
            <a:endParaRPr lang="en-GB" dirty="0"/>
          </a:p>
        </p:txBody>
      </p:sp>
    </p:spTree>
    <p:extLst>
      <p:ext uri="{BB962C8B-B14F-4D97-AF65-F5344CB8AC3E}">
        <p14:creationId xmlns:p14="http://schemas.microsoft.com/office/powerpoint/2010/main" val="2570268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984894">
              <a:defRPr/>
            </a:pPr>
            <a:r>
              <a:rPr lang="en-GB" dirty="0">
                <a:solidFill>
                  <a:prstClr val="black"/>
                </a:solidFill>
                <a:latin typeface="Calibri" panose="020F0502020204030204"/>
              </a:rPr>
              <a:t>UR Budget - Budget Amendments</a:t>
            </a:r>
          </a:p>
        </p:txBody>
      </p:sp>
      <p:sp>
        <p:nvSpPr>
          <p:cNvPr id="5" name="Slide Number Placeholder 4"/>
          <p:cNvSpPr>
            <a:spLocks noGrp="1"/>
          </p:cNvSpPr>
          <p:nvPr>
            <p:ph type="sldNum" sz="quarter" idx="11"/>
          </p:nvPr>
        </p:nvSpPr>
        <p:spPr/>
        <p:txBody>
          <a:bodyPr/>
          <a:lstStyle/>
          <a:p>
            <a:pPr defTabSz="984894">
              <a:defRPr/>
            </a:pPr>
            <a:fld id="{C7D54C75-4EC2-4256-9AEE-FF04F6A07984}" type="slidenum">
              <a:rPr lang="en-GB">
                <a:solidFill>
                  <a:prstClr val="black"/>
                </a:solidFill>
                <a:latin typeface="Calibri" panose="020F0502020204030204"/>
              </a:rPr>
              <a:pPr defTabSz="984894">
                <a:defRPr/>
              </a:pPr>
              <a:t>36</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995295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37</a:t>
            </a:fld>
            <a:endParaRPr lang="en-GB" dirty="0"/>
          </a:p>
        </p:txBody>
      </p:sp>
    </p:spTree>
    <p:extLst>
      <p:ext uri="{BB962C8B-B14F-4D97-AF65-F5344CB8AC3E}">
        <p14:creationId xmlns:p14="http://schemas.microsoft.com/office/powerpoint/2010/main" val="2187685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38</a:t>
            </a:fld>
            <a:endParaRPr lang="en-GB" dirty="0"/>
          </a:p>
        </p:txBody>
      </p:sp>
    </p:spTree>
    <p:extLst>
      <p:ext uri="{BB962C8B-B14F-4D97-AF65-F5344CB8AC3E}">
        <p14:creationId xmlns:p14="http://schemas.microsoft.com/office/powerpoint/2010/main" val="114299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We’re glad that you’ve taken this training. </a:t>
            </a:r>
          </a:p>
          <a:p>
            <a:pPr marL="177845" indent="-177845">
              <a:buFont typeface="Arial" panose="020B0604020202020204" pitchFamily="34" charset="0"/>
              <a:buChar char="•"/>
            </a:pPr>
            <a:r>
              <a:rPr lang="en-US" dirty="0"/>
              <a:t>UR Budget is important to our success, as is this integrated Budget Amendment process.</a:t>
            </a:r>
          </a:p>
          <a:p>
            <a:pPr marL="177845" indent="-177845">
              <a:buFont typeface="Arial" panose="020B0604020202020204" pitchFamily="34" charset="0"/>
              <a:buChar char="•"/>
            </a:pPr>
            <a:r>
              <a:rPr lang="en-US" dirty="0"/>
              <a:t>These are the three major benefits to this new way of doing Budget Amendments.</a:t>
            </a:r>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39</a:t>
            </a:fld>
            <a:endParaRPr lang="en-GB" dirty="0"/>
          </a:p>
        </p:txBody>
      </p:sp>
    </p:spTree>
    <p:extLst>
      <p:ext uri="{BB962C8B-B14F-4D97-AF65-F5344CB8AC3E}">
        <p14:creationId xmlns:p14="http://schemas.microsoft.com/office/powerpoint/2010/main" val="143652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i="0" dirty="0"/>
              <a:t>Coming from the old system, you know all the concepts, you know the steps, and you’re the experts in your jobs. </a:t>
            </a:r>
          </a:p>
          <a:p>
            <a:pPr marL="181225" indent="-181225">
              <a:buFont typeface="Arial" panose="020B0604020202020204" pitchFamily="34" charset="0"/>
              <a:buChar char="•"/>
            </a:pPr>
            <a:r>
              <a:rPr lang="en-US" i="0" dirty="0"/>
              <a:t>You’ve seen the communications, been to the Demo Days, read the announcements and</a:t>
            </a:r>
            <a:r>
              <a:rPr lang="en-US" i="0" baseline="0" dirty="0"/>
              <a:t> some of you have even been involved in testing. </a:t>
            </a:r>
          </a:p>
          <a:p>
            <a:pPr marL="181225" indent="-181225">
              <a:buFont typeface="Arial" panose="020B0604020202020204" pitchFamily="34" charset="0"/>
              <a:buChar char="•"/>
            </a:pPr>
            <a:r>
              <a:rPr lang="en-US" i="0" dirty="0"/>
              <a:t>You</a:t>
            </a:r>
            <a:r>
              <a:rPr lang="en-US" i="0" baseline="0" dirty="0"/>
              <a:t> have the INFORMATION. </a:t>
            </a:r>
            <a:endParaRPr lang="en-US" b="1" i="1" dirty="0"/>
          </a:p>
          <a:p>
            <a:pPr marL="181225" indent="-181225" defTabSz="984894">
              <a:lnSpc>
                <a:spcPct val="80000"/>
              </a:lnSpc>
              <a:spcAft>
                <a:spcPts val="432"/>
              </a:spcAft>
              <a:buFont typeface="Arial" panose="020B0604020202020204" pitchFamily="34" charset="0"/>
              <a:buChar char="•"/>
              <a:defRPr/>
            </a:pPr>
            <a:r>
              <a:rPr lang="en-US" i="0" dirty="0"/>
              <a:t>UR is not changing the</a:t>
            </a:r>
            <a:r>
              <a:rPr lang="en-US" i="0" baseline="0" dirty="0"/>
              <a:t> fundamentals of your </a:t>
            </a:r>
            <a:r>
              <a:rPr lang="en-US" i="0" dirty="0"/>
              <a:t>job or </a:t>
            </a:r>
            <a:r>
              <a:rPr lang="en-US" i="0" baseline="0" dirty="0"/>
              <a:t>job functions</a:t>
            </a:r>
            <a:r>
              <a:rPr lang="en-US" i="0" dirty="0"/>
              <a:t>, just changing the TOOLS </a:t>
            </a:r>
            <a:r>
              <a:rPr lang="en-US" b="1" i="1" baseline="0" dirty="0"/>
              <a:t> </a:t>
            </a:r>
            <a:r>
              <a:rPr lang="en-US" i="0" dirty="0"/>
              <a:t>you’re using to get the job done. </a:t>
            </a:r>
          </a:p>
          <a:p>
            <a:pPr marL="181225" indent="-181225" defTabSz="984894">
              <a:lnSpc>
                <a:spcPct val="80000"/>
              </a:lnSpc>
              <a:spcAft>
                <a:spcPts val="432"/>
              </a:spcAft>
              <a:buFont typeface="Arial" panose="020B0604020202020204" pitchFamily="34" charset="0"/>
              <a:buChar char="•"/>
              <a:defRPr/>
            </a:pPr>
            <a:r>
              <a:rPr lang="en-US" i="0" dirty="0"/>
              <a:t>Now in training we’re going to bring it all together so you can rest assured you leave with the SKILLS </a:t>
            </a:r>
            <a:r>
              <a:rPr lang="en-US" i="0" baseline="0" dirty="0"/>
              <a:t> </a:t>
            </a:r>
            <a:r>
              <a:rPr lang="en-US" i="0" dirty="0"/>
              <a:t>you need to make Budget</a:t>
            </a:r>
            <a:r>
              <a:rPr lang="en-US" i="0" baseline="0" dirty="0"/>
              <a:t> Amendments </a:t>
            </a:r>
            <a:r>
              <a:rPr lang="en-US" i="0" dirty="0"/>
              <a:t>work for you. </a:t>
            </a:r>
            <a:endParaRPr lang="en-US" b="1" i="1" baseline="0" dirty="0"/>
          </a:p>
          <a:p>
            <a:endParaRPr lang="en-GB"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4</a:t>
            </a:fld>
            <a:endParaRPr lang="en-GB" dirty="0"/>
          </a:p>
        </p:txBody>
      </p:sp>
    </p:spTree>
    <p:extLst>
      <p:ext uri="{BB962C8B-B14F-4D97-AF65-F5344CB8AC3E}">
        <p14:creationId xmlns:p14="http://schemas.microsoft.com/office/powerpoint/2010/main" val="3644237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r>
              <a:rPr lang="en-US" dirty="0"/>
              <a:t>The biggest takeaway is that we are transitioning from UR Financials to UR Budget for creating and approving budget amendments.</a:t>
            </a:r>
          </a:p>
          <a:p>
            <a:pPr marL="177845" indent="-177845" defTabSz="948507">
              <a:buFont typeface="Arial" panose="020B0604020202020204" pitchFamily="34" charset="0"/>
              <a:buChar char="•"/>
              <a:defRPr/>
            </a:pPr>
            <a:r>
              <a:rPr lang="en-US" dirty="0"/>
              <a:t>Approved budget amendments will be posted to UR Financials on a daily basis. That’s quite a change.</a:t>
            </a:r>
          </a:p>
          <a:p>
            <a:pPr marL="177845" indent="-177845" defTabSz="948507">
              <a:buFont typeface="Arial" panose="020B0604020202020204" pitchFamily="34" charset="0"/>
              <a:buChar char="•"/>
              <a:defRPr/>
            </a:pPr>
            <a:r>
              <a:rPr lang="en-US" dirty="0"/>
              <a:t>Requesters and reviewers can collaborate within UR Budget by adding comments and attachments to the amendment during the review and approval process.</a:t>
            </a:r>
          </a:p>
          <a:p>
            <a:pPr marL="177845" indent="-177845" defTabSz="948507">
              <a:buFont typeface="Arial" panose="020B0604020202020204" pitchFamily="34" charset="0"/>
              <a:buChar char="•"/>
              <a:defRPr/>
            </a:pPr>
            <a:r>
              <a:rPr lang="en-US" dirty="0"/>
              <a:t>This technology change is not a change in our process, but will make us more efficient in processing budget amendments. </a:t>
            </a:r>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40</a:t>
            </a:fld>
            <a:endParaRPr lang="en-GB" dirty="0"/>
          </a:p>
        </p:txBody>
      </p:sp>
    </p:spTree>
    <p:extLst>
      <p:ext uri="{BB962C8B-B14F-4D97-AF65-F5344CB8AC3E}">
        <p14:creationId xmlns:p14="http://schemas.microsoft.com/office/powerpoint/2010/main" val="1339382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667" indent="-184667" defTabSz="984894">
              <a:buFont typeface="Arial" panose="020B0604020202020204" pitchFamily="34" charset="0"/>
              <a:buChar char="•"/>
              <a:defRPr/>
            </a:pPr>
            <a:r>
              <a:rPr lang="en-US" dirty="0"/>
              <a:t>After this training, you won’t be alone.</a:t>
            </a:r>
          </a:p>
          <a:p>
            <a:pPr marL="184667" indent="-184667" defTabSz="984894">
              <a:buFont typeface="Arial" panose="020B0604020202020204" pitchFamily="34" charset="0"/>
              <a:buChar char="•"/>
              <a:defRPr/>
            </a:pPr>
            <a:r>
              <a:rPr lang="en-US" dirty="0"/>
              <a:t>You have plenty of support to guide you when back at your desk.</a:t>
            </a:r>
          </a:p>
          <a:p>
            <a:pPr marL="184667" indent="-184667" defTabSz="984894">
              <a:buFont typeface="Arial" panose="020B0604020202020204" pitchFamily="34" charset="0"/>
              <a:buChar char="•"/>
              <a:defRPr/>
            </a:pPr>
            <a:r>
              <a:rPr lang="en-US" dirty="0"/>
              <a:t>Project champions in your department and subject matter experts are available to answer questions.</a:t>
            </a:r>
          </a:p>
          <a:p>
            <a:pPr marL="184667" indent="-184667" defTabSz="984894">
              <a:buFont typeface="Arial" panose="020B0604020202020204" pitchFamily="34" charset="0"/>
              <a:buChar char="•"/>
              <a:defRPr/>
            </a:pPr>
            <a:r>
              <a:rPr lang="en-US" dirty="0"/>
              <a:t>You’re free to re-watch any chapter of the eLearning.</a:t>
            </a:r>
          </a:p>
          <a:p>
            <a:pPr marL="184667" indent="-184667" defTabSz="984894">
              <a:buFont typeface="Arial" panose="020B0604020202020204" pitchFamily="34" charset="0"/>
              <a:buChar char="•"/>
              <a:defRPr/>
            </a:pPr>
            <a:r>
              <a:rPr lang="en-US" dirty="0"/>
              <a:t>We’ll make a recording of this live training so you can go back to any section for a refresher.</a:t>
            </a:r>
          </a:p>
          <a:p>
            <a:pPr marL="184667" indent="-184667" defTabSz="984894">
              <a:buFont typeface="Arial" panose="020B0604020202020204" pitchFamily="34" charset="0"/>
              <a:buChar char="•"/>
              <a:defRPr/>
            </a:pPr>
            <a:r>
              <a:rPr lang="en-US" dirty="0"/>
              <a:t>The UR Budget home page guides are always available.</a:t>
            </a:r>
          </a:p>
          <a:p>
            <a:pPr marL="184667" indent="-184667" defTabSz="984894">
              <a:buFont typeface="Arial" panose="020B0604020202020204" pitchFamily="34" charset="0"/>
              <a:buChar char="•"/>
              <a:defRPr/>
            </a:pPr>
            <a:r>
              <a:rPr lang="en-US" dirty="0"/>
              <a:t>Keep an eye out for future hands-on sessions. </a:t>
            </a:r>
          </a:p>
          <a:p>
            <a:pPr marL="184667" indent="-184667" defTabSz="984894">
              <a:buFont typeface="Arial" panose="020B0604020202020204" pitchFamily="34" charset="0"/>
              <a:buChar char="•"/>
              <a:defRPr/>
            </a:pPr>
            <a:r>
              <a:rPr lang="en-US" dirty="0"/>
              <a:t>You could also export a plan file to Excel and play with it offline. </a:t>
            </a:r>
          </a:p>
          <a:p>
            <a:pPr marL="184667" indent="-184667" defTabSz="984894">
              <a:buFont typeface="Arial" panose="020B0604020202020204" pitchFamily="34" charset="0"/>
              <a:buChar char="•"/>
              <a:defRPr/>
            </a:pPr>
            <a:r>
              <a:rPr lang="en-US" dirty="0"/>
              <a:t>Ongoing training is also at your fingertips, including this Course Guide, and quick reference cards and videos. </a:t>
            </a:r>
            <a:endParaRPr lang="en-GB"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41</a:t>
            </a:fld>
            <a:endParaRPr lang="en-GB" dirty="0"/>
          </a:p>
        </p:txBody>
      </p:sp>
    </p:spTree>
    <p:extLst>
      <p:ext uri="{BB962C8B-B14F-4D97-AF65-F5344CB8AC3E}">
        <p14:creationId xmlns:p14="http://schemas.microsoft.com/office/powerpoint/2010/main" val="1065589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42</a:t>
            </a:fld>
            <a:endParaRPr lang="en-GB" dirty="0"/>
          </a:p>
        </p:txBody>
      </p:sp>
    </p:spTree>
    <p:extLst>
      <p:ext uri="{BB962C8B-B14F-4D97-AF65-F5344CB8AC3E}">
        <p14:creationId xmlns:p14="http://schemas.microsoft.com/office/powerpoint/2010/main" val="1250738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43</a:t>
            </a:fld>
            <a:endParaRPr lang="en-GB" dirty="0"/>
          </a:p>
        </p:txBody>
      </p:sp>
    </p:spTree>
    <p:extLst>
      <p:ext uri="{BB962C8B-B14F-4D97-AF65-F5344CB8AC3E}">
        <p14:creationId xmlns:p14="http://schemas.microsoft.com/office/powerpoint/2010/main" val="24943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6063" y="1193800"/>
            <a:ext cx="4283075" cy="3213100"/>
          </a:xfrm>
        </p:spPr>
      </p:sp>
      <p:sp>
        <p:nvSpPr>
          <p:cNvPr id="3" name="Notes Placeholder 2"/>
          <p:cNvSpPr>
            <a:spLocks noGrp="1"/>
          </p:cNvSpPr>
          <p:nvPr>
            <p:ph type="body" idx="1"/>
          </p:nvPr>
        </p:nvSpPr>
        <p:spPr>
          <a:xfrm>
            <a:off x="834041" y="4648200"/>
            <a:ext cx="5645426" cy="4564505"/>
          </a:xfrm>
        </p:spPr>
        <p:txBody>
          <a:bodyPr/>
          <a:lstStyle/>
          <a:p>
            <a:pPr marL="177845" indent="-177845">
              <a:buFont typeface="Arial" panose="020B0604020202020204" pitchFamily="34" charset="0"/>
              <a:buChar char="•"/>
            </a:pPr>
            <a:r>
              <a:rPr lang="en-US" dirty="0"/>
              <a:t>So how will we be sure everyone gains the skills they need? </a:t>
            </a:r>
          </a:p>
          <a:p>
            <a:pPr marL="177845" indent="-177845">
              <a:buFont typeface="Arial" panose="020B0604020202020204" pitchFamily="34" charset="0"/>
              <a:buChar char="•"/>
            </a:pPr>
            <a:r>
              <a:rPr lang="en-US" dirty="0"/>
              <a:t>Through a training method called Content-Mirrored Instruction. </a:t>
            </a:r>
          </a:p>
          <a:p>
            <a:pPr marL="177845" indent="-177845">
              <a:buFont typeface="Arial" panose="020B0604020202020204" pitchFamily="34" charset="0"/>
              <a:buChar char="•"/>
            </a:pPr>
            <a:r>
              <a:rPr lang="en-US" b="1" dirty="0"/>
              <a:t>For this training</a:t>
            </a:r>
            <a:r>
              <a:rPr lang="en-US" b="1" i="1" dirty="0"/>
              <a:t>, </a:t>
            </a:r>
            <a:r>
              <a:rPr lang="en-US" b="1" i="0" dirty="0"/>
              <a:t>t</a:t>
            </a:r>
            <a:r>
              <a:rPr lang="en-US" b="1" dirty="0"/>
              <a:t>he trainer has the exact same files and software as participants.</a:t>
            </a:r>
          </a:p>
          <a:p>
            <a:pPr marL="177845" indent="-177845">
              <a:buFont typeface="Arial" panose="020B0604020202020204" pitchFamily="34" charset="0"/>
              <a:buChar char="•"/>
            </a:pPr>
            <a:r>
              <a:rPr lang="en-US" dirty="0"/>
              <a:t>This is active learning, using realistic exercises - the physical action of clicking along helps tie down the learning.</a:t>
            </a:r>
          </a:p>
          <a:p>
            <a:pPr marL="177845" indent="-177845">
              <a:buFont typeface="Arial" panose="020B0604020202020204" pitchFamily="34" charset="0"/>
              <a:buChar char="•"/>
            </a:pPr>
            <a:r>
              <a:rPr lang="en-US" dirty="0"/>
              <a:t>The repetition helps you set up patterns. This leads to skill development!</a:t>
            </a:r>
          </a:p>
          <a:p>
            <a:pPr marL="177845" indent="-177845">
              <a:buFont typeface="Arial" panose="020B0604020202020204" pitchFamily="34" charset="0"/>
              <a:buChar char="•"/>
            </a:pPr>
            <a:r>
              <a:rPr lang="en-US" dirty="0"/>
              <a:t>This is what content-mirrored instruction is all about – this is why it works!</a:t>
            </a:r>
          </a:p>
          <a:p>
            <a:pPr marL="177845" indent="-177845">
              <a:buFont typeface="Arial" panose="020B0604020202020204" pitchFamily="34" charset="0"/>
              <a:buChar char="•"/>
            </a:pPr>
            <a:r>
              <a:rPr lang="en-US" b="0" dirty="0"/>
              <a:t>When I show you a blue screen, that means we’ll be going into UR Budget to work on exercises together. Your student guide only has presentation slides, not the exercises, so you can concentrate on the live UR Budget training environment. </a:t>
            </a:r>
          </a:p>
          <a:p>
            <a:pPr marL="199728" indent="-177845">
              <a:buFont typeface="Arial" panose="020B0604020202020204" pitchFamily="34" charset="0"/>
              <a:buChar char="•"/>
            </a:pPr>
            <a:r>
              <a:rPr lang="en-US" b="1" dirty="0"/>
              <a:t>My promise to you is that I won’t leave anybody behind.</a:t>
            </a:r>
          </a:p>
          <a:p>
            <a:pPr marL="199728" indent="-177845">
              <a:buFont typeface="Arial" panose="020B0604020202020204" pitchFamily="34" charset="0"/>
              <a:buChar char="•"/>
            </a:pPr>
            <a:r>
              <a:rPr lang="en-US" dirty="0"/>
              <a:t>Raise your hand if I’m going too fast, if you don’t see where I’ve clicked, or you have a question that is directly about something that I’m discussing.</a:t>
            </a:r>
          </a:p>
          <a:p>
            <a:pPr marL="199728" indent="-177845">
              <a:buFont typeface="Arial" panose="020B0604020202020204" pitchFamily="34" charset="0"/>
              <a:buChar char="•"/>
            </a:pPr>
            <a:r>
              <a:rPr lang="en-US" dirty="0"/>
              <a:t>Make eye-contact with or wave to a facilitator if you have technical issues.</a:t>
            </a:r>
          </a:p>
          <a:p>
            <a:pPr marL="199728" indent="-177845">
              <a:buFont typeface="Arial" panose="020B0604020202020204" pitchFamily="34" charset="0"/>
              <a:buChar char="•"/>
            </a:pPr>
            <a:r>
              <a:rPr lang="en-US" dirty="0"/>
              <a:t>We’ve set up time in the training to discuss your questions about functionality and business processes.</a:t>
            </a:r>
          </a:p>
          <a:p>
            <a:pPr marL="199728" indent="-177845">
              <a:buFont typeface="Arial" panose="020B0604020202020204" pitchFamily="34" charset="0"/>
              <a:buChar char="•"/>
            </a:pPr>
            <a:r>
              <a:rPr lang="en-US" b="1" dirty="0"/>
              <a:t>When you’re here, you’re here – please stay in the classroom so you don’t miss any content.</a:t>
            </a:r>
          </a:p>
          <a:p>
            <a:pPr marL="199728" indent="-177845">
              <a:buFont typeface="Arial" panose="020B0604020202020204" pitchFamily="34" charset="0"/>
              <a:buChar char="•"/>
            </a:pPr>
            <a:r>
              <a:rPr lang="en-US" dirty="0"/>
              <a:t>That will help you get the best value out of today’s class.</a:t>
            </a:r>
          </a:p>
          <a:p>
            <a:pPr marL="199728" indent="-177845">
              <a:buFont typeface="Arial" panose="020B0604020202020204" pitchFamily="34" charset="0"/>
              <a:buChar char="•"/>
            </a:pPr>
            <a:r>
              <a:rPr lang="en-US" dirty="0"/>
              <a:t>Will you agree to stay with me, tap for tap, throughout the class today? I promise your skill development will proceed at an enormous rate!</a:t>
            </a:r>
          </a:p>
          <a:p>
            <a:endParaRPr lang="en-GB"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5</a:t>
            </a:fld>
            <a:endParaRPr lang="en-GB" dirty="0"/>
          </a:p>
        </p:txBody>
      </p:sp>
    </p:spTree>
    <p:extLst>
      <p:ext uri="{BB962C8B-B14F-4D97-AF65-F5344CB8AC3E}">
        <p14:creationId xmlns:p14="http://schemas.microsoft.com/office/powerpoint/2010/main" val="270250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177" indent="-188177" defTabSz="1003606">
              <a:buFont typeface="Arial" panose="020B0604020202020204" pitchFamily="34" charset="0"/>
              <a:buChar char="•"/>
              <a:defRPr/>
            </a:pPr>
            <a:r>
              <a:rPr lang="en-US" dirty="0">
                <a:solidFill>
                  <a:prstClr val="black"/>
                </a:solidFill>
              </a:rPr>
              <a:t>You’re not alone.</a:t>
            </a:r>
          </a:p>
          <a:p>
            <a:pPr marL="188177" indent="-188177" defTabSz="1003606">
              <a:buFont typeface="Arial" panose="020B0604020202020204" pitchFamily="34" charset="0"/>
              <a:buChar char="•"/>
              <a:defRPr/>
            </a:pPr>
            <a:r>
              <a:rPr lang="en-US" dirty="0">
                <a:solidFill>
                  <a:prstClr val="black"/>
                </a:solidFill>
              </a:rPr>
              <a:t>You have plenty of support to guide you when back at your desk.</a:t>
            </a:r>
          </a:p>
          <a:p>
            <a:pPr marL="188177" indent="-188177" defTabSz="1003606">
              <a:buFont typeface="Arial" panose="020B0604020202020204" pitchFamily="34" charset="0"/>
              <a:buChar char="•"/>
              <a:defRPr/>
            </a:pPr>
            <a:r>
              <a:rPr lang="en-US" dirty="0">
                <a:solidFill>
                  <a:prstClr val="black"/>
                </a:solidFill>
              </a:rPr>
              <a:t>Your divisional finance office is available to answer any questions.</a:t>
            </a:r>
          </a:p>
          <a:p>
            <a:pPr marL="188177" indent="-188177" defTabSz="1003606">
              <a:buFont typeface="Arial" panose="020B0604020202020204" pitchFamily="34" charset="0"/>
              <a:buChar char="•"/>
              <a:defRPr/>
            </a:pPr>
            <a:r>
              <a:rPr lang="en-US" dirty="0">
                <a:solidFill>
                  <a:prstClr val="black"/>
                </a:solidFill>
              </a:rPr>
              <a:t>You’re free to re-watch any chapter of the eLearning.</a:t>
            </a:r>
          </a:p>
          <a:p>
            <a:pPr marL="188177" indent="-188177" defTabSz="1003606">
              <a:buFont typeface="Arial" panose="020B0604020202020204" pitchFamily="34" charset="0"/>
              <a:buChar char="•"/>
              <a:defRPr/>
            </a:pPr>
            <a:r>
              <a:rPr lang="en-US" dirty="0">
                <a:solidFill>
                  <a:prstClr val="black"/>
                </a:solidFill>
              </a:rPr>
              <a:t>You can also review the Summary &amp; Labor training Student Guide and training recording.</a:t>
            </a:r>
          </a:p>
          <a:p>
            <a:pPr marL="188177" indent="-188177" defTabSz="1003606">
              <a:buFont typeface="Arial" panose="020B0604020202020204" pitchFamily="34" charset="0"/>
              <a:buChar char="•"/>
              <a:defRPr/>
            </a:pPr>
            <a:r>
              <a:rPr lang="en-US" dirty="0">
                <a:solidFill>
                  <a:prstClr val="black"/>
                </a:solidFill>
              </a:rPr>
              <a:t>We’ll make a recording of this training so you can go back to any section for a refresher.</a:t>
            </a:r>
          </a:p>
          <a:p>
            <a:pPr marL="188177" indent="-188177" defTabSz="1003606">
              <a:buFont typeface="Arial" panose="020B0604020202020204" pitchFamily="34" charset="0"/>
              <a:buChar char="•"/>
              <a:defRPr/>
            </a:pPr>
            <a:r>
              <a:rPr lang="en-US" dirty="0">
                <a:solidFill>
                  <a:prstClr val="black"/>
                </a:solidFill>
              </a:rPr>
              <a:t>Quick reference cards and videos are at your disposal on the UR Budget website. </a:t>
            </a:r>
          </a:p>
          <a:p>
            <a:pPr marL="188177" indent="-188177" defTabSz="1003606">
              <a:buFont typeface="Arial" panose="020B0604020202020204" pitchFamily="34" charset="0"/>
              <a:buChar char="•"/>
              <a:defRPr/>
            </a:pPr>
            <a:r>
              <a:rPr lang="en-US" dirty="0">
                <a:solidFill>
                  <a:prstClr val="black"/>
                </a:solidFill>
              </a:rPr>
              <a:t>We’ll be adding new ones all the time. </a:t>
            </a:r>
            <a:endParaRPr lang="en-GB" dirty="0"/>
          </a:p>
        </p:txBody>
      </p:sp>
      <p:sp>
        <p:nvSpPr>
          <p:cNvPr id="4" name="Footer Placeholder 3"/>
          <p:cNvSpPr>
            <a:spLocks noGrp="1"/>
          </p:cNvSpPr>
          <p:nvPr>
            <p:ph type="ftr" sz="quarter" idx="10"/>
          </p:nvPr>
        </p:nvSpPr>
        <p:spPr/>
        <p:txBody>
          <a:bodyPr/>
          <a:lstStyle/>
          <a:p>
            <a:r>
              <a:rPr lang="en-GB" dirty="0"/>
              <a:t>UR Budget - Budget Amendments</a:t>
            </a:r>
          </a:p>
        </p:txBody>
      </p:sp>
      <p:sp>
        <p:nvSpPr>
          <p:cNvPr id="5" name="Slide Number Placeholder 4"/>
          <p:cNvSpPr>
            <a:spLocks noGrp="1"/>
          </p:cNvSpPr>
          <p:nvPr>
            <p:ph type="sldNum" sz="quarter" idx="11"/>
          </p:nvPr>
        </p:nvSpPr>
        <p:spPr/>
        <p:txBody>
          <a:bodyPr/>
          <a:lstStyle/>
          <a:p>
            <a:fld id="{C7D54C75-4EC2-4256-9AEE-FF04F6A07984}" type="slidenum">
              <a:rPr lang="en-GB" smtClean="0"/>
              <a:t>6</a:t>
            </a:fld>
            <a:endParaRPr lang="en-GB" dirty="0"/>
          </a:p>
        </p:txBody>
      </p:sp>
    </p:spTree>
    <p:extLst>
      <p:ext uri="{BB962C8B-B14F-4D97-AF65-F5344CB8AC3E}">
        <p14:creationId xmlns:p14="http://schemas.microsoft.com/office/powerpoint/2010/main" val="161921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19686-537D-4FBF-B056-78B6AF278E5F}" type="slidenum">
              <a:rPr lang="en-US" smtClean="0"/>
              <a:t>7</a:t>
            </a:fld>
            <a:endParaRPr lang="en-US" dirty="0"/>
          </a:p>
        </p:txBody>
      </p:sp>
      <p:sp>
        <p:nvSpPr>
          <p:cNvPr id="5" name="Footer Placeholder 2">
            <a:extLst>
              <a:ext uri="{FF2B5EF4-FFF2-40B4-BE49-F238E27FC236}">
                <a16:creationId xmlns:a16="http://schemas.microsoft.com/office/drawing/2014/main" id="{2FC373AF-9C8D-47F1-A43D-F0C89B4C9FB6}"/>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146436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a:t>Starting with the Fiscal Year 2019 budget, you’ll input all Budget Amendments in UR Budget, rather than in UR Financials.</a:t>
            </a:r>
          </a:p>
          <a:p>
            <a:pPr marL="181225" indent="-181225">
              <a:buFont typeface="Arial" panose="020B0604020202020204" pitchFamily="34" charset="0"/>
              <a:buChar char="•"/>
            </a:pPr>
            <a:r>
              <a:rPr lang="en-US" dirty="0"/>
              <a:t>For Strong Memorial and Highland Hospital colleagues, Authorized FTE and dollars are on the same Budget Amendment sheet in UR Budget.</a:t>
            </a:r>
          </a:p>
          <a:p>
            <a:pPr marL="664488" lvl="1" indent="-181225">
              <a:buFont typeface="Arial" panose="020B0604020202020204" pitchFamily="34" charset="0"/>
              <a:buChar char="•"/>
            </a:pPr>
            <a:r>
              <a:rPr lang="en-US" dirty="0"/>
              <a:t>This replaces a cumbersome paper-based process.</a:t>
            </a:r>
          </a:p>
          <a:p>
            <a:pPr marL="181225" indent="-181225">
              <a:buFont typeface="Arial" panose="020B0604020202020204" pitchFamily="34" charset="0"/>
              <a:buChar char="•"/>
            </a:pPr>
            <a:r>
              <a:rPr lang="en-US" dirty="0"/>
              <a:t>With monthly tracking of budget and amendments, you’ll have better understanding of spending patterns that you can apply in the future.</a:t>
            </a:r>
          </a:p>
          <a:p>
            <a:pPr marL="664488" lvl="1" indent="-181225">
              <a:buFont typeface="Arial" panose="020B0604020202020204" pitchFamily="34" charset="0"/>
              <a:buChar char="•"/>
            </a:pPr>
            <a:r>
              <a:rPr lang="en-US" dirty="0"/>
              <a:t>UR Budget’s Monthly Spread tool gives you added flexibility when applying budget transfers.</a:t>
            </a:r>
            <a:endParaRPr lang="en-US" i="1" dirty="0"/>
          </a:p>
          <a:p>
            <a:pPr marL="664488" lvl="1" indent="-181225">
              <a:buFont typeface="Arial" panose="020B0604020202020204" pitchFamily="34" charset="0"/>
              <a:buChar char="•"/>
            </a:pPr>
            <a:endParaRPr lang="en-US" i="1" dirty="0"/>
          </a:p>
          <a:p>
            <a:pPr lvl="0"/>
            <a:endParaRPr lang="en-US" dirty="0"/>
          </a:p>
        </p:txBody>
      </p:sp>
      <p:sp>
        <p:nvSpPr>
          <p:cNvPr id="4" name="Slide Number Placeholder 3"/>
          <p:cNvSpPr>
            <a:spLocks noGrp="1"/>
          </p:cNvSpPr>
          <p:nvPr>
            <p:ph type="sldNum" sz="quarter" idx="10"/>
          </p:nvPr>
        </p:nvSpPr>
        <p:spPr/>
        <p:txBody>
          <a:bodyPr/>
          <a:lstStyle/>
          <a:p>
            <a:fld id="{C5819686-537D-4FBF-B056-78B6AF278E5F}" type="slidenum">
              <a:rPr lang="en-US" smtClean="0"/>
              <a:t>8</a:t>
            </a:fld>
            <a:endParaRPr lang="en-US" dirty="0"/>
          </a:p>
        </p:txBody>
      </p:sp>
      <p:sp>
        <p:nvSpPr>
          <p:cNvPr id="5" name="Footer Placeholder 2">
            <a:extLst>
              <a:ext uri="{FF2B5EF4-FFF2-40B4-BE49-F238E27FC236}">
                <a16:creationId xmlns:a16="http://schemas.microsoft.com/office/drawing/2014/main" id="{33A5ECB0-BFF0-4020-88A6-C8C8004AABD7}"/>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425538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a:t>One big reason we switched to UR Budget is ease of use. </a:t>
            </a:r>
          </a:p>
          <a:p>
            <a:pPr marL="181225" indent="-181225">
              <a:buFont typeface="Arial" panose="020B0604020202020204" pitchFamily="34" charset="0"/>
              <a:buChar char="•"/>
            </a:pPr>
            <a:r>
              <a:rPr lang="en-US" dirty="0"/>
              <a:t>Now, you’ll develop budgets and amendments in the same system. </a:t>
            </a:r>
          </a:p>
          <a:p>
            <a:pPr marL="181225" indent="-181225">
              <a:buFont typeface="Arial" panose="020B0604020202020204" pitchFamily="34" charset="0"/>
              <a:buChar char="•"/>
            </a:pPr>
            <a:r>
              <a:rPr lang="en-US" dirty="0"/>
              <a:t>Since the interface is the same, you’ll know just where to go.</a:t>
            </a:r>
          </a:p>
          <a:p>
            <a:pPr marL="181225" indent="-181225">
              <a:buFont typeface="Arial" panose="020B0604020202020204" pitchFamily="34" charset="0"/>
              <a:buChar char="•"/>
            </a:pPr>
            <a:r>
              <a:rPr lang="en-US" dirty="0"/>
              <a:t>Amendments are easy to create, fill out and update.</a:t>
            </a:r>
          </a:p>
          <a:p>
            <a:pPr marL="177845" indent="-177845" defTabSz="948507">
              <a:buFont typeface="Arial" panose="020B0604020202020204" pitchFamily="34" charset="0"/>
              <a:buChar char="•"/>
              <a:defRPr/>
            </a:pPr>
            <a:r>
              <a:rPr lang="en-US" dirty="0"/>
              <a:t>You’ll pick FAOs and FACs from convenient lists.</a:t>
            </a:r>
          </a:p>
          <a:p>
            <a:pPr marL="181225" indent="-181225">
              <a:buFont typeface="Arial" panose="020B0604020202020204" pitchFamily="34" charset="0"/>
              <a:buChar char="•"/>
            </a:pPr>
            <a:r>
              <a:rPr lang="en-US" dirty="0"/>
              <a:t>You can scroll through the lists to find what you’re looking for or search by number or keyword.</a:t>
            </a:r>
          </a:p>
          <a:p>
            <a:pPr marL="181225" indent="-181225">
              <a:buFont typeface="Arial" panose="020B0604020202020204" pitchFamily="34" charset="0"/>
              <a:buChar char="•"/>
            </a:pPr>
            <a:r>
              <a:rPr lang="en-US" dirty="0"/>
              <a:t>FAO and FAC descriptions fill the Budget Amendment sheet automatically.</a:t>
            </a:r>
          </a:p>
          <a:p>
            <a:pPr marL="181225" indent="-181225">
              <a:buFont typeface="Arial" panose="020B0604020202020204" pitchFamily="34" charset="0"/>
              <a:buChar char="•"/>
            </a:pPr>
            <a:r>
              <a:rPr lang="en-US" dirty="0"/>
              <a:t>No need for a separate look-up for Ledger accounts. They are filled in automatically when you select the FAC.</a:t>
            </a:r>
          </a:p>
          <a:p>
            <a:pPr marL="181225" indent="-181225" defTabSz="948507">
              <a:buFont typeface="Arial" panose="020B0604020202020204" pitchFamily="34" charset="0"/>
              <a:buChar char="•"/>
              <a:defRPr/>
            </a:pPr>
            <a:r>
              <a:rPr lang="en-US" dirty="0"/>
              <a:t>The default ledger account can be changed to 65300 Interdepartmental Transfers if appropriate.</a:t>
            </a:r>
          </a:p>
          <a:p>
            <a:pPr marL="181225" indent="-181225">
              <a:buFont typeface="Arial" panose="020B0604020202020204" pitchFamily="34" charset="0"/>
              <a:buChar char="•"/>
            </a:pPr>
            <a:endParaRPr lang="en-US" dirty="0"/>
          </a:p>
          <a:p>
            <a:pPr marL="181225" indent="-181225">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5819686-537D-4FBF-B056-78B6AF278E5F}" type="slidenum">
              <a:rPr lang="en-US" smtClean="0"/>
              <a:t>9</a:t>
            </a:fld>
            <a:endParaRPr lang="en-US" dirty="0"/>
          </a:p>
        </p:txBody>
      </p:sp>
      <p:sp>
        <p:nvSpPr>
          <p:cNvPr id="5" name="Footer Placeholder 2">
            <a:extLst>
              <a:ext uri="{FF2B5EF4-FFF2-40B4-BE49-F238E27FC236}">
                <a16:creationId xmlns:a16="http://schemas.microsoft.com/office/drawing/2014/main" id="{9417999C-C582-405B-BF30-1ED6D7B01785}"/>
              </a:ext>
            </a:extLst>
          </p:cNvPr>
          <p:cNvSpPr txBox="1">
            <a:spLocks/>
          </p:cNvSpPr>
          <p:nvPr/>
        </p:nvSpPr>
        <p:spPr>
          <a:xfrm>
            <a:off x="0" y="9119475"/>
            <a:ext cx="3169920" cy="481726"/>
          </a:xfrm>
          <a:prstGeom prst="rect">
            <a:avLst/>
          </a:prstGeom>
        </p:spPr>
        <p:txBody>
          <a:bodyPr vert="horz" lIns="96653" tIns="48327" rIns="96653" bIns="48327"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UR Budget - Budget Amendments</a:t>
            </a:r>
            <a:endParaRPr lang="en-GB" dirty="0"/>
          </a:p>
        </p:txBody>
      </p:sp>
    </p:spTree>
    <p:extLst>
      <p:ext uri="{BB962C8B-B14F-4D97-AF65-F5344CB8AC3E}">
        <p14:creationId xmlns:p14="http://schemas.microsoft.com/office/powerpoint/2010/main" val="3199234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 y="4419600"/>
            <a:ext cx="6781800" cy="457200"/>
          </a:xfrm>
        </p:spPr>
        <p:txBody>
          <a:bodyPr>
            <a:normAutofit/>
          </a:bodyPr>
          <a:lstStyle>
            <a:lvl1pPr algn="l">
              <a:defRPr sz="28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304800" y="4876800"/>
            <a:ext cx="6781800" cy="533400"/>
          </a:xfrm>
        </p:spPr>
        <p:txBody>
          <a:bodyPr>
            <a:normAutofit/>
          </a:bodyPr>
          <a:lstStyle>
            <a:lvl1pPr marL="0" indent="0" algn="l">
              <a:buNone/>
              <a:defRPr sz="2000" b="1">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00F9E5-5AC6-4ABF-BAE3-2D85D7846523}" type="slidenum">
              <a:rPr lang="en-US" smtClean="0"/>
              <a:pPr/>
              <a:t>‹#›</a:t>
            </a:fld>
            <a:endParaRPr lang="en-US" dirty="0"/>
          </a:p>
        </p:txBody>
      </p:sp>
      <p:sp>
        <p:nvSpPr>
          <p:cNvPr id="8"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238B31-EFE4-4670-B2FA-4D920B54F3A0}" type="datetimeFigureOut">
              <a:rPr lang="en-US" smtClean="0"/>
              <a:pPr/>
              <a:t>1/10/2018</a:t>
            </a:fld>
            <a:endParaRPr lang="en-US" dirty="0"/>
          </a:p>
        </p:txBody>
      </p:sp>
      <p:sp>
        <p:nvSpPr>
          <p:cNvPr id="9" name="Round Single Corner Rectangle 6"/>
          <p:cNvSpPr/>
          <p:nvPr userDrawn="1"/>
        </p:nvSpPr>
        <p:spPr>
          <a:xfrm>
            <a:off x="1" y="6267450"/>
            <a:ext cx="2743199" cy="590549"/>
          </a:xfrm>
          <a:custGeom>
            <a:avLst/>
            <a:gdLst>
              <a:gd name="connsiteX0" fmla="*/ 0 w 2819400"/>
              <a:gd name="connsiteY0" fmla="*/ 0 h 533400"/>
              <a:gd name="connsiteX1" fmla="*/ 2552700 w 2819400"/>
              <a:gd name="connsiteY1" fmla="*/ 0 h 533400"/>
              <a:gd name="connsiteX2" fmla="*/ 2819400 w 2819400"/>
              <a:gd name="connsiteY2" fmla="*/ 266700 h 533400"/>
              <a:gd name="connsiteX3" fmla="*/ 2819400 w 2819400"/>
              <a:gd name="connsiteY3" fmla="*/ 533400 h 533400"/>
              <a:gd name="connsiteX4" fmla="*/ 0 w 2819400"/>
              <a:gd name="connsiteY4" fmla="*/ 533400 h 533400"/>
              <a:gd name="connsiteX5" fmla="*/ 0 w 2819400"/>
              <a:gd name="connsiteY5" fmla="*/ 0 h 533400"/>
              <a:gd name="connsiteX0" fmla="*/ 0 w 2819400"/>
              <a:gd name="connsiteY0" fmla="*/ 0 h 533400"/>
              <a:gd name="connsiteX1" fmla="*/ 2552700 w 2819400"/>
              <a:gd name="connsiteY1" fmla="*/ 0 h 533400"/>
              <a:gd name="connsiteX2" fmla="*/ 2810607 w 2819400"/>
              <a:gd name="connsiteY2" fmla="*/ 381000 h 533400"/>
              <a:gd name="connsiteX3" fmla="*/ 2819400 w 2819400"/>
              <a:gd name="connsiteY3" fmla="*/ 533400 h 533400"/>
              <a:gd name="connsiteX4" fmla="*/ 0 w 2819400"/>
              <a:gd name="connsiteY4" fmla="*/ 533400 h 533400"/>
              <a:gd name="connsiteX5" fmla="*/ 0 w 2819400"/>
              <a:gd name="connsiteY5" fmla="*/ 0 h 533400"/>
              <a:gd name="connsiteX0" fmla="*/ 0 w 2821827"/>
              <a:gd name="connsiteY0" fmla="*/ 0 h 533400"/>
              <a:gd name="connsiteX1" fmla="*/ 2552700 w 2821827"/>
              <a:gd name="connsiteY1" fmla="*/ 0 h 533400"/>
              <a:gd name="connsiteX2" fmla="*/ 2821827 w 2821827"/>
              <a:gd name="connsiteY2" fmla="*/ 355756 h 533400"/>
              <a:gd name="connsiteX3" fmla="*/ 2819400 w 2821827"/>
              <a:gd name="connsiteY3" fmla="*/ 533400 h 533400"/>
              <a:gd name="connsiteX4" fmla="*/ 0 w 2821827"/>
              <a:gd name="connsiteY4" fmla="*/ 533400 h 533400"/>
              <a:gd name="connsiteX5" fmla="*/ 0 w 2821827"/>
              <a:gd name="connsiteY5" fmla="*/ 0 h 533400"/>
              <a:gd name="connsiteX0" fmla="*/ 0 w 2821827"/>
              <a:gd name="connsiteY0" fmla="*/ 2804 h 536204"/>
              <a:gd name="connsiteX1" fmla="*/ 2384405 w 2821827"/>
              <a:gd name="connsiteY1" fmla="*/ 0 h 536204"/>
              <a:gd name="connsiteX2" fmla="*/ 2821827 w 2821827"/>
              <a:gd name="connsiteY2" fmla="*/ 358560 h 536204"/>
              <a:gd name="connsiteX3" fmla="*/ 2819400 w 2821827"/>
              <a:gd name="connsiteY3" fmla="*/ 536204 h 536204"/>
              <a:gd name="connsiteX4" fmla="*/ 0 w 2821827"/>
              <a:gd name="connsiteY4" fmla="*/ 536204 h 536204"/>
              <a:gd name="connsiteX5" fmla="*/ 0 w 2821827"/>
              <a:gd name="connsiteY5" fmla="*/ 2804 h 536204"/>
              <a:gd name="connsiteX0" fmla="*/ 0 w 2821827"/>
              <a:gd name="connsiteY0" fmla="*/ 2804 h 536204"/>
              <a:gd name="connsiteX1" fmla="*/ 2384405 w 2821827"/>
              <a:gd name="connsiteY1" fmla="*/ 0 h 536204"/>
              <a:gd name="connsiteX2" fmla="*/ 2821827 w 2821827"/>
              <a:gd name="connsiteY2" fmla="*/ 458677 h 536204"/>
              <a:gd name="connsiteX3" fmla="*/ 2819400 w 2821827"/>
              <a:gd name="connsiteY3" fmla="*/ 536204 h 536204"/>
              <a:gd name="connsiteX4" fmla="*/ 0 w 2821827"/>
              <a:gd name="connsiteY4" fmla="*/ 536204 h 536204"/>
              <a:gd name="connsiteX5" fmla="*/ 0 w 2821827"/>
              <a:gd name="connsiteY5" fmla="*/ 2804 h 536204"/>
              <a:gd name="connsiteX0" fmla="*/ 0 w 2824054"/>
              <a:gd name="connsiteY0" fmla="*/ 2804 h 536204"/>
              <a:gd name="connsiteX1" fmla="*/ 2384405 w 2824054"/>
              <a:gd name="connsiteY1" fmla="*/ 0 h 536204"/>
              <a:gd name="connsiteX2" fmla="*/ 2821827 w 2824054"/>
              <a:gd name="connsiteY2" fmla="*/ 458677 h 536204"/>
              <a:gd name="connsiteX3" fmla="*/ 2819400 w 2824054"/>
              <a:gd name="connsiteY3" fmla="*/ 536204 h 536204"/>
              <a:gd name="connsiteX4" fmla="*/ 0 w 2824054"/>
              <a:gd name="connsiteY4" fmla="*/ 536204 h 536204"/>
              <a:gd name="connsiteX5" fmla="*/ 0 w 2824054"/>
              <a:gd name="connsiteY5" fmla="*/ 2804 h 536204"/>
              <a:gd name="connsiteX0" fmla="*/ 0 w 2822229"/>
              <a:gd name="connsiteY0" fmla="*/ 2804 h 536204"/>
              <a:gd name="connsiteX1" fmla="*/ 2384405 w 2822229"/>
              <a:gd name="connsiteY1" fmla="*/ 0 h 536204"/>
              <a:gd name="connsiteX2" fmla="*/ 2819446 w 2822229"/>
              <a:gd name="connsiteY2" fmla="*/ 427721 h 536204"/>
              <a:gd name="connsiteX3" fmla="*/ 2819400 w 2822229"/>
              <a:gd name="connsiteY3" fmla="*/ 536204 h 536204"/>
              <a:gd name="connsiteX4" fmla="*/ 0 w 2822229"/>
              <a:gd name="connsiteY4" fmla="*/ 536204 h 536204"/>
              <a:gd name="connsiteX5" fmla="*/ 0 w 2822229"/>
              <a:gd name="connsiteY5" fmla="*/ 2804 h 536204"/>
              <a:gd name="connsiteX0" fmla="*/ 0 w 2820147"/>
              <a:gd name="connsiteY0" fmla="*/ 2804 h 536204"/>
              <a:gd name="connsiteX1" fmla="*/ 2384405 w 2820147"/>
              <a:gd name="connsiteY1" fmla="*/ 0 h 536204"/>
              <a:gd name="connsiteX2" fmla="*/ 2819446 w 2820147"/>
              <a:gd name="connsiteY2" fmla="*/ 427721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2804 h 536204"/>
              <a:gd name="connsiteX1" fmla="*/ 2384405 w 2820147"/>
              <a:gd name="connsiteY1" fmla="*/ 0 h 536204"/>
              <a:gd name="connsiteX2" fmla="*/ 2819446 w 2820147"/>
              <a:gd name="connsiteY2" fmla="*/ 472965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093119 w 2820147"/>
              <a:gd name="connsiteY1" fmla="*/ 7144 h 533400"/>
              <a:gd name="connsiteX2" fmla="*/ 2379642 w 2820147"/>
              <a:gd name="connsiteY2" fmla="*/ 4340 h 533400"/>
              <a:gd name="connsiteX3" fmla="*/ 2819446 w 2820147"/>
              <a:gd name="connsiteY3" fmla="*/ 470161 h 533400"/>
              <a:gd name="connsiteX4" fmla="*/ 2819400 w 2820147"/>
              <a:gd name="connsiteY4" fmla="*/ 533400 h 533400"/>
              <a:gd name="connsiteX5" fmla="*/ 0 w 2820147"/>
              <a:gd name="connsiteY5" fmla="*/ 533400 h 533400"/>
              <a:gd name="connsiteX6" fmla="*/ 0 w 2820147"/>
              <a:gd name="connsiteY6"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147" h="533400">
                <a:moveTo>
                  <a:pt x="0" y="0"/>
                </a:moveTo>
                <a:lnTo>
                  <a:pt x="2239149" y="4340"/>
                </a:lnTo>
                <a:cubicBezTo>
                  <a:pt x="2536462" y="1959"/>
                  <a:pt x="2819446" y="322867"/>
                  <a:pt x="2819446" y="470161"/>
                </a:cubicBezTo>
                <a:cubicBezTo>
                  <a:pt x="2820549" y="498367"/>
                  <a:pt x="2820209" y="507558"/>
                  <a:pt x="2819400" y="533400"/>
                </a:cubicBezTo>
                <a:lnTo>
                  <a:pt x="0" y="533400"/>
                </a:lnTo>
                <a:lnTo>
                  <a:pt x="0" y="0"/>
                </a:lnTo>
                <a:close/>
              </a:path>
            </a:pathLst>
          </a:custGeom>
          <a:gradFill flip="none" rotWithShape="1">
            <a:gsLst>
              <a:gs pos="1000">
                <a:schemeClr val="bg1"/>
              </a:gs>
              <a:gs pos="99000">
                <a:srgbClr val="E0B4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Single Corner Rectangle 6"/>
          <p:cNvSpPr/>
          <p:nvPr userDrawn="1"/>
        </p:nvSpPr>
        <p:spPr>
          <a:xfrm>
            <a:off x="1" y="6310328"/>
            <a:ext cx="2690105" cy="547671"/>
          </a:xfrm>
          <a:custGeom>
            <a:avLst/>
            <a:gdLst>
              <a:gd name="connsiteX0" fmla="*/ 0 w 2819400"/>
              <a:gd name="connsiteY0" fmla="*/ 0 h 533400"/>
              <a:gd name="connsiteX1" fmla="*/ 2552700 w 2819400"/>
              <a:gd name="connsiteY1" fmla="*/ 0 h 533400"/>
              <a:gd name="connsiteX2" fmla="*/ 2819400 w 2819400"/>
              <a:gd name="connsiteY2" fmla="*/ 266700 h 533400"/>
              <a:gd name="connsiteX3" fmla="*/ 2819400 w 2819400"/>
              <a:gd name="connsiteY3" fmla="*/ 533400 h 533400"/>
              <a:gd name="connsiteX4" fmla="*/ 0 w 2819400"/>
              <a:gd name="connsiteY4" fmla="*/ 533400 h 533400"/>
              <a:gd name="connsiteX5" fmla="*/ 0 w 2819400"/>
              <a:gd name="connsiteY5" fmla="*/ 0 h 533400"/>
              <a:gd name="connsiteX0" fmla="*/ 0 w 2819400"/>
              <a:gd name="connsiteY0" fmla="*/ 0 h 533400"/>
              <a:gd name="connsiteX1" fmla="*/ 2552700 w 2819400"/>
              <a:gd name="connsiteY1" fmla="*/ 0 h 533400"/>
              <a:gd name="connsiteX2" fmla="*/ 2810607 w 2819400"/>
              <a:gd name="connsiteY2" fmla="*/ 381000 h 533400"/>
              <a:gd name="connsiteX3" fmla="*/ 2819400 w 2819400"/>
              <a:gd name="connsiteY3" fmla="*/ 533400 h 533400"/>
              <a:gd name="connsiteX4" fmla="*/ 0 w 2819400"/>
              <a:gd name="connsiteY4" fmla="*/ 533400 h 533400"/>
              <a:gd name="connsiteX5" fmla="*/ 0 w 2819400"/>
              <a:gd name="connsiteY5" fmla="*/ 0 h 533400"/>
              <a:gd name="connsiteX0" fmla="*/ 0 w 2821827"/>
              <a:gd name="connsiteY0" fmla="*/ 0 h 533400"/>
              <a:gd name="connsiteX1" fmla="*/ 2552700 w 2821827"/>
              <a:gd name="connsiteY1" fmla="*/ 0 h 533400"/>
              <a:gd name="connsiteX2" fmla="*/ 2821827 w 2821827"/>
              <a:gd name="connsiteY2" fmla="*/ 355756 h 533400"/>
              <a:gd name="connsiteX3" fmla="*/ 2819400 w 2821827"/>
              <a:gd name="connsiteY3" fmla="*/ 533400 h 533400"/>
              <a:gd name="connsiteX4" fmla="*/ 0 w 2821827"/>
              <a:gd name="connsiteY4" fmla="*/ 533400 h 533400"/>
              <a:gd name="connsiteX5" fmla="*/ 0 w 2821827"/>
              <a:gd name="connsiteY5" fmla="*/ 0 h 533400"/>
              <a:gd name="connsiteX0" fmla="*/ 0 w 2821827"/>
              <a:gd name="connsiteY0" fmla="*/ 2804 h 536204"/>
              <a:gd name="connsiteX1" fmla="*/ 2384405 w 2821827"/>
              <a:gd name="connsiteY1" fmla="*/ 0 h 536204"/>
              <a:gd name="connsiteX2" fmla="*/ 2821827 w 2821827"/>
              <a:gd name="connsiteY2" fmla="*/ 358560 h 536204"/>
              <a:gd name="connsiteX3" fmla="*/ 2819400 w 2821827"/>
              <a:gd name="connsiteY3" fmla="*/ 536204 h 536204"/>
              <a:gd name="connsiteX4" fmla="*/ 0 w 2821827"/>
              <a:gd name="connsiteY4" fmla="*/ 536204 h 536204"/>
              <a:gd name="connsiteX5" fmla="*/ 0 w 2821827"/>
              <a:gd name="connsiteY5" fmla="*/ 2804 h 536204"/>
              <a:gd name="connsiteX0" fmla="*/ 0 w 2821827"/>
              <a:gd name="connsiteY0" fmla="*/ 2804 h 536204"/>
              <a:gd name="connsiteX1" fmla="*/ 2384405 w 2821827"/>
              <a:gd name="connsiteY1" fmla="*/ 0 h 536204"/>
              <a:gd name="connsiteX2" fmla="*/ 2821827 w 2821827"/>
              <a:gd name="connsiteY2" fmla="*/ 458677 h 536204"/>
              <a:gd name="connsiteX3" fmla="*/ 2819400 w 2821827"/>
              <a:gd name="connsiteY3" fmla="*/ 536204 h 536204"/>
              <a:gd name="connsiteX4" fmla="*/ 0 w 2821827"/>
              <a:gd name="connsiteY4" fmla="*/ 536204 h 536204"/>
              <a:gd name="connsiteX5" fmla="*/ 0 w 2821827"/>
              <a:gd name="connsiteY5" fmla="*/ 2804 h 536204"/>
              <a:gd name="connsiteX0" fmla="*/ 0 w 2824054"/>
              <a:gd name="connsiteY0" fmla="*/ 2804 h 536204"/>
              <a:gd name="connsiteX1" fmla="*/ 2384405 w 2824054"/>
              <a:gd name="connsiteY1" fmla="*/ 0 h 536204"/>
              <a:gd name="connsiteX2" fmla="*/ 2821827 w 2824054"/>
              <a:gd name="connsiteY2" fmla="*/ 458677 h 536204"/>
              <a:gd name="connsiteX3" fmla="*/ 2819400 w 2824054"/>
              <a:gd name="connsiteY3" fmla="*/ 536204 h 536204"/>
              <a:gd name="connsiteX4" fmla="*/ 0 w 2824054"/>
              <a:gd name="connsiteY4" fmla="*/ 536204 h 536204"/>
              <a:gd name="connsiteX5" fmla="*/ 0 w 2824054"/>
              <a:gd name="connsiteY5" fmla="*/ 2804 h 536204"/>
              <a:gd name="connsiteX0" fmla="*/ 0 w 2822229"/>
              <a:gd name="connsiteY0" fmla="*/ 2804 h 536204"/>
              <a:gd name="connsiteX1" fmla="*/ 2384405 w 2822229"/>
              <a:gd name="connsiteY1" fmla="*/ 0 h 536204"/>
              <a:gd name="connsiteX2" fmla="*/ 2819446 w 2822229"/>
              <a:gd name="connsiteY2" fmla="*/ 427721 h 536204"/>
              <a:gd name="connsiteX3" fmla="*/ 2819400 w 2822229"/>
              <a:gd name="connsiteY3" fmla="*/ 536204 h 536204"/>
              <a:gd name="connsiteX4" fmla="*/ 0 w 2822229"/>
              <a:gd name="connsiteY4" fmla="*/ 536204 h 536204"/>
              <a:gd name="connsiteX5" fmla="*/ 0 w 2822229"/>
              <a:gd name="connsiteY5" fmla="*/ 2804 h 536204"/>
              <a:gd name="connsiteX0" fmla="*/ 0 w 2820147"/>
              <a:gd name="connsiteY0" fmla="*/ 2804 h 536204"/>
              <a:gd name="connsiteX1" fmla="*/ 2384405 w 2820147"/>
              <a:gd name="connsiteY1" fmla="*/ 0 h 536204"/>
              <a:gd name="connsiteX2" fmla="*/ 2819446 w 2820147"/>
              <a:gd name="connsiteY2" fmla="*/ 427721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2804 h 536204"/>
              <a:gd name="connsiteX1" fmla="*/ 2384405 w 2820147"/>
              <a:gd name="connsiteY1" fmla="*/ 0 h 536204"/>
              <a:gd name="connsiteX2" fmla="*/ 2819446 w 2820147"/>
              <a:gd name="connsiteY2" fmla="*/ 472965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093119 w 2820147"/>
              <a:gd name="connsiteY1" fmla="*/ 7144 h 533400"/>
              <a:gd name="connsiteX2" fmla="*/ 2379642 w 2820147"/>
              <a:gd name="connsiteY2" fmla="*/ 4340 h 533400"/>
              <a:gd name="connsiteX3" fmla="*/ 2819446 w 2820147"/>
              <a:gd name="connsiteY3" fmla="*/ 470161 h 533400"/>
              <a:gd name="connsiteX4" fmla="*/ 2819400 w 2820147"/>
              <a:gd name="connsiteY4" fmla="*/ 533400 h 533400"/>
              <a:gd name="connsiteX5" fmla="*/ 0 w 2820147"/>
              <a:gd name="connsiteY5" fmla="*/ 533400 h 533400"/>
              <a:gd name="connsiteX6" fmla="*/ 0 w 2820147"/>
              <a:gd name="connsiteY6"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147" h="533400">
                <a:moveTo>
                  <a:pt x="0" y="0"/>
                </a:moveTo>
                <a:lnTo>
                  <a:pt x="2239149" y="4340"/>
                </a:lnTo>
                <a:cubicBezTo>
                  <a:pt x="2536462" y="1959"/>
                  <a:pt x="2819446" y="322867"/>
                  <a:pt x="2819446" y="470161"/>
                </a:cubicBezTo>
                <a:cubicBezTo>
                  <a:pt x="2820549" y="498367"/>
                  <a:pt x="2820209" y="507558"/>
                  <a:pt x="2819400" y="533400"/>
                </a:cubicBezTo>
                <a:lnTo>
                  <a:pt x="0" y="533400"/>
                </a:lnTo>
                <a:lnTo>
                  <a:pt x="0" y="0"/>
                </a:lnTo>
                <a:close/>
              </a:path>
            </a:pathLst>
          </a:custGeom>
          <a:gradFill flip="none" rotWithShape="1">
            <a:gsLst>
              <a:gs pos="1000">
                <a:schemeClr val="tx2">
                  <a:lumMod val="75000"/>
                </a:schemeClr>
              </a:gs>
              <a:gs pos="99000">
                <a:srgbClr val="31568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19075" y="6276975"/>
            <a:ext cx="3886200" cy="553998"/>
          </a:xfrm>
          <a:prstGeom prst="rect">
            <a:avLst/>
          </a:prstGeom>
          <a:noFill/>
        </p:spPr>
        <p:txBody>
          <a:bodyPr wrap="square" rtlCol="0">
            <a:spAutoFit/>
          </a:bodyPr>
          <a:lstStyle/>
          <a:p>
            <a:r>
              <a:rPr lang="en-US" sz="3000" b="1" dirty="0">
                <a:solidFill>
                  <a:schemeClr val="bg1"/>
                </a:solidFill>
                <a:latin typeface="Times New Roman" panose="02020603050405020304" pitchFamily="18" charset="0"/>
                <a:cs typeface="Times New Roman" panose="02020603050405020304" pitchFamily="18" charset="0"/>
              </a:rPr>
              <a:t>UR</a:t>
            </a:r>
            <a:r>
              <a:rPr lang="en-US" sz="3000" dirty="0">
                <a:solidFill>
                  <a:schemeClr val="bg1"/>
                </a:solidFill>
                <a:latin typeface="Times New Roman" panose="02020603050405020304" pitchFamily="18" charset="0"/>
                <a:cs typeface="Times New Roman" panose="02020603050405020304" pitchFamily="18" charset="0"/>
              </a:rPr>
              <a:t> Budget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00F9E5-5AC6-4ABF-BAE3-2D85D784652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00F9E5-5AC6-4ABF-BAE3-2D85D784652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 y="4419600"/>
            <a:ext cx="6781800" cy="457200"/>
          </a:xfrm>
        </p:spPr>
        <p:txBody>
          <a:bodyPr>
            <a:normAutofit/>
          </a:bodyPr>
          <a:lstStyle>
            <a:lvl1pPr algn="l">
              <a:defRPr sz="28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304800" y="4876800"/>
            <a:ext cx="6781800" cy="533400"/>
          </a:xfrm>
        </p:spPr>
        <p:txBody>
          <a:bodyPr>
            <a:normAutofit/>
          </a:bodyPr>
          <a:lstStyle>
            <a:lvl1pPr marL="0" indent="0" algn="l">
              <a:buNone/>
              <a:defRPr sz="2000" b="1">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F9302A-0556-464C-8629-489FB1E21A9E}" type="datetime1">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00F9E5-5AC6-4ABF-BAE3-2D85D7846523}" type="slidenum">
              <a:rPr lang="en-US" smtClean="0"/>
              <a:pPr/>
              <a:t>‹#›</a:t>
            </a:fld>
            <a:endParaRPr lang="en-US" dirty="0"/>
          </a:p>
        </p:txBody>
      </p:sp>
      <p:sp>
        <p:nvSpPr>
          <p:cNvPr id="8"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238B31-EFE4-4670-B2FA-4D920B54F3A0}" type="datetimeFigureOut">
              <a:rPr lang="en-US" smtClean="0"/>
              <a:pPr/>
              <a:t>1/10/2018</a:t>
            </a:fld>
            <a:endParaRPr lang="en-US" dirty="0"/>
          </a:p>
        </p:txBody>
      </p:sp>
      <p:sp>
        <p:nvSpPr>
          <p:cNvPr id="9" name="Round Single Corner Rectangle 6"/>
          <p:cNvSpPr/>
          <p:nvPr userDrawn="1"/>
        </p:nvSpPr>
        <p:spPr>
          <a:xfrm>
            <a:off x="1" y="6267450"/>
            <a:ext cx="2743199" cy="590549"/>
          </a:xfrm>
          <a:custGeom>
            <a:avLst/>
            <a:gdLst>
              <a:gd name="connsiteX0" fmla="*/ 0 w 2819400"/>
              <a:gd name="connsiteY0" fmla="*/ 0 h 533400"/>
              <a:gd name="connsiteX1" fmla="*/ 2552700 w 2819400"/>
              <a:gd name="connsiteY1" fmla="*/ 0 h 533400"/>
              <a:gd name="connsiteX2" fmla="*/ 2819400 w 2819400"/>
              <a:gd name="connsiteY2" fmla="*/ 266700 h 533400"/>
              <a:gd name="connsiteX3" fmla="*/ 2819400 w 2819400"/>
              <a:gd name="connsiteY3" fmla="*/ 533400 h 533400"/>
              <a:gd name="connsiteX4" fmla="*/ 0 w 2819400"/>
              <a:gd name="connsiteY4" fmla="*/ 533400 h 533400"/>
              <a:gd name="connsiteX5" fmla="*/ 0 w 2819400"/>
              <a:gd name="connsiteY5" fmla="*/ 0 h 533400"/>
              <a:gd name="connsiteX0" fmla="*/ 0 w 2819400"/>
              <a:gd name="connsiteY0" fmla="*/ 0 h 533400"/>
              <a:gd name="connsiteX1" fmla="*/ 2552700 w 2819400"/>
              <a:gd name="connsiteY1" fmla="*/ 0 h 533400"/>
              <a:gd name="connsiteX2" fmla="*/ 2810607 w 2819400"/>
              <a:gd name="connsiteY2" fmla="*/ 381000 h 533400"/>
              <a:gd name="connsiteX3" fmla="*/ 2819400 w 2819400"/>
              <a:gd name="connsiteY3" fmla="*/ 533400 h 533400"/>
              <a:gd name="connsiteX4" fmla="*/ 0 w 2819400"/>
              <a:gd name="connsiteY4" fmla="*/ 533400 h 533400"/>
              <a:gd name="connsiteX5" fmla="*/ 0 w 2819400"/>
              <a:gd name="connsiteY5" fmla="*/ 0 h 533400"/>
              <a:gd name="connsiteX0" fmla="*/ 0 w 2821827"/>
              <a:gd name="connsiteY0" fmla="*/ 0 h 533400"/>
              <a:gd name="connsiteX1" fmla="*/ 2552700 w 2821827"/>
              <a:gd name="connsiteY1" fmla="*/ 0 h 533400"/>
              <a:gd name="connsiteX2" fmla="*/ 2821827 w 2821827"/>
              <a:gd name="connsiteY2" fmla="*/ 355756 h 533400"/>
              <a:gd name="connsiteX3" fmla="*/ 2819400 w 2821827"/>
              <a:gd name="connsiteY3" fmla="*/ 533400 h 533400"/>
              <a:gd name="connsiteX4" fmla="*/ 0 w 2821827"/>
              <a:gd name="connsiteY4" fmla="*/ 533400 h 533400"/>
              <a:gd name="connsiteX5" fmla="*/ 0 w 2821827"/>
              <a:gd name="connsiteY5" fmla="*/ 0 h 533400"/>
              <a:gd name="connsiteX0" fmla="*/ 0 w 2821827"/>
              <a:gd name="connsiteY0" fmla="*/ 2804 h 536204"/>
              <a:gd name="connsiteX1" fmla="*/ 2384405 w 2821827"/>
              <a:gd name="connsiteY1" fmla="*/ 0 h 536204"/>
              <a:gd name="connsiteX2" fmla="*/ 2821827 w 2821827"/>
              <a:gd name="connsiteY2" fmla="*/ 358560 h 536204"/>
              <a:gd name="connsiteX3" fmla="*/ 2819400 w 2821827"/>
              <a:gd name="connsiteY3" fmla="*/ 536204 h 536204"/>
              <a:gd name="connsiteX4" fmla="*/ 0 w 2821827"/>
              <a:gd name="connsiteY4" fmla="*/ 536204 h 536204"/>
              <a:gd name="connsiteX5" fmla="*/ 0 w 2821827"/>
              <a:gd name="connsiteY5" fmla="*/ 2804 h 536204"/>
              <a:gd name="connsiteX0" fmla="*/ 0 w 2821827"/>
              <a:gd name="connsiteY0" fmla="*/ 2804 h 536204"/>
              <a:gd name="connsiteX1" fmla="*/ 2384405 w 2821827"/>
              <a:gd name="connsiteY1" fmla="*/ 0 h 536204"/>
              <a:gd name="connsiteX2" fmla="*/ 2821827 w 2821827"/>
              <a:gd name="connsiteY2" fmla="*/ 458677 h 536204"/>
              <a:gd name="connsiteX3" fmla="*/ 2819400 w 2821827"/>
              <a:gd name="connsiteY3" fmla="*/ 536204 h 536204"/>
              <a:gd name="connsiteX4" fmla="*/ 0 w 2821827"/>
              <a:gd name="connsiteY4" fmla="*/ 536204 h 536204"/>
              <a:gd name="connsiteX5" fmla="*/ 0 w 2821827"/>
              <a:gd name="connsiteY5" fmla="*/ 2804 h 536204"/>
              <a:gd name="connsiteX0" fmla="*/ 0 w 2824054"/>
              <a:gd name="connsiteY0" fmla="*/ 2804 h 536204"/>
              <a:gd name="connsiteX1" fmla="*/ 2384405 w 2824054"/>
              <a:gd name="connsiteY1" fmla="*/ 0 h 536204"/>
              <a:gd name="connsiteX2" fmla="*/ 2821827 w 2824054"/>
              <a:gd name="connsiteY2" fmla="*/ 458677 h 536204"/>
              <a:gd name="connsiteX3" fmla="*/ 2819400 w 2824054"/>
              <a:gd name="connsiteY3" fmla="*/ 536204 h 536204"/>
              <a:gd name="connsiteX4" fmla="*/ 0 w 2824054"/>
              <a:gd name="connsiteY4" fmla="*/ 536204 h 536204"/>
              <a:gd name="connsiteX5" fmla="*/ 0 w 2824054"/>
              <a:gd name="connsiteY5" fmla="*/ 2804 h 536204"/>
              <a:gd name="connsiteX0" fmla="*/ 0 w 2822229"/>
              <a:gd name="connsiteY0" fmla="*/ 2804 h 536204"/>
              <a:gd name="connsiteX1" fmla="*/ 2384405 w 2822229"/>
              <a:gd name="connsiteY1" fmla="*/ 0 h 536204"/>
              <a:gd name="connsiteX2" fmla="*/ 2819446 w 2822229"/>
              <a:gd name="connsiteY2" fmla="*/ 427721 h 536204"/>
              <a:gd name="connsiteX3" fmla="*/ 2819400 w 2822229"/>
              <a:gd name="connsiteY3" fmla="*/ 536204 h 536204"/>
              <a:gd name="connsiteX4" fmla="*/ 0 w 2822229"/>
              <a:gd name="connsiteY4" fmla="*/ 536204 h 536204"/>
              <a:gd name="connsiteX5" fmla="*/ 0 w 2822229"/>
              <a:gd name="connsiteY5" fmla="*/ 2804 h 536204"/>
              <a:gd name="connsiteX0" fmla="*/ 0 w 2820147"/>
              <a:gd name="connsiteY0" fmla="*/ 2804 h 536204"/>
              <a:gd name="connsiteX1" fmla="*/ 2384405 w 2820147"/>
              <a:gd name="connsiteY1" fmla="*/ 0 h 536204"/>
              <a:gd name="connsiteX2" fmla="*/ 2819446 w 2820147"/>
              <a:gd name="connsiteY2" fmla="*/ 427721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2804 h 536204"/>
              <a:gd name="connsiteX1" fmla="*/ 2384405 w 2820147"/>
              <a:gd name="connsiteY1" fmla="*/ 0 h 536204"/>
              <a:gd name="connsiteX2" fmla="*/ 2819446 w 2820147"/>
              <a:gd name="connsiteY2" fmla="*/ 472965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093119 w 2820147"/>
              <a:gd name="connsiteY1" fmla="*/ 7144 h 533400"/>
              <a:gd name="connsiteX2" fmla="*/ 2379642 w 2820147"/>
              <a:gd name="connsiteY2" fmla="*/ 4340 h 533400"/>
              <a:gd name="connsiteX3" fmla="*/ 2819446 w 2820147"/>
              <a:gd name="connsiteY3" fmla="*/ 470161 h 533400"/>
              <a:gd name="connsiteX4" fmla="*/ 2819400 w 2820147"/>
              <a:gd name="connsiteY4" fmla="*/ 533400 h 533400"/>
              <a:gd name="connsiteX5" fmla="*/ 0 w 2820147"/>
              <a:gd name="connsiteY5" fmla="*/ 533400 h 533400"/>
              <a:gd name="connsiteX6" fmla="*/ 0 w 2820147"/>
              <a:gd name="connsiteY6"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147" h="533400">
                <a:moveTo>
                  <a:pt x="0" y="0"/>
                </a:moveTo>
                <a:lnTo>
                  <a:pt x="2239149" y="4340"/>
                </a:lnTo>
                <a:cubicBezTo>
                  <a:pt x="2536462" y="1959"/>
                  <a:pt x="2819446" y="322867"/>
                  <a:pt x="2819446" y="470161"/>
                </a:cubicBezTo>
                <a:cubicBezTo>
                  <a:pt x="2820549" y="498367"/>
                  <a:pt x="2820209" y="507558"/>
                  <a:pt x="2819400" y="533400"/>
                </a:cubicBezTo>
                <a:lnTo>
                  <a:pt x="0" y="533400"/>
                </a:lnTo>
                <a:lnTo>
                  <a:pt x="0" y="0"/>
                </a:lnTo>
                <a:close/>
              </a:path>
            </a:pathLst>
          </a:custGeom>
          <a:gradFill flip="none" rotWithShape="1">
            <a:gsLst>
              <a:gs pos="1000">
                <a:schemeClr val="bg1"/>
              </a:gs>
              <a:gs pos="99000">
                <a:srgbClr val="E0B4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Single Corner Rectangle 6"/>
          <p:cNvSpPr/>
          <p:nvPr userDrawn="1"/>
        </p:nvSpPr>
        <p:spPr>
          <a:xfrm>
            <a:off x="1" y="6310328"/>
            <a:ext cx="2690105" cy="547671"/>
          </a:xfrm>
          <a:custGeom>
            <a:avLst/>
            <a:gdLst>
              <a:gd name="connsiteX0" fmla="*/ 0 w 2819400"/>
              <a:gd name="connsiteY0" fmla="*/ 0 h 533400"/>
              <a:gd name="connsiteX1" fmla="*/ 2552700 w 2819400"/>
              <a:gd name="connsiteY1" fmla="*/ 0 h 533400"/>
              <a:gd name="connsiteX2" fmla="*/ 2819400 w 2819400"/>
              <a:gd name="connsiteY2" fmla="*/ 266700 h 533400"/>
              <a:gd name="connsiteX3" fmla="*/ 2819400 w 2819400"/>
              <a:gd name="connsiteY3" fmla="*/ 533400 h 533400"/>
              <a:gd name="connsiteX4" fmla="*/ 0 w 2819400"/>
              <a:gd name="connsiteY4" fmla="*/ 533400 h 533400"/>
              <a:gd name="connsiteX5" fmla="*/ 0 w 2819400"/>
              <a:gd name="connsiteY5" fmla="*/ 0 h 533400"/>
              <a:gd name="connsiteX0" fmla="*/ 0 w 2819400"/>
              <a:gd name="connsiteY0" fmla="*/ 0 h 533400"/>
              <a:gd name="connsiteX1" fmla="*/ 2552700 w 2819400"/>
              <a:gd name="connsiteY1" fmla="*/ 0 h 533400"/>
              <a:gd name="connsiteX2" fmla="*/ 2810607 w 2819400"/>
              <a:gd name="connsiteY2" fmla="*/ 381000 h 533400"/>
              <a:gd name="connsiteX3" fmla="*/ 2819400 w 2819400"/>
              <a:gd name="connsiteY3" fmla="*/ 533400 h 533400"/>
              <a:gd name="connsiteX4" fmla="*/ 0 w 2819400"/>
              <a:gd name="connsiteY4" fmla="*/ 533400 h 533400"/>
              <a:gd name="connsiteX5" fmla="*/ 0 w 2819400"/>
              <a:gd name="connsiteY5" fmla="*/ 0 h 533400"/>
              <a:gd name="connsiteX0" fmla="*/ 0 w 2821827"/>
              <a:gd name="connsiteY0" fmla="*/ 0 h 533400"/>
              <a:gd name="connsiteX1" fmla="*/ 2552700 w 2821827"/>
              <a:gd name="connsiteY1" fmla="*/ 0 h 533400"/>
              <a:gd name="connsiteX2" fmla="*/ 2821827 w 2821827"/>
              <a:gd name="connsiteY2" fmla="*/ 355756 h 533400"/>
              <a:gd name="connsiteX3" fmla="*/ 2819400 w 2821827"/>
              <a:gd name="connsiteY3" fmla="*/ 533400 h 533400"/>
              <a:gd name="connsiteX4" fmla="*/ 0 w 2821827"/>
              <a:gd name="connsiteY4" fmla="*/ 533400 h 533400"/>
              <a:gd name="connsiteX5" fmla="*/ 0 w 2821827"/>
              <a:gd name="connsiteY5" fmla="*/ 0 h 533400"/>
              <a:gd name="connsiteX0" fmla="*/ 0 w 2821827"/>
              <a:gd name="connsiteY0" fmla="*/ 2804 h 536204"/>
              <a:gd name="connsiteX1" fmla="*/ 2384405 w 2821827"/>
              <a:gd name="connsiteY1" fmla="*/ 0 h 536204"/>
              <a:gd name="connsiteX2" fmla="*/ 2821827 w 2821827"/>
              <a:gd name="connsiteY2" fmla="*/ 358560 h 536204"/>
              <a:gd name="connsiteX3" fmla="*/ 2819400 w 2821827"/>
              <a:gd name="connsiteY3" fmla="*/ 536204 h 536204"/>
              <a:gd name="connsiteX4" fmla="*/ 0 w 2821827"/>
              <a:gd name="connsiteY4" fmla="*/ 536204 h 536204"/>
              <a:gd name="connsiteX5" fmla="*/ 0 w 2821827"/>
              <a:gd name="connsiteY5" fmla="*/ 2804 h 536204"/>
              <a:gd name="connsiteX0" fmla="*/ 0 w 2821827"/>
              <a:gd name="connsiteY0" fmla="*/ 2804 h 536204"/>
              <a:gd name="connsiteX1" fmla="*/ 2384405 w 2821827"/>
              <a:gd name="connsiteY1" fmla="*/ 0 h 536204"/>
              <a:gd name="connsiteX2" fmla="*/ 2821827 w 2821827"/>
              <a:gd name="connsiteY2" fmla="*/ 458677 h 536204"/>
              <a:gd name="connsiteX3" fmla="*/ 2819400 w 2821827"/>
              <a:gd name="connsiteY3" fmla="*/ 536204 h 536204"/>
              <a:gd name="connsiteX4" fmla="*/ 0 w 2821827"/>
              <a:gd name="connsiteY4" fmla="*/ 536204 h 536204"/>
              <a:gd name="connsiteX5" fmla="*/ 0 w 2821827"/>
              <a:gd name="connsiteY5" fmla="*/ 2804 h 536204"/>
              <a:gd name="connsiteX0" fmla="*/ 0 w 2824054"/>
              <a:gd name="connsiteY0" fmla="*/ 2804 h 536204"/>
              <a:gd name="connsiteX1" fmla="*/ 2384405 w 2824054"/>
              <a:gd name="connsiteY1" fmla="*/ 0 h 536204"/>
              <a:gd name="connsiteX2" fmla="*/ 2821827 w 2824054"/>
              <a:gd name="connsiteY2" fmla="*/ 458677 h 536204"/>
              <a:gd name="connsiteX3" fmla="*/ 2819400 w 2824054"/>
              <a:gd name="connsiteY3" fmla="*/ 536204 h 536204"/>
              <a:gd name="connsiteX4" fmla="*/ 0 w 2824054"/>
              <a:gd name="connsiteY4" fmla="*/ 536204 h 536204"/>
              <a:gd name="connsiteX5" fmla="*/ 0 w 2824054"/>
              <a:gd name="connsiteY5" fmla="*/ 2804 h 536204"/>
              <a:gd name="connsiteX0" fmla="*/ 0 w 2822229"/>
              <a:gd name="connsiteY0" fmla="*/ 2804 h 536204"/>
              <a:gd name="connsiteX1" fmla="*/ 2384405 w 2822229"/>
              <a:gd name="connsiteY1" fmla="*/ 0 h 536204"/>
              <a:gd name="connsiteX2" fmla="*/ 2819446 w 2822229"/>
              <a:gd name="connsiteY2" fmla="*/ 427721 h 536204"/>
              <a:gd name="connsiteX3" fmla="*/ 2819400 w 2822229"/>
              <a:gd name="connsiteY3" fmla="*/ 536204 h 536204"/>
              <a:gd name="connsiteX4" fmla="*/ 0 w 2822229"/>
              <a:gd name="connsiteY4" fmla="*/ 536204 h 536204"/>
              <a:gd name="connsiteX5" fmla="*/ 0 w 2822229"/>
              <a:gd name="connsiteY5" fmla="*/ 2804 h 536204"/>
              <a:gd name="connsiteX0" fmla="*/ 0 w 2820147"/>
              <a:gd name="connsiteY0" fmla="*/ 2804 h 536204"/>
              <a:gd name="connsiteX1" fmla="*/ 2384405 w 2820147"/>
              <a:gd name="connsiteY1" fmla="*/ 0 h 536204"/>
              <a:gd name="connsiteX2" fmla="*/ 2819446 w 2820147"/>
              <a:gd name="connsiteY2" fmla="*/ 427721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2804 h 536204"/>
              <a:gd name="connsiteX1" fmla="*/ 2384405 w 2820147"/>
              <a:gd name="connsiteY1" fmla="*/ 0 h 536204"/>
              <a:gd name="connsiteX2" fmla="*/ 2819446 w 2820147"/>
              <a:gd name="connsiteY2" fmla="*/ 472965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093119 w 2820147"/>
              <a:gd name="connsiteY1" fmla="*/ 7144 h 533400"/>
              <a:gd name="connsiteX2" fmla="*/ 2379642 w 2820147"/>
              <a:gd name="connsiteY2" fmla="*/ 4340 h 533400"/>
              <a:gd name="connsiteX3" fmla="*/ 2819446 w 2820147"/>
              <a:gd name="connsiteY3" fmla="*/ 470161 h 533400"/>
              <a:gd name="connsiteX4" fmla="*/ 2819400 w 2820147"/>
              <a:gd name="connsiteY4" fmla="*/ 533400 h 533400"/>
              <a:gd name="connsiteX5" fmla="*/ 0 w 2820147"/>
              <a:gd name="connsiteY5" fmla="*/ 533400 h 533400"/>
              <a:gd name="connsiteX6" fmla="*/ 0 w 2820147"/>
              <a:gd name="connsiteY6"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147" h="533400">
                <a:moveTo>
                  <a:pt x="0" y="0"/>
                </a:moveTo>
                <a:lnTo>
                  <a:pt x="2239149" y="4340"/>
                </a:lnTo>
                <a:cubicBezTo>
                  <a:pt x="2536462" y="1959"/>
                  <a:pt x="2819446" y="322867"/>
                  <a:pt x="2819446" y="470161"/>
                </a:cubicBezTo>
                <a:cubicBezTo>
                  <a:pt x="2820549" y="498367"/>
                  <a:pt x="2820209" y="507558"/>
                  <a:pt x="2819400" y="533400"/>
                </a:cubicBezTo>
                <a:lnTo>
                  <a:pt x="0" y="533400"/>
                </a:lnTo>
                <a:lnTo>
                  <a:pt x="0" y="0"/>
                </a:lnTo>
                <a:close/>
              </a:path>
            </a:pathLst>
          </a:custGeom>
          <a:gradFill flip="none" rotWithShape="1">
            <a:gsLst>
              <a:gs pos="1000">
                <a:schemeClr val="tx2">
                  <a:lumMod val="75000"/>
                </a:schemeClr>
              </a:gs>
              <a:gs pos="99000">
                <a:srgbClr val="31568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219075" y="6276975"/>
            <a:ext cx="3886200" cy="553998"/>
          </a:xfrm>
          <a:prstGeom prst="rect">
            <a:avLst/>
          </a:prstGeom>
          <a:noFill/>
        </p:spPr>
        <p:txBody>
          <a:bodyPr wrap="square" rtlCol="0">
            <a:spAutoFit/>
          </a:bodyPr>
          <a:lstStyle/>
          <a:p>
            <a:r>
              <a:rPr lang="en-US" sz="3000" b="1" dirty="0">
                <a:solidFill>
                  <a:schemeClr val="bg1"/>
                </a:solidFill>
                <a:latin typeface="Times New Roman" panose="02020603050405020304" pitchFamily="18" charset="0"/>
                <a:cs typeface="Times New Roman" panose="02020603050405020304" pitchFamily="18" charset="0"/>
              </a:rPr>
              <a:t>UR</a:t>
            </a:r>
            <a:r>
              <a:rPr lang="en-US" sz="3000" dirty="0">
                <a:solidFill>
                  <a:schemeClr val="bg1"/>
                </a:solidFill>
                <a:latin typeface="Times New Roman" panose="02020603050405020304" pitchFamily="18" charset="0"/>
                <a:cs typeface="Times New Roman" panose="02020603050405020304" pitchFamily="18" charset="0"/>
              </a:rPr>
              <a:t> Budget</a:t>
            </a:r>
          </a:p>
        </p:txBody>
      </p:sp>
    </p:spTree>
    <p:extLst>
      <p:ext uri="{BB962C8B-B14F-4D97-AF65-F5344CB8AC3E}">
        <p14:creationId xmlns:p14="http://schemas.microsoft.com/office/powerpoint/2010/main" val="401437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rgbClr val="0070C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88EDAB-EE5E-45F4-8EC9-67FBEC2937C7}" type="datetime1">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00F9E5-5AC6-4ABF-BAE3-2D85D7846523}" type="slidenum">
              <a:rPr lang="en-US" smtClean="0"/>
              <a:pPr/>
              <a:t>‹#›</a:t>
            </a:fld>
            <a:endParaRPr lang="en-US" dirty="0"/>
          </a:p>
        </p:txBody>
      </p:sp>
    </p:spTree>
    <p:extLst>
      <p:ext uri="{BB962C8B-B14F-4D97-AF65-F5344CB8AC3E}">
        <p14:creationId xmlns:p14="http://schemas.microsoft.com/office/powerpoint/2010/main" val="2161761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04800" y="2969111"/>
            <a:ext cx="5486400" cy="862404"/>
          </a:xfrm>
        </p:spPr>
        <p:txBody>
          <a:bodyPr anchor="ctr">
            <a:normAutofit/>
          </a:bodyPr>
          <a:lstStyle>
            <a:lvl1pPr algn="l">
              <a:lnSpc>
                <a:spcPts val="2800"/>
              </a:lnSpc>
              <a:defRPr sz="2800" b="1" cap="none" baseline="0">
                <a:solidFill>
                  <a:schemeClr val="tx2">
                    <a:lumMod val="75000"/>
                  </a:schemeClr>
                </a:solidFill>
                <a:effectLst/>
              </a:defRPr>
            </a:lvl1pPr>
          </a:lstStyle>
          <a:p>
            <a:r>
              <a:rPr lang="en-US" dirty="0"/>
              <a:t>Click to edit Master title style</a:t>
            </a:r>
          </a:p>
        </p:txBody>
      </p:sp>
      <p:sp>
        <p:nvSpPr>
          <p:cNvPr id="4" name="Date Placeholder 3"/>
          <p:cNvSpPr>
            <a:spLocks noGrp="1"/>
          </p:cNvSpPr>
          <p:nvPr>
            <p:ph type="dt" sz="half" idx="10"/>
          </p:nvPr>
        </p:nvSpPr>
        <p:spPr/>
        <p:txBody>
          <a:bodyPr/>
          <a:lstStyle/>
          <a:p>
            <a:fld id="{5DF194C3-E5D3-4CA2-A4A1-EE07BE074F70}" type="datetime1">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00F9E5-5AC6-4ABF-BAE3-2D85D7846523}" type="slidenum">
              <a:rPr lang="en-US" smtClean="0"/>
              <a:pPr/>
              <a:t>‹#›</a:t>
            </a:fld>
            <a:endParaRPr lang="en-US" dirty="0"/>
          </a:p>
        </p:txBody>
      </p:sp>
      <p:sp>
        <p:nvSpPr>
          <p:cNvPr id="13" name="Subtitle 2"/>
          <p:cNvSpPr>
            <a:spLocks noGrp="1"/>
          </p:cNvSpPr>
          <p:nvPr>
            <p:ph type="subTitle" idx="13"/>
          </p:nvPr>
        </p:nvSpPr>
        <p:spPr>
          <a:xfrm>
            <a:off x="304800" y="4114800"/>
            <a:ext cx="6781800" cy="533400"/>
          </a:xfrm>
        </p:spPr>
        <p:txBody>
          <a:bodyPr>
            <a:normAutofit/>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238B31-EFE4-4670-B2FA-4D920B54F3A0}" type="datetimeFigureOut">
              <a:rPr lang="en-US" smtClean="0"/>
              <a:pPr/>
              <a:t>1/10/2018</a:t>
            </a:fld>
            <a:endParaRPr lang="en-US" dirty="0"/>
          </a:p>
        </p:txBody>
      </p:sp>
      <p:sp>
        <p:nvSpPr>
          <p:cNvPr id="9" name="Round Single Corner Rectangle 6"/>
          <p:cNvSpPr/>
          <p:nvPr userDrawn="1"/>
        </p:nvSpPr>
        <p:spPr>
          <a:xfrm>
            <a:off x="1" y="6267450"/>
            <a:ext cx="2743199" cy="590549"/>
          </a:xfrm>
          <a:custGeom>
            <a:avLst/>
            <a:gdLst>
              <a:gd name="connsiteX0" fmla="*/ 0 w 2819400"/>
              <a:gd name="connsiteY0" fmla="*/ 0 h 533400"/>
              <a:gd name="connsiteX1" fmla="*/ 2552700 w 2819400"/>
              <a:gd name="connsiteY1" fmla="*/ 0 h 533400"/>
              <a:gd name="connsiteX2" fmla="*/ 2819400 w 2819400"/>
              <a:gd name="connsiteY2" fmla="*/ 266700 h 533400"/>
              <a:gd name="connsiteX3" fmla="*/ 2819400 w 2819400"/>
              <a:gd name="connsiteY3" fmla="*/ 533400 h 533400"/>
              <a:gd name="connsiteX4" fmla="*/ 0 w 2819400"/>
              <a:gd name="connsiteY4" fmla="*/ 533400 h 533400"/>
              <a:gd name="connsiteX5" fmla="*/ 0 w 2819400"/>
              <a:gd name="connsiteY5" fmla="*/ 0 h 533400"/>
              <a:gd name="connsiteX0" fmla="*/ 0 w 2819400"/>
              <a:gd name="connsiteY0" fmla="*/ 0 h 533400"/>
              <a:gd name="connsiteX1" fmla="*/ 2552700 w 2819400"/>
              <a:gd name="connsiteY1" fmla="*/ 0 h 533400"/>
              <a:gd name="connsiteX2" fmla="*/ 2810607 w 2819400"/>
              <a:gd name="connsiteY2" fmla="*/ 381000 h 533400"/>
              <a:gd name="connsiteX3" fmla="*/ 2819400 w 2819400"/>
              <a:gd name="connsiteY3" fmla="*/ 533400 h 533400"/>
              <a:gd name="connsiteX4" fmla="*/ 0 w 2819400"/>
              <a:gd name="connsiteY4" fmla="*/ 533400 h 533400"/>
              <a:gd name="connsiteX5" fmla="*/ 0 w 2819400"/>
              <a:gd name="connsiteY5" fmla="*/ 0 h 533400"/>
              <a:gd name="connsiteX0" fmla="*/ 0 w 2821827"/>
              <a:gd name="connsiteY0" fmla="*/ 0 h 533400"/>
              <a:gd name="connsiteX1" fmla="*/ 2552700 w 2821827"/>
              <a:gd name="connsiteY1" fmla="*/ 0 h 533400"/>
              <a:gd name="connsiteX2" fmla="*/ 2821827 w 2821827"/>
              <a:gd name="connsiteY2" fmla="*/ 355756 h 533400"/>
              <a:gd name="connsiteX3" fmla="*/ 2819400 w 2821827"/>
              <a:gd name="connsiteY3" fmla="*/ 533400 h 533400"/>
              <a:gd name="connsiteX4" fmla="*/ 0 w 2821827"/>
              <a:gd name="connsiteY4" fmla="*/ 533400 h 533400"/>
              <a:gd name="connsiteX5" fmla="*/ 0 w 2821827"/>
              <a:gd name="connsiteY5" fmla="*/ 0 h 533400"/>
              <a:gd name="connsiteX0" fmla="*/ 0 w 2821827"/>
              <a:gd name="connsiteY0" fmla="*/ 2804 h 536204"/>
              <a:gd name="connsiteX1" fmla="*/ 2384405 w 2821827"/>
              <a:gd name="connsiteY1" fmla="*/ 0 h 536204"/>
              <a:gd name="connsiteX2" fmla="*/ 2821827 w 2821827"/>
              <a:gd name="connsiteY2" fmla="*/ 358560 h 536204"/>
              <a:gd name="connsiteX3" fmla="*/ 2819400 w 2821827"/>
              <a:gd name="connsiteY3" fmla="*/ 536204 h 536204"/>
              <a:gd name="connsiteX4" fmla="*/ 0 w 2821827"/>
              <a:gd name="connsiteY4" fmla="*/ 536204 h 536204"/>
              <a:gd name="connsiteX5" fmla="*/ 0 w 2821827"/>
              <a:gd name="connsiteY5" fmla="*/ 2804 h 536204"/>
              <a:gd name="connsiteX0" fmla="*/ 0 w 2821827"/>
              <a:gd name="connsiteY0" fmla="*/ 2804 h 536204"/>
              <a:gd name="connsiteX1" fmla="*/ 2384405 w 2821827"/>
              <a:gd name="connsiteY1" fmla="*/ 0 h 536204"/>
              <a:gd name="connsiteX2" fmla="*/ 2821827 w 2821827"/>
              <a:gd name="connsiteY2" fmla="*/ 458677 h 536204"/>
              <a:gd name="connsiteX3" fmla="*/ 2819400 w 2821827"/>
              <a:gd name="connsiteY3" fmla="*/ 536204 h 536204"/>
              <a:gd name="connsiteX4" fmla="*/ 0 w 2821827"/>
              <a:gd name="connsiteY4" fmla="*/ 536204 h 536204"/>
              <a:gd name="connsiteX5" fmla="*/ 0 w 2821827"/>
              <a:gd name="connsiteY5" fmla="*/ 2804 h 536204"/>
              <a:gd name="connsiteX0" fmla="*/ 0 w 2824054"/>
              <a:gd name="connsiteY0" fmla="*/ 2804 h 536204"/>
              <a:gd name="connsiteX1" fmla="*/ 2384405 w 2824054"/>
              <a:gd name="connsiteY1" fmla="*/ 0 h 536204"/>
              <a:gd name="connsiteX2" fmla="*/ 2821827 w 2824054"/>
              <a:gd name="connsiteY2" fmla="*/ 458677 h 536204"/>
              <a:gd name="connsiteX3" fmla="*/ 2819400 w 2824054"/>
              <a:gd name="connsiteY3" fmla="*/ 536204 h 536204"/>
              <a:gd name="connsiteX4" fmla="*/ 0 w 2824054"/>
              <a:gd name="connsiteY4" fmla="*/ 536204 h 536204"/>
              <a:gd name="connsiteX5" fmla="*/ 0 w 2824054"/>
              <a:gd name="connsiteY5" fmla="*/ 2804 h 536204"/>
              <a:gd name="connsiteX0" fmla="*/ 0 w 2822229"/>
              <a:gd name="connsiteY0" fmla="*/ 2804 h 536204"/>
              <a:gd name="connsiteX1" fmla="*/ 2384405 w 2822229"/>
              <a:gd name="connsiteY1" fmla="*/ 0 h 536204"/>
              <a:gd name="connsiteX2" fmla="*/ 2819446 w 2822229"/>
              <a:gd name="connsiteY2" fmla="*/ 427721 h 536204"/>
              <a:gd name="connsiteX3" fmla="*/ 2819400 w 2822229"/>
              <a:gd name="connsiteY3" fmla="*/ 536204 h 536204"/>
              <a:gd name="connsiteX4" fmla="*/ 0 w 2822229"/>
              <a:gd name="connsiteY4" fmla="*/ 536204 h 536204"/>
              <a:gd name="connsiteX5" fmla="*/ 0 w 2822229"/>
              <a:gd name="connsiteY5" fmla="*/ 2804 h 536204"/>
              <a:gd name="connsiteX0" fmla="*/ 0 w 2820147"/>
              <a:gd name="connsiteY0" fmla="*/ 2804 h 536204"/>
              <a:gd name="connsiteX1" fmla="*/ 2384405 w 2820147"/>
              <a:gd name="connsiteY1" fmla="*/ 0 h 536204"/>
              <a:gd name="connsiteX2" fmla="*/ 2819446 w 2820147"/>
              <a:gd name="connsiteY2" fmla="*/ 427721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2804 h 536204"/>
              <a:gd name="connsiteX1" fmla="*/ 2384405 w 2820147"/>
              <a:gd name="connsiteY1" fmla="*/ 0 h 536204"/>
              <a:gd name="connsiteX2" fmla="*/ 2819446 w 2820147"/>
              <a:gd name="connsiteY2" fmla="*/ 472965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093119 w 2820147"/>
              <a:gd name="connsiteY1" fmla="*/ 7144 h 533400"/>
              <a:gd name="connsiteX2" fmla="*/ 2379642 w 2820147"/>
              <a:gd name="connsiteY2" fmla="*/ 4340 h 533400"/>
              <a:gd name="connsiteX3" fmla="*/ 2819446 w 2820147"/>
              <a:gd name="connsiteY3" fmla="*/ 470161 h 533400"/>
              <a:gd name="connsiteX4" fmla="*/ 2819400 w 2820147"/>
              <a:gd name="connsiteY4" fmla="*/ 533400 h 533400"/>
              <a:gd name="connsiteX5" fmla="*/ 0 w 2820147"/>
              <a:gd name="connsiteY5" fmla="*/ 533400 h 533400"/>
              <a:gd name="connsiteX6" fmla="*/ 0 w 2820147"/>
              <a:gd name="connsiteY6"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147" h="533400">
                <a:moveTo>
                  <a:pt x="0" y="0"/>
                </a:moveTo>
                <a:lnTo>
                  <a:pt x="2239149" y="4340"/>
                </a:lnTo>
                <a:cubicBezTo>
                  <a:pt x="2536462" y="1959"/>
                  <a:pt x="2819446" y="322867"/>
                  <a:pt x="2819446" y="470161"/>
                </a:cubicBezTo>
                <a:cubicBezTo>
                  <a:pt x="2820549" y="498367"/>
                  <a:pt x="2820209" y="507558"/>
                  <a:pt x="2819400" y="533400"/>
                </a:cubicBezTo>
                <a:lnTo>
                  <a:pt x="0" y="533400"/>
                </a:lnTo>
                <a:lnTo>
                  <a:pt x="0" y="0"/>
                </a:lnTo>
                <a:close/>
              </a:path>
            </a:pathLst>
          </a:custGeom>
          <a:gradFill flip="none" rotWithShape="1">
            <a:gsLst>
              <a:gs pos="1000">
                <a:schemeClr val="bg1"/>
              </a:gs>
              <a:gs pos="99000">
                <a:srgbClr val="E0B4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Single Corner Rectangle 6"/>
          <p:cNvSpPr/>
          <p:nvPr userDrawn="1"/>
        </p:nvSpPr>
        <p:spPr>
          <a:xfrm>
            <a:off x="1" y="6310328"/>
            <a:ext cx="2690105" cy="547671"/>
          </a:xfrm>
          <a:custGeom>
            <a:avLst/>
            <a:gdLst>
              <a:gd name="connsiteX0" fmla="*/ 0 w 2819400"/>
              <a:gd name="connsiteY0" fmla="*/ 0 h 533400"/>
              <a:gd name="connsiteX1" fmla="*/ 2552700 w 2819400"/>
              <a:gd name="connsiteY1" fmla="*/ 0 h 533400"/>
              <a:gd name="connsiteX2" fmla="*/ 2819400 w 2819400"/>
              <a:gd name="connsiteY2" fmla="*/ 266700 h 533400"/>
              <a:gd name="connsiteX3" fmla="*/ 2819400 w 2819400"/>
              <a:gd name="connsiteY3" fmla="*/ 533400 h 533400"/>
              <a:gd name="connsiteX4" fmla="*/ 0 w 2819400"/>
              <a:gd name="connsiteY4" fmla="*/ 533400 h 533400"/>
              <a:gd name="connsiteX5" fmla="*/ 0 w 2819400"/>
              <a:gd name="connsiteY5" fmla="*/ 0 h 533400"/>
              <a:gd name="connsiteX0" fmla="*/ 0 w 2819400"/>
              <a:gd name="connsiteY0" fmla="*/ 0 h 533400"/>
              <a:gd name="connsiteX1" fmla="*/ 2552700 w 2819400"/>
              <a:gd name="connsiteY1" fmla="*/ 0 h 533400"/>
              <a:gd name="connsiteX2" fmla="*/ 2810607 w 2819400"/>
              <a:gd name="connsiteY2" fmla="*/ 381000 h 533400"/>
              <a:gd name="connsiteX3" fmla="*/ 2819400 w 2819400"/>
              <a:gd name="connsiteY3" fmla="*/ 533400 h 533400"/>
              <a:gd name="connsiteX4" fmla="*/ 0 w 2819400"/>
              <a:gd name="connsiteY4" fmla="*/ 533400 h 533400"/>
              <a:gd name="connsiteX5" fmla="*/ 0 w 2819400"/>
              <a:gd name="connsiteY5" fmla="*/ 0 h 533400"/>
              <a:gd name="connsiteX0" fmla="*/ 0 w 2821827"/>
              <a:gd name="connsiteY0" fmla="*/ 0 h 533400"/>
              <a:gd name="connsiteX1" fmla="*/ 2552700 w 2821827"/>
              <a:gd name="connsiteY1" fmla="*/ 0 h 533400"/>
              <a:gd name="connsiteX2" fmla="*/ 2821827 w 2821827"/>
              <a:gd name="connsiteY2" fmla="*/ 355756 h 533400"/>
              <a:gd name="connsiteX3" fmla="*/ 2819400 w 2821827"/>
              <a:gd name="connsiteY3" fmla="*/ 533400 h 533400"/>
              <a:gd name="connsiteX4" fmla="*/ 0 w 2821827"/>
              <a:gd name="connsiteY4" fmla="*/ 533400 h 533400"/>
              <a:gd name="connsiteX5" fmla="*/ 0 w 2821827"/>
              <a:gd name="connsiteY5" fmla="*/ 0 h 533400"/>
              <a:gd name="connsiteX0" fmla="*/ 0 w 2821827"/>
              <a:gd name="connsiteY0" fmla="*/ 2804 h 536204"/>
              <a:gd name="connsiteX1" fmla="*/ 2384405 w 2821827"/>
              <a:gd name="connsiteY1" fmla="*/ 0 h 536204"/>
              <a:gd name="connsiteX2" fmla="*/ 2821827 w 2821827"/>
              <a:gd name="connsiteY2" fmla="*/ 358560 h 536204"/>
              <a:gd name="connsiteX3" fmla="*/ 2819400 w 2821827"/>
              <a:gd name="connsiteY3" fmla="*/ 536204 h 536204"/>
              <a:gd name="connsiteX4" fmla="*/ 0 w 2821827"/>
              <a:gd name="connsiteY4" fmla="*/ 536204 h 536204"/>
              <a:gd name="connsiteX5" fmla="*/ 0 w 2821827"/>
              <a:gd name="connsiteY5" fmla="*/ 2804 h 536204"/>
              <a:gd name="connsiteX0" fmla="*/ 0 w 2821827"/>
              <a:gd name="connsiteY0" fmla="*/ 2804 h 536204"/>
              <a:gd name="connsiteX1" fmla="*/ 2384405 w 2821827"/>
              <a:gd name="connsiteY1" fmla="*/ 0 h 536204"/>
              <a:gd name="connsiteX2" fmla="*/ 2821827 w 2821827"/>
              <a:gd name="connsiteY2" fmla="*/ 458677 h 536204"/>
              <a:gd name="connsiteX3" fmla="*/ 2819400 w 2821827"/>
              <a:gd name="connsiteY3" fmla="*/ 536204 h 536204"/>
              <a:gd name="connsiteX4" fmla="*/ 0 w 2821827"/>
              <a:gd name="connsiteY4" fmla="*/ 536204 h 536204"/>
              <a:gd name="connsiteX5" fmla="*/ 0 w 2821827"/>
              <a:gd name="connsiteY5" fmla="*/ 2804 h 536204"/>
              <a:gd name="connsiteX0" fmla="*/ 0 w 2824054"/>
              <a:gd name="connsiteY0" fmla="*/ 2804 h 536204"/>
              <a:gd name="connsiteX1" fmla="*/ 2384405 w 2824054"/>
              <a:gd name="connsiteY1" fmla="*/ 0 h 536204"/>
              <a:gd name="connsiteX2" fmla="*/ 2821827 w 2824054"/>
              <a:gd name="connsiteY2" fmla="*/ 458677 h 536204"/>
              <a:gd name="connsiteX3" fmla="*/ 2819400 w 2824054"/>
              <a:gd name="connsiteY3" fmla="*/ 536204 h 536204"/>
              <a:gd name="connsiteX4" fmla="*/ 0 w 2824054"/>
              <a:gd name="connsiteY4" fmla="*/ 536204 h 536204"/>
              <a:gd name="connsiteX5" fmla="*/ 0 w 2824054"/>
              <a:gd name="connsiteY5" fmla="*/ 2804 h 536204"/>
              <a:gd name="connsiteX0" fmla="*/ 0 w 2822229"/>
              <a:gd name="connsiteY0" fmla="*/ 2804 h 536204"/>
              <a:gd name="connsiteX1" fmla="*/ 2384405 w 2822229"/>
              <a:gd name="connsiteY1" fmla="*/ 0 h 536204"/>
              <a:gd name="connsiteX2" fmla="*/ 2819446 w 2822229"/>
              <a:gd name="connsiteY2" fmla="*/ 427721 h 536204"/>
              <a:gd name="connsiteX3" fmla="*/ 2819400 w 2822229"/>
              <a:gd name="connsiteY3" fmla="*/ 536204 h 536204"/>
              <a:gd name="connsiteX4" fmla="*/ 0 w 2822229"/>
              <a:gd name="connsiteY4" fmla="*/ 536204 h 536204"/>
              <a:gd name="connsiteX5" fmla="*/ 0 w 2822229"/>
              <a:gd name="connsiteY5" fmla="*/ 2804 h 536204"/>
              <a:gd name="connsiteX0" fmla="*/ 0 w 2820147"/>
              <a:gd name="connsiteY0" fmla="*/ 2804 h 536204"/>
              <a:gd name="connsiteX1" fmla="*/ 2384405 w 2820147"/>
              <a:gd name="connsiteY1" fmla="*/ 0 h 536204"/>
              <a:gd name="connsiteX2" fmla="*/ 2819446 w 2820147"/>
              <a:gd name="connsiteY2" fmla="*/ 427721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2804 h 536204"/>
              <a:gd name="connsiteX1" fmla="*/ 2384405 w 2820147"/>
              <a:gd name="connsiteY1" fmla="*/ 0 h 536204"/>
              <a:gd name="connsiteX2" fmla="*/ 2819446 w 2820147"/>
              <a:gd name="connsiteY2" fmla="*/ 472965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093119 w 2820147"/>
              <a:gd name="connsiteY1" fmla="*/ 7144 h 533400"/>
              <a:gd name="connsiteX2" fmla="*/ 2379642 w 2820147"/>
              <a:gd name="connsiteY2" fmla="*/ 4340 h 533400"/>
              <a:gd name="connsiteX3" fmla="*/ 2819446 w 2820147"/>
              <a:gd name="connsiteY3" fmla="*/ 470161 h 533400"/>
              <a:gd name="connsiteX4" fmla="*/ 2819400 w 2820147"/>
              <a:gd name="connsiteY4" fmla="*/ 533400 h 533400"/>
              <a:gd name="connsiteX5" fmla="*/ 0 w 2820147"/>
              <a:gd name="connsiteY5" fmla="*/ 533400 h 533400"/>
              <a:gd name="connsiteX6" fmla="*/ 0 w 2820147"/>
              <a:gd name="connsiteY6"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147" h="533400">
                <a:moveTo>
                  <a:pt x="0" y="0"/>
                </a:moveTo>
                <a:lnTo>
                  <a:pt x="2239149" y="4340"/>
                </a:lnTo>
                <a:cubicBezTo>
                  <a:pt x="2536462" y="1959"/>
                  <a:pt x="2819446" y="322867"/>
                  <a:pt x="2819446" y="470161"/>
                </a:cubicBezTo>
                <a:cubicBezTo>
                  <a:pt x="2820549" y="498367"/>
                  <a:pt x="2820209" y="507558"/>
                  <a:pt x="2819400" y="533400"/>
                </a:cubicBezTo>
                <a:lnTo>
                  <a:pt x="0" y="533400"/>
                </a:lnTo>
                <a:lnTo>
                  <a:pt x="0" y="0"/>
                </a:lnTo>
                <a:close/>
              </a:path>
            </a:pathLst>
          </a:custGeom>
          <a:gradFill flip="none" rotWithShape="1">
            <a:gsLst>
              <a:gs pos="1000">
                <a:schemeClr val="tx2">
                  <a:lumMod val="75000"/>
                </a:schemeClr>
              </a:gs>
              <a:gs pos="99000">
                <a:srgbClr val="31568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219075" y="6276975"/>
            <a:ext cx="3886200" cy="553998"/>
          </a:xfrm>
          <a:prstGeom prst="rect">
            <a:avLst/>
          </a:prstGeom>
          <a:noFill/>
        </p:spPr>
        <p:txBody>
          <a:bodyPr wrap="square" rtlCol="0">
            <a:spAutoFit/>
          </a:bodyPr>
          <a:lstStyle/>
          <a:p>
            <a:r>
              <a:rPr lang="en-US" sz="3000" b="1" dirty="0">
                <a:solidFill>
                  <a:schemeClr val="bg1"/>
                </a:solidFill>
                <a:latin typeface="Times New Roman" panose="02020603050405020304" pitchFamily="18" charset="0"/>
                <a:cs typeface="Times New Roman" panose="02020603050405020304" pitchFamily="18" charset="0"/>
              </a:rPr>
              <a:t>UR</a:t>
            </a:r>
            <a:r>
              <a:rPr lang="en-US" sz="3000" dirty="0">
                <a:solidFill>
                  <a:schemeClr val="bg1"/>
                </a:solidFill>
                <a:latin typeface="Times New Roman" panose="02020603050405020304" pitchFamily="18" charset="0"/>
                <a:cs typeface="Times New Roman" panose="02020603050405020304" pitchFamily="18" charset="0"/>
              </a:rPr>
              <a:t> Budget</a:t>
            </a:r>
          </a:p>
        </p:txBody>
      </p:sp>
    </p:spTree>
    <p:extLst>
      <p:ext uri="{BB962C8B-B14F-4D97-AF65-F5344CB8AC3E}">
        <p14:creationId xmlns:p14="http://schemas.microsoft.com/office/powerpoint/2010/main" val="335464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5E3953-AB13-446E-A9E0-3E9E8A5921A2}" type="datetime1">
              <a:rPr lang="en-US" smtClean="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00F9E5-5AC6-4ABF-BAE3-2D85D7846523}" type="slidenum">
              <a:rPr lang="en-US" smtClean="0"/>
              <a:pPr/>
              <a:t>‹#›</a:t>
            </a:fld>
            <a:endParaRPr lang="en-US" dirty="0"/>
          </a:p>
        </p:txBody>
      </p:sp>
    </p:spTree>
    <p:extLst>
      <p:ext uri="{BB962C8B-B14F-4D97-AF65-F5344CB8AC3E}">
        <p14:creationId xmlns:p14="http://schemas.microsoft.com/office/powerpoint/2010/main" val="2249650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E0FA9-FB17-4942-895C-86B6CCE756D3}" type="datetime1">
              <a:rPr lang="en-US" smtClean="0"/>
              <a:t>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00F9E5-5AC6-4ABF-BAE3-2D85D7846523}" type="slidenum">
              <a:rPr lang="en-US" smtClean="0"/>
              <a:pPr/>
              <a:t>‹#›</a:t>
            </a:fld>
            <a:endParaRPr lang="en-US" dirty="0"/>
          </a:p>
        </p:txBody>
      </p:sp>
    </p:spTree>
    <p:extLst>
      <p:ext uri="{BB962C8B-B14F-4D97-AF65-F5344CB8AC3E}">
        <p14:creationId xmlns:p14="http://schemas.microsoft.com/office/powerpoint/2010/main" val="3081553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09F154-DB48-4FBF-937B-00971A01BC5B}" type="datetime1">
              <a:rPr lang="en-US" smtClean="0"/>
              <a:t>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00F9E5-5AC6-4ABF-BAE3-2D85D7846523}" type="slidenum">
              <a:rPr lang="en-US" smtClean="0"/>
              <a:pPr/>
              <a:t>‹#›</a:t>
            </a:fld>
            <a:endParaRPr lang="en-US" dirty="0"/>
          </a:p>
        </p:txBody>
      </p:sp>
    </p:spTree>
    <p:extLst>
      <p:ext uri="{BB962C8B-B14F-4D97-AF65-F5344CB8AC3E}">
        <p14:creationId xmlns:p14="http://schemas.microsoft.com/office/powerpoint/2010/main" val="1475036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17274-ADFF-4C2F-8E1C-13753C2A79DB}" type="datetime1">
              <a:rPr lang="en-US" smtClean="0"/>
              <a:t>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00F9E5-5AC6-4ABF-BAE3-2D85D7846523}" type="slidenum">
              <a:rPr lang="en-US" smtClean="0"/>
              <a:pPr/>
              <a:t>‹#›</a:t>
            </a:fld>
            <a:endParaRPr lang="en-US" dirty="0"/>
          </a:p>
        </p:txBody>
      </p:sp>
    </p:spTree>
    <p:extLst>
      <p:ext uri="{BB962C8B-B14F-4D97-AF65-F5344CB8AC3E}">
        <p14:creationId xmlns:p14="http://schemas.microsoft.com/office/powerpoint/2010/main" val="2488333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1458BC-AEA9-4535-9C05-B041E5BDC82B}" type="datetime1">
              <a:rPr lang="en-US" smtClean="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00F9E5-5AC6-4ABF-BAE3-2D85D7846523}" type="slidenum">
              <a:rPr lang="en-US" smtClean="0"/>
              <a:pPr/>
              <a:t>‹#›</a:t>
            </a:fld>
            <a:endParaRPr lang="en-US" dirty="0"/>
          </a:p>
        </p:txBody>
      </p:sp>
    </p:spTree>
    <p:extLst>
      <p:ext uri="{BB962C8B-B14F-4D97-AF65-F5344CB8AC3E}">
        <p14:creationId xmlns:p14="http://schemas.microsoft.com/office/powerpoint/2010/main" val="26313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p>
        </p:txBody>
      </p:sp>
      <p:sp>
        <p:nvSpPr>
          <p:cNvPr id="3" name="Content Placeholder 2"/>
          <p:cNvSpPr>
            <a:spLocks noGrp="1"/>
          </p:cNvSpPr>
          <p:nvPr>
            <p:ph idx="1"/>
          </p:nvPr>
        </p:nvSpPr>
        <p:spPr/>
        <p:txBody>
          <a:bodyPr/>
          <a:lstStyle>
            <a:lvl2pPr>
              <a:defRPr>
                <a:solidFill>
                  <a:srgbClr val="0070C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00F9E5-5AC6-4ABF-BAE3-2D85D784652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C940D-6DC8-42DC-8227-7EE894ACF304}" type="datetime1">
              <a:rPr lang="en-US" smtClean="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00F9E5-5AC6-4ABF-BAE3-2D85D7846523}" type="slidenum">
              <a:rPr lang="en-US" smtClean="0"/>
              <a:pPr/>
              <a:t>‹#›</a:t>
            </a:fld>
            <a:endParaRPr lang="en-US" dirty="0"/>
          </a:p>
        </p:txBody>
      </p:sp>
    </p:spTree>
    <p:extLst>
      <p:ext uri="{BB962C8B-B14F-4D97-AF65-F5344CB8AC3E}">
        <p14:creationId xmlns:p14="http://schemas.microsoft.com/office/powerpoint/2010/main" val="2874881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678EB-BA85-4191-B458-A45ACB1EAB19}" type="datetime1">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00F9E5-5AC6-4ABF-BAE3-2D85D7846523}" type="slidenum">
              <a:rPr lang="en-US" smtClean="0"/>
              <a:pPr/>
              <a:t>‹#›</a:t>
            </a:fld>
            <a:endParaRPr lang="en-US" dirty="0"/>
          </a:p>
        </p:txBody>
      </p:sp>
    </p:spTree>
    <p:extLst>
      <p:ext uri="{BB962C8B-B14F-4D97-AF65-F5344CB8AC3E}">
        <p14:creationId xmlns:p14="http://schemas.microsoft.com/office/powerpoint/2010/main" val="1384146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F8C9D-FA64-41C2-B973-17B6AE8CFF3D}" type="datetime1">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00F9E5-5AC6-4ABF-BAE3-2D85D7846523}" type="slidenum">
              <a:rPr lang="en-US" smtClean="0"/>
              <a:pPr/>
              <a:t>‹#›</a:t>
            </a:fld>
            <a:endParaRPr lang="en-US" dirty="0"/>
          </a:p>
        </p:txBody>
      </p:sp>
    </p:spTree>
    <p:extLst>
      <p:ext uri="{BB962C8B-B14F-4D97-AF65-F5344CB8AC3E}">
        <p14:creationId xmlns:p14="http://schemas.microsoft.com/office/powerpoint/2010/main" val="330272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04800" y="2969111"/>
            <a:ext cx="5486400" cy="862404"/>
          </a:xfrm>
        </p:spPr>
        <p:txBody>
          <a:bodyPr anchor="ctr">
            <a:normAutofit/>
          </a:bodyPr>
          <a:lstStyle>
            <a:lvl1pPr algn="l">
              <a:lnSpc>
                <a:spcPts val="2800"/>
              </a:lnSpc>
              <a:defRPr sz="2800" b="1" cap="none" baseline="0">
                <a:solidFill>
                  <a:schemeClr val="tx2">
                    <a:lumMod val="75000"/>
                  </a:schemeClr>
                </a:solidFill>
                <a:effectLst/>
              </a:defRPr>
            </a:lvl1pPr>
          </a:lstStyle>
          <a:p>
            <a:r>
              <a:rPr lang="en-US" dirty="0"/>
              <a:t>Click to edit Master title style</a:t>
            </a:r>
          </a:p>
        </p:txBody>
      </p:sp>
      <p:sp>
        <p:nvSpPr>
          <p:cNvPr id="4" name="Date Placeholder 3"/>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00F9E5-5AC6-4ABF-BAE3-2D85D7846523}" type="slidenum">
              <a:rPr lang="en-US" smtClean="0"/>
              <a:pPr/>
              <a:t>‹#›</a:t>
            </a:fld>
            <a:endParaRPr lang="en-US" dirty="0"/>
          </a:p>
        </p:txBody>
      </p:sp>
      <p:sp>
        <p:nvSpPr>
          <p:cNvPr id="13" name="Subtitle 2"/>
          <p:cNvSpPr>
            <a:spLocks noGrp="1"/>
          </p:cNvSpPr>
          <p:nvPr>
            <p:ph type="subTitle" idx="13"/>
          </p:nvPr>
        </p:nvSpPr>
        <p:spPr>
          <a:xfrm>
            <a:off x="304800" y="4114800"/>
            <a:ext cx="6781800" cy="533400"/>
          </a:xfrm>
        </p:spPr>
        <p:txBody>
          <a:bodyPr>
            <a:normAutofit/>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238B31-EFE4-4670-B2FA-4D920B54F3A0}" type="datetimeFigureOut">
              <a:rPr lang="en-US" smtClean="0"/>
              <a:pPr/>
              <a:t>1/10/2018</a:t>
            </a:fld>
            <a:endParaRPr lang="en-US" dirty="0"/>
          </a:p>
        </p:txBody>
      </p:sp>
      <p:sp>
        <p:nvSpPr>
          <p:cNvPr id="9" name="Round Single Corner Rectangle 6"/>
          <p:cNvSpPr/>
          <p:nvPr userDrawn="1"/>
        </p:nvSpPr>
        <p:spPr>
          <a:xfrm>
            <a:off x="1" y="6267450"/>
            <a:ext cx="2743199" cy="590549"/>
          </a:xfrm>
          <a:custGeom>
            <a:avLst/>
            <a:gdLst>
              <a:gd name="connsiteX0" fmla="*/ 0 w 2819400"/>
              <a:gd name="connsiteY0" fmla="*/ 0 h 533400"/>
              <a:gd name="connsiteX1" fmla="*/ 2552700 w 2819400"/>
              <a:gd name="connsiteY1" fmla="*/ 0 h 533400"/>
              <a:gd name="connsiteX2" fmla="*/ 2819400 w 2819400"/>
              <a:gd name="connsiteY2" fmla="*/ 266700 h 533400"/>
              <a:gd name="connsiteX3" fmla="*/ 2819400 w 2819400"/>
              <a:gd name="connsiteY3" fmla="*/ 533400 h 533400"/>
              <a:gd name="connsiteX4" fmla="*/ 0 w 2819400"/>
              <a:gd name="connsiteY4" fmla="*/ 533400 h 533400"/>
              <a:gd name="connsiteX5" fmla="*/ 0 w 2819400"/>
              <a:gd name="connsiteY5" fmla="*/ 0 h 533400"/>
              <a:gd name="connsiteX0" fmla="*/ 0 w 2819400"/>
              <a:gd name="connsiteY0" fmla="*/ 0 h 533400"/>
              <a:gd name="connsiteX1" fmla="*/ 2552700 w 2819400"/>
              <a:gd name="connsiteY1" fmla="*/ 0 h 533400"/>
              <a:gd name="connsiteX2" fmla="*/ 2810607 w 2819400"/>
              <a:gd name="connsiteY2" fmla="*/ 381000 h 533400"/>
              <a:gd name="connsiteX3" fmla="*/ 2819400 w 2819400"/>
              <a:gd name="connsiteY3" fmla="*/ 533400 h 533400"/>
              <a:gd name="connsiteX4" fmla="*/ 0 w 2819400"/>
              <a:gd name="connsiteY4" fmla="*/ 533400 h 533400"/>
              <a:gd name="connsiteX5" fmla="*/ 0 w 2819400"/>
              <a:gd name="connsiteY5" fmla="*/ 0 h 533400"/>
              <a:gd name="connsiteX0" fmla="*/ 0 w 2821827"/>
              <a:gd name="connsiteY0" fmla="*/ 0 h 533400"/>
              <a:gd name="connsiteX1" fmla="*/ 2552700 w 2821827"/>
              <a:gd name="connsiteY1" fmla="*/ 0 h 533400"/>
              <a:gd name="connsiteX2" fmla="*/ 2821827 w 2821827"/>
              <a:gd name="connsiteY2" fmla="*/ 355756 h 533400"/>
              <a:gd name="connsiteX3" fmla="*/ 2819400 w 2821827"/>
              <a:gd name="connsiteY3" fmla="*/ 533400 h 533400"/>
              <a:gd name="connsiteX4" fmla="*/ 0 w 2821827"/>
              <a:gd name="connsiteY4" fmla="*/ 533400 h 533400"/>
              <a:gd name="connsiteX5" fmla="*/ 0 w 2821827"/>
              <a:gd name="connsiteY5" fmla="*/ 0 h 533400"/>
              <a:gd name="connsiteX0" fmla="*/ 0 w 2821827"/>
              <a:gd name="connsiteY0" fmla="*/ 2804 h 536204"/>
              <a:gd name="connsiteX1" fmla="*/ 2384405 w 2821827"/>
              <a:gd name="connsiteY1" fmla="*/ 0 h 536204"/>
              <a:gd name="connsiteX2" fmla="*/ 2821827 w 2821827"/>
              <a:gd name="connsiteY2" fmla="*/ 358560 h 536204"/>
              <a:gd name="connsiteX3" fmla="*/ 2819400 w 2821827"/>
              <a:gd name="connsiteY3" fmla="*/ 536204 h 536204"/>
              <a:gd name="connsiteX4" fmla="*/ 0 w 2821827"/>
              <a:gd name="connsiteY4" fmla="*/ 536204 h 536204"/>
              <a:gd name="connsiteX5" fmla="*/ 0 w 2821827"/>
              <a:gd name="connsiteY5" fmla="*/ 2804 h 536204"/>
              <a:gd name="connsiteX0" fmla="*/ 0 w 2821827"/>
              <a:gd name="connsiteY0" fmla="*/ 2804 h 536204"/>
              <a:gd name="connsiteX1" fmla="*/ 2384405 w 2821827"/>
              <a:gd name="connsiteY1" fmla="*/ 0 h 536204"/>
              <a:gd name="connsiteX2" fmla="*/ 2821827 w 2821827"/>
              <a:gd name="connsiteY2" fmla="*/ 458677 h 536204"/>
              <a:gd name="connsiteX3" fmla="*/ 2819400 w 2821827"/>
              <a:gd name="connsiteY3" fmla="*/ 536204 h 536204"/>
              <a:gd name="connsiteX4" fmla="*/ 0 w 2821827"/>
              <a:gd name="connsiteY4" fmla="*/ 536204 h 536204"/>
              <a:gd name="connsiteX5" fmla="*/ 0 w 2821827"/>
              <a:gd name="connsiteY5" fmla="*/ 2804 h 536204"/>
              <a:gd name="connsiteX0" fmla="*/ 0 w 2824054"/>
              <a:gd name="connsiteY0" fmla="*/ 2804 h 536204"/>
              <a:gd name="connsiteX1" fmla="*/ 2384405 w 2824054"/>
              <a:gd name="connsiteY1" fmla="*/ 0 h 536204"/>
              <a:gd name="connsiteX2" fmla="*/ 2821827 w 2824054"/>
              <a:gd name="connsiteY2" fmla="*/ 458677 h 536204"/>
              <a:gd name="connsiteX3" fmla="*/ 2819400 w 2824054"/>
              <a:gd name="connsiteY3" fmla="*/ 536204 h 536204"/>
              <a:gd name="connsiteX4" fmla="*/ 0 w 2824054"/>
              <a:gd name="connsiteY4" fmla="*/ 536204 h 536204"/>
              <a:gd name="connsiteX5" fmla="*/ 0 w 2824054"/>
              <a:gd name="connsiteY5" fmla="*/ 2804 h 536204"/>
              <a:gd name="connsiteX0" fmla="*/ 0 w 2822229"/>
              <a:gd name="connsiteY0" fmla="*/ 2804 h 536204"/>
              <a:gd name="connsiteX1" fmla="*/ 2384405 w 2822229"/>
              <a:gd name="connsiteY1" fmla="*/ 0 h 536204"/>
              <a:gd name="connsiteX2" fmla="*/ 2819446 w 2822229"/>
              <a:gd name="connsiteY2" fmla="*/ 427721 h 536204"/>
              <a:gd name="connsiteX3" fmla="*/ 2819400 w 2822229"/>
              <a:gd name="connsiteY3" fmla="*/ 536204 h 536204"/>
              <a:gd name="connsiteX4" fmla="*/ 0 w 2822229"/>
              <a:gd name="connsiteY4" fmla="*/ 536204 h 536204"/>
              <a:gd name="connsiteX5" fmla="*/ 0 w 2822229"/>
              <a:gd name="connsiteY5" fmla="*/ 2804 h 536204"/>
              <a:gd name="connsiteX0" fmla="*/ 0 w 2820147"/>
              <a:gd name="connsiteY0" fmla="*/ 2804 h 536204"/>
              <a:gd name="connsiteX1" fmla="*/ 2384405 w 2820147"/>
              <a:gd name="connsiteY1" fmla="*/ 0 h 536204"/>
              <a:gd name="connsiteX2" fmla="*/ 2819446 w 2820147"/>
              <a:gd name="connsiteY2" fmla="*/ 427721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2804 h 536204"/>
              <a:gd name="connsiteX1" fmla="*/ 2384405 w 2820147"/>
              <a:gd name="connsiteY1" fmla="*/ 0 h 536204"/>
              <a:gd name="connsiteX2" fmla="*/ 2819446 w 2820147"/>
              <a:gd name="connsiteY2" fmla="*/ 472965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093119 w 2820147"/>
              <a:gd name="connsiteY1" fmla="*/ 7144 h 533400"/>
              <a:gd name="connsiteX2" fmla="*/ 2379642 w 2820147"/>
              <a:gd name="connsiteY2" fmla="*/ 4340 h 533400"/>
              <a:gd name="connsiteX3" fmla="*/ 2819446 w 2820147"/>
              <a:gd name="connsiteY3" fmla="*/ 470161 h 533400"/>
              <a:gd name="connsiteX4" fmla="*/ 2819400 w 2820147"/>
              <a:gd name="connsiteY4" fmla="*/ 533400 h 533400"/>
              <a:gd name="connsiteX5" fmla="*/ 0 w 2820147"/>
              <a:gd name="connsiteY5" fmla="*/ 533400 h 533400"/>
              <a:gd name="connsiteX6" fmla="*/ 0 w 2820147"/>
              <a:gd name="connsiteY6"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147" h="533400">
                <a:moveTo>
                  <a:pt x="0" y="0"/>
                </a:moveTo>
                <a:lnTo>
                  <a:pt x="2239149" y="4340"/>
                </a:lnTo>
                <a:cubicBezTo>
                  <a:pt x="2536462" y="1959"/>
                  <a:pt x="2819446" y="322867"/>
                  <a:pt x="2819446" y="470161"/>
                </a:cubicBezTo>
                <a:cubicBezTo>
                  <a:pt x="2820549" y="498367"/>
                  <a:pt x="2820209" y="507558"/>
                  <a:pt x="2819400" y="533400"/>
                </a:cubicBezTo>
                <a:lnTo>
                  <a:pt x="0" y="533400"/>
                </a:lnTo>
                <a:lnTo>
                  <a:pt x="0" y="0"/>
                </a:lnTo>
                <a:close/>
              </a:path>
            </a:pathLst>
          </a:custGeom>
          <a:gradFill flip="none" rotWithShape="1">
            <a:gsLst>
              <a:gs pos="1000">
                <a:schemeClr val="bg1"/>
              </a:gs>
              <a:gs pos="99000">
                <a:srgbClr val="E0B4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Single Corner Rectangle 6"/>
          <p:cNvSpPr/>
          <p:nvPr userDrawn="1"/>
        </p:nvSpPr>
        <p:spPr>
          <a:xfrm>
            <a:off x="1" y="6310328"/>
            <a:ext cx="2690105" cy="547671"/>
          </a:xfrm>
          <a:custGeom>
            <a:avLst/>
            <a:gdLst>
              <a:gd name="connsiteX0" fmla="*/ 0 w 2819400"/>
              <a:gd name="connsiteY0" fmla="*/ 0 h 533400"/>
              <a:gd name="connsiteX1" fmla="*/ 2552700 w 2819400"/>
              <a:gd name="connsiteY1" fmla="*/ 0 h 533400"/>
              <a:gd name="connsiteX2" fmla="*/ 2819400 w 2819400"/>
              <a:gd name="connsiteY2" fmla="*/ 266700 h 533400"/>
              <a:gd name="connsiteX3" fmla="*/ 2819400 w 2819400"/>
              <a:gd name="connsiteY3" fmla="*/ 533400 h 533400"/>
              <a:gd name="connsiteX4" fmla="*/ 0 w 2819400"/>
              <a:gd name="connsiteY4" fmla="*/ 533400 h 533400"/>
              <a:gd name="connsiteX5" fmla="*/ 0 w 2819400"/>
              <a:gd name="connsiteY5" fmla="*/ 0 h 533400"/>
              <a:gd name="connsiteX0" fmla="*/ 0 w 2819400"/>
              <a:gd name="connsiteY0" fmla="*/ 0 h 533400"/>
              <a:gd name="connsiteX1" fmla="*/ 2552700 w 2819400"/>
              <a:gd name="connsiteY1" fmla="*/ 0 h 533400"/>
              <a:gd name="connsiteX2" fmla="*/ 2810607 w 2819400"/>
              <a:gd name="connsiteY2" fmla="*/ 381000 h 533400"/>
              <a:gd name="connsiteX3" fmla="*/ 2819400 w 2819400"/>
              <a:gd name="connsiteY3" fmla="*/ 533400 h 533400"/>
              <a:gd name="connsiteX4" fmla="*/ 0 w 2819400"/>
              <a:gd name="connsiteY4" fmla="*/ 533400 h 533400"/>
              <a:gd name="connsiteX5" fmla="*/ 0 w 2819400"/>
              <a:gd name="connsiteY5" fmla="*/ 0 h 533400"/>
              <a:gd name="connsiteX0" fmla="*/ 0 w 2821827"/>
              <a:gd name="connsiteY0" fmla="*/ 0 h 533400"/>
              <a:gd name="connsiteX1" fmla="*/ 2552700 w 2821827"/>
              <a:gd name="connsiteY1" fmla="*/ 0 h 533400"/>
              <a:gd name="connsiteX2" fmla="*/ 2821827 w 2821827"/>
              <a:gd name="connsiteY2" fmla="*/ 355756 h 533400"/>
              <a:gd name="connsiteX3" fmla="*/ 2819400 w 2821827"/>
              <a:gd name="connsiteY3" fmla="*/ 533400 h 533400"/>
              <a:gd name="connsiteX4" fmla="*/ 0 w 2821827"/>
              <a:gd name="connsiteY4" fmla="*/ 533400 h 533400"/>
              <a:gd name="connsiteX5" fmla="*/ 0 w 2821827"/>
              <a:gd name="connsiteY5" fmla="*/ 0 h 533400"/>
              <a:gd name="connsiteX0" fmla="*/ 0 w 2821827"/>
              <a:gd name="connsiteY0" fmla="*/ 2804 h 536204"/>
              <a:gd name="connsiteX1" fmla="*/ 2384405 w 2821827"/>
              <a:gd name="connsiteY1" fmla="*/ 0 h 536204"/>
              <a:gd name="connsiteX2" fmla="*/ 2821827 w 2821827"/>
              <a:gd name="connsiteY2" fmla="*/ 358560 h 536204"/>
              <a:gd name="connsiteX3" fmla="*/ 2819400 w 2821827"/>
              <a:gd name="connsiteY3" fmla="*/ 536204 h 536204"/>
              <a:gd name="connsiteX4" fmla="*/ 0 w 2821827"/>
              <a:gd name="connsiteY4" fmla="*/ 536204 h 536204"/>
              <a:gd name="connsiteX5" fmla="*/ 0 w 2821827"/>
              <a:gd name="connsiteY5" fmla="*/ 2804 h 536204"/>
              <a:gd name="connsiteX0" fmla="*/ 0 w 2821827"/>
              <a:gd name="connsiteY0" fmla="*/ 2804 h 536204"/>
              <a:gd name="connsiteX1" fmla="*/ 2384405 w 2821827"/>
              <a:gd name="connsiteY1" fmla="*/ 0 h 536204"/>
              <a:gd name="connsiteX2" fmla="*/ 2821827 w 2821827"/>
              <a:gd name="connsiteY2" fmla="*/ 458677 h 536204"/>
              <a:gd name="connsiteX3" fmla="*/ 2819400 w 2821827"/>
              <a:gd name="connsiteY3" fmla="*/ 536204 h 536204"/>
              <a:gd name="connsiteX4" fmla="*/ 0 w 2821827"/>
              <a:gd name="connsiteY4" fmla="*/ 536204 h 536204"/>
              <a:gd name="connsiteX5" fmla="*/ 0 w 2821827"/>
              <a:gd name="connsiteY5" fmla="*/ 2804 h 536204"/>
              <a:gd name="connsiteX0" fmla="*/ 0 w 2824054"/>
              <a:gd name="connsiteY0" fmla="*/ 2804 h 536204"/>
              <a:gd name="connsiteX1" fmla="*/ 2384405 w 2824054"/>
              <a:gd name="connsiteY1" fmla="*/ 0 h 536204"/>
              <a:gd name="connsiteX2" fmla="*/ 2821827 w 2824054"/>
              <a:gd name="connsiteY2" fmla="*/ 458677 h 536204"/>
              <a:gd name="connsiteX3" fmla="*/ 2819400 w 2824054"/>
              <a:gd name="connsiteY3" fmla="*/ 536204 h 536204"/>
              <a:gd name="connsiteX4" fmla="*/ 0 w 2824054"/>
              <a:gd name="connsiteY4" fmla="*/ 536204 h 536204"/>
              <a:gd name="connsiteX5" fmla="*/ 0 w 2824054"/>
              <a:gd name="connsiteY5" fmla="*/ 2804 h 536204"/>
              <a:gd name="connsiteX0" fmla="*/ 0 w 2822229"/>
              <a:gd name="connsiteY0" fmla="*/ 2804 h 536204"/>
              <a:gd name="connsiteX1" fmla="*/ 2384405 w 2822229"/>
              <a:gd name="connsiteY1" fmla="*/ 0 h 536204"/>
              <a:gd name="connsiteX2" fmla="*/ 2819446 w 2822229"/>
              <a:gd name="connsiteY2" fmla="*/ 427721 h 536204"/>
              <a:gd name="connsiteX3" fmla="*/ 2819400 w 2822229"/>
              <a:gd name="connsiteY3" fmla="*/ 536204 h 536204"/>
              <a:gd name="connsiteX4" fmla="*/ 0 w 2822229"/>
              <a:gd name="connsiteY4" fmla="*/ 536204 h 536204"/>
              <a:gd name="connsiteX5" fmla="*/ 0 w 2822229"/>
              <a:gd name="connsiteY5" fmla="*/ 2804 h 536204"/>
              <a:gd name="connsiteX0" fmla="*/ 0 w 2820147"/>
              <a:gd name="connsiteY0" fmla="*/ 2804 h 536204"/>
              <a:gd name="connsiteX1" fmla="*/ 2384405 w 2820147"/>
              <a:gd name="connsiteY1" fmla="*/ 0 h 536204"/>
              <a:gd name="connsiteX2" fmla="*/ 2819446 w 2820147"/>
              <a:gd name="connsiteY2" fmla="*/ 427721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2804 h 536204"/>
              <a:gd name="connsiteX1" fmla="*/ 2384405 w 2820147"/>
              <a:gd name="connsiteY1" fmla="*/ 0 h 536204"/>
              <a:gd name="connsiteX2" fmla="*/ 2819446 w 2820147"/>
              <a:gd name="connsiteY2" fmla="*/ 472965 h 536204"/>
              <a:gd name="connsiteX3" fmla="*/ 2819400 w 2820147"/>
              <a:gd name="connsiteY3" fmla="*/ 536204 h 536204"/>
              <a:gd name="connsiteX4" fmla="*/ 0 w 2820147"/>
              <a:gd name="connsiteY4" fmla="*/ 536204 h 536204"/>
              <a:gd name="connsiteX5" fmla="*/ 0 w 2820147"/>
              <a:gd name="connsiteY5" fmla="*/ 2804 h 536204"/>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093119 w 2820147"/>
              <a:gd name="connsiteY1" fmla="*/ 7144 h 533400"/>
              <a:gd name="connsiteX2" fmla="*/ 2379642 w 2820147"/>
              <a:gd name="connsiteY2" fmla="*/ 4340 h 533400"/>
              <a:gd name="connsiteX3" fmla="*/ 2819446 w 2820147"/>
              <a:gd name="connsiteY3" fmla="*/ 470161 h 533400"/>
              <a:gd name="connsiteX4" fmla="*/ 2819400 w 2820147"/>
              <a:gd name="connsiteY4" fmla="*/ 533400 h 533400"/>
              <a:gd name="connsiteX5" fmla="*/ 0 w 2820147"/>
              <a:gd name="connsiteY5" fmla="*/ 533400 h 533400"/>
              <a:gd name="connsiteX6" fmla="*/ 0 w 2820147"/>
              <a:gd name="connsiteY6" fmla="*/ 0 h 533400"/>
              <a:gd name="connsiteX0" fmla="*/ 0 w 2820147"/>
              <a:gd name="connsiteY0" fmla="*/ 0 h 533400"/>
              <a:gd name="connsiteX1" fmla="*/ 2379642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 name="connsiteX0" fmla="*/ 0 w 2820147"/>
              <a:gd name="connsiteY0" fmla="*/ 0 h 533400"/>
              <a:gd name="connsiteX1" fmla="*/ 2239149 w 2820147"/>
              <a:gd name="connsiteY1" fmla="*/ 4340 h 533400"/>
              <a:gd name="connsiteX2" fmla="*/ 2819446 w 2820147"/>
              <a:gd name="connsiteY2" fmla="*/ 470161 h 533400"/>
              <a:gd name="connsiteX3" fmla="*/ 2819400 w 2820147"/>
              <a:gd name="connsiteY3" fmla="*/ 533400 h 533400"/>
              <a:gd name="connsiteX4" fmla="*/ 0 w 2820147"/>
              <a:gd name="connsiteY4" fmla="*/ 533400 h 533400"/>
              <a:gd name="connsiteX5" fmla="*/ 0 w 2820147"/>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0147" h="533400">
                <a:moveTo>
                  <a:pt x="0" y="0"/>
                </a:moveTo>
                <a:lnTo>
                  <a:pt x="2239149" y="4340"/>
                </a:lnTo>
                <a:cubicBezTo>
                  <a:pt x="2536462" y="1959"/>
                  <a:pt x="2819446" y="322867"/>
                  <a:pt x="2819446" y="470161"/>
                </a:cubicBezTo>
                <a:cubicBezTo>
                  <a:pt x="2820549" y="498367"/>
                  <a:pt x="2820209" y="507558"/>
                  <a:pt x="2819400" y="533400"/>
                </a:cubicBezTo>
                <a:lnTo>
                  <a:pt x="0" y="533400"/>
                </a:lnTo>
                <a:lnTo>
                  <a:pt x="0" y="0"/>
                </a:lnTo>
                <a:close/>
              </a:path>
            </a:pathLst>
          </a:custGeom>
          <a:gradFill flip="none" rotWithShape="1">
            <a:gsLst>
              <a:gs pos="1000">
                <a:schemeClr val="tx2">
                  <a:lumMod val="75000"/>
                </a:schemeClr>
              </a:gs>
              <a:gs pos="99000">
                <a:srgbClr val="31568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19075" y="6276975"/>
            <a:ext cx="3886200" cy="553998"/>
          </a:xfrm>
          <a:prstGeom prst="rect">
            <a:avLst/>
          </a:prstGeom>
          <a:noFill/>
        </p:spPr>
        <p:txBody>
          <a:bodyPr wrap="square" rtlCol="0">
            <a:spAutoFit/>
          </a:bodyPr>
          <a:lstStyle/>
          <a:p>
            <a:r>
              <a:rPr lang="en-US" sz="3000" b="1" dirty="0">
                <a:solidFill>
                  <a:schemeClr val="bg1"/>
                </a:solidFill>
                <a:latin typeface="Times New Roman" panose="02020603050405020304" pitchFamily="18" charset="0"/>
                <a:cs typeface="Times New Roman" panose="02020603050405020304" pitchFamily="18" charset="0"/>
              </a:rPr>
              <a:t>UR</a:t>
            </a:r>
            <a:r>
              <a:rPr lang="en-US" sz="3000" dirty="0">
                <a:solidFill>
                  <a:schemeClr val="bg1"/>
                </a:solidFill>
                <a:latin typeface="Times New Roman" panose="02020603050405020304" pitchFamily="18" charset="0"/>
                <a:cs typeface="Times New Roman" panose="02020603050405020304" pitchFamily="18" charset="0"/>
              </a:rPr>
              <a:t> Budget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00F9E5-5AC6-4ABF-BAE3-2D85D784652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00F9E5-5AC6-4ABF-BAE3-2D85D784652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00F9E5-5AC6-4ABF-BAE3-2D85D784652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00F9E5-5AC6-4ABF-BAE3-2D85D784652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00F9E5-5AC6-4ABF-BAE3-2D85D784652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38B31-EFE4-4670-B2FA-4D920B54F3A0}" type="datetimeFigureOut">
              <a:rPr lang="en-US" smtClean="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00F9E5-5AC6-4ABF-BAE3-2D85D784652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76200"/>
            <a:ext cx="82296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38B31-EFE4-4670-B2FA-4D920B54F3A0}" type="datetimeFigureOut">
              <a:rPr lang="en-US" smtClean="0"/>
              <a:pPr/>
              <a:t>1/10/2018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0F9E5-5AC6-4ABF-BAE3-2D85D784652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ts val="2700"/>
        </a:lnSpc>
        <a:spcBef>
          <a:spcPct val="0"/>
        </a:spcBef>
        <a:buNone/>
        <a:defRPr sz="2800" b="1" kern="1200">
          <a:solidFill>
            <a:schemeClr val="bg1">
              <a:lumMod val="95000"/>
            </a:schemeClr>
          </a:solidFill>
          <a:effectLst/>
          <a:latin typeface="Arial" pitchFamily="34" charset="0"/>
          <a:ea typeface="+mj-ea"/>
          <a:cs typeface="Arial" pitchFamily="34" charset="0"/>
        </a:defRPr>
      </a:lvl1pPr>
    </p:titleStyle>
    <p:bodyStyle>
      <a:lvl1pPr marL="280988" indent="-280988" algn="l" defTabSz="914400" rtl="0" eaLnBrk="1" latinLnBrk="0" hangingPunct="1">
        <a:spcBef>
          <a:spcPct val="20000"/>
        </a:spcBef>
        <a:buClr>
          <a:srgbClr val="FFC000"/>
        </a:buClr>
        <a:buFont typeface="Wingdings" pitchFamily="2" charset="2"/>
        <a:buChar char="§"/>
        <a:defRPr sz="2400" kern="1200">
          <a:solidFill>
            <a:schemeClr val="tx1"/>
          </a:solidFill>
          <a:latin typeface="Arial" pitchFamily="34" charset="0"/>
          <a:ea typeface="+mn-ea"/>
          <a:cs typeface="Arial" pitchFamily="34" charset="0"/>
        </a:defRPr>
      </a:lvl1pPr>
      <a:lvl2pPr marL="633413" indent="-288925" algn="l" defTabSz="914400" rtl="0" eaLnBrk="1" latinLnBrk="0" hangingPunct="1">
        <a:spcBef>
          <a:spcPct val="20000"/>
        </a:spcBef>
        <a:buClr>
          <a:schemeClr val="accent6">
            <a:lumMod val="75000"/>
          </a:schemeClr>
        </a:buClr>
        <a:buFont typeface="Arial" pitchFamily="34" charset="0"/>
        <a:buChar char="–"/>
        <a:defRPr sz="2200" kern="1200">
          <a:solidFill>
            <a:srgbClr val="0070C0"/>
          </a:solidFill>
          <a:latin typeface="Arial" pitchFamily="34" charset="0"/>
          <a:ea typeface="+mn-ea"/>
          <a:cs typeface="Arial" pitchFamily="34" charset="0"/>
        </a:defRPr>
      </a:lvl2pPr>
      <a:lvl3pPr marL="860425" indent="-236538" algn="l" defTabSz="914400" rtl="0" eaLnBrk="1" latinLnBrk="0" hangingPunct="1">
        <a:spcBef>
          <a:spcPct val="20000"/>
        </a:spcBef>
        <a:buClr>
          <a:srgbClr val="E0B412"/>
        </a:buClr>
        <a:buFont typeface="Wingdings" pitchFamily="2" charset="2"/>
        <a:buChar char="§"/>
        <a:defRPr sz="2000" kern="1200">
          <a:solidFill>
            <a:schemeClr val="tx1"/>
          </a:solidFill>
          <a:latin typeface="Arial" pitchFamily="34" charset="0"/>
          <a:ea typeface="+mn-ea"/>
          <a:cs typeface="Arial" pitchFamily="34" charset="0"/>
        </a:defRPr>
      </a:lvl3pPr>
      <a:lvl4pPr marL="1139825" indent="-279400" algn="l" defTabSz="914400" rtl="0" eaLnBrk="1" latinLnBrk="0" hangingPunct="1">
        <a:spcBef>
          <a:spcPct val="20000"/>
        </a:spcBef>
        <a:buClr>
          <a:schemeClr val="accent6">
            <a:lumMod val="75000"/>
          </a:schemeClr>
        </a:buClr>
        <a:buFont typeface="Arial" pitchFamily="34" charset="0"/>
        <a:buChar char="–"/>
        <a:defRPr sz="1800" kern="1200">
          <a:solidFill>
            <a:srgbClr val="0070C0"/>
          </a:solidFill>
          <a:latin typeface="Arial" pitchFamily="34" charset="0"/>
          <a:ea typeface="+mn-ea"/>
          <a:cs typeface="Arial" pitchFamily="34" charset="0"/>
        </a:defRPr>
      </a:lvl4pPr>
      <a:lvl5pPr marL="1430338" indent="-225425" algn="l" defTabSz="914400" rtl="0" eaLnBrk="1" latinLnBrk="0" hangingPunct="1">
        <a:spcBef>
          <a:spcPct val="20000"/>
        </a:spcBef>
        <a:buClr>
          <a:srgbClr val="E0B412"/>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76200"/>
            <a:ext cx="82296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F7BB9-D3F6-448B-8B66-64FBCEB5B801}" type="datetime1">
              <a:rPr lang="en-US" smtClean="0"/>
              <a:t>1/10/2018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0F9E5-5AC6-4ABF-BAE3-2D85D7846523}" type="slidenum">
              <a:rPr lang="en-US" smtClean="0"/>
              <a:pPr/>
              <a:t>‹#›</a:t>
            </a:fld>
            <a:endParaRPr lang="en-US" dirty="0"/>
          </a:p>
        </p:txBody>
      </p:sp>
    </p:spTree>
    <p:extLst>
      <p:ext uri="{BB962C8B-B14F-4D97-AF65-F5344CB8AC3E}">
        <p14:creationId xmlns:p14="http://schemas.microsoft.com/office/powerpoint/2010/main" val="262470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ts val="2700"/>
        </a:lnSpc>
        <a:spcBef>
          <a:spcPct val="0"/>
        </a:spcBef>
        <a:buNone/>
        <a:defRPr sz="2800" b="1" kern="1200">
          <a:solidFill>
            <a:schemeClr val="bg1">
              <a:lumMod val="95000"/>
            </a:schemeClr>
          </a:solidFill>
          <a:effectLst/>
          <a:latin typeface="Arial" pitchFamily="34" charset="0"/>
          <a:ea typeface="+mj-ea"/>
          <a:cs typeface="Arial" pitchFamily="34" charset="0"/>
        </a:defRPr>
      </a:lvl1pPr>
    </p:titleStyle>
    <p:bodyStyle>
      <a:lvl1pPr marL="342900" indent="-342900" algn="l" defTabSz="914400" rtl="0" eaLnBrk="1" latinLnBrk="0" hangingPunct="1">
        <a:spcBef>
          <a:spcPts val="1000"/>
        </a:spcBef>
        <a:buClr>
          <a:srgbClr val="FFC000"/>
        </a:buClr>
        <a:buFont typeface="Wingdings" pitchFamily="2" charset="2"/>
        <a:buChar char="§"/>
        <a:defRPr sz="2400" kern="1200">
          <a:solidFill>
            <a:schemeClr val="tx1"/>
          </a:solidFill>
          <a:latin typeface="Arial" pitchFamily="34" charset="0"/>
          <a:ea typeface="+mn-ea"/>
          <a:cs typeface="Arial" pitchFamily="34" charset="0"/>
        </a:defRPr>
      </a:lvl1pPr>
      <a:lvl2pPr marL="623888" indent="-279400" algn="l" defTabSz="914400" rtl="0" eaLnBrk="1" latinLnBrk="0" hangingPunct="1">
        <a:spcBef>
          <a:spcPct val="20000"/>
        </a:spcBef>
        <a:buClr>
          <a:schemeClr val="accent6">
            <a:lumMod val="75000"/>
          </a:schemeClr>
        </a:buClr>
        <a:buFont typeface="Arial" pitchFamily="34" charset="0"/>
        <a:buChar char="–"/>
        <a:defRPr sz="2200" kern="1200">
          <a:solidFill>
            <a:srgbClr val="0070C0"/>
          </a:solidFill>
          <a:latin typeface="Arial" pitchFamily="34" charset="0"/>
          <a:ea typeface="+mn-ea"/>
          <a:cs typeface="Arial" pitchFamily="34" charset="0"/>
        </a:defRPr>
      </a:lvl2pPr>
      <a:lvl3pPr marL="860425" indent="-236538" algn="l" defTabSz="914400" rtl="0" eaLnBrk="1" latinLnBrk="0" hangingPunct="1">
        <a:spcBef>
          <a:spcPct val="20000"/>
        </a:spcBef>
        <a:buClr>
          <a:srgbClr val="E0B412"/>
        </a:buClr>
        <a:buFont typeface="Wingdings" pitchFamily="2" charset="2"/>
        <a:buChar char="§"/>
        <a:defRPr sz="2000" kern="1200">
          <a:solidFill>
            <a:schemeClr val="tx1"/>
          </a:solidFill>
          <a:latin typeface="Arial" pitchFamily="34" charset="0"/>
          <a:ea typeface="+mn-ea"/>
          <a:cs typeface="Arial" pitchFamily="34" charset="0"/>
        </a:defRPr>
      </a:lvl3pPr>
      <a:lvl4pPr marL="1139825" indent="-279400" algn="l" defTabSz="914400" rtl="0" eaLnBrk="1" latinLnBrk="0" hangingPunct="1">
        <a:spcBef>
          <a:spcPct val="20000"/>
        </a:spcBef>
        <a:buClr>
          <a:schemeClr val="accent6">
            <a:lumMod val="75000"/>
          </a:schemeClr>
        </a:buClr>
        <a:buFont typeface="Arial" pitchFamily="34" charset="0"/>
        <a:buChar char="–"/>
        <a:defRPr sz="1800" kern="1200">
          <a:solidFill>
            <a:srgbClr val="0070C0"/>
          </a:solidFill>
          <a:latin typeface="Arial" pitchFamily="34" charset="0"/>
          <a:ea typeface="+mn-ea"/>
          <a:cs typeface="Arial" pitchFamily="34" charset="0"/>
        </a:defRPr>
      </a:lvl4pPr>
      <a:lvl5pPr marL="1430338" indent="-225425" algn="l" defTabSz="914400" rtl="0" eaLnBrk="1" latinLnBrk="0" hangingPunct="1">
        <a:spcBef>
          <a:spcPct val="20000"/>
        </a:spcBef>
        <a:buClr>
          <a:srgbClr val="E0B412"/>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Budget Amendments</a:t>
            </a:r>
          </a:p>
        </p:txBody>
      </p:sp>
      <p:sp>
        <p:nvSpPr>
          <p:cNvPr id="3" name="Subtitle 2"/>
          <p:cNvSpPr>
            <a:spLocks noGrp="1"/>
          </p:cNvSpPr>
          <p:nvPr>
            <p:ph type="subTitle" idx="1"/>
          </p:nvPr>
        </p:nvSpPr>
        <p:spPr/>
        <p:txBody>
          <a:bodyPr>
            <a:normAutofit/>
          </a:bodyPr>
          <a:lstStyle/>
          <a:p>
            <a:endParaRPr lang="en-US" b="1" dirty="0">
              <a:solidFill>
                <a:srgbClr val="E0B41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Budget Amendments Tour</a:t>
            </a:r>
          </a:p>
        </p:txBody>
      </p:sp>
      <p:sp>
        <p:nvSpPr>
          <p:cNvPr id="3" name="Slide Number Placeholder 2">
            <a:extLst>
              <a:ext uri="{FF2B5EF4-FFF2-40B4-BE49-F238E27FC236}">
                <a16:creationId xmlns:a16="http://schemas.microsoft.com/office/drawing/2014/main" id="{ED9C9744-427B-4163-9F9A-E23D8A6C49DE}"/>
              </a:ext>
            </a:extLst>
          </p:cNvPr>
          <p:cNvSpPr>
            <a:spLocks noGrp="1"/>
          </p:cNvSpPr>
          <p:nvPr>
            <p:ph type="sldNum" sz="quarter" idx="12"/>
          </p:nvPr>
        </p:nvSpPr>
        <p:spPr/>
        <p:txBody>
          <a:bodyPr/>
          <a:lstStyle/>
          <a:p>
            <a:fld id="{2000F9E5-5AC6-4ABF-BAE3-2D85D7846523}" type="slidenum">
              <a:rPr lang="en-US" smtClean="0"/>
              <a:pPr/>
              <a:t>10</a:t>
            </a:fld>
            <a:endParaRPr lang="en-US" dirty="0"/>
          </a:p>
        </p:txBody>
      </p:sp>
      <p:sp>
        <p:nvSpPr>
          <p:cNvPr id="5" name="Rectangle 4"/>
          <p:cNvSpPr/>
          <p:nvPr/>
        </p:nvSpPr>
        <p:spPr>
          <a:xfrm>
            <a:off x="4738926" y="1671638"/>
            <a:ext cx="3493008" cy="4360721"/>
          </a:xfrm>
          <a:prstGeom prst="rect">
            <a:avLst/>
          </a:prstGeom>
          <a:solidFill>
            <a:schemeClr val="bg1"/>
          </a:solidFill>
          <a:ln>
            <a:solidFill>
              <a:schemeClr val="bg2">
                <a:lumMod val="50000"/>
              </a:schemeClr>
            </a:solidFill>
          </a:ln>
          <a:effectLst>
            <a:outerShdw blurRad="508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11720" y="1658515"/>
            <a:ext cx="3488906" cy="4361427"/>
          </a:xfrm>
          <a:prstGeom prst="rect">
            <a:avLst/>
          </a:prstGeom>
          <a:solidFill>
            <a:schemeClr val="bg1"/>
          </a:solidFill>
          <a:ln>
            <a:solidFill>
              <a:schemeClr val="tx2">
                <a:lumMod val="60000"/>
                <a:lumOff val="40000"/>
              </a:schemeClr>
            </a:solidFill>
          </a:ln>
          <a:effectLst>
            <a:outerShdw blurRad="508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4811" y="1837759"/>
            <a:ext cx="3049819" cy="2077492"/>
          </a:xfrm>
          <a:prstGeom prst="rect">
            <a:avLst/>
          </a:prstGeom>
          <a:noFill/>
        </p:spPr>
        <p:txBody>
          <a:bodyPr wrap="square" rtlCol="0">
            <a:spAutoFit/>
          </a:bodyPr>
          <a:lstStyle/>
          <a:p>
            <a:pPr>
              <a:spcAft>
                <a:spcPts val="3000"/>
              </a:spcAft>
            </a:pPr>
            <a:r>
              <a:rPr lang="en-US" sz="2400" b="1" dirty="0">
                <a:solidFill>
                  <a:srgbClr val="002060"/>
                </a:solidFill>
                <a:latin typeface="Arial" panose="020B0604020202020204" pitchFamily="34" charset="0"/>
                <a:cs typeface="Arial" panose="020B0604020202020204" pitchFamily="34" charset="0"/>
              </a:rPr>
              <a:t>Scenario:</a:t>
            </a:r>
          </a:p>
          <a:p>
            <a:r>
              <a:rPr lang="en-US" sz="2000" dirty="0">
                <a:solidFill>
                  <a:schemeClr val="tx1">
                    <a:lumMod val="85000"/>
                    <a:lumOff val="15000"/>
                  </a:schemeClr>
                </a:solidFill>
                <a:latin typeface="Arial" panose="020B0604020202020204" pitchFamily="34" charset="0"/>
                <a:cs typeface="Arial" panose="020B0604020202020204" pitchFamily="34" charset="0"/>
              </a:rPr>
              <a:t>Before creating new budget amendments in UR Budget, you’ll take a tour of the system.</a:t>
            </a:r>
            <a:endParaRPr lang="en-US" sz="20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890350" y="1837759"/>
            <a:ext cx="3102845" cy="2282676"/>
          </a:xfrm>
          <a:prstGeom prst="rect">
            <a:avLst/>
          </a:prstGeom>
          <a:noFill/>
        </p:spPr>
        <p:txBody>
          <a:bodyPr wrap="square" rtlCol="0">
            <a:spAutoFit/>
          </a:bodyPr>
          <a:lstStyle/>
          <a:p>
            <a:pPr>
              <a:spcAft>
                <a:spcPts val="3000"/>
              </a:spcAft>
            </a:pPr>
            <a:r>
              <a:rPr lang="en-US" sz="2400" b="1" dirty="0">
                <a:solidFill>
                  <a:srgbClr val="AF9C11"/>
                </a:solidFill>
                <a:latin typeface="Arial" panose="020B0604020202020204" pitchFamily="34" charset="0"/>
                <a:cs typeface="Arial" panose="020B0604020202020204" pitchFamily="34" charset="0"/>
              </a:rPr>
              <a:t>Objectives:</a:t>
            </a:r>
          </a:p>
          <a:p>
            <a:pPr marL="342900" indent="-342900">
              <a:spcAft>
                <a:spcPts val="800"/>
              </a:spcAft>
              <a:buClr>
                <a:srgbClr val="FFC000"/>
              </a:buClr>
              <a:buFont typeface="Wingdings 2" panose="05020102010507070707" pitchFamily="18" charset="2"/>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Log into UR Budget</a:t>
            </a:r>
          </a:p>
          <a:p>
            <a:pPr marL="342900" indent="-342900">
              <a:spcAft>
                <a:spcPts val="800"/>
              </a:spcAft>
              <a:buClr>
                <a:srgbClr val="FFC000"/>
              </a:buClr>
              <a:buFont typeface="Wingdings 2" panose="05020102010507070707" pitchFamily="18" charset="2"/>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View existing budget amendment</a:t>
            </a:r>
          </a:p>
          <a:p>
            <a:pPr marL="342900" indent="-342900">
              <a:spcAft>
                <a:spcPts val="800"/>
              </a:spcAft>
              <a:buClr>
                <a:srgbClr val="FFC000"/>
              </a:buClr>
              <a:buFont typeface="Wingdings 2" panose="05020102010507070707" pitchFamily="18" charset="2"/>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Change Views</a:t>
            </a:r>
          </a:p>
        </p:txBody>
      </p:sp>
      <p:grpSp>
        <p:nvGrpSpPr>
          <p:cNvPr id="9" name="Group 8"/>
          <p:cNvGrpSpPr/>
          <p:nvPr/>
        </p:nvGrpSpPr>
        <p:grpSpPr>
          <a:xfrm>
            <a:off x="7159384" y="1143000"/>
            <a:ext cx="1091001" cy="1091001"/>
            <a:chOff x="6663173" y="1110225"/>
            <a:chExt cx="1091001" cy="1091001"/>
          </a:xfrm>
        </p:grpSpPr>
        <p:sp>
          <p:nvSpPr>
            <p:cNvPr id="67" name="AutoShape 89"/>
            <p:cNvSpPr>
              <a:spLocks noChangeAspect="1" noChangeArrowheads="1" noTextEdit="1"/>
            </p:cNvSpPr>
            <p:nvPr/>
          </p:nvSpPr>
          <p:spPr bwMode="auto">
            <a:xfrm>
              <a:off x="6665149" y="1110225"/>
              <a:ext cx="10890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Oval 91"/>
            <p:cNvSpPr>
              <a:spLocks noChangeArrowheads="1"/>
            </p:cNvSpPr>
            <p:nvPr/>
          </p:nvSpPr>
          <p:spPr bwMode="auto">
            <a:xfrm>
              <a:off x="6663173" y="1110225"/>
              <a:ext cx="1091001" cy="1091001"/>
            </a:xfrm>
            <a:prstGeom prst="ellipse">
              <a:avLst/>
            </a:prstGeom>
            <a:solidFill>
              <a:srgbClr val="FDC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2"/>
            <p:cNvSpPr>
              <a:spLocks/>
            </p:cNvSpPr>
            <p:nvPr/>
          </p:nvSpPr>
          <p:spPr bwMode="auto">
            <a:xfrm>
              <a:off x="6872676" y="1311823"/>
              <a:ext cx="881498" cy="879521"/>
            </a:xfrm>
            <a:custGeom>
              <a:avLst/>
              <a:gdLst>
                <a:gd name="T0" fmla="*/ 304 w 459"/>
                <a:gd name="T1" fmla="*/ 1 h 458"/>
                <a:gd name="T2" fmla="*/ 304 w 459"/>
                <a:gd name="T3" fmla="*/ 0 h 458"/>
                <a:gd name="T4" fmla="*/ 278 w 459"/>
                <a:gd name="T5" fmla="*/ 26 h 458"/>
                <a:gd name="T6" fmla="*/ 284 w 459"/>
                <a:gd name="T7" fmla="*/ 50 h 458"/>
                <a:gd name="T8" fmla="*/ 280 w 459"/>
                <a:gd name="T9" fmla="*/ 54 h 458"/>
                <a:gd name="T10" fmla="*/ 166 w 459"/>
                <a:gd name="T11" fmla="*/ 8 h 458"/>
                <a:gd name="T12" fmla="*/ 0 w 459"/>
                <a:gd name="T13" fmla="*/ 173 h 458"/>
                <a:gd name="T14" fmla="*/ 66 w 459"/>
                <a:gd name="T15" fmla="*/ 305 h 458"/>
                <a:gd name="T16" fmla="*/ 66 w 459"/>
                <a:gd name="T17" fmla="*/ 305 h 458"/>
                <a:gd name="T18" fmla="*/ 219 w 459"/>
                <a:gd name="T19" fmla="*/ 458 h 458"/>
                <a:gd name="T20" fmla="*/ 459 w 459"/>
                <a:gd name="T21" fmla="*/ 178 h 458"/>
                <a:gd name="T22" fmla="*/ 458 w 459"/>
                <a:gd name="T23" fmla="*/ 153 h 458"/>
                <a:gd name="T24" fmla="*/ 305 w 459"/>
                <a:gd name="T25" fmla="*/ 0 h 458"/>
                <a:gd name="T26" fmla="*/ 304 w 459"/>
                <a:gd name="T27"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58">
                  <a:moveTo>
                    <a:pt x="304" y="1"/>
                  </a:moveTo>
                  <a:cubicBezTo>
                    <a:pt x="304" y="0"/>
                    <a:pt x="304" y="0"/>
                    <a:pt x="304" y="0"/>
                  </a:cubicBezTo>
                  <a:cubicBezTo>
                    <a:pt x="278" y="26"/>
                    <a:pt x="278" y="26"/>
                    <a:pt x="278" y="26"/>
                  </a:cubicBezTo>
                  <a:cubicBezTo>
                    <a:pt x="284" y="50"/>
                    <a:pt x="284" y="50"/>
                    <a:pt x="284" y="50"/>
                  </a:cubicBezTo>
                  <a:cubicBezTo>
                    <a:pt x="280" y="54"/>
                    <a:pt x="280" y="54"/>
                    <a:pt x="280" y="54"/>
                  </a:cubicBezTo>
                  <a:cubicBezTo>
                    <a:pt x="250" y="25"/>
                    <a:pt x="210" y="8"/>
                    <a:pt x="166" y="8"/>
                  </a:cubicBezTo>
                  <a:cubicBezTo>
                    <a:pt x="74" y="8"/>
                    <a:pt x="0" y="82"/>
                    <a:pt x="0" y="173"/>
                  </a:cubicBezTo>
                  <a:cubicBezTo>
                    <a:pt x="0" y="227"/>
                    <a:pt x="26" y="275"/>
                    <a:pt x="66" y="305"/>
                  </a:cubicBezTo>
                  <a:cubicBezTo>
                    <a:pt x="66" y="305"/>
                    <a:pt x="66" y="305"/>
                    <a:pt x="66" y="305"/>
                  </a:cubicBezTo>
                  <a:cubicBezTo>
                    <a:pt x="219" y="458"/>
                    <a:pt x="219" y="458"/>
                    <a:pt x="219" y="458"/>
                  </a:cubicBezTo>
                  <a:cubicBezTo>
                    <a:pt x="355" y="437"/>
                    <a:pt x="459" y="320"/>
                    <a:pt x="459" y="178"/>
                  </a:cubicBezTo>
                  <a:cubicBezTo>
                    <a:pt x="459" y="170"/>
                    <a:pt x="459" y="161"/>
                    <a:pt x="458" y="153"/>
                  </a:cubicBezTo>
                  <a:cubicBezTo>
                    <a:pt x="305" y="0"/>
                    <a:pt x="305" y="0"/>
                    <a:pt x="305" y="0"/>
                  </a:cubicBezTo>
                  <a:lnTo>
                    <a:pt x="304" y="1"/>
                  </a:lnTo>
                  <a:close/>
                </a:path>
              </a:pathLst>
            </a:custGeom>
            <a:solidFill>
              <a:srgbClr val="F99B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Oval 93"/>
            <p:cNvSpPr>
              <a:spLocks noChangeArrowheads="1"/>
            </p:cNvSpPr>
            <p:nvPr/>
          </p:nvSpPr>
          <p:spPr bwMode="auto">
            <a:xfrm>
              <a:off x="6872676" y="1327635"/>
              <a:ext cx="635429" cy="633453"/>
            </a:xfrm>
            <a:prstGeom prst="ellipse">
              <a:avLst/>
            </a:prstGeom>
            <a:solidFill>
              <a:srgbClr val="175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94"/>
            <p:cNvSpPr>
              <a:spLocks noChangeArrowheads="1"/>
            </p:cNvSpPr>
            <p:nvPr/>
          </p:nvSpPr>
          <p:spPr bwMode="auto">
            <a:xfrm>
              <a:off x="6956676" y="1409657"/>
              <a:ext cx="469407" cy="468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Oval 95"/>
            <p:cNvSpPr>
              <a:spLocks noChangeArrowheads="1"/>
            </p:cNvSpPr>
            <p:nvPr/>
          </p:nvSpPr>
          <p:spPr bwMode="auto">
            <a:xfrm>
              <a:off x="7039687" y="1492668"/>
              <a:ext cx="303385" cy="303385"/>
            </a:xfrm>
            <a:prstGeom prst="ellipse">
              <a:avLst/>
            </a:prstGeom>
            <a:solidFill>
              <a:srgbClr val="175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Oval 96"/>
            <p:cNvSpPr>
              <a:spLocks noChangeArrowheads="1"/>
            </p:cNvSpPr>
            <p:nvPr/>
          </p:nvSpPr>
          <p:spPr bwMode="auto">
            <a:xfrm>
              <a:off x="7121709" y="1574691"/>
              <a:ext cx="138352" cy="1383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97"/>
            <p:cNvSpPr>
              <a:spLocks/>
            </p:cNvSpPr>
            <p:nvPr/>
          </p:nvSpPr>
          <p:spPr bwMode="auto">
            <a:xfrm>
              <a:off x="7190885" y="1327635"/>
              <a:ext cx="317221" cy="633453"/>
            </a:xfrm>
            <a:custGeom>
              <a:avLst/>
              <a:gdLst>
                <a:gd name="T0" fmla="*/ 0 w 165"/>
                <a:gd name="T1" fmla="*/ 0 h 330"/>
                <a:gd name="T2" fmla="*/ 0 w 165"/>
                <a:gd name="T3" fmla="*/ 43 h 330"/>
                <a:gd name="T4" fmla="*/ 122 w 165"/>
                <a:gd name="T5" fmla="*/ 165 h 330"/>
                <a:gd name="T6" fmla="*/ 0 w 165"/>
                <a:gd name="T7" fmla="*/ 287 h 330"/>
                <a:gd name="T8" fmla="*/ 0 w 165"/>
                <a:gd name="T9" fmla="*/ 330 h 330"/>
                <a:gd name="T10" fmla="*/ 165 w 165"/>
                <a:gd name="T11" fmla="*/ 165 h 330"/>
                <a:gd name="T12" fmla="*/ 0 w 165"/>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65" h="330">
                  <a:moveTo>
                    <a:pt x="0" y="0"/>
                  </a:moveTo>
                  <a:cubicBezTo>
                    <a:pt x="0" y="43"/>
                    <a:pt x="0" y="43"/>
                    <a:pt x="0" y="43"/>
                  </a:cubicBezTo>
                  <a:cubicBezTo>
                    <a:pt x="67" y="43"/>
                    <a:pt x="122" y="98"/>
                    <a:pt x="122" y="165"/>
                  </a:cubicBezTo>
                  <a:cubicBezTo>
                    <a:pt x="122" y="233"/>
                    <a:pt x="67" y="287"/>
                    <a:pt x="0" y="287"/>
                  </a:cubicBezTo>
                  <a:cubicBezTo>
                    <a:pt x="0" y="330"/>
                    <a:pt x="0" y="330"/>
                    <a:pt x="0" y="330"/>
                  </a:cubicBezTo>
                  <a:cubicBezTo>
                    <a:pt x="91" y="330"/>
                    <a:pt x="165" y="256"/>
                    <a:pt x="165" y="165"/>
                  </a:cubicBezTo>
                  <a:cubicBezTo>
                    <a:pt x="165" y="74"/>
                    <a:pt x="91" y="0"/>
                    <a:pt x="0"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8"/>
            <p:cNvSpPr>
              <a:spLocks/>
            </p:cNvSpPr>
            <p:nvPr/>
          </p:nvSpPr>
          <p:spPr bwMode="auto">
            <a:xfrm>
              <a:off x="7190885" y="1574691"/>
              <a:ext cx="69176" cy="138352"/>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cubicBezTo>
                    <a:pt x="20" y="0"/>
                    <a:pt x="36" y="16"/>
                    <a:pt x="36" y="36"/>
                  </a:cubicBezTo>
                  <a:cubicBezTo>
                    <a:pt x="36" y="56"/>
                    <a:pt x="20" y="72"/>
                    <a:pt x="0"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99"/>
            <p:cNvSpPr>
              <a:spLocks/>
            </p:cNvSpPr>
            <p:nvPr/>
          </p:nvSpPr>
          <p:spPr bwMode="auto">
            <a:xfrm>
              <a:off x="7190885" y="1492668"/>
              <a:ext cx="152187" cy="303385"/>
            </a:xfrm>
            <a:custGeom>
              <a:avLst/>
              <a:gdLst>
                <a:gd name="T0" fmla="*/ 0 w 79"/>
                <a:gd name="T1" fmla="*/ 0 h 158"/>
                <a:gd name="T2" fmla="*/ 0 w 79"/>
                <a:gd name="T3" fmla="*/ 43 h 158"/>
                <a:gd name="T4" fmla="*/ 36 w 79"/>
                <a:gd name="T5" fmla="*/ 79 h 158"/>
                <a:gd name="T6" fmla="*/ 0 w 79"/>
                <a:gd name="T7" fmla="*/ 115 h 158"/>
                <a:gd name="T8" fmla="*/ 0 w 79"/>
                <a:gd name="T9" fmla="*/ 158 h 158"/>
                <a:gd name="T10" fmla="*/ 79 w 79"/>
                <a:gd name="T11" fmla="*/ 79 h 158"/>
                <a:gd name="T12" fmla="*/ 0 w 79"/>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79" h="158">
                  <a:moveTo>
                    <a:pt x="0" y="0"/>
                  </a:moveTo>
                  <a:cubicBezTo>
                    <a:pt x="0" y="43"/>
                    <a:pt x="0" y="43"/>
                    <a:pt x="0" y="43"/>
                  </a:cubicBezTo>
                  <a:cubicBezTo>
                    <a:pt x="20" y="43"/>
                    <a:pt x="36" y="59"/>
                    <a:pt x="36" y="79"/>
                  </a:cubicBezTo>
                  <a:cubicBezTo>
                    <a:pt x="36" y="99"/>
                    <a:pt x="20" y="115"/>
                    <a:pt x="0" y="115"/>
                  </a:cubicBezTo>
                  <a:cubicBezTo>
                    <a:pt x="0" y="158"/>
                    <a:pt x="0" y="158"/>
                    <a:pt x="0" y="158"/>
                  </a:cubicBezTo>
                  <a:cubicBezTo>
                    <a:pt x="43" y="158"/>
                    <a:pt x="79" y="123"/>
                    <a:pt x="79" y="79"/>
                  </a:cubicBezTo>
                  <a:cubicBezTo>
                    <a:pt x="79" y="35"/>
                    <a:pt x="43" y="0"/>
                    <a:pt x="0"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00"/>
            <p:cNvSpPr>
              <a:spLocks/>
            </p:cNvSpPr>
            <p:nvPr/>
          </p:nvSpPr>
          <p:spPr bwMode="auto">
            <a:xfrm>
              <a:off x="7190885" y="1574691"/>
              <a:ext cx="69176" cy="138352"/>
            </a:xfrm>
            <a:custGeom>
              <a:avLst/>
              <a:gdLst>
                <a:gd name="T0" fmla="*/ 36 w 36"/>
                <a:gd name="T1" fmla="*/ 36 h 72"/>
                <a:gd name="T2" fmla="*/ 0 w 36"/>
                <a:gd name="T3" fmla="*/ 0 h 72"/>
                <a:gd name="T4" fmla="*/ 0 w 36"/>
                <a:gd name="T5" fmla="*/ 72 h 72"/>
                <a:gd name="T6" fmla="*/ 36 w 36"/>
                <a:gd name="T7" fmla="*/ 36 h 72"/>
              </a:gdLst>
              <a:ahLst/>
              <a:cxnLst>
                <a:cxn ang="0">
                  <a:pos x="T0" y="T1"/>
                </a:cxn>
                <a:cxn ang="0">
                  <a:pos x="T2" y="T3"/>
                </a:cxn>
                <a:cxn ang="0">
                  <a:pos x="T4" y="T5"/>
                </a:cxn>
                <a:cxn ang="0">
                  <a:pos x="T6" y="T7"/>
                </a:cxn>
              </a:cxnLst>
              <a:rect l="0" t="0" r="r" b="b"/>
              <a:pathLst>
                <a:path w="36" h="72">
                  <a:moveTo>
                    <a:pt x="36" y="36"/>
                  </a:moveTo>
                  <a:cubicBezTo>
                    <a:pt x="36" y="16"/>
                    <a:pt x="20" y="0"/>
                    <a:pt x="0" y="0"/>
                  </a:cubicBezTo>
                  <a:cubicBezTo>
                    <a:pt x="0" y="72"/>
                    <a:pt x="0" y="72"/>
                    <a:pt x="0" y="72"/>
                  </a:cubicBezTo>
                  <a:cubicBezTo>
                    <a:pt x="20" y="72"/>
                    <a:pt x="36" y="56"/>
                    <a:pt x="36" y="36"/>
                  </a:cubicBezTo>
                  <a:close/>
                </a:path>
              </a:pathLst>
            </a:custGeom>
            <a:solidFill>
              <a:srgbClr val="D1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01"/>
            <p:cNvSpPr>
              <a:spLocks/>
            </p:cNvSpPr>
            <p:nvPr/>
          </p:nvSpPr>
          <p:spPr bwMode="auto">
            <a:xfrm>
              <a:off x="7190885" y="1409657"/>
              <a:ext cx="235198" cy="468419"/>
            </a:xfrm>
            <a:custGeom>
              <a:avLst/>
              <a:gdLst>
                <a:gd name="T0" fmla="*/ 0 w 122"/>
                <a:gd name="T1" fmla="*/ 0 h 244"/>
                <a:gd name="T2" fmla="*/ 0 w 122"/>
                <a:gd name="T3" fmla="*/ 43 h 244"/>
                <a:gd name="T4" fmla="*/ 79 w 122"/>
                <a:gd name="T5" fmla="*/ 122 h 244"/>
                <a:gd name="T6" fmla="*/ 0 w 122"/>
                <a:gd name="T7" fmla="*/ 201 h 244"/>
                <a:gd name="T8" fmla="*/ 0 w 122"/>
                <a:gd name="T9" fmla="*/ 244 h 244"/>
                <a:gd name="T10" fmla="*/ 122 w 122"/>
                <a:gd name="T11" fmla="*/ 122 h 244"/>
                <a:gd name="T12" fmla="*/ 0 w 122"/>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122" h="244">
                  <a:moveTo>
                    <a:pt x="0" y="0"/>
                  </a:moveTo>
                  <a:cubicBezTo>
                    <a:pt x="0" y="43"/>
                    <a:pt x="0" y="43"/>
                    <a:pt x="0" y="43"/>
                  </a:cubicBezTo>
                  <a:cubicBezTo>
                    <a:pt x="43" y="43"/>
                    <a:pt x="79" y="78"/>
                    <a:pt x="79" y="122"/>
                  </a:cubicBezTo>
                  <a:cubicBezTo>
                    <a:pt x="79" y="166"/>
                    <a:pt x="43" y="201"/>
                    <a:pt x="0" y="201"/>
                  </a:cubicBezTo>
                  <a:cubicBezTo>
                    <a:pt x="0" y="244"/>
                    <a:pt x="0" y="244"/>
                    <a:pt x="0" y="244"/>
                  </a:cubicBezTo>
                  <a:cubicBezTo>
                    <a:pt x="67" y="244"/>
                    <a:pt x="122" y="190"/>
                    <a:pt x="122" y="122"/>
                  </a:cubicBezTo>
                  <a:cubicBezTo>
                    <a:pt x="122" y="55"/>
                    <a:pt x="67" y="0"/>
                    <a:pt x="0" y="0"/>
                  </a:cubicBezTo>
                  <a:close/>
                </a:path>
              </a:pathLst>
            </a:custGeom>
            <a:solidFill>
              <a:srgbClr val="D1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02"/>
            <p:cNvSpPr>
              <a:spLocks/>
            </p:cNvSpPr>
            <p:nvPr/>
          </p:nvSpPr>
          <p:spPr bwMode="auto">
            <a:xfrm>
              <a:off x="7192862" y="1311823"/>
              <a:ext cx="335009" cy="334020"/>
            </a:xfrm>
            <a:custGeom>
              <a:avLst/>
              <a:gdLst>
                <a:gd name="T0" fmla="*/ 288 w 339"/>
                <a:gd name="T1" fmla="*/ 122 h 338"/>
                <a:gd name="T2" fmla="*/ 339 w 339"/>
                <a:gd name="T3" fmla="*/ 72 h 338"/>
                <a:gd name="T4" fmla="*/ 282 w 339"/>
                <a:gd name="T5" fmla="*/ 56 h 338"/>
                <a:gd name="T6" fmla="*/ 267 w 339"/>
                <a:gd name="T7" fmla="*/ 0 h 338"/>
                <a:gd name="T8" fmla="*/ 216 w 339"/>
                <a:gd name="T9" fmla="*/ 51 h 338"/>
                <a:gd name="T10" fmla="*/ 228 w 339"/>
                <a:gd name="T11" fmla="*/ 97 h 338"/>
                <a:gd name="T12" fmla="*/ 57 w 339"/>
                <a:gd name="T13" fmla="*/ 268 h 338"/>
                <a:gd name="T14" fmla="*/ 33 w 339"/>
                <a:gd name="T15" fmla="*/ 220 h 338"/>
                <a:gd name="T16" fmla="*/ 16 w 339"/>
                <a:gd name="T17" fmla="*/ 280 h 338"/>
                <a:gd name="T18" fmla="*/ 0 w 339"/>
                <a:gd name="T19" fmla="*/ 338 h 338"/>
                <a:gd name="T20" fmla="*/ 61 w 339"/>
                <a:gd name="T21" fmla="*/ 323 h 338"/>
                <a:gd name="T22" fmla="*/ 119 w 339"/>
                <a:gd name="T23" fmla="*/ 307 h 338"/>
                <a:gd name="T24" fmla="*/ 70 w 339"/>
                <a:gd name="T25" fmla="*/ 282 h 338"/>
                <a:gd name="T26" fmla="*/ 241 w 339"/>
                <a:gd name="T27" fmla="*/ 111 h 338"/>
                <a:gd name="T28" fmla="*/ 288 w 339"/>
                <a:gd name="T29" fmla="*/ 1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9" h="338">
                  <a:moveTo>
                    <a:pt x="288" y="122"/>
                  </a:moveTo>
                  <a:lnTo>
                    <a:pt x="339" y="72"/>
                  </a:lnTo>
                  <a:lnTo>
                    <a:pt x="282" y="56"/>
                  </a:lnTo>
                  <a:lnTo>
                    <a:pt x="267" y="0"/>
                  </a:lnTo>
                  <a:lnTo>
                    <a:pt x="216" y="51"/>
                  </a:lnTo>
                  <a:lnTo>
                    <a:pt x="228" y="97"/>
                  </a:lnTo>
                  <a:lnTo>
                    <a:pt x="57" y="268"/>
                  </a:lnTo>
                  <a:lnTo>
                    <a:pt x="33" y="220"/>
                  </a:lnTo>
                  <a:lnTo>
                    <a:pt x="16" y="280"/>
                  </a:lnTo>
                  <a:lnTo>
                    <a:pt x="0" y="338"/>
                  </a:lnTo>
                  <a:lnTo>
                    <a:pt x="61" y="323"/>
                  </a:lnTo>
                  <a:lnTo>
                    <a:pt x="119" y="307"/>
                  </a:lnTo>
                  <a:lnTo>
                    <a:pt x="70" y="282"/>
                  </a:lnTo>
                  <a:lnTo>
                    <a:pt x="241" y="111"/>
                  </a:lnTo>
                  <a:lnTo>
                    <a:pt x="288" y="122"/>
                  </a:lnTo>
                  <a:close/>
                </a:path>
              </a:pathLst>
            </a:custGeom>
            <a:solidFill>
              <a:srgbClr val="18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03"/>
            <p:cNvSpPr>
              <a:spLocks/>
            </p:cNvSpPr>
            <p:nvPr/>
          </p:nvSpPr>
          <p:spPr bwMode="auto">
            <a:xfrm>
              <a:off x="7192862" y="1311823"/>
              <a:ext cx="278680" cy="334020"/>
            </a:xfrm>
            <a:custGeom>
              <a:avLst/>
              <a:gdLst>
                <a:gd name="T0" fmla="*/ 282 w 282"/>
                <a:gd name="T1" fmla="*/ 56 h 338"/>
                <a:gd name="T2" fmla="*/ 267 w 282"/>
                <a:gd name="T3" fmla="*/ 0 h 338"/>
                <a:gd name="T4" fmla="*/ 216 w 282"/>
                <a:gd name="T5" fmla="*/ 51 h 338"/>
                <a:gd name="T6" fmla="*/ 228 w 282"/>
                <a:gd name="T7" fmla="*/ 97 h 338"/>
                <a:gd name="T8" fmla="*/ 57 w 282"/>
                <a:gd name="T9" fmla="*/ 268 h 338"/>
                <a:gd name="T10" fmla="*/ 33 w 282"/>
                <a:gd name="T11" fmla="*/ 220 h 338"/>
                <a:gd name="T12" fmla="*/ 16 w 282"/>
                <a:gd name="T13" fmla="*/ 280 h 338"/>
                <a:gd name="T14" fmla="*/ 0 w 282"/>
                <a:gd name="T15" fmla="*/ 338 h 338"/>
                <a:gd name="T16" fmla="*/ 282 w 282"/>
                <a:gd name="T17" fmla="*/ 5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38">
                  <a:moveTo>
                    <a:pt x="282" y="56"/>
                  </a:moveTo>
                  <a:lnTo>
                    <a:pt x="267" y="0"/>
                  </a:lnTo>
                  <a:lnTo>
                    <a:pt x="216" y="51"/>
                  </a:lnTo>
                  <a:lnTo>
                    <a:pt x="228" y="97"/>
                  </a:lnTo>
                  <a:lnTo>
                    <a:pt x="57" y="268"/>
                  </a:lnTo>
                  <a:lnTo>
                    <a:pt x="33" y="220"/>
                  </a:lnTo>
                  <a:lnTo>
                    <a:pt x="16" y="280"/>
                  </a:lnTo>
                  <a:lnTo>
                    <a:pt x="0" y="338"/>
                  </a:lnTo>
                  <a:lnTo>
                    <a:pt x="282" y="56"/>
                  </a:lnTo>
                  <a:close/>
                </a:path>
              </a:pathLst>
            </a:custGeom>
            <a:solidFill>
              <a:srgbClr val="19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33"/>
          <p:cNvGrpSpPr>
            <a:grpSpLocks noChangeAspect="1"/>
          </p:cNvGrpSpPr>
          <p:nvPr/>
        </p:nvGrpSpPr>
        <p:grpSpPr bwMode="auto">
          <a:xfrm>
            <a:off x="3332120" y="1143000"/>
            <a:ext cx="1086232" cy="1088136"/>
            <a:chOff x="2888" y="456"/>
            <a:chExt cx="1141" cy="1143"/>
          </a:xfrm>
        </p:grpSpPr>
        <p:sp>
          <p:nvSpPr>
            <p:cNvPr id="12" name="Oval 34"/>
            <p:cNvSpPr>
              <a:spLocks noChangeArrowheads="1"/>
            </p:cNvSpPr>
            <p:nvPr/>
          </p:nvSpPr>
          <p:spPr bwMode="auto">
            <a:xfrm>
              <a:off x="2888" y="456"/>
              <a:ext cx="1141" cy="1143"/>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5"/>
            <p:cNvSpPr>
              <a:spLocks/>
            </p:cNvSpPr>
            <p:nvPr/>
          </p:nvSpPr>
          <p:spPr bwMode="auto">
            <a:xfrm>
              <a:off x="3163" y="679"/>
              <a:ext cx="866" cy="920"/>
            </a:xfrm>
            <a:custGeom>
              <a:avLst/>
              <a:gdLst>
                <a:gd name="T0" fmla="*/ 312 w 509"/>
                <a:gd name="T1" fmla="*/ 0 h 541"/>
                <a:gd name="T2" fmla="*/ 4 w 509"/>
                <a:gd name="T3" fmla="*/ 0 h 541"/>
                <a:gd name="T4" fmla="*/ 0 w 509"/>
                <a:gd name="T5" fmla="*/ 441 h 541"/>
                <a:gd name="T6" fmla="*/ 89 w 509"/>
                <a:gd name="T7" fmla="*/ 530 h 541"/>
                <a:gd name="T8" fmla="*/ 173 w 509"/>
                <a:gd name="T9" fmla="*/ 541 h 541"/>
                <a:gd name="T10" fmla="*/ 509 w 509"/>
                <a:gd name="T11" fmla="*/ 205 h 541"/>
                <a:gd name="T12" fmla="*/ 509 w 509"/>
                <a:gd name="T13" fmla="*/ 200 h 541"/>
                <a:gd name="T14" fmla="*/ 312 w 509"/>
                <a:gd name="T15" fmla="*/ 0 h 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541">
                  <a:moveTo>
                    <a:pt x="312" y="0"/>
                  </a:moveTo>
                  <a:cubicBezTo>
                    <a:pt x="4" y="0"/>
                    <a:pt x="4" y="0"/>
                    <a:pt x="4" y="0"/>
                  </a:cubicBezTo>
                  <a:cubicBezTo>
                    <a:pt x="0" y="441"/>
                    <a:pt x="0" y="441"/>
                    <a:pt x="0" y="441"/>
                  </a:cubicBezTo>
                  <a:cubicBezTo>
                    <a:pt x="89" y="530"/>
                    <a:pt x="89" y="530"/>
                    <a:pt x="89" y="530"/>
                  </a:cubicBezTo>
                  <a:cubicBezTo>
                    <a:pt x="116" y="537"/>
                    <a:pt x="144" y="541"/>
                    <a:pt x="173" y="541"/>
                  </a:cubicBezTo>
                  <a:cubicBezTo>
                    <a:pt x="359" y="541"/>
                    <a:pt x="509" y="391"/>
                    <a:pt x="509" y="205"/>
                  </a:cubicBezTo>
                  <a:cubicBezTo>
                    <a:pt x="509" y="203"/>
                    <a:pt x="509" y="202"/>
                    <a:pt x="509" y="200"/>
                  </a:cubicBezTo>
                  <a:cubicBezTo>
                    <a:pt x="312" y="0"/>
                    <a:pt x="312" y="0"/>
                    <a:pt x="312" y="0"/>
                  </a:cubicBezTo>
                </a:path>
              </a:pathLst>
            </a:custGeom>
            <a:solidFill>
              <a:srgbClr val="2F7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6"/>
            <p:cNvSpPr>
              <a:spLocks/>
            </p:cNvSpPr>
            <p:nvPr/>
          </p:nvSpPr>
          <p:spPr bwMode="auto">
            <a:xfrm>
              <a:off x="3162" y="679"/>
              <a:ext cx="609" cy="751"/>
            </a:xfrm>
            <a:custGeom>
              <a:avLst/>
              <a:gdLst>
                <a:gd name="T0" fmla="*/ 5 w 358"/>
                <a:gd name="T1" fmla="*/ 0 h 442"/>
                <a:gd name="T2" fmla="*/ 0 w 358"/>
                <a:gd name="T3" fmla="*/ 5 h 442"/>
                <a:gd name="T4" fmla="*/ 0 w 358"/>
                <a:gd name="T5" fmla="*/ 437 h 442"/>
                <a:gd name="T6" fmla="*/ 5 w 358"/>
                <a:gd name="T7" fmla="*/ 442 h 442"/>
                <a:gd name="T8" fmla="*/ 353 w 358"/>
                <a:gd name="T9" fmla="*/ 442 h 442"/>
                <a:gd name="T10" fmla="*/ 358 w 358"/>
                <a:gd name="T11" fmla="*/ 437 h 442"/>
                <a:gd name="T12" fmla="*/ 358 w 358"/>
                <a:gd name="T13" fmla="*/ 52 h 442"/>
                <a:gd name="T14" fmla="*/ 313 w 358"/>
                <a:gd name="T15" fmla="*/ 0 h 442"/>
                <a:gd name="T16" fmla="*/ 5 w 358"/>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442">
                  <a:moveTo>
                    <a:pt x="5" y="0"/>
                  </a:moveTo>
                  <a:cubicBezTo>
                    <a:pt x="2" y="0"/>
                    <a:pt x="0" y="2"/>
                    <a:pt x="0" y="5"/>
                  </a:cubicBezTo>
                  <a:cubicBezTo>
                    <a:pt x="0" y="437"/>
                    <a:pt x="0" y="437"/>
                    <a:pt x="0" y="437"/>
                  </a:cubicBezTo>
                  <a:cubicBezTo>
                    <a:pt x="0" y="440"/>
                    <a:pt x="2" y="442"/>
                    <a:pt x="5" y="442"/>
                  </a:cubicBezTo>
                  <a:cubicBezTo>
                    <a:pt x="353" y="442"/>
                    <a:pt x="353" y="442"/>
                    <a:pt x="353" y="442"/>
                  </a:cubicBezTo>
                  <a:cubicBezTo>
                    <a:pt x="356" y="442"/>
                    <a:pt x="358" y="440"/>
                    <a:pt x="358" y="437"/>
                  </a:cubicBezTo>
                  <a:cubicBezTo>
                    <a:pt x="358" y="52"/>
                    <a:pt x="358" y="52"/>
                    <a:pt x="358" y="52"/>
                  </a:cubicBezTo>
                  <a:cubicBezTo>
                    <a:pt x="313" y="0"/>
                    <a:pt x="313" y="0"/>
                    <a:pt x="313" y="0"/>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37"/>
            <p:cNvSpPr>
              <a:spLocks/>
            </p:cNvSpPr>
            <p:nvPr/>
          </p:nvSpPr>
          <p:spPr bwMode="auto">
            <a:xfrm>
              <a:off x="3694" y="679"/>
              <a:ext cx="77" cy="88"/>
            </a:xfrm>
            <a:custGeom>
              <a:avLst/>
              <a:gdLst>
                <a:gd name="T0" fmla="*/ 0 w 45"/>
                <a:gd name="T1" fmla="*/ 0 h 52"/>
                <a:gd name="T2" fmla="*/ 0 w 45"/>
                <a:gd name="T3" fmla="*/ 47 h 52"/>
                <a:gd name="T4" fmla="*/ 5 w 45"/>
                <a:gd name="T5" fmla="*/ 52 h 52"/>
                <a:gd name="T6" fmla="*/ 45 w 45"/>
                <a:gd name="T7" fmla="*/ 52 h 52"/>
                <a:gd name="T8" fmla="*/ 0 w 45"/>
                <a:gd name="T9" fmla="*/ 0 h 52"/>
              </a:gdLst>
              <a:ahLst/>
              <a:cxnLst>
                <a:cxn ang="0">
                  <a:pos x="T0" y="T1"/>
                </a:cxn>
                <a:cxn ang="0">
                  <a:pos x="T2" y="T3"/>
                </a:cxn>
                <a:cxn ang="0">
                  <a:pos x="T4" y="T5"/>
                </a:cxn>
                <a:cxn ang="0">
                  <a:pos x="T6" y="T7"/>
                </a:cxn>
                <a:cxn ang="0">
                  <a:pos x="T8" y="T9"/>
                </a:cxn>
              </a:cxnLst>
              <a:rect l="0" t="0" r="r" b="b"/>
              <a:pathLst>
                <a:path w="45" h="52">
                  <a:moveTo>
                    <a:pt x="0" y="0"/>
                  </a:moveTo>
                  <a:cubicBezTo>
                    <a:pt x="0" y="47"/>
                    <a:pt x="0" y="47"/>
                    <a:pt x="0" y="47"/>
                  </a:cubicBezTo>
                  <a:cubicBezTo>
                    <a:pt x="0" y="50"/>
                    <a:pt x="3" y="52"/>
                    <a:pt x="5" y="52"/>
                  </a:cubicBezTo>
                  <a:cubicBezTo>
                    <a:pt x="45" y="52"/>
                    <a:pt x="45" y="52"/>
                    <a:pt x="45" y="52"/>
                  </a:cubicBezTo>
                  <a:lnTo>
                    <a:pt x="0" y="0"/>
                  </a:lnTo>
                  <a:close/>
                </a:path>
              </a:pathLst>
            </a:custGeom>
            <a:solidFill>
              <a:srgbClr val="666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38"/>
            <p:cNvSpPr>
              <a:spLocks/>
            </p:cNvSpPr>
            <p:nvPr/>
          </p:nvSpPr>
          <p:spPr bwMode="auto">
            <a:xfrm>
              <a:off x="3277" y="762"/>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39"/>
            <p:cNvSpPr>
              <a:spLocks noChangeShapeType="1"/>
            </p:cNvSpPr>
            <p:nvPr/>
          </p:nvSpPr>
          <p:spPr bwMode="auto">
            <a:xfrm>
              <a:off x="3277" y="762"/>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0"/>
            <p:cNvSpPr>
              <a:spLocks/>
            </p:cNvSpPr>
            <p:nvPr/>
          </p:nvSpPr>
          <p:spPr bwMode="auto">
            <a:xfrm>
              <a:off x="3277" y="808"/>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41"/>
            <p:cNvSpPr>
              <a:spLocks noChangeShapeType="1"/>
            </p:cNvSpPr>
            <p:nvPr/>
          </p:nvSpPr>
          <p:spPr bwMode="auto">
            <a:xfrm>
              <a:off x="3277" y="808"/>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2"/>
            <p:cNvSpPr>
              <a:spLocks/>
            </p:cNvSpPr>
            <p:nvPr/>
          </p:nvSpPr>
          <p:spPr bwMode="auto">
            <a:xfrm>
              <a:off x="3277" y="85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43"/>
            <p:cNvSpPr>
              <a:spLocks noChangeShapeType="1"/>
            </p:cNvSpPr>
            <p:nvPr/>
          </p:nvSpPr>
          <p:spPr bwMode="auto">
            <a:xfrm>
              <a:off x="3277" y="85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4"/>
            <p:cNvSpPr>
              <a:spLocks/>
            </p:cNvSpPr>
            <p:nvPr/>
          </p:nvSpPr>
          <p:spPr bwMode="auto">
            <a:xfrm>
              <a:off x="3277" y="901"/>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45"/>
            <p:cNvSpPr>
              <a:spLocks noChangeShapeType="1"/>
            </p:cNvSpPr>
            <p:nvPr/>
          </p:nvSpPr>
          <p:spPr bwMode="auto">
            <a:xfrm>
              <a:off x="3277" y="901"/>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6"/>
            <p:cNvSpPr>
              <a:spLocks/>
            </p:cNvSpPr>
            <p:nvPr/>
          </p:nvSpPr>
          <p:spPr bwMode="auto">
            <a:xfrm>
              <a:off x="3277" y="947"/>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47"/>
            <p:cNvSpPr>
              <a:spLocks noChangeShapeType="1"/>
            </p:cNvSpPr>
            <p:nvPr/>
          </p:nvSpPr>
          <p:spPr bwMode="auto">
            <a:xfrm>
              <a:off x="3277" y="947"/>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8"/>
            <p:cNvSpPr>
              <a:spLocks/>
            </p:cNvSpPr>
            <p:nvPr/>
          </p:nvSpPr>
          <p:spPr bwMode="auto">
            <a:xfrm>
              <a:off x="3277" y="995"/>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49"/>
            <p:cNvSpPr>
              <a:spLocks noChangeShapeType="1"/>
            </p:cNvSpPr>
            <p:nvPr/>
          </p:nvSpPr>
          <p:spPr bwMode="auto">
            <a:xfrm>
              <a:off x="3277" y="995"/>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0"/>
            <p:cNvSpPr>
              <a:spLocks/>
            </p:cNvSpPr>
            <p:nvPr/>
          </p:nvSpPr>
          <p:spPr bwMode="auto">
            <a:xfrm>
              <a:off x="3277" y="1041"/>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51"/>
            <p:cNvSpPr>
              <a:spLocks noChangeShapeType="1"/>
            </p:cNvSpPr>
            <p:nvPr/>
          </p:nvSpPr>
          <p:spPr bwMode="auto">
            <a:xfrm>
              <a:off x="3277" y="1041"/>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52"/>
            <p:cNvSpPr>
              <a:spLocks/>
            </p:cNvSpPr>
            <p:nvPr/>
          </p:nvSpPr>
          <p:spPr bwMode="auto">
            <a:xfrm>
              <a:off x="3277" y="1087"/>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53"/>
            <p:cNvSpPr>
              <a:spLocks noChangeShapeType="1"/>
            </p:cNvSpPr>
            <p:nvPr/>
          </p:nvSpPr>
          <p:spPr bwMode="auto">
            <a:xfrm>
              <a:off x="3277" y="1087"/>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54"/>
            <p:cNvSpPr>
              <a:spLocks/>
            </p:cNvSpPr>
            <p:nvPr/>
          </p:nvSpPr>
          <p:spPr bwMode="auto">
            <a:xfrm>
              <a:off x="3277" y="1133"/>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55"/>
            <p:cNvSpPr>
              <a:spLocks noChangeShapeType="1"/>
            </p:cNvSpPr>
            <p:nvPr/>
          </p:nvSpPr>
          <p:spPr bwMode="auto">
            <a:xfrm>
              <a:off x="3277" y="1133"/>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56"/>
            <p:cNvSpPr>
              <a:spLocks/>
            </p:cNvSpPr>
            <p:nvPr/>
          </p:nvSpPr>
          <p:spPr bwMode="auto">
            <a:xfrm>
              <a:off x="3277" y="1180"/>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57"/>
            <p:cNvSpPr>
              <a:spLocks noChangeShapeType="1"/>
            </p:cNvSpPr>
            <p:nvPr/>
          </p:nvSpPr>
          <p:spPr bwMode="auto">
            <a:xfrm>
              <a:off x="3277" y="1180"/>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8"/>
            <p:cNvSpPr>
              <a:spLocks/>
            </p:cNvSpPr>
            <p:nvPr/>
          </p:nvSpPr>
          <p:spPr bwMode="auto">
            <a:xfrm>
              <a:off x="3277" y="122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59"/>
            <p:cNvSpPr>
              <a:spLocks noChangeShapeType="1"/>
            </p:cNvSpPr>
            <p:nvPr/>
          </p:nvSpPr>
          <p:spPr bwMode="auto">
            <a:xfrm>
              <a:off x="3277" y="122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0"/>
            <p:cNvSpPr>
              <a:spLocks/>
            </p:cNvSpPr>
            <p:nvPr/>
          </p:nvSpPr>
          <p:spPr bwMode="auto">
            <a:xfrm>
              <a:off x="3277" y="1272"/>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61"/>
            <p:cNvSpPr>
              <a:spLocks noChangeShapeType="1"/>
            </p:cNvSpPr>
            <p:nvPr/>
          </p:nvSpPr>
          <p:spPr bwMode="auto">
            <a:xfrm>
              <a:off x="3277" y="1272"/>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2"/>
            <p:cNvSpPr>
              <a:spLocks/>
            </p:cNvSpPr>
            <p:nvPr/>
          </p:nvSpPr>
          <p:spPr bwMode="auto">
            <a:xfrm>
              <a:off x="3277" y="1320"/>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63"/>
            <p:cNvSpPr>
              <a:spLocks noChangeShapeType="1"/>
            </p:cNvSpPr>
            <p:nvPr/>
          </p:nvSpPr>
          <p:spPr bwMode="auto">
            <a:xfrm>
              <a:off x="3277" y="1320"/>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4"/>
            <p:cNvSpPr>
              <a:spLocks/>
            </p:cNvSpPr>
            <p:nvPr/>
          </p:nvSpPr>
          <p:spPr bwMode="auto">
            <a:xfrm>
              <a:off x="3277" y="136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5"/>
            <p:cNvSpPr>
              <a:spLocks noChangeShapeType="1"/>
            </p:cNvSpPr>
            <p:nvPr/>
          </p:nvSpPr>
          <p:spPr bwMode="auto">
            <a:xfrm>
              <a:off x="3277" y="136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6"/>
            <p:cNvSpPr>
              <a:spLocks/>
            </p:cNvSpPr>
            <p:nvPr/>
          </p:nvSpPr>
          <p:spPr bwMode="auto">
            <a:xfrm>
              <a:off x="3180" y="701"/>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7"/>
            <p:cNvSpPr>
              <a:spLocks/>
            </p:cNvSpPr>
            <p:nvPr/>
          </p:nvSpPr>
          <p:spPr bwMode="auto">
            <a:xfrm>
              <a:off x="3180" y="757"/>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8"/>
            <p:cNvSpPr>
              <a:spLocks/>
            </p:cNvSpPr>
            <p:nvPr/>
          </p:nvSpPr>
          <p:spPr bwMode="auto">
            <a:xfrm>
              <a:off x="3180" y="813"/>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9"/>
            <p:cNvSpPr>
              <a:spLocks/>
            </p:cNvSpPr>
            <p:nvPr/>
          </p:nvSpPr>
          <p:spPr bwMode="auto">
            <a:xfrm>
              <a:off x="3180" y="869"/>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70"/>
            <p:cNvSpPr>
              <a:spLocks/>
            </p:cNvSpPr>
            <p:nvPr/>
          </p:nvSpPr>
          <p:spPr bwMode="auto">
            <a:xfrm>
              <a:off x="3180" y="925"/>
              <a:ext cx="40" cy="38"/>
            </a:xfrm>
            <a:custGeom>
              <a:avLst/>
              <a:gdLst>
                <a:gd name="T0" fmla="*/ 23 w 23"/>
                <a:gd name="T1" fmla="*/ 17 h 22"/>
                <a:gd name="T2" fmla="*/ 19 w 23"/>
                <a:gd name="T3" fmla="*/ 22 h 22"/>
                <a:gd name="T4" fmla="*/ 5 w 23"/>
                <a:gd name="T5" fmla="*/ 22 h 22"/>
                <a:gd name="T6" fmla="*/ 0 w 23"/>
                <a:gd name="T7" fmla="*/ 17 h 22"/>
                <a:gd name="T8" fmla="*/ 0 w 23"/>
                <a:gd name="T9" fmla="*/ 5 h 22"/>
                <a:gd name="T10" fmla="*/ 5 w 23"/>
                <a:gd name="T11" fmla="*/ 0 h 22"/>
                <a:gd name="T12" fmla="*/ 19 w 23"/>
                <a:gd name="T13" fmla="*/ 0 h 22"/>
                <a:gd name="T14" fmla="*/ 23 w 23"/>
                <a:gd name="T15" fmla="*/ 5 h 22"/>
                <a:gd name="T16" fmla="*/ 23 w 23"/>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7"/>
                  </a:moveTo>
                  <a:cubicBezTo>
                    <a:pt x="23" y="20"/>
                    <a:pt x="21" y="22"/>
                    <a:pt x="19" y="22"/>
                  </a:cubicBezTo>
                  <a:cubicBezTo>
                    <a:pt x="5" y="22"/>
                    <a:pt x="5" y="22"/>
                    <a:pt x="5" y="22"/>
                  </a:cubicBezTo>
                  <a:cubicBezTo>
                    <a:pt x="3" y="22"/>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71"/>
            <p:cNvSpPr>
              <a:spLocks/>
            </p:cNvSpPr>
            <p:nvPr/>
          </p:nvSpPr>
          <p:spPr bwMode="auto">
            <a:xfrm>
              <a:off x="3180" y="980"/>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2"/>
            <p:cNvSpPr>
              <a:spLocks/>
            </p:cNvSpPr>
            <p:nvPr/>
          </p:nvSpPr>
          <p:spPr bwMode="auto">
            <a:xfrm>
              <a:off x="3180" y="1036"/>
              <a:ext cx="40" cy="39"/>
            </a:xfrm>
            <a:custGeom>
              <a:avLst/>
              <a:gdLst>
                <a:gd name="T0" fmla="*/ 23 w 23"/>
                <a:gd name="T1" fmla="*/ 17 h 23"/>
                <a:gd name="T2" fmla="*/ 19 w 23"/>
                <a:gd name="T3" fmla="*/ 23 h 23"/>
                <a:gd name="T4" fmla="*/ 5 w 23"/>
                <a:gd name="T5" fmla="*/ 23 h 23"/>
                <a:gd name="T6" fmla="*/ 0 w 23"/>
                <a:gd name="T7" fmla="*/ 17 h 23"/>
                <a:gd name="T8" fmla="*/ 0 w 23"/>
                <a:gd name="T9" fmla="*/ 6 h 23"/>
                <a:gd name="T10" fmla="*/ 5 w 23"/>
                <a:gd name="T11" fmla="*/ 0 h 23"/>
                <a:gd name="T12" fmla="*/ 19 w 23"/>
                <a:gd name="T13" fmla="*/ 0 h 23"/>
                <a:gd name="T14" fmla="*/ 23 w 23"/>
                <a:gd name="T15" fmla="*/ 6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6"/>
                    <a:pt x="0" y="6"/>
                    <a:pt x="0" y="6"/>
                  </a:cubicBezTo>
                  <a:cubicBezTo>
                    <a:pt x="0" y="3"/>
                    <a:pt x="3" y="0"/>
                    <a:pt x="5" y="0"/>
                  </a:cubicBezTo>
                  <a:cubicBezTo>
                    <a:pt x="19" y="0"/>
                    <a:pt x="19" y="0"/>
                    <a:pt x="19" y="0"/>
                  </a:cubicBezTo>
                  <a:cubicBezTo>
                    <a:pt x="21" y="0"/>
                    <a:pt x="23" y="3"/>
                    <a:pt x="23" y="6"/>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3"/>
            <p:cNvSpPr>
              <a:spLocks/>
            </p:cNvSpPr>
            <p:nvPr/>
          </p:nvSpPr>
          <p:spPr bwMode="auto">
            <a:xfrm>
              <a:off x="3180" y="1092"/>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4"/>
            <p:cNvSpPr>
              <a:spLocks/>
            </p:cNvSpPr>
            <p:nvPr/>
          </p:nvSpPr>
          <p:spPr bwMode="auto">
            <a:xfrm>
              <a:off x="3180" y="1148"/>
              <a:ext cx="40" cy="37"/>
            </a:xfrm>
            <a:custGeom>
              <a:avLst/>
              <a:gdLst>
                <a:gd name="T0" fmla="*/ 23 w 23"/>
                <a:gd name="T1" fmla="*/ 17 h 22"/>
                <a:gd name="T2" fmla="*/ 19 w 23"/>
                <a:gd name="T3" fmla="*/ 22 h 22"/>
                <a:gd name="T4" fmla="*/ 5 w 23"/>
                <a:gd name="T5" fmla="*/ 22 h 22"/>
                <a:gd name="T6" fmla="*/ 0 w 23"/>
                <a:gd name="T7" fmla="*/ 17 h 22"/>
                <a:gd name="T8" fmla="*/ 0 w 23"/>
                <a:gd name="T9" fmla="*/ 5 h 22"/>
                <a:gd name="T10" fmla="*/ 5 w 23"/>
                <a:gd name="T11" fmla="*/ 0 h 22"/>
                <a:gd name="T12" fmla="*/ 19 w 23"/>
                <a:gd name="T13" fmla="*/ 0 h 22"/>
                <a:gd name="T14" fmla="*/ 23 w 23"/>
                <a:gd name="T15" fmla="*/ 5 h 22"/>
                <a:gd name="T16" fmla="*/ 23 w 23"/>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7"/>
                  </a:moveTo>
                  <a:cubicBezTo>
                    <a:pt x="23" y="20"/>
                    <a:pt x="21" y="22"/>
                    <a:pt x="19" y="22"/>
                  </a:cubicBezTo>
                  <a:cubicBezTo>
                    <a:pt x="5" y="22"/>
                    <a:pt x="5" y="22"/>
                    <a:pt x="5" y="22"/>
                  </a:cubicBezTo>
                  <a:cubicBezTo>
                    <a:pt x="3" y="22"/>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75"/>
            <p:cNvSpPr>
              <a:spLocks/>
            </p:cNvSpPr>
            <p:nvPr/>
          </p:nvSpPr>
          <p:spPr bwMode="auto">
            <a:xfrm>
              <a:off x="3180" y="1202"/>
              <a:ext cx="40" cy="40"/>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76"/>
            <p:cNvSpPr>
              <a:spLocks/>
            </p:cNvSpPr>
            <p:nvPr/>
          </p:nvSpPr>
          <p:spPr bwMode="auto">
            <a:xfrm>
              <a:off x="3180" y="1259"/>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77"/>
            <p:cNvSpPr>
              <a:spLocks/>
            </p:cNvSpPr>
            <p:nvPr/>
          </p:nvSpPr>
          <p:spPr bwMode="auto">
            <a:xfrm>
              <a:off x="3180" y="1315"/>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8"/>
            <p:cNvSpPr>
              <a:spLocks/>
            </p:cNvSpPr>
            <p:nvPr/>
          </p:nvSpPr>
          <p:spPr bwMode="auto">
            <a:xfrm>
              <a:off x="3180" y="1371"/>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79"/>
            <p:cNvSpPr>
              <a:spLocks/>
            </p:cNvSpPr>
            <p:nvPr/>
          </p:nvSpPr>
          <p:spPr bwMode="auto">
            <a:xfrm>
              <a:off x="3595" y="871"/>
              <a:ext cx="143" cy="495"/>
            </a:xfrm>
            <a:custGeom>
              <a:avLst/>
              <a:gdLst>
                <a:gd name="T0" fmla="*/ 82 w 84"/>
                <a:gd name="T1" fmla="*/ 5 h 291"/>
                <a:gd name="T2" fmla="*/ 65 w 84"/>
                <a:gd name="T3" fmla="*/ 0 h 291"/>
                <a:gd name="T4" fmla="*/ 60 w 84"/>
                <a:gd name="T5" fmla="*/ 5 h 291"/>
                <a:gd name="T6" fmla="*/ 0 w 84"/>
                <a:gd name="T7" fmla="*/ 242 h 291"/>
                <a:gd name="T8" fmla="*/ 0 w 84"/>
                <a:gd name="T9" fmla="*/ 291 h 291"/>
                <a:gd name="T10" fmla="*/ 24 w 84"/>
                <a:gd name="T11" fmla="*/ 246 h 291"/>
                <a:gd name="T12" fmla="*/ 84 w 84"/>
                <a:gd name="T13" fmla="*/ 11 h 291"/>
                <a:gd name="T14" fmla="*/ 82 w 84"/>
                <a:gd name="T15" fmla="*/ 5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291">
                  <a:moveTo>
                    <a:pt x="82" y="5"/>
                  </a:moveTo>
                  <a:cubicBezTo>
                    <a:pt x="65" y="0"/>
                    <a:pt x="65" y="0"/>
                    <a:pt x="65" y="0"/>
                  </a:cubicBezTo>
                  <a:cubicBezTo>
                    <a:pt x="63" y="0"/>
                    <a:pt x="61" y="2"/>
                    <a:pt x="60" y="5"/>
                  </a:cubicBezTo>
                  <a:cubicBezTo>
                    <a:pt x="0" y="242"/>
                    <a:pt x="0" y="242"/>
                    <a:pt x="0" y="242"/>
                  </a:cubicBezTo>
                  <a:cubicBezTo>
                    <a:pt x="0" y="291"/>
                    <a:pt x="0" y="291"/>
                    <a:pt x="0" y="291"/>
                  </a:cubicBezTo>
                  <a:cubicBezTo>
                    <a:pt x="24" y="246"/>
                    <a:pt x="24" y="246"/>
                    <a:pt x="24" y="246"/>
                  </a:cubicBezTo>
                  <a:cubicBezTo>
                    <a:pt x="84" y="11"/>
                    <a:pt x="84" y="11"/>
                    <a:pt x="84" y="11"/>
                  </a:cubicBezTo>
                  <a:cubicBezTo>
                    <a:pt x="84" y="8"/>
                    <a:pt x="84" y="5"/>
                    <a:pt x="82" y="5"/>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80"/>
            <p:cNvSpPr>
              <a:spLocks/>
            </p:cNvSpPr>
            <p:nvPr/>
          </p:nvSpPr>
          <p:spPr bwMode="auto">
            <a:xfrm>
              <a:off x="3595" y="871"/>
              <a:ext cx="125" cy="495"/>
            </a:xfrm>
            <a:custGeom>
              <a:avLst/>
              <a:gdLst>
                <a:gd name="T0" fmla="*/ 73 w 73"/>
                <a:gd name="T1" fmla="*/ 2 h 291"/>
                <a:gd name="T2" fmla="*/ 65 w 73"/>
                <a:gd name="T3" fmla="*/ 0 h 291"/>
                <a:gd name="T4" fmla="*/ 60 w 73"/>
                <a:gd name="T5" fmla="*/ 5 h 291"/>
                <a:gd name="T6" fmla="*/ 0 w 73"/>
                <a:gd name="T7" fmla="*/ 242 h 291"/>
                <a:gd name="T8" fmla="*/ 0 w 73"/>
                <a:gd name="T9" fmla="*/ 291 h 291"/>
                <a:gd name="T10" fmla="*/ 73 w 73"/>
                <a:gd name="T11" fmla="*/ 2 h 291"/>
              </a:gdLst>
              <a:ahLst/>
              <a:cxnLst>
                <a:cxn ang="0">
                  <a:pos x="T0" y="T1"/>
                </a:cxn>
                <a:cxn ang="0">
                  <a:pos x="T2" y="T3"/>
                </a:cxn>
                <a:cxn ang="0">
                  <a:pos x="T4" y="T5"/>
                </a:cxn>
                <a:cxn ang="0">
                  <a:pos x="T6" y="T7"/>
                </a:cxn>
                <a:cxn ang="0">
                  <a:pos x="T8" y="T9"/>
                </a:cxn>
                <a:cxn ang="0">
                  <a:pos x="T10" y="T11"/>
                </a:cxn>
              </a:cxnLst>
              <a:rect l="0" t="0" r="r" b="b"/>
              <a:pathLst>
                <a:path w="73" h="291">
                  <a:moveTo>
                    <a:pt x="73" y="2"/>
                  </a:moveTo>
                  <a:cubicBezTo>
                    <a:pt x="65" y="0"/>
                    <a:pt x="65" y="0"/>
                    <a:pt x="65" y="0"/>
                  </a:cubicBezTo>
                  <a:cubicBezTo>
                    <a:pt x="63" y="0"/>
                    <a:pt x="61" y="2"/>
                    <a:pt x="60" y="5"/>
                  </a:cubicBezTo>
                  <a:cubicBezTo>
                    <a:pt x="0" y="242"/>
                    <a:pt x="0" y="242"/>
                    <a:pt x="0" y="242"/>
                  </a:cubicBezTo>
                  <a:cubicBezTo>
                    <a:pt x="0" y="291"/>
                    <a:pt x="0" y="291"/>
                    <a:pt x="0" y="291"/>
                  </a:cubicBezTo>
                  <a:lnTo>
                    <a:pt x="73" y="2"/>
                  </a:lnTo>
                  <a:close/>
                </a:path>
              </a:pathLst>
            </a:custGeom>
            <a:solidFill>
              <a:srgbClr val="C59B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81"/>
            <p:cNvSpPr>
              <a:spLocks/>
            </p:cNvSpPr>
            <p:nvPr/>
          </p:nvSpPr>
          <p:spPr bwMode="auto">
            <a:xfrm>
              <a:off x="3595" y="954"/>
              <a:ext cx="123" cy="337"/>
            </a:xfrm>
            <a:custGeom>
              <a:avLst/>
              <a:gdLst>
                <a:gd name="T0" fmla="*/ 84 w 123"/>
                <a:gd name="T1" fmla="*/ 0 h 337"/>
                <a:gd name="T2" fmla="*/ 0 w 123"/>
                <a:gd name="T3" fmla="*/ 327 h 337"/>
                <a:gd name="T4" fmla="*/ 16 w 123"/>
                <a:gd name="T5" fmla="*/ 310 h 337"/>
                <a:gd name="T6" fmla="*/ 19 w 123"/>
                <a:gd name="T7" fmla="*/ 337 h 337"/>
                <a:gd name="T8" fmla="*/ 36 w 123"/>
                <a:gd name="T9" fmla="*/ 315 h 337"/>
                <a:gd name="T10" fmla="*/ 41 w 123"/>
                <a:gd name="T11" fmla="*/ 335 h 337"/>
                <a:gd name="T12" fmla="*/ 41 w 123"/>
                <a:gd name="T13" fmla="*/ 335 h 337"/>
                <a:gd name="T14" fmla="*/ 123 w 123"/>
                <a:gd name="T15" fmla="*/ 10 h 337"/>
                <a:gd name="T16" fmla="*/ 84 w 123"/>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337">
                  <a:moveTo>
                    <a:pt x="84" y="0"/>
                  </a:moveTo>
                  <a:lnTo>
                    <a:pt x="0" y="327"/>
                  </a:lnTo>
                  <a:lnTo>
                    <a:pt x="16" y="310"/>
                  </a:lnTo>
                  <a:lnTo>
                    <a:pt x="19" y="337"/>
                  </a:lnTo>
                  <a:lnTo>
                    <a:pt x="36" y="315"/>
                  </a:lnTo>
                  <a:lnTo>
                    <a:pt x="41" y="335"/>
                  </a:lnTo>
                  <a:lnTo>
                    <a:pt x="41" y="335"/>
                  </a:lnTo>
                  <a:lnTo>
                    <a:pt x="123" y="10"/>
                  </a:lnTo>
                  <a:lnTo>
                    <a:pt x="84" y="0"/>
                  </a:lnTo>
                  <a:close/>
                </a:path>
              </a:pathLst>
            </a:custGeom>
            <a:solidFill>
              <a:srgbClr val="F1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82"/>
            <p:cNvSpPr>
              <a:spLocks/>
            </p:cNvSpPr>
            <p:nvPr/>
          </p:nvSpPr>
          <p:spPr bwMode="auto">
            <a:xfrm>
              <a:off x="3595" y="954"/>
              <a:ext cx="114" cy="337"/>
            </a:xfrm>
            <a:custGeom>
              <a:avLst/>
              <a:gdLst>
                <a:gd name="T0" fmla="*/ 36 w 114"/>
                <a:gd name="T1" fmla="*/ 316 h 337"/>
                <a:gd name="T2" fmla="*/ 114 w 114"/>
                <a:gd name="T3" fmla="*/ 7 h 337"/>
                <a:gd name="T4" fmla="*/ 84 w 114"/>
                <a:gd name="T5" fmla="*/ 0 h 337"/>
                <a:gd name="T6" fmla="*/ 0 w 114"/>
                <a:gd name="T7" fmla="*/ 327 h 337"/>
                <a:gd name="T8" fmla="*/ 16 w 114"/>
                <a:gd name="T9" fmla="*/ 310 h 337"/>
                <a:gd name="T10" fmla="*/ 19 w 114"/>
                <a:gd name="T11" fmla="*/ 337 h 337"/>
                <a:gd name="T12" fmla="*/ 36 w 114"/>
                <a:gd name="T13" fmla="*/ 315 h 337"/>
                <a:gd name="T14" fmla="*/ 36 w 114"/>
                <a:gd name="T15" fmla="*/ 31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337">
                  <a:moveTo>
                    <a:pt x="36" y="316"/>
                  </a:moveTo>
                  <a:lnTo>
                    <a:pt x="114" y="7"/>
                  </a:lnTo>
                  <a:lnTo>
                    <a:pt x="84" y="0"/>
                  </a:lnTo>
                  <a:lnTo>
                    <a:pt x="0" y="327"/>
                  </a:lnTo>
                  <a:lnTo>
                    <a:pt x="16" y="310"/>
                  </a:lnTo>
                  <a:lnTo>
                    <a:pt x="19" y="337"/>
                  </a:lnTo>
                  <a:lnTo>
                    <a:pt x="36" y="315"/>
                  </a:lnTo>
                  <a:lnTo>
                    <a:pt x="36" y="316"/>
                  </a:lnTo>
                  <a:close/>
                </a:path>
              </a:pathLst>
            </a:custGeom>
            <a:solidFill>
              <a:srgbClr val="F79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83"/>
            <p:cNvSpPr>
              <a:spLocks/>
            </p:cNvSpPr>
            <p:nvPr/>
          </p:nvSpPr>
          <p:spPr bwMode="auto">
            <a:xfrm>
              <a:off x="3595" y="954"/>
              <a:ext cx="92" cy="327"/>
            </a:xfrm>
            <a:custGeom>
              <a:avLst/>
              <a:gdLst>
                <a:gd name="T0" fmla="*/ 92 w 92"/>
                <a:gd name="T1" fmla="*/ 2 h 327"/>
                <a:gd name="T2" fmla="*/ 84 w 92"/>
                <a:gd name="T3" fmla="*/ 0 h 327"/>
                <a:gd name="T4" fmla="*/ 0 w 92"/>
                <a:gd name="T5" fmla="*/ 327 h 327"/>
                <a:gd name="T6" fmla="*/ 14 w 92"/>
                <a:gd name="T7" fmla="*/ 310 h 327"/>
                <a:gd name="T8" fmla="*/ 92 w 92"/>
                <a:gd name="T9" fmla="*/ 2 h 327"/>
              </a:gdLst>
              <a:ahLst/>
              <a:cxnLst>
                <a:cxn ang="0">
                  <a:pos x="T0" y="T1"/>
                </a:cxn>
                <a:cxn ang="0">
                  <a:pos x="T2" y="T3"/>
                </a:cxn>
                <a:cxn ang="0">
                  <a:pos x="T4" y="T5"/>
                </a:cxn>
                <a:cxn ang="0">
                  <a:pos x="T6" y="T7"/>
                </a:cxn>
                <a:cxn ang="0">
                  <a:pos x="T8" y="T9"/>
                </a:cxn>
              </a:cxnLst>
              <a:rect l="0" t="0" r="r" b="b"/>
              <a:pathLst>
                <a:path w="92" h="327">
                  <a:moveTo>
                    <a:pt x="92" y="2"/>
                  </a:moveTo>
                  <a:lnTo>
                    <a:pt x="84" y="0"/>
                  </a:lnTo>
                  <a:lnTo>
                    <a:pt x="0" y="327"/>
                  </a:lnTo>
                  <a:lnTo>
                    <a:pt x="14" y="310"/>
                  </a:lnTo>
                  <a:lnTo>
                    <a:pt x="92" y="2"/>
                  </a:ln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84"/>
            <p:cNvSpPr>
              <a:spLocks/>
            </p:cNvSpPr>
            <p:nvPr/>
          </p:nvSpPr>
          <p:spPr bwMode="auto">
            <a:xfrm>
              <a:off x="3595" y="1327"/>
              <a:ext cx="17" cy="39"/>
            </a:xfrm>
            <a:custGeom>
              <a:avLst/>
              <a:gdLst>
                <a:gd name="T0" fmla="*/ 0 w 17"/>
                <a:gd name="T1" fmla="*/ 39 h 39"/>
                <a:gd name="T2" fmla="*/ 17 w 17"/>
                <a:gd name="T3" fmla="*/ 6 h 39"/>
                <a:gd name="T4" fmla="*/ 16 w 17"/>
                <a:gd name="T5" fmla="*/ 3 h 39"/>
                <a:gd name="T6" fmla="*/ 9 w 17"/>
                <a:gd name="T7" fmla="*/ 5 h 39"/>
                <a:gd name="T8" fmla="*/ 5 w 17"/>
                <a:gd name="T9" fmla="*/ 0 h 39"/>
                <a:gd name="T10" fmla="*/ 0 w 17"/>
                <a:gd name="T11" fmla="*/ 3 h 39"/>
                <a:gd name="T12" fmla="*/ 0 w 1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7" h="39">
                  <a:moveTo>
                    <a:pt x="0" y="39"/>
                  </a:moveTo>
                  <a:lnTo>
                    <a:pt x="17" y="6"/>
                  </a:lnTo>
                  <a:lnTo>
                    <a:pt x="16" y="3"/>
                  </a:lnTo>
                  <a:lnTo>
                    <a:pt x="9" y="5"/>
                  </a:lnTo>
                  <a:lnTo>
                    <a:pt x="5" y="0"/>
                  </a:lnTo>
                  <a:lnTo>
                    <a:pt x="0" y="3"/>
                  </a:lnTo>
                  <a:lnTo>
                    <a:pt x="0" y="39"/>
                  </a:lnTo>
                  <a:close/>
                </a:path>
              </a:pathLst>
            </a:custGeom>
            <a:solidFill>
              <a:srgbClr val="19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85"/>
            <p:cNvSpPr>
              <a:spLocks/>
            </p:cNvSpPr>
            <p:nvPr/>
          </p:nvSpPr>
          <p:spPr bwMode="auto">
            <a:xfrm>
              <a:off x="3595" y="1327"/>
              <a:ext cx="9" cy="39"/>
            </a:xfrm>
            <a:custGeom>
              <a:avLst/>
              <a:gdLst>
                <a:gd name="T0" fmla="*/ 9 w 9"/>
                <a:gd name="T1" fmla="*/ 5 h 39"/>
                <a:gd name="T2" fmla="*/ 5 w 9"/>
                <a:gd name="T3" fmla="*/ 0 h 39"/>
                <a:gd name="T4" fmla="*/ 0 w 9"/>
                <a:gd name="T5" fmla="*/ 3 h 39"/>
                <a:gd name="T6" fmla="*/ 0 w 9"/>
                <a:gd name="T7" fmla="*/ 39 h 39"/>
                <a:gd name="T8" fmla="*/ 9 w 9"/>
                <a:gd name="T9" fmla="*/ 5 h 39"/>
              </a:gdLst>
              <a:ahLst/>
              <a:cxnLst>
                <a:cxn ang="0">
                  <a:pos x="T0" y="T1"/>
                </a:cxn>
                <a:cxn ang="0">
                  <a:pos x="T2" y="T3"/>
                </a:cxn>
                <a:cxn ang="0">
                  <a:pos x="T4" y="T5"/>
                </a:cxn>
                <a:cxn ang="0">
                  <a:pos x="T6" y="T7"/>
                </a:cxn>
                <a:cxn ang="0">
                  <a:pos x="T8" y="T9"/>
                </a:cxn>
              </a:cxnLst>
              <a:rect l="0" t="0" r="r" b="b"/>
              <a:pathLst>
                <a:path w="9" h="39">
                  <a:moveTo>
                    <a:pt x="9" y="5"/>
                  </a:moveTo>
                  <a:lnTo>
                    <a:pt x="5" y="0"/>
                  </a:lnTo>
                  <a:lnTo>
                    <a:pt x="0" y="3"/>
                  </a:lnTo>
                  <a:lnTo>
                    <a:pt x="0" y="39"/>
                  </a:lnTo>
                  <a:lnTo>
                    <a:pt x="9"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6"/>
            <p:cNvSpPr>
              <a:spLocks/>
            </p:cNvSpPr>
            <p:nvPr/>
          </p:nvSpPr>
          <p:spPr bwMode="auto">
            <a:xfrm>
              <a:off x="3679" y="871"/>
              <a:ext cx="59" cy="93"/>
            </a:xfrm>
            <a:custGeom>
              <a:avLst/>
              <a:gdLst>
                <a:gd name="T0" fmla="*/ 33 w 35"/>
                <a:gd name="T1" fmla="*/ 5 h 55"/>
                <a:gd name="T2" fmla="*/ 16 w 35"/>
                <a:gd name="T3" fmla="*/ 0 h 55"/>
                <a:gd name="T4" fmla="*/ 11 w 35"/>
                <a:gd name="T5" fmla="*/ 5 h 55"/>
                <a:gd name="T6" fmla="*/ 0 w 35"/>
                <a:gd name="T7" fmla="*/ 49 h 55"/>
                <a:gd name="T8" fmla="*/ 23 w 35"/>
                <a:gd name="T9" fmla="*/ 55 h 55"/>
                <a:gd name="T10" fmla="*/ 35 w 35"/>
                <a:gd name="T11" fmla="*/ 11 h 55"/>
                <a:gd name="T12" fmla="*/ 33 w 35"/>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3" y="5"/>
                  </a:moveTo>
                  <a:cubicBezTo>
                    <a:pt x="16" y="0"/>
                    <a:pt x="16" y="0"/>
                    <a:pt x="16" y="0"/>
                  </a:cubicBezTo>
                  <a:cubicBezTo>
                    <a:pt x="14" y="0"/>
                    <a:pt x="12" y="2"/>
                    <a:pt x="11" y="5"/>
                  </a:cubicBezTo>
                  <a:cubicBezTo>
                    <a:pt x="0" y="49"/>
                    <a:pt x="0" y="49"/>
                    <a:pt x="0" y="49"/>
                  </a:cubicBezTo>
                  <a:cubicBezTo>
                    <a:pt x="23" y="55"/>
                    <a:pt x="23" y="55"/>
                    <a:pt x="23" y="55"/>
                  </a:cubicBezTo>
                  <a:cubicBezTo>
                    <a:pt x="35" y="11"/>
                    <a:pt x="35" y="11"/>
                    <a:pt x="35" y="11"/>
                  </a:cubicBezTo>
                  <a:cubicBezTo>
                    <a:pt x="35" y="8"/>
                    <a:pt x="35" y="5"/>
                    <a:pt x="33" y="5"/>
                  </a:cubicBezTo>
                  <a:close/>
                </a:path>
              </a:pathLst>
            </a:custGeom>
            <a:solidFill>
              <a:srgbClr val="19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7"/>
            <p:cNvSpPr>
              <a:spLocks/>
            </p:cNvSpPr>
            <p:nvPr/>
          </p:nvSpPr>
          <p:spPr bwMode="auto">
            <a:xfrm>
              <a:off x="3679" y="871"/>
              <a:ext cx="51" cy="90"/>
            </a:xfrm>
            <a:custGeom>
              <a:avLst/>
              <a:gdLst>
                <a:gd name="T0" fmla="*/ 30 w 30"/>
                <a:gd name="T1" fmla="*/ 4 h 53"/>
                <a:gd name="T2" fmla="*/ 16 w 30"/>
                <a:gd name="T3" fmla="*/ 0 h 53"/>
                <a:gd name="T4" fmla="*/ 11 w 30"/>
                <a:gd name="T5" fmla="*/ 5 h 53"/>
                <a:gd name="T6" fmla="*/ 0 w 30"/>
                <a:gd name="T7" fmla="*/ 49 h 53"/>
                <a:gd name="T8" fmla="*/ 18 w 30"/>
                <a:gd name="T9" fmla="*/ 53 h 53"/>
                <a:gd name="T10" fmla="*/ 30 w 30"/>
                <a:gd name="T11" fmla="*/ 4 h 53"/>
              </a:gdLst>
              <a:ahLst/>
              <a:cxnLst>
                <a:cxn ang="0">
                  <a:pos x="T0" y="T1"/>
                </a:cxn>
                <a:cxn ang="0">
                  <a:pos x="T2" y="T3"/>
                </a:cxn>
                <a:cxn ang="0">
                  <a:pos x="T4" y="T5"/>
                </a:cxn>
                <a:cxn ang="0">
                  <a:pos x="T6" y="T7"/>
                </a:cxn>
                <a:cxn ang="0">
                  <a:pos x="T8" y="T9"/>
                </a:cxn>
                <a:cxn ang="0">
                  <a:pos x="T10" y="T11"/>
                </a:cxn>
              </a:cxnLst>
              <a:rect l="0" t="0" r="r" b="b"/>
              <a:pathLst>
                <a:path w="30" h="53">
                  <a:moveTo>
                    <a:pt x="30" y="4"/>
                  </a:moveTo>
                  <a:cubicBezTo>
                    <a:pt x="16" y="0"/>
                    <a:pt x="16" y="0"/>
                    <a:pt x="16" y="0"/>
                  </a:cubicBezTo>
                  <a:cubicBezTo>
                    <a:pt x="14" y="0"/>
                    <a:pt x="12" y="2"/>
                    <a:pt x="11" y="5"/>
                  </a:cubicBezTo>
                  <a:cubicBezTo>
                    <a:pt x="0" y="49"/>
                    <a:pt x="0" y="49"/>
                    <a:pt x="0" y="49"/>
                  </a:cubicBezTo>
                  <a:cubicBezTo>
                    <a:pt x="18" y="53"/>
                    <a:pt x="18" y="53"/>
                    <a:pt x="18" y="53"/>
                  </a:cubicBez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88"/>
            <p:cNvSpPr>
              <a:spLocks/>
            </p:cNvSpPr>
            <p:nvPr/>
          </p:nvSpPr>
          <p:spPr bwMode="auto">
            <a:xfrm>
              <a:off x="3679" y="871"/>
              <a:ext cx="30" cy="85"/>
            </a:xfrm>
            <a:custGeom>
              <a:avLst/>
              <a:gdLst>
                <a:gd name="T0" fmla="*/ 18 w 18"/>
                <a:gd name="T1" fmla="*/ 1 h 50"/>
                <a:gd name="T2" fmla="*/ 16 w 18"/>
                <a:gd name="T3" fmla="*/ 0 h 50"/>
                <a:gd name="T4" fmla="*/ 11 w 18"/>
                <a:gd name="T5" fmla="*/ 5 h 50"/>
                <a:gd name="T6" fmla="*/ 0 w 18"/>
                <a:gd name="T7" fmla="*/ 49 h 50"/>
                <a:gd name="T8" fmla="*/ 5 w 18"/>
                <a:gd name="T9" fmla="*/ 50 h 50"/>
                <a:gd name="T10" fmla="*/ 18 w 18"/>
                <a:gd name="T11" fmla="*/ 1 h 50"/>
              </a:gdLst>
              <a:ahLst/>
              <a:cxnLst>
                <a:cxn ang="0">
                  <a:pos x="T0" y="T1"/>
                </a:cxn>
                <a:cxn ang="0">
                  <a:pos x="T2" y="T3"/>
                </a:cxn>
                <a:cxn ang="0">
                  <a:pos x="T4" y="T5"/>
                </a:cxn>
                <a:cxn ang="0">
                  <a:pos x="T6" y="T7"/>
                </a:cxn>
                <a:cxn ang="0">
                  <a:pos x="T8" y="T9"/>
                </a:cxn>
                <a:cxn ang="0">
                  <a:pos x="T10" y="T11"/>
                </a:cxn>
              </a:cxnLst>
              <a:rect l="0" t="0" r="r" b="b"/>
              <a:pathLst>
                <a:path w="18" h="50">
                  <a:moveTo>
                    <a:pt x="18" y="1"/>
                  </a:moveTo>
                  <a:cubicBezTo>
                    <a:pt x="16" y="0"/>
                    <a:pt x="16" y="0"/>
                    <a:pt x="16" y="0"/>
                  </a:cubicBezTo>
                  <a:cubicBezTo>
                    <a:pt x="14" y="0"/>
                    <a:pt x="12" y="2"/>
                    <a:pt x="11" y="5"/>
                  </a:cubicBezTo>
                  <a:cubicBezTo>
                    <a:pt x="0" y="49"/>
                    <a:pt x="0" y="49"/>
                    <a:pt x="0" y="49"/>
                  </a:cubicBezTo>
                  <a:cubicBezTo>
                    <a:pt x="5" y="50"/>
                    <a:pt x="5" y="50"/>
                    <a:pt x="5" y="50"/>
                  </a:cubicBezTo>
                  <a:lnTo>
                    <a:pt x="18" y="1"/>
                  </a:lnTo>
                  <a:close/>
                </a:path>
              </a:pathLst>
            </a:custGeom>
            <a:solidFill>
              <a:srgbClr val="4D4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6864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81000" y="6096000"/>
            <a:ext cx="8305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01: Budget Amendments Tour</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412B9B9E-C95D-4111-B1C2-DD544F9F9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0F9E5-5AC6-4ABF-BAE3-2D85D784652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AC51B430-6330-4853-8F0F-65C9B56D2B91}"/>
              </a:ext>
            </a:extLst>
          </p:cNvPr>
          <p:cNvSpPr txBox="1"/>
          <p:nvPr/>
        </p:nvSpPr>
        <p:spPr>
          <a:xfrm>
            <a:off x="1066800" y="1600200"/>
            <a:ext cx="67818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 TO UR BUDGET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Follow along with trainer</a:t>
            </a:r>
          </a:p>
        </p:txBody>
      </p:sp>
    </p:spTree>
    <p:extLst>
      <p:ext uri="{BB962C8B-B14F-4D97-AF65-F5344CB8AC3E}">
        <p14:creationId xmlns:p14="http://schemas.microsoft.com/office/powerpoint/2010/main" val="293809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813726"/>
            <a:ext cx="5029200" cy="3611563"/>
          </a:xfrm>
        </p:spPr>
        <p:txBody>
          <a:bodyPr/>
          <a:lstStyle/>
          <a:p>
            <a:pPr lvl="0"/>
            <a:r>
              <a:rPr lang="en-US" dirty="0"/>
              <a:t>UR Budget gives you easy access to budget amendments</a:t>
            </a:r>
          </a:p>
          <a:p>
            <a:pPr lvl="0"/>
            <a:r>
              <a:rPr lang="en-US" dirty="0"/>
              <a:t>Document all amendments with memos and attachments</a:t>
            </a:r>
          </a:p>
          <a:p>
            <a:pPr lvl="1"/>
            <a:r>
              <a:rPr lang="en-US" sz="2000" dirty="0"/>
              <a:t>Attachments don’t carry over to UR Financials</a:t>
            </a:r>
          </a:p>
          <a:p>
            <a:pPr lvl="0"/>
            <a:r>
              <a:rPr lang="en-US" dirty="0"/>
              <a:t>Change Views to focus on what’s important</a:t>
            </a:r>
          </a:p>
          <a:p>
            <a:pPr lvl="1"/>
            <a:endParaRPr lang="en-US" dirty="0"/>
          </a:p>
        </p:txBody>
      </p:sp>
      <p:grpSp>
        <p:nvGrpSpPr>
          <p:cNvPr id="6" name="Group 5">
            <a:extLst>
              <a:ext uri="{FF2B5EF4-FFF2-40B4-BE49-F238E27FC236}">
                <a16:creationId xmlns:a16="http://schemas.microsoft.com/office/drawing/2014/main" id="{BB33876A-B916-4044-A99B-CB81C6AB888C}"/>
              </a:ext>
            </a:extLst>
          </p:cNvPr>
          <p:cNvGrpSpPr/>
          <p:nvPr/>
        </p:nvGrpSpPr>
        <p:grpSpPr>
          <a:xfrm>
            <a:off x="742739" y="1966126"/>
            <a:ext cx="1955073" cy="1957739"/>
            <a:chOff x="4151313" y="4835222"/>
            <a:chExt cx="1163638" cy="1165225"/>
          </a:xfrm>
          <a:effectLst>
            <a:outerShdw blurRad="50800" dist="38100" dir="2700000" algn="tl" rotWithShape="0">
              <a:prstClr val="black">
                <a:alpha val="40000"/>
              </a:prstClr>
            </a:outerShdw>
          </a:effectLst>
        </p:grpSpPr>
        <p:sp>
          <p:nvSpPr>
            <p:cNvPr id="7" name="Oval 608">
              <a:extLst>
                <a:ext uri="{FF2B5EF4-FFF2-40B4-BE49-F238E27FC236}">
                  <a16:creationId xmlns:a16="http://schemas.microsoft.com/office/drawing/2014/main" id="{277AFC20-1949-46DF-8370-631067D86649}"/>
                </a:ext>
              </a:extLst>
            </p:cNvPr>
            <p:cNvSpPr>
              <a:spLocks noChangeArrowheads="1"/>
            </p:cNvSpPr>
            <p:nvPr/>
          </p:nvSpPr>
          <p:spPr bwMode="auto">
            <a:xfrm>
              <a:off x="4151313" y="4835222"/>
              <a:ext cx="1163638" cy="1165225"/>
            </a:xfrm>
            <a:prstGeom prst="ellipse">
              <a:avLst/>
            </a:prstGeom>
            <a:solidFill>
              <a:srgbClr val="95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09">
              <a:extLst>
                <a:ext uri="{FF2B5EF4-FFF2-40B4-BE49-F238E27FC236}">
                  <a16:creationId xmlns:a16="http://schemas.microsoft.com/office/drawing/2014/main" id="{3CACCD12-1557-495E-B631-B5A06260A901}"/>
                </a:ext>
              </a:extLst>
            </p:cNvPr>
            <p:cNvSpPr>
              <a:spLocks/>
            </p:cNvSpPr>
            <p:nvPr/>
          </p:nvSpPr>
          <p:spPr bwMode="auto">
            <a:xfrm>
              <a:off x="4498976" y="5066997"/>
              <a:ext cx="812800" cy="930275"/>
            </a:xfrm>
            <a:custGeom>
              <a:avLst/>
              <a:gdLst>
                <a:gd name="T0" fmla="*/ 255 w 255"/>
                <a:gd name="T1" fmla="*/ 126 h 291"/>
                <a:gd name="T2" fmla="*/ 144 w 255"/>
                <a:gd name="T3" fmla="*/ 16 h 291"/>
                <a:gd name="T4" fmla="*/ 140 w 255"/>
                <a:gd name="T5" fmla="*/ 14 h 291"/>
                <a:gd name="T6" fmla="*/ 92 w 255"/>
                <a:gd name="T7" fmla="*/ 14 h 291"/>
                <a:gd name="T8" fmla="*/ 83 w 255"/>
                <a:gd name="T9" fmla="*/ 4 h 291"/>
                <a:gd name="T10" fmla="*/ 83 w 255"/>
                <a:gd name="T11" fmla="*/ 4 h 291"/>
                <a:gd name="T12" fmla="*/ 83 w 255"/>
                <a:gd name="T13" fmla="*/ 4 h 291"/>
                <a:gd name="T14" fmla="*/ 83 w 255"/>
                <a:gd name="T15" fmla="*/ 4 h 291"/>
                <a:gd name="T16" fmla="*/ 83 w 255"/>
                <a:gd name="T17" fmla="*/ 4 h 291"/>
                <a:gd name="T18" fmla="*/ 81 w 255"/>
                <a:gd name="T19" fmla="*/ 2 h 291"/>
                <a:gd name="T20" fmla="*/ 81 w 255"/>
                <a:gd name="T21" fmla="*/ 2 h 291"/>
                <a:gd name="T22" fmla="*/ 78 w 255"/>
                <a:gd name="T23" fmla="*/ 1 h 291"/>
                <a:gd name="T24" fmla="*/ 78 w 255"/>
                <a:gd name="T25" fmla="*/ 1 h 291"/>
                <a:gd name="T26" fmla="*/ 76 w 255"/>
                <a:gd name="T27" fmla="*/ 1 h 291"/>
                <a:gd name="T28" fmla="*/ 76 w 255"/>
                <a:gd name="T29" fmla="*/ 1 h 291"/>
                <a:gd name="T30" fmla="*/ 73 w 255"/>
                <a:gd name="T31" fmla="*/ 0 h 291"/>
                <a:gd name="T32" fmla="*/ 60 w 255"/>
                <a:gd name="T33" fmla="*/ 14 h 291"/>
                <a:gd name="T34" fmla="*/ 7 w 255"/>
                <a:gd name="T35" fmla="*/ 14 h 291"/>
                <a:gd name="T36" fmla="*/ 2 w 255"/>
                <a:gd name="T37" fmla="*/ 16 h 291"/>
                <a:gd name="T38" fmla="*/ 0 w 255"/>
                <a:gd name="T39" fmla="*/ 21 h 291"/>
                <a:gd name="T40" fmla="*/ 0 w 255"/>
                <a:gd name="T41" fmla="*/ 66 h 291"/>
                <a:gd name="T42" fmla="*/ 0 w 255"/>
                <a:gd name="T43" fmla="*/ 198 h 291"/>
                <a:gd name="T44" fmla="*/ 2 w 255"/>
                <a:gd name="T45" fmla="*/ 203 h 291"/>
                <a:gd name="T46" fmla="*/ 90 w 255"/>
                <a:gd name="T47" fmla="*/ 291 h 291"/>
                <a:gd name="T48" fmla="*/ 255 w 255"/>
                <a:gd name="T49"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91">
                  <a:moveTo>
                    <a:pt x="255" y="126"/>
                  </a:moveTo>
                  <a:cubicBezTo>
                    <a:pt x="144" y="16"/>
                    <a:pt x="144" y="16"/>
                    <a:pt x="144" y="16"/>
                  </a:cubicBezTo>
                  <a:cubicBezTo>
                    <a:pt x="143" y="14"/>
                    <a:pt x="141" y="14"/>
                    <a:pt x="140" y="14"/>
                  </a:cubicBezTo>
                  <a:cubicBezTo>
                    <a:pt x="92" y="14"/>
                    <a:pt x="92" y="14"/>
                    <a:pt x="92" y="1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2" y="3"/>
                    <a:pt x="81" y="3"/>
                    <a:pt x="81" y="2"/>
                  </a:cubicBezTo>
                  <a:cubicBezTo>
                    <a:pt x="81" y="2"/>
                    <a:pt x="81" y="2"/>
                    <a:pt x="81" y="2"/>
                  </a:cubicBezTo>
                  <a:cubicBezTo>
                    <a:pt x="80" y="2"/>
                    <a:pt x="79" y="2"/>
                    <a:pt x="78" y="1"/>
                  </a:cubicBezTo>
                  <a:cubicBezTo>
                    <a:pt x="78" y="1"/>
                    <a:pt x="78" y="1"/>
                    <a:pt x="78" y="1"/>
                  </a:cubicBezTo>
                  <a:cubicBezTo>
                    <a:pt x="78" y="1"/>
                    <a:pt x="77" y="1"/>
                    <a:pt x="76" y="1"/>
                  </a:cubicBezTo>
                  <a:cubicBezTo>
                    <a:pt x="76" y="1"/>
                    <a:pt x="76" y="1"/>
                    <a:pt x="76" y="1"/>
                  </a:cubicBezTo>
                  <a:cubicBezTo>
                    <a:pt x="75" y="0"/>
                    <a:pt x="74" y="0"/>
                    <a:pt x="73" y="0"/>
                  </a:cubicBezTo>
                  <a:cubicBezTo>
                    <a:pt x="66" y="0"/>
                    <a:pt x="60" y="6"/>
                    <a:pt x="60" y="14"/>
                  </a:cubicBezTo>
                  <a:cubicBezTo>
                    <a:pt x="7" y="14"/>
                    <a:pt x="7" y="14"/>
                    <a:pt x="7" y="14"/>
                  </a:cubicBezTo>
                  <a:cubicBezTo>
                    <a:pt x="5" y="14"/>
                    <a:pt x="4" y="14"/>
                    <a:pt x="2" y="16"/>
                  </a:cubicBezTo>
                  <a:cubicBezTo>
                    <a:pt x="1" y="17"/>
                    <a:pt x="0" y="19"/>
                    <a:pt x="0" y="21"/>
                  </a:cubicBezTo>
                  <a:cubicBezTo>
                    <a:pt x="0" y="66"/>
                    <a:pt x="0" y="66"/>
                    <a:pt x="0" y="66"/>
                  </a:cubicBezTo>
                  <a:cubicBezTo>
                    <a:pt x="0" y="198"/>
                    <a:pt x="0" y="198"/>
                    <a:pt x="0" y="198"/>
                  </a:cubicBezTo>
                  <a:cubicBezTo>
                    <a:pt x="0" y="200"/>
                    <a:pt x="1" y="202"/>
                    <a:pt x="2" y="203"/>
                  </a:cubicBezTo>
                  <a:cubicBezTo>
                    <a:pt x="90" y="291"/>
                    <a:pt x="90" y="291"/>
                    <a:pt x="90" y="291"/>
                  </a:cubicBezTo>
                  <a:cubicBezTo>
                    <a:pt x="177" y="283"/>
                    <a:pt x="247" y="213"/>
                    <a:pt x="255" y="126"/>
                  </a:cubicBezTo>
                  <a:close/>
                </a:path>
              </a:pathLst>
            </a:custGeom>
            <a:solidFill>
              <a:srgbClr val="71C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610">
              <a:extLst>
                <a:ext uri="{FF2B5EF4-FFF2-40B4-BE49-F238E27FC236}">
                  <a16:creationId xmlns:a16="http://schemas.microsoft.com/office/drawing/2014/main" id="{FF0B9C46-56BA-44DC-94B7-DAB298A8EC0E}"/>
                </a:ext>
              </a:extLst>
            </p:cNvPr>
            <p:cNvSpPr>
              <a:spLocks noChangeArrowheads="1"/>
            </p:cNvSpPr>
            <p:nvPr/>
          </p:nvSpPr>
          <p:spPr bwMode="auto">
            <a:xfrm>
              <a:off x="4999038" y="5278135"/>
              <a:ext cx="19050" cy="384175"/>
            </a:xfrm>
            <a:prstGeom prst="rect">
              <a:avLst/>
            </a:prstGeom>
            <a:solidFill>
              <a:srgbClr val="F483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11">
              <a:extLst>
                <a:ext uri="{FF2B5EF4-FFF2-40B4-BE49-F238E27FC236}">
                  <a16:creationId xmlns:a16="http://schemas.microsoft.com/office/drawing/2014/main" id="{7BFD68AA-EA9B-4198-9838-8C705B117B27}"/>
                </a:ext>
              </a:extLst>
            </p:cNvPr>
            <p:cNvSpPr>
              <a:spLocks noChangeArrowheads="1"/>
            </p:cNvSpPr>
            <p:nvPr/>
          </p:nvSpPr>
          <p:spPr bwMode="auto">
            <a:xfrm>
              <a:off x="5018088" y="5278135"/>
              <a:ext cx="22225" cy="384175"/>
            </a:xfrm>
            <a:prstGeom prst="rect">
              <a:avLst/>
            </a:prstGeom>
            <a:solidFill>
              <a:srgbClr val="EA6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612">
              <a:extLst>
                <a:ext uri="{FF2B5EF4-FFF2-40B4-BE49-F238E27FC236}">
                  <a16:creationId xmlns:a16="http://schemas.microsoft.com/office/drawing/2014/main" id="{5556FE37-9996-4BD8-8752-381DE7807DE9}"/>
                </a:ext>
              </a:extLst>
            </p:cNvPr>
            <p:cNvSpPr>
              <a:spLocks noChangeArrowheads="1"/>
            </p:cNvSpPr>
            <p:nvPr/>
          </p:nvSpPr>
          <p:spPr bwMode="auto">
            <a:xfrm>
              <a:off x="5040313" y="5278135"/>
              <a:ext cx="22225" cy="384175"/>
            </a:xfrm>
            <a:prstGeom prst="rect">
              <a:avLst/>
            </a:prstGeom>
            <a:solidFill>
              <a:srgbClr val="E350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13">
              <a:extLst>
                <a:ext uri="{FF2B5EF4-FFF2-40B4-BE49-F238E27FC236}">
                  <a16:creationId xmlns:a16="http://schemas.microsoft.com/office/drawing/2014/main" id="{F0F064EA-9341-4161-9FA1-BDD858812147}"/>
                </a:ext>
              </a:extLst>
            </p:cNvPr>
            <p:cNvSpPr>
              <a:spLocks/>
            </p:cNvSpPr>
            <p:nvPr/>
          </p:nvSpPr>
          <p:spPr bwMode="auto">
            <a:xfrm>
              <a:off x="4999038" y="5240035"/>
              <a:ext cx="63500" cy="38100"/>
            </a:xfrm>
            <a:custGeom>
              <a:avLst/>
              <a:gdLst>
                <a:gd name="T0" fmla="*/ 40 w 40"/>
                <a:gd name="T1" fmla="*/ 24 h 24"/>
                <a:gd name="T2" fmla="*/ 26 w 40"/>
                <a:gd name="T3" fmla="*/ 0 h 24"/>
                <a:gd name="T4" fmla="*/ 12 w 40"/>
                <a:gd name="T5" fmla="*/ 0 h 24"/>
                <a:gd name="T6" fmla="*/ 0 w 40"/>
                <a:gd name="T7" fmla="*/ 24 h 24"/>
                <a:gd name="T8" fmla="*/ 40 w 40"/>
                <a:gd name="T9" fmla="*/ 24 h 24"/>
              </a:gdLst>
              <a:ahLst/>
              <a:cxnLst>
                <a:cxn ang="0">
                  <a:pos x="T0" y="T1"/>
                </a:cxn>
                <a:cxn ang="0">
                  <a:pos x="T2" y="T3"/>
                </a:cxn>
                <a:cxn ang="0">
                  <a:pos x="T4" y="T5"/>
                </a:cxn>
                <a:cxn ang="0">
                  <a:pos x="T6" y="T7"/>
                </a:cxn>
                <a:cxn ang="0">
                  <a:pos x="T8" y="T9"/>
                </a:cxn>
              </a:cxnLst>
              <a:rect l="0" t="0" r="r" b="b"/>
              <a:pathLst>
                <a:path w="40" h="24">
                  <a:moveTo>
                    <a:pt x="40" y="24"/>
                  </a:moveTo>
                  <a:lnTo>
                    <a:pt x="26" y="0"/>
                  </a:lnTo>
                  <a:lnTo>
                    <a:pt x="12" y="0"/>
                  </a:lnTo>
                  <a:lnTo>
                    <a:pt x="0" y="24"/>
                  </a:lnTo>
                  <a:lnTo>
                    <a:pt x="4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14">
              <a:extLst>
                <a:ext uri="{FF2B5EF4-FFF2-40B4-BE49-F238E27FC236}">
                  <a16:creationId xmlns:a16="http://schemas.microsoft.com/office/drawing/2014/main" id="{3876BB80-FAF3-45B2-A45E-5A988A1E4D86}"/>
                </a:ext>
              </a:extLst>
            </p:cNvPr>
            <p:cNvSpPr>
              <a:spLocks/>
            </p:cNvSpPr>
            <p:nvPr/>
          </p:nvSpPr>
          <p:spPr bwMode="auto">
            <a:xfrm>
              <a:off x="5033963" y="5240035"/>
              <a:ext cx="28575" cy="38100"/>
            </a:xfrm>
            <a:custGeom>
              <a:avLst/>
              <a:gdLst>
                <a:gd name="T0" fmla="*/ 18 w 18"/>
                <a:gd name="T1" fmla="*/ 24 h 24"/>
                <a:gd name="T2" fmla="*/ 4 w 18"/>
                <a:gd name="T3" fmla="*/ 24 h 24"/>
                <a:gd name="T4" fmla="*/ 0 w 18"/>
                <a:gd name="T5" fmla="*/ 0 h 24"/>
                <a:gd name="T6" fmla="*/ 4 w 18"/>
                <a:gd name="T7" fmla="*/ 0 h 24"/>
                <a:gd name="T8" fmla="*/ 18 w 18"/>
                <a:gd name="T9" fmla="*/ 24 h 24"/>
              </a:gdLst>
              <a:ahLst/>
              <a:cxnLst>
                <a:cxn ang="0">
                  <a:pos x="T0" y="T1"/>
                </a:cxn>
                <a:cxn ang="0">
                  <a:pos x="T2" y="T3"/>
                </a:cxn>
                <a:cxn ang="0">
                  <a:pos x="T4" y="T5"/>
                </a:cxn>
                <a:cxn ang="0">
                  <a:pos x="T6" y="T7"/>
                </a:cxn>
                <a:cxn ang="0">
                  <a:pos x="T8" y="T9"/>
                </a:cxn>
              </a:cxnLst>
              <a:rect l="0" t="0" r="r" b="b"/>
              <a:pathLst>
                <a:path w="18" h="24">
                  <a:moveTo>
                    <a:pt x="18" y="24"/>
                  </a:moveTo>
                  <a:lnTo>
                    <a:pt x="4" y="24"/>
                  </a:lnTo>
                  <a:lnTo>
                    <a:pt x="0" y="0"/>
                  </a:lnTo>
                  <a:lnTo>
                    <a:pt x="4" y="0"/>
                  </a:lnTo>
                  <a:lnTo>
                    <a:pt x="18" y="24"/>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15">
              <a:extLst>
                <a:ext uri="{FF2B5EF4-FFF2-40B4-BE49-F238E27FC236}">
                  <a16:creationId xmlns:a16="http://schemas.microsoft.com/office/drawing/2014/main" id="{04FD498A-B8D7-421B-B329-ECD24A63E843}"/>
                </a:ext>
              </a:extLst>
            </p:cNvPr>
            <p:cNvSpPr>
              <a:spLocks/>
            </p:cNvSpPr>
            <p:nvPr/>
          </p:nvSpPr>
          <p:spPr bwMode="auto">
            <a:xfrm>
              <a:off x="5018088" y="5220985"/>
              <a:ext cx="22225" cy="19050"/>
            </a:xfrm>
            <a:custGeom>
              <a:avLst/>
              <a:gdLst>
                <a:gd name="T0" fmla="*/ 14 w 14"/>
                <a:gd name="T1" fmla="*/ 12 h 12"/>
                <a:gd name="T2" fmla="*/ 8 w 14"/>
                <a:gd name="T3" fmla="*/ 0 h 12"/>
                <a:gd name="T4" fmla="*/ 0 w 14"/>
                <a:gd name="T5" fmla="*/ 12 h 12"/>
                <a:gd name="T6" fmla="*/ 14 w 14"/>
                <a:gd name="T7" fmla="*/ 12 h 12"/>
              </a:gdLst>
              <a:ahLst/>
              <a:cxnLst>
                <a:cxn ang="0">
                  <a:pos x="T0" y="T1"/>
                </a:cxn>
                <a:cxn ang="0">
                  <a:pos x="T2" y="T3"/>
                </a:cxn>
                <a:cxn ang="0">
                  <a:pos x="T4" y="T5"/>
                </a:cxn>
                <a:cxn ang="0">
                  <a:pos x="T6" y="T7"/>
                </a:cxn>
              </a:cxnLst>
              <a:rect l="0" t="0" r="r" b="b"/>
              <a:pathLst>
                <a:path w="14" h="12">
                  <a:moveTo>
                    <a:pt x="14" y="12"/>
                  </a:moveTo>
                  <a:lnTo>
                    <a:pt x="8" y="0"/>
                  </a:lnTo>
                  <a:lnTo>
                    <a:pt x="0" y="12"/>
                  </a:lnTo>
                  <a:lnTo>
                    <a:pt x="14" y="12"/>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616">
              <a:extLst>
                <a:ext uri="{FF2B5EF4-FFF2-40B4-BE49-F238E27FC236}">
                  <a16:creationId xmlns:a16="http://schemas.microsoft.com/office/drawing/2014/main" id="{50106CD9-D919-4A74-9408-D824FB557CE2}"/>
                </a:ext>
              </a:extLst>
            </p:cNvPr>
            <p:cNvSpPr>
              <a:spLocks noChangeArrowheads="1"/>
            </p:cNvSpPr>
            <p:nvPr/>
          </p:nvSpPr>
          <p:spPr bwMode="auto">
            <a:xfrm>
              <a:off x="5040313" y="5662310"/>
              <a:ext cx="22225" cy="22225"/>
            </a:xfrm>
            <a:prstGeom prst="rect">
              <a:avLst/>
            </a:prstGeom>
            <a:solidFill>
              <a:srgbClr val="E6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617">
              <a:extLst>
                <a:ext uri="{FF2B5EF4-FFF2-40B4-BE49-F238E27FC236}">
                  <a16:creationId xmlns:a16="http://schemas.microsoft.com/office/drawing/2014/main" id="{A19476CB-ECBC-4A35-BCF6-EE94E796E96E}"/>
                </a:ext>
              </a:extLst>
            </p:cNvPr>
            <p:cNvSpPr>
              <a:spLocks noChangeArrowheads="1"/>
            </p:cNvSpPr>
            <p:nvPr/>
          </p:nvSpPr>
          <p:spPr bwMode="auto">
            <a:xfrm>
              <a:off x="4999038" y="5662310"/>
              <a:ext cx="4127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18">
              <a:extLst>
                <a:ext uri="{FF2B5EF4-FFF2-40B4-BE49-F238E27FC236}">
                  <a16:creationId xmlns:a16="http://schemas.microsoft.com/office/drawing/2014/main" id="{4F19980C-1101-4607-87E5-857096701033}"/>
                </a:ext>
              </a:extLst>
            </p:cNvPr>
            <p:cNvSpPr>
              <a:spLocks/>
            </p:cNvSpPr>
            <p:nvPr/>
          </p:nvSpPr>
          <p:spPr bwMode="auto">
            <a:xfrm>
              <a:off x="5018088" y="5684535"/>
              <a:ext cx="44450" cy="38100"/>
            </a:xfrm>
            <a:custGeom>
              <a:avLst/>
              <a:gdLst>
                <a:gd name="T0" fmla="*/ 14 w 14"/>
                <a:gd name="T1" fmla="*/ 2 h 12"/>
                <a:gd name="T2" fmla="*/ 14 w 14"/>
                <a:gd name="T3" fmla="*/ 0 h 12"/>
                <a:gd name="T4" fmla="*/ 7 w 14"/>
                <a:gd name="T5" fmla="*/ 0 h 12"/>
                <a:gd name="T6" fmla="*/ 7 w 14"/>
                <a:gd name="T7" fmla="*/ 2 h 12"/>
                <a:gd name="T8" fmla="*/ 4 w 14"/>
                <a:gd name="T9" fmla="*/ 9 h 12"/>
                <a:gd name="T10" fmla="*/ 0 w 14"/>
                <a:gd name="T11" fmla="*/ 11 h 12"/>
                <a:gd name="T12" fmla="*/ 4 w 14"/>
                <a:gd name="T13" fmla="*/ 12 h 12"/>
                <a:gd name="T14" fmla="*/ 11 w 14"/>
                <a:gd name="T15" fmla="*/ 9 h 12"/>
                <a:gd name="T16" fmla="*/ 14 w 14"/>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14" y="2"/>
                  </a:moveTo>
                  <a:cubicBezTo>
                    <a:pt x="14" y="0"/>
                    <a:pt x="14" y="0"/>
                    <a:pt x="14" y="0"/>
                  </a:cubicBezTo>
                  <a:cubicBezTo>
                    <a:pt x="7" y="0"/>
                    <a:pt x="7" y="0"/>
                    <a:pt x="7" y="0"/>
                  </a:cubicBezTo>
                  <a:cubicBezTo>
                    <a:pt x="7" y="2"/>
                    <a:pt x="7" y="2"/>
                    <a:pt x="7" y="2"/>
                  </a:cubicBezTo>
                  <a:cubicBezTo>
                    <a:pt x="7" y="4"/>
                    <a:pt x="6" y="7"/>
                    <a:pt x="4" y="9"/>
                  </a:cubicBezTo>
                  <a:cubicBezTo>
                    <a:pt x="3" y="10"/>
                    <a:pt x="2" y="11"/>
                    <a:pt x="0" y="11"/>
                  </a:cubicBezTo>
                  <a:cubicBezTo>
                    <a:pt x="1" y="12"/>
                    <a:pt x="3" y="12"/>
                    <a:pt x="4" y="12"/>
                  </a:cubicBezTo>
                  <a:cubicBezTo>
                    <a:pt x="6" y="12"/>
                    <a:pt x="9" y="11"/>
                    <a:pt x="11" y="9"/>
                  </a:cubicBezTo>
                  <a:cubicBezTo>
                    <a:pt x="13" y="7"/>
                    <a:pt x="14" y="4"/>
                    <a:pt x="14" y="2"/>
                  </a:cubicBez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19">
              <a:extLst>
                <a:ext uri="{FF2B5EF4-FFF2-40B4-BE49-F238E27FC236}">
                  <a16:creationId xmlns:a16="http://schemas.microsoft.com/office/drawing/2014/main" id="{9A7E236E-8105-48A2-BD8A-A6C29BA08E2E}"/>
                </a:ext>
              </a:extLst>
            </p:cNvPr>
            <p:cNvSpPr>
              <a:spLocks/>
            </p:cNvSpPr>
            <p:nvPr/>
          </p:nvSpPr>
          <p:spPr bwMode="auto">
            <a:xfrm>
              <a:off x="4999038" y="5684535"/>
              <a:ext cx="41275" cy="34925"/>
            </a:xfrm>
            <a:custGeom>
              <a:avLst/>
              <a:gdLst>
                <a:gd name="T0" fmla="*/ 13 w 13"/>
                <a:gd name="T1" fmla="*/ 2 h 11"/>
                <a:gd name="T2" fmla="*/ 13 w 13"/>
                <a:gd name="T3" fmla="*/ 0 h 11"/>
                <a:gd name="T4" fmla="*/ 0 w 13"/>
                <a:gd name="T5" fmla="*/ 0 h 11"/>
                <a:gd name="T6" fmla="*/ 0 w 13"/>
                <a:gd name="T7" fmla="*/ 2 h 11"/>
                <a:gd name="T8" fmla="*/ 3 w 13"/>
                <a:gd name="T9" fmla="*/ 9 h 11"/>
                <a:gd name="T10" fmla="*/ 6 w 13"/>
                <a:gd name="T11" fmla="*/ 11 h 11"/>
                <a:gd name="T12" fmla="*/ 10 w 13"/>
                <a:gd name="T13" fmla="*/ 9 h 11"/>
                <a:gd name="T14" fmla="*/ 13 w 13"/>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3" y="2"/>
                  </a:moveTo>
                  <a:cubicBezTo>
                    <a:pt x="13" y="0"/>
                    <a:pt x="13" y="0"/>
                    <a:pt x="13" y="0"/>
                  </a:cubicBezTo>
                  <a:cubicBezTo>
                    <a:pt x="0" y="0"/>
                    <a:pt x="0" y="0"/>
                    <a:pt x="0" y="0"/>
                  </a:cubicBezTo>
                  <a:cubicBezTo>
                    <a:pt x="0" y="2"/>
                    <a:pt x="0" y="2"/>
                    <a:pt x="0" y="2"/>
                  </a:cubicBezTo>
                  <a:cubicBezTo>
                    <a:pt x="0" y="4"/>
                    <a:pt x="1" y="7"/>
                    <a:pt x="3" y="9"/>
                  </a:cubicBezTo>
                  <a:cubicBezTo>
                    <a:pt x="4" y="10"/>
                    <a:pt x="5" y="11"/>
                    <a:pt x="6" y="11"/>
                  </a:cubicBezTo>
                  <a:cubicBezTo>
                    <a:pt x="8" y="11"/>
                    <a:pt x="9" y="10"/>
                    <a:pt x="10" y="9"/>
                  </a:cubicBezTo>
                  <a:cubicBezTo>
                    <a:pt x="12" y="7"/>
                    <a:pt x="13" y="4"/>
                    <a:pt x="13" y="2"/>
                  </a:cubicBezTo>
                  <a:close/>
                </a:path>
              </a:pathLst>
            </a:custGeom>
            <a:solidFill>
              <a:srgbClr val="4A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20">
              <a:extLst>
                <a:ext uri="{FF2B5EF4-FFF2-40B4-BE49-F238E27FC236}">
                  <a16:creationId xmlns:a16="http://schemas.microsoft.com/office/drawing/2014/main" id="{8239F1F3-0C0B-46C5-B688-1B15C1F1BD70}"/>
                </a:ext>
              </a:extLst>
            </p:cNvPr>
            <p:cNvSpPr>
              <a:spLocks/>
            </p:cNvSpPr>
            <p:nvPr/>
          </p:nvSpPr>
          <p:spPr bwMode="auto">
            <a:xfrm>
              <a:off x="4498976" y="5113035"/>
              <a:ext cx="465138" cy="609600"/>
            </a:xfrm>
            <a:custGeom>
              <a:avLst/>
              <a:gdLst>
                <a:gd name="T0" fmla="*/ 7 w 146"/>
                <a:gd name="T1" fmla="*/ 0 h 191"/>
                <a:gd name="T2" fmla="*/ 2 w 146"/>
                <a:gd name="T3" fmla="*/ 2 h 191"/>
                <a:gd name="T4" fmla="*/ 0 w 146"/>
                <a:gd name="T5" fmla="*/ 6 h 191"/>
                <a:gd name="T6" fmla="*/ 0 w 146"/>
                <a:gd name="T7" fmla="*/ 184 h 191"/>
                <a:gd name="T8" fmla="*/ 2 w 146"/>
                <a:gd name="T9" fmla="*/ 189 h 191"/>
                <a:gd name="T10" fmla="*/ 7 w 146"/>
                <a:gd name="T11" fmla="*/ 191 h 191"/>
                <a:gd name="T12" fmla="*/ 140 w 146"/>
                <a:gd name="T13" fmla="*/ 191 h 191"/>
                <a:gd name="T14" fmla="*/ 144 w 146"/>
                <a:gd name="T15" fmla="*/ 189 h 191"/>
                <a:gd name="T16" fmla="*/ 146 w 146"/>
                <a:gd name="T17" fmla="*/ 184 h 191"/>
                <a:gd name="T18" fmla="*/ 146 w 146"/>
                <a:gd name="T19" fmla="*/ 6 h 191"/>
                <a:gd name="T20" fmla="*/ 144 w 146"/>
                <a:gd name="T21" fmla="*/ 2 h 191"/>
                <a:gd name="T22" fmla="*/ 140 w 146"/>
                <a:gd name="T23" fmla="*/ 0 h 191"/>
                <a:gd name="T24" fmla="*/ 7 w 146"/>
                <a:gd name="T2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1">
                  <a:moveTo>
                    <a:pt x="7" y="0"/>
                  </a:moveTo>
                  <a:cubicBezTo>
                    <a:pt x="5" y="0"/>
                    <a:pt x="4" y="0"/>
                    <a:pt x="2" y="2"/>
                  </a:cubicBezTo>
                  <a:cubicBezTo>
                    <a:pt x="1" y="3"/>
                    <a:pt x="0" y="5"/>
                    <a:pt x="0" y="6"/>
                  </a:cubicBezTo>
                  <a:cubicBezTo>
                    <a:pt x="0" y="184"/>
                    <a:pt x="0" y="184"/>
                    <a:pt x="0" y="184"/>
                  </a:cubicBezTo>
                  <a:cubicBezTo>
                    <a:pt x="0" y="186"/>
                    <a:pt x="1" y="188"/>
                    <a:pt x="2" y="189"/>
                  </a:cubicBezTo>
                  <a:cubicBezTo>
                    <a:pt x="4" y="190"/>
                    <a:pt x="5" y="191"/>
                    <a:pt x="7" y="191"/>
                  </a:cubicBezTo>
                  <a:cubicBezTo>
                    <a:pt x="140" y="191"/>
                    <a:pt x="140" y="191"/>
                    <a:pt x="140" y="191"/>
                  </a:cubicBezTo>
                  <a:cubicBezTo>
                    <a:pt x="141" y="191"/>
                    <a:pt x="143" y="190"/>
                    <a:pt x="144" y="189"/>
                  </a:cubicBezTo>
                  <a:cubicBezTo>
                    <a:pt x="146" y="188"/>
                    <a:pt x="146" y="186"/>
                    <a:pt x="146" y="184"/>
                  </a:cubicBezTo>
                  <a:cubicBezTo>
                    <a:pt x="146" y="6"/>
                    <a:pt x="146" y="6"/>
                    <a:pt x="146" y="6"/>
                  </a:cubicBezTo>
                  <a:cubicBezTo>
                    <a:pt x="146" y="5"/>
                    <a:pt x="146" y="3"/>
                    <a:pt x="144" y="2"/>
                  </a:cubicBezTo>
                  <a:cubicBezTo>
                    <a:pt x="143" y="0"/>
                    <a:pt x="141" y="0"/>
                    <a:pt x="140" y="0"/>
                  </a:cubicBezTo>
                  <a:lnTo>
                    <a:pt x="7" y="0"/>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621">
              <a:extLst>
                <a:ext uri="{FF2B5EF4-FFF2-40B4-BE49-F238E27FC236}">
                  <a16:creationId xmlns:a16="http://schemas.microsoft.com/office/drawing/2014/main" id="{4C4BA2CC-EEC3-418E-A3BE-20EFE4DDEC02}"/>
                </a:ext>
              </a:extLst>
            </p:cNvPr>
            <p:cNvSpPr>
              <a:spLocks noChangeArrowheads="1"/>
            </p:cNvSpPr>
            <p:nvPr/>
          </p:nvSpPr>
          <p:spPr bwMode="auto">
            <a:xfrm>
              <a:off x="4549776" y="5113035"/>
              <a:ext cx="366713" cy="55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622">
              <a:extLst>
                <a:ext uri="{FF2B5EF4-FFF2-40B4-BE49-F238E27FC236}">
                  <a16:creationId xmlns:a16="http://schemas.microsoft.com/office/drawing/2014/main" id="{BF45A8B3-23F2-4F83-A1B1-0CD38373185C}"/>
                </a:ext>
              </a:extLst>
            </p:cNvPr>
            <p:cNvSpPr>
              <a:spLocks noChangeArrowheads="1"/>
            </p:cNvSpPr>
            <p:nvPr/>
          </p:nvSpPr>
          <p:spPr bwMode="auto">
            <a:xfrm>
              <a:off x="4587876" y="5319410"/>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623">
              <a:extLst>
                <a:ext uri="{FF2B5EF4-FFF2-40B4-BE49-F238E27FC236}">
                  <a16:creationId xmlns:a16="http://schemas.microsoft.com/office/drawing/2014/main" id="{E136F077-C9E1-4BC0-8260-D5CC22F27B13}"/>
                </a:ext>
              </a:extLst>
            </p:cNvPr>
            <p:cNvSpPr>
              <a:spLocks noChangeArrowheads="1"/>
            </p:cNvSpPr>
            <p:nvPr/>
          </p:nvSpPr>
          <p:spPr bwMode="auto">
            <a:xfrm>
              <a:off x="4587876" y="5367035"/>
              <a:ext cx="287338" cy="23813"/>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624">
              <a:extLst>
                <a:ext uri="{FF2B5EF4-FFF2-40B4-BE49-F238E27FC236}">
                  <a16:creationId xmlns:a16="http://schemas.microsoft.com/office/drawing/2014/main" id="{4B83EEE8-8E17-4F98-B969-975F8F5E2ECF}"/>
                </a:ext>
              </a:extLst>
            </p:cNvPr>
            <p:cNvSpPr>
              <a:spLocks noChangeArrowheads="1"/>
            </p:cNvSpPr>
            <p:nvPr/>
          </p:nvSpPr>
          <p:spPr bwMode="auto">
            <a:xfrm>
              <a:off x="4587876" y="5416247"/>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625">
              <a:extLst>
                <a:ext uri="{FF2B5EF4-FFF2-40B4-BE49-F238E27FC236}">
                  <a16:creationId xmlns:a16="http://schemas.microsoft.com/office/drawing/2014/main" id="{38730F0C-0FF1-4EE4-B421-3B2B29625B66}"/>
                </a:ext>
              </a:extLst>
            </p:cNvPr>
            <p:cNvSpPr>
              <a:spLocks noChangeArrowheads="1"/>
            </p:cNvSpPr>
            <p:nvPr/>
          </p:nvSpPr>
          <p:spPr bwMode="auto">
            <a:xfrm>
              <a:off x="4587876" y="5463872"/>
              <a:ext cx="287338"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626">
              <a:extLst>
                <a:ext uri="{FF2B5EF4-FFF2-40B4-BE49-F238E27FC236}">
                  <a16:creationId xmlns:a16="http://schemas.microsoft.com/office/drawing/2014/main" id="{B6A1BB01-0F45-44E4-B104-24C2242FBC67}"/>
                </a:ext>
              </a:extLst>
            </p:cNvPr>
            <p:cNvSpPr>
              <a:spLocks noChangeArrowheads="1"/>
            </p:cNvSpPr>
            <p:nvPr/>
          </p:nvSpPr>
          <p:spPr bwMode="auto">
            <a:xfrm>
              <a:off x="4587876" y="5511497"/>
              <a:ext cx="287338"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627">
              <a:extLst>
                <a:ext uri="{FF2B5EF4-FFF2-40B4-BE49-F238E27FC236}">
                  <a16:creationId xmlns:a16="http://schemas.microsoft.com/office/drawing/2014/main" id="{1AB4AB91-F394-4FE7-AE20-5633667AE77B}"/>
                </a:ext>
              </a:extLst>
            </p:cNvPr>
            <p:cNvSpPr>
              <a:spLocks noChangeArrowheads="1"/>
            </p:cNvSpPr>
            <p:nvPr/>
          </p:nvSpPr>
          <p:spPr bwMode="auto">
            <a:xfrm>
              <a:off x="4587876" y="5559122"/>
              <a:ext cx="142875"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628">
              <a:extLst>
                <a:ext uri="{FF2B5EF4-FFF2-40B4-BE49-F238E27FC236}">
                  <a16:creationId xmlns:a16="http://schemas.microsoft.com/office/drawing/2014/main" id="{F0D31A11-B17F-4969-B908-F583C2AAD136}"/>
                </a:ext>
              </a:extLst>
            </p:cNvPr>
            <p:cNvSpPr>
              <a:spLocks noChangeArrowheads="1"/>
            </p:cNvSpPr>
            <p:nvPr/>
          </p:nvSpPr>
          <p:spPr bwMode="auto">
            <a:xfrm>
              <a:off x="4654551" y="5220985"/>
              <a:ext cx="157163" cy="25400"/>
            </a:xfrm>
            <a:prstGeom prst="rect">
              <a:avLst/>
            </a:prstGeom>
            <a:solidFill>
              <a:srgbClr val="343C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629">
              <a:extLst>
                <a:ext uri="{FF2B5EF4-FFF2-40B4-BE49-F238E27FC236}">
                  <a16:creationId xmlns:a16="http://schemas.microsoft.com/office/drawing/2014/main" id="{F88DBD19-3B8D-4E97-A360-B35F0FD0EE88}"/>
                </a:ext>
              </a:extLst>
            </p:cNvPr>
            <p:cNvSpPr>
              <a:spLocks noChangeArrowheads="1"/>
            </p:cNvSpPr>
            <p:nvPr/>
          </p:nvSpPr>
          <p:spPr bwMode="auto">
            <a:xfrm>
              <a:off x="4587876" y="5271785"/>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30">
              <a:extLst>
                <a:ext uri="{FF2B5EF4-FFF2-40B4-BE49-F238E27FC236}">
                  <a16:creationId xmlns:a16="http://schemas.microsoft.com/office/drawing/2014/main" id="{DBACD706-42B6-43C8-8AB9-8AFE96908E62}"/>
                </a:ext>
              </a:extLst>
            </p:cNvPr>
            <p:cNvSpPr>
              <a:spLocks noEditPoints="1"/>
            </p:cNvSpPr>
            <p:nvPr/>
          </p:nvSpPr>
          <p:spPr bwMode="auto">
            <a:xfrm>
              <a:off x="4654551" y="5066997"/>
              <a:ext cx="157163" cy="93663"/>
            </a:xfrm>
            <a:custGeom>
              <a:avLst/>
              <a:gdLst>
                <a:gd name="T0" fmla="*/ 38 w 49"/>
                <a:gd name="T1" fmla="*/ 14 h 29"/>
                <a:gd name="T2" fmla="*/ 24 w 49"/>
                <a:gd name="T3" fmla="*/ 0 h 29"/>
                <a:gd name="T4" fmla="*/ 11 w 49"/>
                <a:gd name="T5" fmla="*/ 14 h 29"/>
                <a:gd name="T6" fmla="*/ 0 w 49"/>
                <a:gd name="T7" fmla="*/ 14 h 29"/>
                <a:gd name="T8" fmla="*/ 0 w 49"/>
                <a:gd name="T9" fmla="*/ 29 h 29"/>
                <a:gd name="T10" fmla="*/ 49 w 49"/>
                <a:gd name="T11" fmla="*/ 29 h 29"/>
                <a:gd name="T12" fmla="*/ 49 w 49"/>
                <a:gd name="T13" fmla="*/ 14 h 29"/>
                <a:gd name="T14" fmla="*/ 38 w 49"/>
                <a:gd name="T15" fmla="*/ 14 h 29"/>
                <a:gd name="T16" fmla="*/ 19 w 49"/>
                <a:gd name="T17" fmla="*/ 14 h 29"/>
                <a:gd name="T18" fmla="*/ 24 w 49"/>
                <a:gd name="T19" fmla="*/ 8 h 29"/>
                <a:gd name="T20" fmla="*/ 30 w 49"/>
                <a:gd name="T21" fmla="*/ 14 h 29"/>
                <a:gd name="T22" fmla="*/ 19 w 49"/>
                <a:gd name="T2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9">
                  <a:moveTo>
                    <a:pt x="38" y="14"/>
                  </a:moveTo>
                  <a:cubicBezTo>
                    <a:pt x="38" y="6"/>
                    <a:pt x="32" y="0"/>
                    <a:pt x="24" y="0"/>
                  </a:cubicBezTo>
                  <a:cubicBezTo>
                    <a:pt x="17" y="0"/>
                    <a:pt x="11" y="6"/>
                    <a:pt x="11" y="14"/>
                  </a:cubicBezTo>
                  <a:cubicBezTo>
                    <a:pt x="0" y="14"/>
                    <a:pt x="0" y="14"/>
                    <a:pt x="0" y="14"/>
                  </a:cubicBezTo>
                  <a:cubicBezTo>
                    <a:pt x="0" y="29"/>
                    <a:pt x="0" y="29"/>
                    <a:pt x="0" y="29"/>
                  </a:cubicBezTo>
                  <a:cubicBezTo>
                    <a:pt x="49" y="29"/>
                    <a:pt x="49" y="29"/>
                    <a:pt x="49" y="29"/>
                  </a:cubicBezTo>
                  <a:cubicBezTo>
                    <a:pt x="49" y="14"/>
                    <a:pt x="49" y="14"/>
                    <a:pt x="49" y="14"/>
                  </a:cubicBezTo>
                  <a:lnTo>
                    <a:pt x="38" y="14"/>
                  </a:lnTo>
                  <a:close/>
                  <a:moveTo>
                    <a:pt x="19" y="14"/>
                  </a:moveTo>
                  <a:cubicBezTo>
                    <a:pt x="19" y="11"/>
                    <a:pt x="21" y="8"/>
                    <a:pt x="24" y="8"/>
                  </a:cubicBezTo>
                  <a:cubicBezTo>
                    <a:pt x="27" y="8"/>
                    <a:pt x="30" y="11"/>
                    <a:pt x="30" y="14"/>
                  </a:cubicBezTo>
                  <a:lnTo>
                    <a:pt x="19" y="14"/>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dirty="0"/>
              <a:t>Debrief: Budget Amendments Tour</a:t>
            </a:r>
            <a:endParaRPr lang="en-GB" dirty="0"/>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58318493-0772-454F-B2CE-211C04A4DC7F}"/>
                  </a:ext>
                </a:extLst>
              </p14:cNvPr>
              <p14:cNvContentPartPr/>
              <p14:nvPr/>
            </p14:nvContentPartPr>
            <p14:xfrm>
              <a:off x="3332523" y="6022865"/>
              <a:ext cx="360" cy="360"/>
            </p14:xfrm>
          </p:contentPart>
        </mc:Choice>
        <mc:Fallback xmlns="">
          <p:pic>
            <p:nvPicPr>
              <p:cNvPr id="32" name="Ink 31">
                <a:extLst>
                  <a:ext uri="{FF2B5EF4-FFF2-40B4-BE49-F238E27FC236}">
                    <a16:creationId xmlns:a16="http://schemas.microsoft.com/office/drawing/2014/main" id="{58318493-0772-454F-B2CE-211C04A4DC7F}"/>
                  </a:ext>
                </a:extLst>
              </p:cNvPr>
              <p:cNvPicPr/>
              <p:nvPr/>
            </p:nvPicPr>
            <p:blipFill>
              <a:blip r:embed="rId4"/>
              <a:stretch>
                <a:fillRect/>
              </a:stretch>
            </p:blipFill>
            <p:spPr>
              <a:xfrm>
                <a:off x="3323523" y="6013865"/>
                <a:ext cx="18000" cy="18000"/>
              </a:xfrm>
              <a:prstGeom prst="rect">
                <a:avLst/>
              </a:prstGeom>
            </p:spPr>
          </p:pic>
        </mc:Fallback>
      </mc:AlternateContent>
      <p:sp>
        <p:nvSpPr>
          <p:cNvPr id="4" name="Slide Number Placeholder 3">
            <a:extLst>
              <a:ext uri="{FF2B5EF4-FFF2-40B4-BE49-F238E27FC236}">
                <a16:creationId xmlns:a16="http://schemas.microsoft.com/office/drawing/2014/main" id="{6EA26EBA-C057-46E0-A190-282058E8BE27}"/>
              </a:ext>
            </a:extLst>
          </p:cNvPr>
          <p:cNvSpPr>
            <a:spLocks noGrp="1"/>
          </p:cNvSpPr>
          <p:nvPr>
            <p:ph type="sldNum" sz="quarter" idx="12"/>
          </p:nvPr>
        </p:nvSpPr>
        <p:spPr/>
        <p:txBody>
          <a:bodyPr/>
          <a:lstStyle/>
          <a:p>
            <a:fld id="{2000F9E5-5AC6-4ABF-BAE3-2D85D7846523}" type="slidenum">
              <a:rPr lang="en-US" smtClean="0"/>
              <a:pPr/>
              <a:t>12</a:t>
            </a:fld>
            <a:endParaRPr lang="en-US" dirty="0"/>
          </a:p>
        </p:txBody>
      </p:sp>
    </p:spTree>
    <p:extLst>
      <p:ext uri="{BB962C8B-B14F-4D97-AF65-F5344CB8AC3E}">
        <p14:creationId xmlns:p14="http://schemas.microsoft.com/office/powerpoint/2010/main" val="50100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3DB5-76FF-4621-99B1-D6ECCCC151BF}"/>
              </a:ext>
            </a:extLst>
          </p:cNvPr>
          <p:cNvSpPr>
            <a:spLocks noGrp="1"/>
          </p:cNvSpPr>
          <p:nvPr>
            <p:ph type="title"/>
          </p:nvPr>
        </p:nvSpPr>
        <p:spPr/>
        <p:txBody>
          <a:bodyPr/>
          <a:lstStyle/>
          <a:p>
            <a:r>
              <a:rPr lang="en-US" dirty="0"/>
              <a:t>Create a Standard Budget Amendment Within an FAO</a:t>
            </a:r>
          </a:p>
        </p:txBody>
      </p:sp>
      <p:sp>
        <p:nvSpPr>
          <p:cNvPr id="3" name="Subtitle 2">
            <a:extLst>
              <a:ext uri="{FF2B5EF4-FFF2-40B4-BE49-F238E27FC236}">
                <a16:creationId xmlns:a16="http://schemas.microsoft.com/office/drawing/2014/main" id="{E1A062D3-4881-4FA9-B957-E1AD89BF2E2D}"/>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27458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B02B-1E0F-4FF7-9BE2-965E7C337D5F}"/>
              </a:ext>
            </a:extLst>
          </p:cNvPr>
          <p:cNvSpPr>
            <a:spLocks noGrp="1"/>
          </p:cNvSpPr>
          <p:nvPr>
            <p:ph type="title"/>
          </p:nvPr>
        </p:nvSpPr>
        <p:spPr/>
        <p:txBody>
          <a:bodyPr/>
          <a:lstStyle/>
          <a:p>
            <a:r>
              <a:rPr lang="en-US" dirty="0"/>
              <a:t>Process Overview: Amendment in FAO</a:t>
            </a:r>
          </a:p>
        </p:txBody>
      </p:sp>
      <p:sp>
        <p:nvSpPr>
          <p:cNvPr id="3" name="Content Placeholder 2">
            <a:extLst>
              <a:ext uri="{FF2B5EF4-FFF2-40B4-BE49-F238E27FC236}">
                <a16:creationId xmlns:a16="http://schemas.microsoft.com/office/drawing/2014/main" id="{BFC7F3BD-84AB-4A49-9786-9BCB7CE3D86D}"/>
              </a:ext>
            </a:extLst>
          </p:cNvPr>
          <p:cNvSpPr>
            <a:spLocks noGrp="1"/>
          </p:cNvSpPr>
          <p:nvPr>
            <p:ph idx="1"/>
          </p:nvPr>
        </p:nvSpPr>
        <p:spPr/>
        <p:txBody>
          <a:bodyPr/>
          <a:lstStyle/>
          <a:p>
            <a:pPr marL="0" indent="0">
              <a:buNone/>
            </a:pPr>
            <a:endParaRPr lang="en-US" dirty="0"/>
          </a:p>
          <a:p>
            <a:endParaRPr lang="en-US" dirty="0"/>
          </a:p>
        </p:txBody>
      </p:sp>
      <p:grpSp>
        <p:nvGrpSpPr>
          <p:cNvPr id="12" name="Group 11"/>
          <p:cNvGrpSpPr/>
          <p:nvPr/>
        </p:nvGrpSpPr>
        <p:grpSpPr>
          <a:xfrm>
            <a:off x="990600" y="1398207"/>
            <a:ext cx="7543799" cy="1543038"/>
            <a:chOff x="990600" y="1398207"/>
            <a:chExt cx="7543799" cy="1543038"/>
          </a:xfrm>
        </p:grpSpPr>
        <p:sp>
          <p:nvSpPr>
            <p:cNvPr id="5" name="Freeform 4"/>
            <p:cNvSpPr/>
            <p:nvPr/>
          </p:nvSpPr>
          <p:spPr>
            <a:xfrm>
              <a:off x="990600" y="1398207"/>
              <a:ext cx="1080127" cy="1543038"/>
            </a:xfrm>
            <a:custGeom>
              <a:avLst/>
              <a:gdLst>
                <a:gd name="connsiteX0" fmla="*/ 0 w 1543037"/>
                <a:gd name="connsiteY0" fmla="*/ 0 h 1080126"/>
                <a:gd name="connsiteX1" fmla="*/ 1002974 w 1543037"/>
                <a:gd name="connsiteY1" fmla="*/ 0 h 1080126"/>
                <a:gd name="connsiteX2" fmla="*/ 1543037 w 1543037"/>
                <a:gd name="connsiteY2" fmla="*/ 540063 h 1080126"/>
                <a:gd name="connsiteX3" fmla="*/ 1002974 w 1543037"/>
                <a:gd name="connsiteY3" fmla="*/ 1080126 h 1080126"/>
                <a:gd name="connsiteX4" fmla="*/ 0 w 1543037"/>
                <a:gd name="connsiteY4" fmla="*/ 1080126 h 1080126"/>
                <a:gd name="connsiteX5" fmla="*/ 540063 w 1543037"/>
                <a:gd name="connsiteY5" fmla="*/ 540063 h 1080126"/>
                <a:gd name="connsiteX6" fmla="*/ 0 w 1543037"/>
                <a:gd name="connsiteY6" fmla="*/ 0 h 108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37" h="1080126">
                  <a:moveTo>
                    <a:pt x="1543036" y="0"/>
                  </a:moveTo>
                  <a:lnTo>
                    <a:pt x="1543036" y="702082"/>
                  </a:lnTo>
                  <a:lnTo>
                    <a:pt x="771519" y="1080126"/>
                  </a:lnTo>
                  <a:lnTo>
                    <a:pt x="1" y="702082"/>
                  </a:lnTo>
                  <a:lnTo>
                    <a:pt x="1" y="0"/>
                  </a:lnTo>
                  <a:lnTo>
                    <a:pt x="771519" y="378044"/>
                  </a:lnTo>
                  <a:lnTo>
                    <a:pt x="1543036" y="0"/>
                  </a:lnTo>
                  <a:close/>
                </a:path>
              </a:pathLst>
            </a:custGeom>
            <a:solidFill>
              <a:srgbClr val="75A4DD"/>
            </a:solidFill>
            <a:ln>
              <a:solidFill>
                <a:srgbClr val="75A4D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701" tIns="552763" rIns="12700" bIns="552764"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Request</a:t>
              </a:r>
            </a:p>
          </p:txBody>
        </p:sp>
        <p:sp>
          <p:nvSpPr>
            <p:cNvPr id="7" name="Freeform 6"/>
            <p:cNvSpPr/>
            <p:nvPr/>
          </p:nvSpPr>
          <p:spPr>
            <a:xfrm>
              <a:off x="2070725" y="1398208"/>
              <a:ext cx="6463674" cy="1002975"/>
            </a:xfrm>
            <a:custGeom>
              <a:avLst/>
              <a:gdLst>
                <a:gd name="connsiteX0" fmla="*/ 167166 w 1002974"/>
                <a:gd name="connsiteY0" fmla="*/ 0 h 6463673"/>
                <a:gd name="connsiteX1" fmla="*/ 835808 w 1002974"/>
                <a:gd name="connsiteY1" fmla="*/ 0 h 6463673"/>
                <a:gd name="connsiteX2" fmla="*/ 1002974 w 1002974"/>
                <a:gd name="connsiteY2" fmla="*/ 167166 h 6463673"/>
                <a:gd name="connsiteX3" fmla="*/ 1002974 w 1002974"/>
                <a:gd name="connsiteY3" fmla="*/ 6463673 h 6463673"/>
                <a:gd name="connsiteX4" fmla="*/ 1002974 w 1002974"/>
                <a:gd name="connsiteY4" fmla="*/ 6463673 h 6463673"/>
                <a:gd name="connsiteX5" fmla="*/ 0 w 1002974"/>
                <a:gd name="connsiteY5" fmla="*/ 6463673 h 6463673"/>
                <a:gd name="connsiteX6" fmla="*/ 0 w 1002974"/>
                <a:gd name="connsiteY6" fmla="*/ 6463673 h 6463673"/>
                <a:gd name="connsiteX7" fmla="*/ 0 w 1002974"/>
                <a:gd name="connsiteY7" fmla="*/ 167166 h 6463673"/>
                <a:gd name="connsiteX8" fmla="*/ 167166 w 1002974"/>
                <a:gd name="connsiteY8" fmla="*/ 0 h 646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974" h="6463673">
                  <a:moveTo>
                    <a:pt x="1002974" y="1077305"/>
                  </a:moveTo>
                  <a:lnTo>
                    <a:pt x="1002974" y="5386368"/>
                  </a:lnTo>
                  <a:cubicBezTo>
                    <a:pt x="1002974" y="5981344"/>
                    <a:pt x="991360" y="6463670"/>
                    <a:pt x="977035" y="6463670"/>
                  </a:cubicBezTo>
                  <a:lnTo>
                    <a:pt x="0" y="6463670"/>
                  </a:lnTo>
                  <a:lnTo>
                    <a:pt x="0" y="6463670"/>
                  </a:lnTo>
                  <a:lnTo>
                    <a:pt x="0" y="3"/>
                  </a:lnTo>
                  <a:lnTo>
                    <a:pt x="0" y="3"/>
                  </a:lnTo>
                  <a:lnTo>
                    <a:pt x="977035" y="3"/>
                  </a:lnTo>
                  <a:cubicBezTo>
                    <a:pt x="991360" y="3"/>
                    <a:pt x="1002974" y="482329"/>
                    <a:pt x="1002974" y="1077305"/>
                  </a:cubicBezTo>
                  <a:close/>
                </a:path>
              </a:pathLst>
            </a:custGeom>
            <a:ln>
              <a:solidFill>
                <a:srgbClr val="75A4D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4201" rIns="64201" bIns="64202"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Consult FAO Budgetary Balance Summary Report in UR Financials</a:t>
              </a:r>
            </a:p>
          </p:txBody>
        </p:sp>
      </p:grpSp>
      <p:grpSp>
        <p:nvGrpSpPr>
          <p:cNvPr id="13" name="Group 12"/>
          <p:cNvGrpSpPr/>
          <p:nvPr/>
        </p:nvGrpSpPr>
        <p:grpSpPr>
          <a:xfrm>
            <a:off x="990600" y="2746380"/>
            <a:ext cx="7543799" cy="1543038"/>
            <a:chOff x="990600" y="2746380"/>
            <a:chExt cx="7543799" cy="1543038"/>
          </a:xfrm>
        </p:grpSpPr>
        <p:sp>
          <p:nvSpPr>
            <p:cNvPr id="8" name="Freeform 7"/>
            <p:cNvSpPr/>
            <p:nvPr/>
          </p:nvSpPr>
          <p:spPr>
            <a:xfrm>
              <a:off x="990600" y="2746380"/>
              <a:ext cx="1080127" cy="1543038"/>
            </a:xfrm>
            <a:custGeom>
              <a:avLst/>
              <a:gdLst>
                <a:gd name="connsiteX0" fmla="*/ 0 w 1543037"/>
                <a:gd name="connsiteY0" fmla="*/ 0 h 1080126"/>
                <a:gd name="connsiteX1" fmla="*/ 1002974 w 1543037"/>
                <a:gd name="connsiteY1" fmla="*/ 0 h 1080126"/>
                <a:gd name="connsiteX2" fmla="*/ 1543037 w 1543037"/>
                <a:gd name="connsiteY2" fmla="*/ 540063 h 1080126"/>
                <a:gd name="connsiteX3" fmla="*/ 1002974 w 1543037"/>
                <a:gd name="connsiteY3" fmla="*/ 1080126 h 1080126"/>
                <a:gd name="connsiteX4" fmla="*/ 0 w 1543037"/>
                <a:gd name="connsiteY4" fmla="*/ 1080126 h 1080126"/>
                <a:gd name="connsiteX5" fmla="*/ 540063 w 1543037"/>
                <a:gd name="connsiteY5" fmla="*/ 540063 h 1080126"/>
                <a:gd name="connsiteX6" fmla="*/ 0 w 1543037"/>
                <a:gd name="connsiteY6" fmla="*/ 0 h 108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37" h="1080126">
                  <a:moveTo>
                    <a:pt x="1543036" y="0"/>
                  </a:moveTo>
                  <a:lnTo>
                    <a:pt x="1543036" y="702082"/>
                  </a:lnTo>
                  <a:lnTo>
                    <a:pt x="771519" y="1080126"/>
                  </a:lnTo>
                  <a:lnTo>
                    <a:pt x="1" y="702082"/>
                  </a:lnTo>
                  <a:lnTo>
                    <a:pt x="1" y="0"/>
                  </a:lnTo>
                  <a:lnTo>
                    <a:pt x="771519" y="378044"/>
                  </a:lnTo>
                  <a:lnTo>
                    <a:pt x="1543036" y="0"/>
                  </a:lnTo>
                  <a:close/>
                </a:path>
              </a:pathLst>
            </a:cu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1" tIns="551493" rIns="11430" bIns="551494"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Research</a:t>
              </a:r>
            </a:p>
          </p:txBody>
        </p:sp>
        <p:sp>
          <p:nvSpPr>
            <p:cNvPr id="9" name="Freeform 8"/>
            <p:cNvSpPr/>
            <p:nvPr/>
          </p:nvSpPr>
          <p:spPr>
            <a:xfrm>
              <a:off x="2070725" y="2746381"/>
              <a:ext cx="6463674" cy="1002975"/>
            </a:xfrm>
            <a:custGeom>
              <a:avLst/>
              <a:gdLst>
                <a:gd name="connsiteX0" fmla="*/ 167166 w 1002974"/>
                <a:gd name="connsiteY0" fmla="*/ 0 h 6463673"/>
                <a:gd name="connsiteX1" fmla="*/ 835808 w 1002974"/>
                <a:gd name="connsiteY1" fmla="*/ 0 h 6463673"/>
                <a:gd name="connsiteX2" fmla="*/ 1002974 w 1002974"/>
                <a:gd name="connsiteY2" fmla="*/ 167166 h 6463673"/>
                <a:gd name="connsiteX3" fmla="*/ 1002974 w 1002974"/>
                <a:gd name="connsiteY3" fmla="*/ 6463673 h 6463673"/>
                <a:gd name="connsiteX4" fmla="*/ 1002974 w 1002974"/>
                <a:gd name="connsiteY4" fmla="*/ 6463673 h 6463673"/>
                <a:gd name="connsiteX5" fmla="*/ 0 w 1002974"/>
                <a:gd name="connsiteY5" fmla="*/ 6463673 h 6463673"/>
                <a:gd name="connsiteX6" fmla="*/ 0 w 1002974"/>
                <a:gd name="connsiteY6" fmla="*/ 6463673 h 6463673"/>
                <a:gd name="connsiteX7" fmla="*/ 0 w 1002974"/>
                <a:gd name="connsiteY7" fmla="*/ 167166 h 6463673"/>
                <a:gd name="connsiteX8" fmla="*/ 167166 w 1002974"/>
                <a:gd name="connsiteY8" fmla="*/ 0 h 646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974" h="6463673">
                  <a:moveTo>
                    <a:pt x="1002974" y="1077305"/>
                  </a:moveTo>
                  <a:lnTo>
                    <a:pt x="1002974" y="5386368"/>
                  </a:lnTo>
                  <a:cubicBezTo>
                    <a:pt x="1002974" y="5981344"/>
                    <a:pt x="991360" y="6463670"/>
                    <a:pt x="977035" y="6463670"/>
                  </a:cubicBezTo>
                  <a:lnTo>
                    <a:pt x="0" y="6463670"/>
                  </a:lnTo>
                  <a:lnTo>
                    <a:pt x="0" y="6463670"/>
                  </a:lnTo>
                  <a:lnTo>
                    <a:pt x="0" y="3"/>
                  </a:lnTo>
                  <a:lnTo>
                    <a:pt x="0" y="3"/>
                  </a:lnTo>
                  <a:lnTo>
                    <a:pt x="977035" y="3"/>
                  </a:lnTo>
                  <a:cubicBezTo>
                    <a:pt x="991360" y="3"/>
                    <a:pt x="1002974" y="482329"/>
                    <a:pt x="1002974" y="1077305"/>
                  </a:cubicBezTo>
                  <a:close/>
                </a:path>
              </a:pathLst>
            </a:cu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4201" rIns="64201" bIns="64202"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Check FAO and FACs for funds</a:t>
              </a:r>
            </a:p>
          </p:txBody>
        </p:sp>
      </p:grpSp>
      <p:grpSp>
        <p:nvGrpSpPr>
          <p:cNvPr id="14" name="Group 13"/>
          <p:cNvGrpSpPr/>
          <p:nvPr/>
        </p:nvGrpSpPr>
        <p:grpSpPr>
          <a:xfrm>
            <a:off x="990600" y="4094554"/>
            <a:ext cx="7543799" cy="1543038"/>
            <a:chOff x="990600" y="4094554"/>
            <a:chExt cx="7543799" cy="1543038"/>
          </a:xfrm>
        </p:grpSpPr>
        <p:sp>
          <p:nvSpPr>
            <p:cNvPr id="10" name="Freeform 9"/>
            <p:cNvSpPr/>
            <p:nvPr/>
          </p:nvSpPr>
          <p:spPr>
            <a:xfrm>
              <a:off x="990600" y="4094554"/>
              <a:ext cx="1080127" cy="1543038"/>
            </a:xfrm>
            <a:custGeom>
              <a:avLst/>
              <a:gdLst>
                <a:gd name="connsiteX0" fmla="*/ 0 w 1543037"/>
                <a:gd name="connsiteY0" fmla="*/ 0 h 1080126"/>
                <a:gd name="connsiteX1" fmla="*/ 1002974 w 1543037"/>
                <a:gd name="connsiteY1" fmla="*/ 0 h 1080126"/>
                <a:gd name="connsiteX2" fmla="*/ 1543037 w 1543037"/>
                <a:gd name="connsiteY2" fmla="*/ 540063 h 1080126"/>
                <a:gd name="connsiteX3" fmla="*/ 1002974 w 1543037"/>
                <a:gd name="connsiteY3" fmla="*/ 1080126 h 1080126"/>
                <a:gd name="connsiteX4" fmla="*/ 0 w 1543037"/>
                <a:gd name="connsiteY4" fmla="*/ 1080126 h 1080126"/>
                <a:gd name="connsiteX5" fmla="*/ 540063 w 1543037"/>
                <a:gd name="connsiteY5" fmla="*/ 540063 h 1080126"/>
                <a:gd name="connsiteX6" fmla="*/ 0 w 1543037"/>
                <a:gd name="connsiteY6" fmla="*/ 0 h 108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37" h="1080126">
                  <a:moveTo>
                    <a:pt x="1543036" y="0"/>
                  </a:moveTo>
                  <a:lnTo>
                    <a:pt x="1543036" y="702082"/>
                  </a:lnTo>
                  <a:lnTo>
                    <a:pt x="771519" y="1080126"/>
                  </a:lnTo>
                  <a:lnTo>
                    <a:pt x="1" y="702082"/>
                  </a:lnTo>
                  <a:lnTo>
                    <a:pt x="1" y="0"/>
                  </a:lnTo>
                  <a:lnTo>
                    <a:pt x="771519" y="378044"/>
                  </a:lnTo>
                  <a:lnTo>
                    <a:pt x="1543036" y="0"/>
                  </a:lnTo>
                  <a:close/>
                </a:path>
              </a:pathLst>
            </a:custGeom>
            <a:solidFill>
              <a:srgbClr val="00477F"/>
            </a:solidFill>
            <a:ln>
              <a:solidFill>
                <a:srgbClr val="00477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701" tIns="552763" rIns="12700" bIns="552764"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Create</a:t>
              </a:r>
            </a:p>
          </p:txBody>
        </p:sp>
        <p:sp>
          <p:nvSpPr>
            <p:cNvPr id="11" name="Freeform 10"/>
            <p:cNvSpPr/>
            <p:nvPr/>
          </p:nvSpPr>
          <p:spPr>
            <a:xfrm>
              <a:off x="2070725" y="4094555"/>
              <a:ext cx="6463674" cy="1002975"/>
            </a:xfrm>
            <a:custGeom>
              <a:avLst/>
              <a:gdLst>
                <a:gd name="connsiteX0" fmla="*/ 167166 w 1002974"/>
                <a:gd name="connsiteY0" fmla="*/ 0 h 6463673"/>
                <a:gd name="connsiteX1" fmla="*/ 835808 w 1002974"/>
                <a:gd name="connsiteY1" fmla="*/ 0 h 6463673"/>
                <a:gd name="connsiteX2" fmla="*/ 1002974 w 1002974"/>
                <a:gd name="connsiteY2" fmla="*/ 167166 h 6463673"/>
                <a:gd name="connsiteX3" fmla="*/ 1002974 w 1002974"/>
                <a:gd name="connsiteY3" fmla="*/ 6463673 h 6463673"/>
                <a:gd name="connsiteX4" fmla="*/ 1002974 w 1002974"/>
                <a:gd name="connsiteY4" fmla="*/ 6463673 h 6463673"/>
                <a:gd name="connsiteX5" fmla="*/ 0 w 1002974"/>
                <a:gd name="connsiteY5" fmla="*/ 6463673 h 6463673"/>
                <a:gd name="connsiteX6" fmla="*/ 0 w 1002974"/>
                <a:gd name="connsiteY6" fmla="*/ 6463673 h 6463673"/>
                <a:gd name="connsiteX7" fmla="*/ 0 w 1002974"/>
                <a:gd name="connsiteY7" fmla="*/ 167166 h 6463673"/>
                <a:gd name="connsiteX8" fmla="*/ 167166 w 1002974"/>
                <a:gd name="connsiteY8" fmla="*/ 0 h 646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974" h="6463673">
                  <a:moveTo>
                    <a:pt x="1002974" y="1077305"/>
                  </a:moveTo>
                  <a:lnTo>
                    <a:pt x="1002974" y="5386368"/>
                  </a:lnTo>
                  <a:cubicBezTo>
                    <a:pt x="1002974" y="5981344"/>
                    <a:pt x="991360" y="6463670"/>
                    <a:pt x="977035" y="6463670"/>
                  </a:cubicBezTo>
                  <a:lnTo>
                    <a:pt x="0" y="6463670"/>
                  </a:lnTo>
                  <a:lnTo>
                    <a:pt x="0" y="6463670"/>
                  </a:lnTo>
                  <a:lnTo>
                    <a:pt x="0" y="3"/>
                  </a:lnTo>
                  <a:lnTo>
                    <a:pt x="0" y="3"/>
                  </a:lnTo>
                  <a:lnTo>
                    <a:pt x="977035" y="3"/>
                  </a:lnTo>
                  <a:cubicBezTo>
                    <a:pt x="991360" y="3"/>
                    <a:pt x="1002974" y="482329"/>
                    <a:pt x="1002974" y="1077305"/>
                  </a:cubicBezTo>
                  <a:close/>
                </a:path>
              </a:pathLst>
            </a:custGeom>
            <a:ln>
              <a:solidFill>
                <a:srgbClr val="00477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4201" rIns="64201" bIns="64202"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Create Amendment</a:t>
              </a:r>
            </a:p>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Save to work on later or submit</a:t>
              </a:r>
            </a:p>
          </p:txBody>
        </p:sp>
      </p:grpSp>
      <p:sp>
        <p:nvSpPr>
          <p:cNvPr id="15" name="Slide Number Placeholder 5">
            <a:extLst>
              <a:ext uri="{FF2B5EF4-FFF2-40B4-BE49-F238E27FC236}">
                <a16:creationId xmlns:a16="http://schemas.microsoft.com/office/drawing/2014/main" id="{00843930-D90A-4015-8A10-1314AAB723C9}"/>
              </a:ext>
            </a:extLst>
          </p:cNvPr>
          <p:cNvSpPr>
            <a:spLocks noGrp="1"/>
          </p:cNvSpPr>
          <p:nvPr>
            <p:ph type="sldNum" sz="quarter" idx="12"/>
          </p:nvPr>
        </p:nvSpPr>
        <p:spPr>
          <a:xfrm>
            <a:off x="6543675" y="6324600"/>
            <a:ext cx="2133600" cy="365125"/>
          </a:xfrm>
        </p:spPr>
        <p:txBody>
          <a:bodyPr/>
          <a:lstStyle/>
          <a:p>
            <a:fld id="{2000F9E5-5AC6-4ABF-BAE3-2D85D7846523}" type="slidenum">
              <a:rPr lang="en-US" smtClean="0"/>
              <a:pPr/>
              <a:t>14</a:t>
            </a:fld>
            <a:endParaRPr lang="en-US" dirty="0"/>
          </a:p>
        </p:txBody>
      </p:sp>
    </p:spTree>
    <p:extLst>
      <p:ext uri="{BB962C8B-B14F-4D97-AF65-F5344CB8AC3E}">
        <p14:creationId xmlns:p14="http://schemas.microsoft.com/office/powerpoint/2010/main" val="110920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38F4-A1A1-47AF-A322-7627B9B142C2}"/>
              </a:ext>
            </a:extLst>
          </p:cNvPr>
          <p:cNvSpPr>
            <a:spLocks noGrp="1"/>
          </p:cNvSpPr>
          <p:nvPr>
            <p:ph type="title"/>
          </p:nvPr>
        </p:nvSpPr>
        <p:spPr/>
        <p:txBody>
          <a:bodyPr/>
          <a:lstStyle/>
          <a:p>
            <a:r>
              <a:rPr lang="en-US" dirty="0"/>
              <a:t>Get Your Data Together</a:t>
            </a:r>
          </a:p>
        </p:txBody>
      </p:sp>
      <p:sp>
        <p:nvSpPr>
          <p:cNvPr id="3" name="Content Placeholder 2">
            <a:extLst>
              <a:ext uri="{FF2B5EF4-FFF2-40B4-BE49-F238E27FC236}">
                <a16:creationId xmlns:a16="http://schemas.microsoft.com/office/drawing/2014/main" id="{A35CA0F8-DFD3-48D8-8C0A-35E16871A6E0}"/>
              </a:ext>
            </a:extLst>
          </p:cNvPr>
          <p:cNvSpPr>
            <a:spLocks noGrp="1"/>
          </p:cNvSpPr>
          <p:nvPr>
            <p:ph idx="1"/>
          </p:nvPr>
        </p:nvSpPr>
        <p:spPr/>
        <p:txBody>
          <a:bodyPr>
            <a:normAutofit/>
          </a:bodyPr>
          <a:lstStyle/>
          <a:p>
            <a:r>
              <a:rPr lang="en-US" sz="2600" dirty="0"/>
              <a:t>FAO Budgetary Balance Summary Report </a:t>
            </a:r>
          </a:p>
          <a:p>
            <a:pPr lvl="1"/>
            <a:r>
              <a:rPr lang="en-US" dirty="0"/>
              <a:t>URF0902 for NCL users</a:t>
            </a:r>
          </a:p>
          <a:p>
            <a:pPr lvl="1"/>
            <a:r>
              <a:rPr lang="en-US" dirty="0"/>
              <a:t>URF0945 for company users</a:t>
            </a:r>
          </a:p>
          <a:p>
            <a:r>
              <a:rPr lang="en-US" sz="2600" dirty="0"/>
              <a:t>Financial Details</a:t>
            </a:r>
          </a:p>
          <a:p>
            <a:pPr lvl="1"/>
            <a:r>
              <a:rPr lang="en-US" dirty="0"/>
              <a:t>FAOs</a:t>
            </a:r>
          </a:p>
          <a:p>
            <a:pPr lvl="1"/>
            <a:r>
              <a:rPr lang="en-US" dirty="0"/>
              <a:t>FACs</a:t>
            </a:r>
          </a:p>
          <a:p>
            <a:pPr lvl="1"/>
            <a:r>
              <a:rPr lang="en-US" dirty="0"/>
              <a:t>Increase and decrease amounts</a:t>
            </a:r>
          </a:p>
          <a:p>
            <a:pPr lvl="1"/>
            <a:r>
              <a:rPr lang="en-US" dirty="0"/>
              <a:t>Supporting documentation</a:t>
            </a:r>
          </a:p>
          <a:p>
            <a:pPr lvl="1"/>
            <a:r>
              <a:rPr lang="en-US" dirty="0"/>
              <a:t>Start Month</a:t>
            </a:r>
          </a:p>
          <a:p>
            <a:r>
              <a:rPr lang="en-US" dirty="0"/>
              <a:t>Monthly spread: All at once or spread over rest of year?</a:t>
            </a:r>
          </a:p>
        </p:txBody>
      </p:sp>
      <p:sp>
        <p:nvSpPr>
          <p:cNvPr id="5" name="Slide Number Placeholder 5">
            <a:extLst>
              <a:ext uri="{FF2B5EF4-FFF2-40B4-BE49-F238E27FC236}">
                <a16:creationId xmlns:a16="http://schemas.microsoft.com/office/drawing/2014/main" id="{71309359-0120-497E-A545-C53F69849C16}"/>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15</a:t>
            </a:fld>
            <a:endParaRPr lang="en-US" dirty="0"/>
          </a:p>
        </p:txBody>
      </p:sp>
    </p:spTree>
    <p:extLst>
      <p:ext uri="{BB962C8B-B14F-4D97-AF65-F5344CB8AC3E}">
        <p14:creationId xmlns:p14="http://schemas.microsoft.com/office/powerpoint/2010/main" val="104031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5955"/>
          <a:stretch/>
        </p:blipFill>
        <p:spPr>
          <a:xfrm>
            <a:off x="4965330" y="2819400"/>
            <a:ext cx="4178669" cy="4038600"/>
          </a:xfrm>
          <a:prstGeom prst="rect">
            <a:avLst/>
          </a:prstGeom>
        </p:spPr>
      </p:pic>
      <p:sp>
        <p:nvSpPr>
          <p:cNvPr id="2" name="Title 1">
            <a:extLst>
              <a:ext uri="{FF2B5EF4-FFF2-40B4-BE49-F238E27FC236}">
                <a16:creationId xmlns:a16="http://schemas.microsoft.com/office/drawing/2014/main" id="{F5D5C293-34CF-4716-9B06-C19729301BFB}"/>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2F5459E-0778-44D6-9089-40E743C83368}"/>
              </a:ext>
            </a:extLst>
          </p:cNvPr>
          <p:cNvSpPr>
            <a:spLocks noGrp="1"/>
          </p:cNvSpPr>
          <p:nvPr>
            <p:ph idx="1"/>
          </p:nvPr>
        </p:nvSpPr>
        <p:spPr/>
        <p:txBody>
          <a:bodyPr/>
          <a:lstStyle/>
          <a:p>
            <a:endParaRPr lang="en-US" dirty="0"/>
          </a:p>
          <a:p>
            <a:r>
              <a:rPr lang="en-US" dirty="0"/>
              <a:t>Consult with FAO owner </a:t>
            </a:r>
          </a:p>
          <a:p>
            <a:r>
              <a:rPr lang="en-US" dirty="0"/>
              <a:t>Use naming convention if appropriate, as determined by Company</a:t>
            </a:r>
          </a:p>
          <a:p>
            <a:r>
              <a:rPr lang="en-US" dirty="0"/>
              <a:t>Adjust Monthly Spread to reflect reality</a:t>
            </a:r>
          </a:p>
          <a:p>
            <a:r>
              <a:rPr lang="en-US" dirty="0"/>
              <a:t>Document with attachments and memos</a:t>
            </a:r>
          </a:p>
          <a:p>
            <a:endParaRPr lang="en-US" dirty="0"/>
          </a:p>
        </p:txBody>
      </p:sp>
      <p:sp>
        <p:nvSpPr>
          <p:cNvPr id="5" name="Slide Number Placeholder 5">
            <a:extLst>
              <a:ext uri="{FF2B5EF4-FFF2-40B4-BE49-F238E27FC236}">
                <a16:creationId xmlns:a16="http://schemas.microsoft.com/office/drawing/2014/main" id="{04EDCC28-8F07-47E9-887D-8801786686E9}"/>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16</a:t>
            </a:fld>
            <a:endParaRPr lang="en-US" dirty="0"/>
          </a:p>
        </p:txBody>
      </p:sp>
    </p:spTree>
    <p:extLst>
      <p:ext uri="{BB962C8B-B14F-4D97-AF65-F5344CB8AC3E}">
        <p14:creationId xmlns:p14="http://schemas.microsoft.com/office/powerpoint/2010/main" val="317080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9B2B-D072-4657-9515-3BD36DCEC7EA}"/>
              </a:ext>
            </a:extLst>
          </p:cNvPr>
          <p:cNvSpPr>
            <a:spLocks noGrp="1"/>
          </p:cNvSpPr>
          <p:nvPr>
            <p:ph type="title"/>
          </p:nvPr>
        </p:nvSpPr>
        <p:spPr/>
        <p:txBody>
          <a:bodyPr/>
          <a:lstStyle/>
          <a:p>
            <a:r>
              <a:rPr lang="en-US" dirty="0"/>
              <a:t>Signed Values for Revenue and Expenses</a:t>
            </a:r>
          </a:p>
        </p:txBody>
      </p:sp>
      <p:graphicFrame>
        <p:nvGraphicFramePr>
          <p:cNvPr id="4" name="Content Placeholder 3">
            <a:extLst>
              <a:ext uri="{FF2B5EF4-FFF2-40B4-BE49-F238E27FC236}">
                <a16:creationId xmlns:a16="http://schemas.microsoft.com/office/drawing/2014/main" id="{D13FDCC0-77F4-4202-BCF0-4F5D9F20BB73}"/>
              </a:ext>
            </a:extLst>
          </p:cNvPr>
          <p:cNvGraphicFramePr>
            <a:graphicFrameLocks noGrp="1"/>
          </p:cNvGraphicFramePr>
          <p:nvPr>
            <p:ph idx="1"/>
            <p:extLst>
              <p:ext uri="{D42A27DB-BD31-4B8C-83A1-F6EECF244321}">
                <p14:modId xmlns:p14="http://schemas.microsoft.com/office/powerpoint/2010/main" val="397759034"/>
              </p:ext>
            </p:extLst>
          </p:nvPr>
        </p:nvGraphicFramePr>
        <p:xfrm>
          <a:off x="685799" y="1907614"/>
          <a:ext cx="7840302" cy="1292787"/>
        </p:xfrm>
        <a:graphic>
          <a:graphicData uri="http://schemas.openxmlformats.org/drawingml/2006/table">
            <a:tbl>
              <a:tblPr firstRow="1" bandRow="1">
                <a:effectLst>
                  <a:outerShdw blurRad="63500" sx="101000" sy="101000" algn="ctr" rotWithShape="0">
                    <a:prstClr val="black">
                      <a:alpha val="40000"/>
                    </a:prstClr>
                  </a:outerShdw>
                </a:effectLst>
                <a:tableStyleId>{5C22544A-7EE6-4342-B048-85BDC9FD1C3A}</a:tableStyleId>
              </a:tblPr>
              <a:tblGrid>
                <a:gridCol w="2362201">
                  <a:extLst>
                    <a:ext uri="{9D8B030D-6E8A-4147-A177-3AD203B41FA5}">
                      <a16:colId xmlns:a16="http://schemas.microsoft.com/office/drawing/2014/main" val="3626591517"/>
                    </a:ext>
                  </a:extLst>
                </a:gridCol>
                <a:gridCol w="2864667">
                  <a:extLst>
                    <a:ext uri="{9D8B030D-6E8A-4147-A177-3AD203B41FA5}">
                      <a16:colId xmlns:a16="http://schemas.microsoft.com/office/drawing/2014/main" val="2231515583"/>
                    </a:ext>
                  </a:extLst>
                </a:gridCol>
                <a:gridCol w="2613434">
                  <a:extLst>
                    <a:ext uri="{9D8B030D-6E8A-4147-A177-3AD203B41FA5}">
                      <a16:colId xmlns:a16="http://schemas.microsoft.com/office/drawing/2014/main" val="995943296"/>
                    </a:ext>
                  </a:extLst>
                </a:gridCol>
              </a:tblGrid>
              <a:tr h="430929">
                <a:tc>
                  <a:txBody>
                    <a:bodyPr/>
                    <a:lstStyle/>
                    <a:p>
                      <a:pPr algn="ctr"/>
                      <a:r>
                        <a:rPr lang="en-US" dirty="0">
                          <a:solidFill>
                            <a:schemeClr val="bg1"/>
                          </a:solidFill>
                          <a:latin typeface="Arial" panose="020B0604020202020204" pitchFamily="34" charset="0"/>
                          <a:cs typeface="Arial" panose="020B0604020202020204" pitchFamily="34" charset="0"/>
                        </a:rPr>
                        <a:t>Type of Account</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US" dirty="0">
                          <a:solidFill>
                            <a:schemeClr val="bg1"/>
                          </a:solidFill>
                          <a:latin typeface="Arial" panose="020B0604020202020204" pitchFamily="34" charset="0"/>
                          <a:cs typeface="Arial" panose="020B0604020202020204" pitchFamily="34" charset="0"/>
                        </a:rPr>
                        <a:t>To Increase Amount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latin typeface="Arial" panose="020B0604020202020204" pitchFamily="34" charset="0"/>
                          <a:cs typeface="Arial" panose="020B0604020202020204" pitchFamily="34" charset="0"/>
                        </a:rPr>
                        <a:t>To Decrease Amount</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839482077"/>
                  </a:ext>
                </a:extLst>
              </a:tr>
              <a:tr h="430929">
                <a:tc>
                  <a:txBody>
                    <a:bodyPr/>
                    <a:lstStyle/>
                    <a:p>
                      <a:pPr algn="ctr"/>
                      <a:r>
                        <a:rPr lang="en-US" dirty="0">
                          <a:latin typeface="Arial" panose="020B0604020202020204" pitchFamily="34" charset="0"/>
                          <a:cs typeface="Arial" panose="020B0604020202020204" pitchFamily="34" charset="0"/>
                        </a:rPr>
                        <a:t>Revenue</a:t>
                      </a:r>
                    </a:p>
                  </a:txBody>
                  <a:tcPr anchor="ctr">
                    <a:lnL w="12700" cmpd="sng">
                      <a:noFill/>
                    </a:lnL>
                    <a:lnR w="12700" cap="flat" cmpd="sng" algn="ctr">
                      <a:solidFill>
                        <a:srgbClr val="00206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latin typeface="Arial" panose="020B0604020202020204" pitchFamily="34" charset="0"/>
                          <a:cs typeface="Arial" panose="020B0604020202020204" pitchFamily="34" charset="0"/>
                        </a:rPr>
                        <a:t>Use Negative Amount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latin typeface="Arial" panose="020B0604020202020204" pitchFamily="34" charset="0"/>
                          <a:cs typeface="Arial" panose="020B0604020202020204" pitchFamily="34" charset="0"/>
                        </a:rPr>
                        <a:t>Use Positive Amount</a:t>
                      </a:r>
                    </a:p>
                  </a:txBody>
                  <a:tcPr anchor="ctr">
                    <a:lnL w="12700" cap="flat" cmpd="sng" algn="ctr">
                      <a:solidFill>
                        <a:srgbClr val="00206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1276280"/>
                  </a:ext>
                </a:extLst>
              </a:tr>
              <a:tr h="430929">
                <a:tc>
                  <a:txBody>
                    <a:bodyPr/>
                    <a:lstStyle/>
                    <a:p>
                      <a:pPr algn="ctr"/>
                      <a:r>
                        <a:rPr lang="en-US" dirty="0">
                          <a:latin typeface="Arial" panose="020B0604020202020204" pitchFamily="34" charset="0"/>
                          <a:cs typeface="Arial" panose="020B0604020202020204" pitchFamily="34" charset="0"/>
                        </a:rPr>
                        <a:t>Expense</a:t>
                      </a:r>
                    </a:p>
                  </a:txBody>
                  <a:tcPr anchor="ctr">
                    <a:lnL w="12700" cmpd="sng">
                      <a:noFill/>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Arial" panose="020B0604020202020204" pitchFamily="34" charset="0"/>
                          <a:cs typeface="Arial" panose="020B0604020202020204" pitchFamily="34" charset="0"/>
                        </a:rPr>
                        <a:t>Use Positive Amount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Arial" panose="020B0604020202020204" pitchFamily="34" charset="0"/>
                          <a:cs typeface="Arial" panose="020B0604020202020204" pitchFamily="34" charset="0"/>
                        </a:rPr>
                        <a:t>Use Negative Amount</a:t>
                      </a:r>
                    </a:p>
                  </a:txBody>
                  <a:tcPr anchor="ctr">
                    <a:lnL w="12700" cap="flat" cmpd="sng" algn="ctr">
                      <a:solidFill>
                        <a:srgbClr val="00206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00329243"/>
                  </a:ext>
                </a:extLst>
              </a:tr>
            </a:tbl>
          </a:graphicData>
        </a:graphic>
      </p:graphicFrame>
      <p:sp>
        <p:nvSpPr>
          <p:cNvPr id="9" name="TextBox 8">
            <a:extLst>
              <a:ext uri="{FF2B5EF4-FFF2-40B4-BE49-F238E27FC236}">
                <a16:creationId xmlns:a16="http://schemas.microsoft.com/office/drawing/2014/main" id="{320DA5E5-7B61-4749-B5A7-94CB758C5899}"/>
              </a:ext>
            </a:extLst>
          </p:cNvPr>
          <p:cNvSpPr txBox="1"/>
          <p:nvPr/>
        </p:nvSpPr>
        <p:spPr>
          <a:xfrm>
            <a:off x="220303" y="1209043"/>
            <a:ext cx="8382000" cy="461665"/>
          </a:xfrm>
          <a:prstGeom prst="rect">
            <a:avLst/>
          </a:prstGeom>
          <a:noFill/>
        </p:spPr>
        <p:txBody>
          <a:bodyPr wrap="square" rtlCol="0">
            <a:spAutoFit/>
          </a:bodyPr>
          <a:lstStyle/>
          <a:p>
            <a:pPr marL="342900" indent="-342900">
              <a:spcBef>
                <a:spcPts val="1000"/>
              </a:spcBef>
              <a:buClr>
                <a:srgbClr val="FFC000"/>
              </a:buClr>
              <a:buFont typeface="Wingdings" pitchFamily="2" charset="2"/>
              <a:buChar char="§"/>
            </a:pPr>
            <a:r>
              <a:rPr lang="en-US" sz="2400" dirty="0">
                <a:latin typeface="Arial" pitchFamily="34" charset="0"/>
                <a:cs typeface="Arial" pitchFamily="34" charset="0"/>
              </a:rPr>
              <a:t>For negative amounts, use the minus sign (-)</a:t>
            </a:r>
          </a:p>
        </p:txBody>
      </p:sp>
      <p:sp>
        <p:nvSpPr>
          <p:cNvPr id="12" name="TextBox 11">
            <a:extLst>
              <a:ext uri="{FF2B5EF4-FFF2-40B4-BE49-F238E27FC236}">
                <a16:creationId xmlns:a16="http://schemas.microsoft.com/office/drawing/2014/main" id="{6242A870-4277-45F2-9E32-69F83CFF347E}"/>
              </a:ext>
            </a:extLst>
          </p:cNvPr>
          <p:cNvSpPr txBox="1"/>
          <p:nvPr/>
        </p:nvSpPr>
        <p:spPr>
          <a:xfrm>
            <a:off x="296503" y="3404516"/>
            <a:ext cx="8382000" cy="3685111"/>
          </a:xfrm>
          <a:prstGeom prst="rect">
            <a:avLst/>
          </a:prstGeom>
          <a:noFill/>
        </p:spPr>
        <p:txBody>
          <a:bodyPr wrap="square" rtlCol="0">
            <a:spAutoFit/>
          </a:bodyPr>
          <a:lstStyle/>
          <a:p>
            <a:pPr marL="342900" lvl="0" indent="-342900">
              <a:spcBef>
                <a:spcPts val="1000"/>
              </a:spcBef>
              <a:buClr>
                <a:srgbClr val="FFC000"/>
              </a:buClr>
              <a:buFont typeface="Wingdings" pitchFamily="2" charset="2"/>
              <a:buChar char="§"/>
            </a:pPr>
            <a:r>
              <a:rPr lang="en-US" sz="2400" dirty="0">
                <a:solidFill>
                  <a:prstClr val="black"/>
                </a:solidFill>
                <a:latin typeface="Arial" pitchFamily="34" charset="0"/>
                <a:cs typeface="Arial" pitchFamily="34" charset="0"/>
              </a:rPr>
              <a:t>Examples</a:t>
            </a:r>
          </a:p>
          <a:p>
            <a:pPr marL="623888" lvl="1" indent="-279400">
              <a:spcBef>
                <a:spcPct val="20000"/>
              </a:spcBef>
              <a:buClr>
                <a:srgbClr val="F79646">
                  <a:lumMod val="75000"/>
                </a:srgbClr>
              </a:buClr>
              <a:buFont typeface="Arial" pitchFamily="34" charset="0"/>
              <a:buChar char="–"/>
            </a:pPr>
            <a:r>
              <a:rPr lang="en-US" sz="2200" dirty="0">
                <a:solidFill>
                  <a:srgbClr val="0070C0"/>
                </a:solidFill>
                <a:latin typeface="Arial" pitchFamily="34" charset="0"/>
                <a:cs typeface="Arial" pitchFamily="34" charset="0"/>
              </a:rPr>
              <a:t>Use </a:t>
            </a:r>
            <a:r>
              <a:rPr lang="en-US" sz="2200" b="1" dirty="0">
                <a:solidFill>
                  <a:srgbClr val="0070C0"/>
                </a:solidFill>
                <a:latin typeface="Arial" pitchFamily="34" charset="0"/>
                <a:cs typeface="Arial" pitchFamily="34" charset="0"/>
              </a:rPr>
              <a:t>negative amount </a:t>
            </a:r>
            <a:r>
              <a:rPr lang="en-US" sz="2200" dirty="0">
                <a:solidFill>
                  <a:srgbClr val="0070C0"/>
                </a:solidFill>
                <a:latin typeface="Arial" pitchFamily="34" charset="0"/>
                <a:cs typeface="Arial" pitchFamily="34" charset="0"/>
              </a:rPr>
              <a:t>when transferring </a:t>
            </a:r>
            <a:br>
              <a:rPr lang="en-US" sz="2200" dirty="0">
                <a:solidFill>
                  <a:srgbClr val="0070C0"/>
                </a:solidFill>
                <a:latin typeface="Arial" pitchFamily="34" charset="0"/>
                <a:cs typeface="Arial" pitchFamily="34" charset="0"/>
              </a:rPr>
            </a:br>
            <a:r>
              <a:rPr lang="en-US" sz="2200" dirty="0">
                <a:solidFill>
                  <a:srgbClr val="0070C0"/>
                </a:solidFill>
                <a:latin typeface="Arial" pitchFamily="34" charset="0"/>
                <a:cs typeface="Arial" pitchFamily="34" charset="0"/>
              </a:rPr>
              <a:t>expenses from an FAC</a:t>
            </a:r>
          </a:p>
          <a:p>
            <a:pPr marL="623888" lvl="1" indent="-279400">
              <a:spcBef>
                <a:spcPct val="20000"/>
              </a:spcBef>
              <a:buClr>
                <a:srgbClr val="F79646">
                  <a:lumMod val="75000"/>
                </a:srgbClr>
              </a:buClr>
              <a:buFont typeface="Arial" pitchFamily="34" charset="0"/>
              <a:buChar char="–"/>
            </a:pPr>
            <a:r>
              <a:rPr lang="en-US" sz="2200" dirty="0">
                <a:solidFill>
                  <a:srgbClr val="0070C0"/>
                </a:solidFill>
                <a:latin typeface="Arial" pitchFamily="34" charset="0"/>
                <a:cs typeface="Arial" pitchFamily="34" charset="0"/>
              </a:rPr>
              <a:t>Use </a:t>
            </a:r>
            <a:r>
              <a:rPr lang="en-US" sz="2200" b="1" dirty="0">
                <a:solidFill>
                  <a:srgbClr val="0070C0"/>
                </a:solidFill>
                <a:latin typeface="Arial" pitchFamily="34" charset="0"/>
                <a:cs typeface="Arial" pitchFamily="34" charset="0"/>
              </a:rPr>
              <a:t>positive amount </a:t>
            </a:r>
            <a:r>
              <a:rPr lang="en-US" sz="2200" dirty="0">
                <a:solidFill>
                  <a:srgbClr val="0070C0"/>
                </a:solidFill>
                <a:latin typeface="Arial" pitchFamily="34" charset="0"/>
                <a:cs typeface="Arial" pitchFamily="34" charset="0"/>
              </a:rPr>
              <a:t>when transferring </a:t>
            </a:r>
            <a:br>
              <a:rPr lang="en-US" sz="2200" dirty="0">
                <a:solidFill>
                  <a:srgbClr val="0070C0"/>
                </a:solidFill>
                <a:latin typeface="Arial" pitchFamily="34" charset="0"/>
                <a:cs typeface="Arial" pitchFamily="34" charset="0"/>
              </a:rPr>
            </a:br>
            <a:r>
              <a:rPr lang="en-US" sz="2200" dirty="0">
                <a:solidFill>
                  <a:srgbClr val="0070C0"/>
                </a:solidFill>
                <a:latin typeface="Arial" pitchFamily="34" charset="0"/>
                <a:cs typeface="Arial" pitchFamily="34" charset="0"/>
              </a:rPr>
              <a:t>expenses to an FAC</a:t>
            </a:r>
          </a:p>
          <a:p>
            <a:pPr marL="342900" lvl="0" indent="-342900">
              <a:spcBef>
                <a:spcPts val="1000"/>
              </a:spcBef>
              <a:buClr>
                <a:srgbClr val="FFC000"/>
              </a:buClr>
              <a:buFont typeface="Wingdings" pitchFamily="2" charset="2"/>
              <a:buChar char="§"/>
            </a:pPr>
            <a:endParaRPr lang="en-US" sz="2400" dirty="0">
              <a:latin typeface="Arial" pitchFamily="34" charset="0"/>
              <a:cs typeface="Arial" pitchFamily="34" charset="0"/>
            </a:endParaRPr>
          </a:p>
          <a:p>
            <a:pPr marL="342900" lvl="0" indent="-342900">
              <a:spcBef>
                <a:spcPts val="1000"/>
              </a:spcBef>
              <a:buClr>
                <a:srgbClr val="FFC000"/>
              </a:buClr>
              <a:buFont typeface="Wingdings" pitchFamily="2" charset="2"/>
              <a:buChar char="§"/>
            </a:pPr>
            <a:endParaRPr lang="en-US" sz="2400" dirty="0">
              <a:solidFill>
                <a:prstClr val="black"/>
              </a:solidFill>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7419978" y="3012828"/>
              <a:ext cx="360" cy="360"/>
            </p14:xfrm>
          </p:contentPart>
        </mc:Choice>
        <mc:Fallback xmlns="">
          <p:pic>
            <p:nvPicPr>
              <p:cNvPr id="5" name="Ink 4"/>
              <p:cNvPicPr/>
              <p:nvPr/>
            </p:nvPicPr>
            <p:blipFill/>
            <p:spPr/>
          </p:pic>
        </mc:Fallback>
      </mc:AlternateContent>
      <p:grpSp>
        <p:nvGrpSpPr>
          <p:cNvPr id="6" name="Group 5"/>
          <p:cNvGrpSpPr/>
          <p:nvPr/>
        </p:nvGrpSpPr>
        <p:grpSpPr>
          <a:xfrm>
            <a:off x="6788150" y="4572001"/>
            <a:ext cx="1450051" cy="1452032"/>
            <a:chOff x="10134600" y="3733800"/>
            <a:chExt cx="1636447" cy="1638683"/>
          </a:xfrm>
          <a:effectLst>
            <a:outerShdw blurRad="50800" dist="38100" dir="2700000" algn="tl" rotWithShape="0">
              <a:prstClr val="black">
                <a:alpha val="40000"/>
              </a:prstClr>
            </a:outerShdw>
          </a:effectLst>
        </p:grpSpPr>
        <p:sp>
          <p:nvSpPr>
            <p:cNvPr id="10" name="Oval 396"/>
            <p:cNvSpPr>
              <a:spLocks noChangeArrowheads="1"/>
            </p:cNvSpPr>
            <p:nvPr/>
          </p:nvSpPr>
          <p:spPr bwMode="auto">
            <a:xfrm>
              <a:off x="10134600" y="3733800"/>
              <a:ext cx="1636447" cy="1638683"/>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397"/>
            <p:cNvSpPr>
              <a:spLocks/>
            </p:cNvSpPr>
            <p:nvPr/>
          </p:nvSpPr>
          <p:spPr bwMode="auto">
            <a:xfrm>
              <a:off x="10619721" y="4040076"/>
              <a:ext cx="1137913" cy="1314523"/>
            </a:xfrm>
            <a:custGeom>
              <a:avLst/>
              <a:gdLst>
                <a:gd name="T0" fmla="*/ 253 w 253"/>
                <a:gd name="T1" fmla="*/ 148 h 292"/>
                <a:gd name="T2" fmla="*/ 129 w 253"/>
                <a:gd name="T3" fmla="*/ 24 h 292"/>
                <a:gd name="T4" fmla="*/ 129 w 253"/>
                <a:gd name="T5" fmla="*/ 24 h 292"/>
                <a:gd name="T6" fmla="*/ 124 w 253"/>
                <a:gd name="T7" fmla="*/ 19 h 292"/>
                <a:gd name="T8" fmla="*/ 124 w 253"/>
                <a:gd name="T9" fmla="*/ 19 h 292"/>
                <a:gd name="T10" fmla="*/ 74 w 253"/>
                <a:gd name="T11" fmla="*/ 0 h 292"/>
                <a:gd name="T12" fmla="*/ 10 w 253"/>
                <a:gd name="T13" fmla="*/ 37 h 292"/>
                <a:gd name="T14" fmla="*/ 10 w 253"/>
                <a:gd name="T15" fmla="*/ 37 h 292"/>
                <a:gd name="T16" fmla="*/ 10 w 253"/>
                <a:gd name="T17" fmla="*/ 37 h 292"/>
                <a:gd name="T18" fmla="*/ 8 w 253"/>
                <a:gd name="T19" fmla="*/ 40 h 292"/>
                <a:gd name="T20" fmla="*/ 7 w 253"/>
                <a:gd name="T21" fmla="*/ 41 h 292"/>
                <a:gd name="T22" fmla="*/ 6 w 253"/>
                <a:gd name="T23" fmla="*/ 45 h 292"/>
                <a:gd name="T24" fmla="*/ 6 w 253"/>
                <a:gd name="T25" fmla="*/ 45 h 292"/>
                <a:gd name="T26" fmla="*/ 4 w 253"/>
                <a:gd name="T27" fmla="*/ 49 h 292"/>
                <a:gd name="T28" fmla="*/ 4 w 253"/>
                <a:gd name="T29" fmla="*/ 50 h 292"/>
                <a:gd name="T30" fmla="*/ 3 w 253"/>
                <a:gd name="T31" fmla="*/ 54 h 292"/>
                <a:gd name="T32" fmla="*/ 2 w 253"/>
                <a:gd name="T33" fmla="*/ 55 h 292"/>
                <a:gd name="T34" fmla="*/ 1 w 253"/>
                <a:gd name="T35" fmla="*/ 59 h 292"/>
                <a:gd name="T36" fmla="*/ 1 w 253"/>
                <a:gd name="T37" fmla="*/ 59 h 292"/>
                <a:gd name="T38" fmla="*/ 0 w 253"/>
                <a:gd name="T39" fmla="*/ 64 h 292"/>
                <a:gd name="T40" fmla="*/ 0 w 253"/>
                <a:gd name="T41" fmla="*/ 65 h 292"/>
                <a:gd name="T42" fmla="*/ 0 w 253"/>
                <a:gd name="T43" fmla="*/ 68 h 292"/>
                <a:gd name="T44" fmla="*/ 0 w 253"/>
                <a:gd name="T45" fmla="*/ 70 h 292"/>
                <a:gd name="T46" fmla="*/ 0 w 253"/>
                <a:gd name="T47" fmla="*/ 74 h 292"/>
                <a:gd name="T48" fmla="*/ 13 w 253"/>
                <a:gd name="T49" fmla="*/ 117 h 292"/>
                <a:gd name="T50" fmla="*/ 19 w 253"/>
                <a:gd name="T51" fmla="*/ 125 h 292"/>
                <a:gd name="T52" fmla="*/ 19 w 253"/>
                <a:gd name="T53" fmla="*/ 125 h 292"/>
                <a:gd name="T54" fmla="*/ 23 w 253"/>
                <a:gd name="T55" fmla="*/ 129 h 292"/>
                <a:gd name="T56" fmla="*/ 24 w 253"/>
                <a:gd name="T57" fmla="*/ 129 h 292"/>
                <a:gd name="T58" fmla="*/ 61 w 253"/>
                <a:gd name="T59" fmla="*/ 166 h 292"/>
                <a:gd name="T60" fmla="*/ 61 w 253"/>
                <a:gd name="T61" fmla="*/ 166 h 292"/>
                <a:gd name="T62" fmla="*/ 60 w 253"/>
                <a:gd name="T63" fmla="*/ 169 h 292"/>
                <a:gd name="T64" fmla="*/ 60 w 253"/>
                <a:gd name="T65" fmla="*/ 237 h 292"/>
                <a:gd name="T66" fmla="*/ 62 w 253"/>
                <a:gd name="T67" fmla="*/ 245 h 292"/>
                <a:gd name="T68" fmla="*/ 66 w 253"/>
                <a:gd name="T69" fmla="*/ 249 h 292"/>
                <a:gd name="T70" fmla="*/ 110 w 253"/>
                <a:gd name="T71" fmla="*/ 292 h 292"/>
                <a:gd name="T72" fmla="*/ 253 w 253"/>
                <a:gd name="T73" fmla="*/ 14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 h="292">
                  <a:moveTo>
                    <a:pt x="253" y="148"/>
                  </a:moveTo>
                  <a:cubicBezTo>
                    <a:pt x="129" y="24"/>
                    <a:pt x="129" y="24"/>
                    <a:pt x="129" y="24"/>
                  </a:cubicBezTo>
                  <a:cubicBezTo>
                    <a:pt x="129" y="24"/>
                    <a:pt x="129" y="24"/>
                    <a:pt x="129" y="24"/>
                  </a:cubicBezTo>
                  <a:cubicBezTo>
                    <a:pt x="124" y="19"/>
                    <a:pt x="124" y="19"/>
                    <a:pt x="124" y="19"/>
                  </a:cubicBezTo>
                  <a:cubicBezTo>
                    <a:pt x="124" y="19"/>
                    <a:pt x="124" y="19"/>
                    <a:pt x="124" y="19"/>
                  </a:cubicBezTo>
                  <a:cubicBezTo>
                    <a:pt x="111" y="7"/>
                    <a:pt x="93" y="0"/>
                    <a:pt x="74" y="0"/>
                  </a:cubicBezTo>
                  <a:cubicBezTo>
                    <a:pt x="47" y="0"/>
                    <a:pt x="23" y="15"/>
                    <a:pt x="10" y="37"/>
                  </a:cubicBezTo>
                  <a:cubicBezTo>
                    <a:pt x="10" y="37"/>
                    <a:pt x="10" y="37"/>
                    <a:pt x="10" y="37"/>
                  </a:cubicBezTo>
                  <a:cubicBezTo>
                    <a:pt x="10" y="37"/>
                    <a:pt x="10" y="37"/>
                    <a:pt x="10" y="37"/>
                  </a:cubicBezTo>
                  <a:cubicBezTo>
                    <a:pt x="9" y="38"/>
                    <a:pt x="8" y="39"/>
                    <a:pt x="8" y="40"/>
                  </a:cubicBezTo>
                  <a:cubicBezTo>
                    <a:pt x="8" y="41"/>
                    <a:pt x="8" y="41"/>
                    <a:pt x="7" y="41"/>
                  </a:cubicBezTo>
                  <a:cubicBezTo>
                    <a:pt x="7" y="42"/>
                    <a:pt x="6" y="44"/>
                    <a:pt x="6" y="45"/>
                  </a:cubicBezTo>
                  <a:cubicBezTo>
                    <a:pt x="6" y="45"/>
                    <a:pt x="6" y="45"/>
                    <a:pt x="6" y="45"/>
                  </a:cubicBezTo>
                  <a:cubicBezTo>
                    <a:pt x="5" y="47"/>
                    <a:pt x="4" y="48"/>
                    <a:pt x="4" y="49"/>
                  </a:cubicBezTo>
                  <a:cubicBezTo>
                    <a:pt x="4" y="50"/>
                    <a:pt x="4" y="50"/>
                    <a:pt x="4" y="50"/>
                  </a:cubicBezTo>
                  <a:cubicBezTo>
                    <a:pt x="3" y="52"/>
                    <a:pt x="3" y="53"/>
                    <a:pt x="3" y="54"/>
                  </a:cubicBezTo>
                  <a:cubicBezTo>
                    <a:pt x="2" y="54"/>
                    <a:pt x="2" y="55"/>
                    <a:pt x="2" y="55"/>
                  </a:cubicBezTo>
                  <a:cubicBezTo>
                    <a:pt x="2" y="56"/>
                    <a:pt x="2" y="58"/>
                    <a:pt x="1" y="59"/>
                  </a:cubicBezTo>
                  <a:cubicBezTo>
                    <a:pt x="1" y="59"/>
                    <a:pt x="1" y="59"/>
                    <a:pt x="1" y="59"/>
                  </a:cubicBezTo>
                  <a:cubicBezTo>
                    <a:pt x="1" y="61"/>
                    <a:pt x="1" y="62"/>
                    <a:pt x="0" y="64"/>
                  </a:cubicBezTo>
                  <a:cubicBezTo>
                    <a:pt x="0" y="64"/>
                    <a:pt x="0" y="65"/>
                    <a:pt x="0" y="65"/>
                  </a:cubicBezTo>
                  <a:cubicBezTo>
                    <a:pt x="0" y="66"/>
                    <a:pt x="0" y="67"/>
                    <a:pt x="0" y="68"/>
                  </a:cubicBezTo>
                  <a:cubicBezTo>
                    <a:pt x="0" y="69"/>
                    <a:pt x="0" y="69"/>
                    <a:pt x="0" y="70"/>
                  </a:cubicBezTo>
                  <a:cubicBezTo>
                    <a:pt x="0" y="71"/>
                    <a:pt x="0" y="73"/>
                    <a:pt x="0" y="74"/>
                  </a:cubicBezTo>
                  <a:cubicBezTo>
                    <a:pt x="0" y="90"/>
                    <a:pt x="4" y="105"/>
                    <a:pt x="13" y="117"/>
                  </a:cubicBezTo>
                  <a:cubicBezTo>
                    <a:pt x="15" y="119"/>
                    <a:pt x="17" y="122"/>
                    <a:pt x="19" y="125"/>
                  </a:cubicBezTo>
                  <a:cubicBezTo>
                    <a:pt x="19" y="125"/>
                    <a:pt x="19" y="125"/>
                    <a:pt x="19" y="125"/>
                  </a:cubicBezTo>
                  <a:cubicBezTo>
                    <a:pt x="21" y="126"/>
                    <a:pt x="22" y="128"/>
                    <a:pt x="23" y="129"/>
                  </a:cubicBezTo>
                  <a:cubicBezTo>
                    <a:pt x="24" y="129"/>
                    <a:pt x="24" y="129"/>
                    <a:pt x="24" y="129"/>
                  </a:cubicBezTo>
                  <a:cubicBezTo>
                    <a:pt x="61" y="166"/>
                    <a:pt x="61" y="166"/>
                    <a:pt x="61" y="166"/>
                  </a:cubicBezTo>
                  <a:cubicBezTo>
                    <a:pt x="61" y="166"/>
                    <a:pt x="61" y="166"/>
                    <a:pt x="61" y="166"/>
                  </a:cubicBezTo>
                  <a:cubicBezTo>
                    <a:pt x="60" y="167"/>
                    <a:pt x="60" y="168"/>
                    <a:pt x="60" y="169"/>
                  </a:cubicBezTo>
                  <a:cubicBezTo>
                    <a:pt x="60" y="237"/>
                    <a:pt x="60" y="237"/>
                    <a:pt x="60" y="237"/>
                  </a:cubicBezTo>
                  <a:cubicBezTo>
                    <a:pt x="60" y="240"/>
                    <a:pt x="61" y="243"/>
                    <a:pt x="62" y="245"/>
                  </a:cubicBezTo>
                  <a:cubicBezTo>
                    <a:pt x="66" y="249"/>
                    <a:pt x="66" y="249"/>
                    <a:pt x="66" y="249"/>
                  </a:cubicBezTo>
                  <a:cubicBezTo>
                    <a:pt x="110" y="292"/>
                    <a:pt x="110" y="292"/>
                    <a:pt x="110" y="292"/>
                  </a:cubicBezTo>
                  <a:cubicBezTo>
                    <a:pt x="182" y="278"/>
                    <a:pt x="239" y="220"/>
                    <a:pt x="253" y="148"/>
                  </a:cubicBezTo>
                  <a:close/>
                </a:path>
              </a:pathLst>
            </a:custGeom>
            <a:solidFill>
              <a:srgbClr val="B1A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415"/>
            <p:cNvSpPr>
              <a:spLocks noChangeArrowheads="1"/>
            </p:cNvSpPr>
            <p:nvPr/>
          </p:nvSpPr>
          <p:spPr bwMode="auto">
            <a:xfrm>
              <a:off x="10921525" y="4701808"/>
              <a:ext cx="62596" cy="76010"/>
            </a:xfrm>
            <a:prstGeom prst="rect">
              <a:avLst/>
            </a:prstGeom>
            <a:solidFill>
              <a:srgbClr val="4A51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416"/>
            <p:cNvSpPr>
              <a:spLocks noChangeArrowheads="1"/>
            </p:cNvSpPr>
            <p:nvPr/>
          </p:nvSpPr>
          <p:spPr bwMode="auto">
            <a:xfrm>
              <a:off x="10619721" y="4040076"/>
              <a:ext cx="670675" cy="670675"/>
            </a:xfrm>
            <a:prstGeom prst="ellipse">
              <a:avLst/>
            </a:pr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417"/>
            <p:cNvSpPr>
              <a:spLocks noChangeArrowheads="1"/>
            </p:cNvSpPr>
            <p:nvPr/>
          </p:nvSpPr>
          <p:spPr bwMode="auto">
            <a:xfrm>
              <a:off x="10686788" y="4107143"/>
              <a:ext cx="536540" cy="536540"/>
            </a:xfrm>
            <a:prstGeom prst="ellipse">
              <a:avLst/>
            </a:prstGeom>
            <a:solidFill>
              <a:srgbClr val="71C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418"/>
            <p:cNvSpPr>
              <a:spLocks noChangeArrowheads="1"/>
            </p:cNvSpPr>
            <p:nvPr/>
          </p:nvSpPr>
          <p:spPr bwMode="auto">
            <a:xfrm>
              <a:off x="10727029" y="4147384"/>
              <a:ext cx="453824" cy="456059"/>
            </a:xfrm>
            <a:prstGeom prst="ellipse">
              <a:avLst/>
            </a:prstGeom>
            <a:solidFill>
              <a:srgbClr val="95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419"/>
            <p:cNvSpPr>
              <a:spLocks/>
            </p:cNvSpPr>
            <p:nvPr/>
          </p:nvSpPr>
          <p:spPr bwMode="auto">
            <a:xfrm>
              <a:off x="10890227" y="4809116"/>
              <a:ext cx="125193" cy="362164"/>
            </a:xfrm>
            <a:custGeom>
              <a:avLst/>
              <a:gdLst>
                <a:gd name="T0" fmla="*/ 28 w 28"/>
                <a:gd name="T1" fmla="*/ 0 h 80"/>
                <a:gd name="T2" fmla="*/ 28 w 28"/>
                <a:gd name="T3" fmla="*/ 66 h 80"/>
                <a:gd name="T4" fmla="*/ 14 w 28"/>
                <a:gd name="T5" fmla="*/ 80 h 80"/>
                <a:gd name="T6" fmla="*/ 0 w 28"/>
                <a:gd name="T7" fmla="*/ 66 h 80"/>
                <a:gd name="T8" fmla="*/ 0 w 28"/>
                <a:gd name="T9" fmla="*/ 0 h 80"/>
                <a:gd name="T10" fmla="*/ 28 w 28"/>
                <a:gd name="T11" fmla="*/ 0 h 80"/>
              </a:gdLst>
              <a:ahLst/>
              <a:cxnLst>
                <a:cxn ang="0">
                  <a:pos x="T0" y="T1"/>
                </a:cxn>
                <a:cxn ang="0">
                  <a:pos x="T2" y="T3"/>
                </a:cxn>
                <a:cxn ang="0">
                  <a:pos x="T4" y="T5"/>
                </a:cxn>
                <a:cxn ang="0">
                  <a:pos x="T6" y="T7"/>
                </a:cxn>
                <a:cxn ang="0">
                  <a:pos x="T8" y="T9"/>
                </a:cxn>
                <a:cxn ang="0">
                  <a:pos x="T10" y="T11"/>
                </a:cxn>
              </a:cxnLst>
              <a:rect l="0" t="0" r="r" b="b"/>
              <a:pathLst>
                <a:path w="28" h="80">
                  <a:moveTo>
                    <a:pt x="28" y="0"/>
                  </a:moveTo>
                  <a:cubicBezTo>
                    <a:pt x="28" y="66"/>
                    <a:pt x="28" y="66"/>
                    <a:pt x="28" y="66"/>
                  </a:cubicBezTo>
                  <a:cubicBezTo>
                    <a:pt x="28" y="74"/>
                    <a:pt x="22" y="80"/>
                    <a:pt x="14" y="80"/>
                  </a:cubicBezTo>
                  <a:cubicBezTo>
                    <a:pt x="6" y="80"/>
                    <a:pt x="0" y="74"/>
                    <a:pt x="0" y="66"/>
                  </a:cubicBezTo>
                  <a:cubicBezTo>
                    <a:pt x="0" y="0"/>
                    <a:pt x="0" y="0"/>
                    <a:pt x="0" y="0"/>
                  </a:cubicBezTo>
                  <a:lnTo>
                    <a:pt x="28" y="0"/>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20"/>
            <p:cNvSpPr>
              <a:spLocks/>
            </p:cNvSpPr>
            <p:nvPr/>
          </p:nvSpPr>
          <p:spPr bwMode="auto">
            <a:xfrm>
              <a:off x="10890227" y="4777818"/>
              <a:ext cx="125193" cy="31298"/>
            </a:xfrm>
            <a:custGeom>
              <a:avLst/>
              <a:gdLst>
                <a:gd name="T0" fmla="*/ 28 w 28"/>
                <a:gd name="T1" fmla="*/ 7 h 7"/>
                <a:gd name="T2" fmla="*/ 0 w 28"/>
                <a:gd name="T3" fmla="*/ 7 h 7"/>
                <a:gd name="T4" fmla="*/ 0 w 28"/>
                <a:gd name="T5" fmla="*/ 5 h 7"/>
                <a:gd name="T6" fmla="*/ 1 w 28"/>
                <a:gd name="T7" fmla="*/ 2 h 7"/>
                <a:gd name="T8" fmla="*/ 5 w 28"/>
                <a:gd name="T9" fmla="*/ 0 h 7"/>
                <a:gd name="T10" fmla="*/ 23 w 28"/>
                <a:gd name="T11" fmla="*/ 0 h 7"/>
                <a:gd name="T12" fmla="*/ 27 w 28"/>
                <a:gd name="T13" fmla="*/ 2 h 7"/>
                <a:gd name="T14" fmla="*/ 28 w 28"/>
                <a:gd name="T15" fmla="*/ 5 h 7"/>
                <a:gd name="T16" fmla="*/ 28 w 2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7">
                  <a:moveTo>
                    <a:pt x="28" y="7"/>
                  </a:moveTo>
                  <a:cubicBezTo>
                    <a:pt x="0" y="7"/>
                    <a:pt x="0" y="7"/>
                    <a:pt x="0" y="7"/>
                  </a:cubicBezTo>
                  <a:cubicBezTo>
                    <a:pt x="0" y="5"/>
                    <a:pt x="0" y="5"/>
                    <a:pt x="0" y="5"/>
                  </a:cubicBezTo>
                  <a:cubicBezTo>
                    <a:pt x="0" y="4"/>
                    <a:pt x="0" y="3"/>
                    <a:pt x="1" y="2"/>
                  </a:cubicBezTo>
                  <a:cubicBezTo>
                    <a:pt x="2" y="1"/>
                    <a:pt x="4" y="0"/>
                    <a:pt x="5" y="0"/>
                  </a:cubicBezTo>
                  <a:cubicBezTo>
                    <a:pt x="23" y="0"/>
                    <a:pt x="23" y="0"/>
                    <a:pt x="23" y="0"/>
                  </a:cubicBezTo>
                  <a:cubicBezTo>
                    <a:pt x="24" y="0"/>
                    <a:pt x="26" y="1"/>
                    <a:pt x="27" y="2"/>
                  </a:cubicBezTo>
                  <a:cubicBezTo>
                    <a:pt x="28" y="3"/>
                    <a:pt x="28" y="4"/>
                    <a:pt x="28" y="5"/>
                  </a:cubicBezTo>
                  <a:lnTo>
                    <a:pt x="2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21"/>
            <p:cNvSpPr>
              <a:spLocks/>
            </p:cNvSpPr>
            <p:nvPr/>
          </p:nvSpPr>
          <p:spPr bwMode="auto">
            <a:xfrm>
              <a:off x="10854458" y="4247984"/>
              <a:ext cx="178847" cy="147548"/>
            </a:xfrm>
            <a:custGeom>
              <a:avLst/>
              <a:gdLst>
                <a:gd name="T0" fmla="*/ 27 w 40"/>
                <a:gd name="T1" fmla="*/ 33 h 33"/>
                <a:gd name="T2" fmla="*/ 17 w 40"/>
                <a:gd name="T3" fmla="*/ 33 h 33"/>
                <a:gd name="T4" fmla="*/ 5 w 40"/>
                <a:gd name="T5" fmla="*/ 28 h 33"/>
                <a:gd name="T6" fmla="*/ 0 w 40"/>
                <a:gd name="T7" fmla="*/ 16 h 33"/>
                <a:gd name="T8" fmla="*/ 5 w 40"/>
                <a:gd name="T9" fmla="*/ 4 h 33"/>
                <a:gd name="T10" fmla="*/ 17 w 40"/>
                <a:gd name="T11" fmla="*/ 0 h 33"/>
                <a:gd name="T12" fmla="*/ 40 w 40"/>
                <a:gd name="T13" fmla="*/ 0 h 33"/>
                <a:gd name="T14" fmla="*/ 40 w 40"/>
                <a:gd name="T15" fmla="*/ 8 h 33"/>
                <a:gd name="T16" fmla="*/ 17 w 40"/>
                <a:gd name="T17" fmla="*/ 8 h 33"/>
                <a:gd name="T18" fmla="*/ 11 w 40"/>
                <a:gd name="T19" fmla="*/ 10 h 33"/>
                <a:gd name="T20" fmla="*/ 9 w 40"/>
                <a:gd name="T21" fmla="*/ 16 h 33"/>
                <a:gd name="T22" fmla="*/ 11 w 40"/>
                <a:gd name="T23" fmla="*/ 22 h 33"/>
                <a:gd name="T24" fmla="*/ 17 w 40"/>
                <a:gd name="T25" fmla="*/ 24 h 33"/>
                <a:gd name="T26" fmla="*/ 27 w 40"/>
                <a:gd name="T27" fmla="*/ 24 h 33"/>
                <a:gd name="T28" fmla="*/ 27 w 40"/>
                <a:gd name="T2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3">
                  <a:moveTo>
                    <a:pt x="27" y="33"/>
                  </a:moveTo>
                  <a:cubicBezTo>
                    <a:pt x="17" y="33"/>
                    <a:pt x="17" y="33"/>
                    <a:pt x="17" y="33"/>
                  </a:cubicBezTo>
                  <a:cubicBezTo>
                    <a:pt x="12" y="33"/>
                    <a:pt x="8" y="31"/>
                    <a:pt x="5" y="28"/>
                  </a:cubicBezTo>
                  <a:cubicBezTo>
                    <a:pt x="2" y="25"/>
                    <a:pt x="0" y="21"/>
                    <a:pt x="0" y="16"/>
                  </a:cubicBezTo>
                  <a:cubicBezTo>
                    <a:pt x="0" y="12"/>
                    <a:pt x="2" y="8"/>
                    <a:pt x="5" y="4"/>
                  </a:cubicBezTo>
                  <a:cubicBezTo>
                    <a:pt x="8" y="1"/>
                    <a:pt x="12" y="0"/>
                    <a:pt x="17" y="0"/>
                  </a:cubicBezTo>
                  <a:cubicBezTo>
                    <a:pt x="40" y="0"/>
                    <a:pt x="40" y="0"/>
                    <a:pt x="40" y="0"/>
                  </a:cubicBezTo>
                  <a:cubicBezTo>
                    <a:pt x="40" y="8"/>
                    <a:pt x="40" y="8"/>
                    <a:pt x="40" y="8"/>
                  </a:cubicBezTo>
                  <a:cubicBezTo>
                    <a:pt x="17" y="8"/>
                    <a:pt x="17" y="8"/>
                    <a:pt x="17" y="8"/>
                  </a:cubicBezTo>
                  <a:cubicBezTo>
                    <a:pt x="15" y="8"/>
                    <a:pt x="13" y="9"/>
                    <a:pt x="11" y="10"/>
                  </a:cubicBezTo>
                  <a:cubicBezTo>
                    <a:pt x="9" y="12"/>
                    <a:pt x="9" y="14"/>
                    <a:pt x="9" y="16"/>
                  </a:cubicBezTo>
                  <a:cubicBezTo>
                    <a:pt x="9" y="18"/>
                    <a:pt x="9" y="20"/>
                    <a:pt x="11" y="22"/>
                  </a:cubicBezTo>
                  <a:cubicBezTo>
                    <a:pt x="13" y="23"/>
                    <a:pt x="15" y="24"/>
                    <a:pt x="17" y="24"/>
                  </a:cubicBezTo>
                  <a:cubicBezTo>
                    <a:pt x="27" y="24"/>
                    <a:pt x="27" y="24"/>
                    <a:pt x="27" y="24"/>
                  </a:cubicBezTo>
                  <a:lnTo>
                    <a:pt x="2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2"/>
            <p:cNvSpPr>
              <a:spLocks/>
            </p:cNvSpPr>
            <p:nvPr/>
          </p:nvSpPr>
          <p:spPr bwMode="auto">
            <a:xfrm>
              <a:off x="10872342" y="4355292"/>
              <a:ext cx="178847" cy="147548"/>
            </a:xfrm>
            <a:custGeom>
              <a:avLst/>
              <a:gdLst>
                <a:gd name="T0" fmla="*/ 23 w 40"/>
                <a:gd name="T1" fmla="*/ 33 h 33"/>
                <a:gd name="T2" fmla="*/ 0 w 40"/>
                <a:gd name="T3" fmla="*/ 33 h 33"/>
                <a:gd name="T4" fmla="*/ 0 w 40"/>
                <a:gd name="T5" fmla="*/ 25 h 33"/>
                <a:gd name="T6" fmla="*/ 23 w 40"/>
                <a:gd name="T7" fmla="*/ 25 h 33"/>
                <a:gd name="T8" fmla="*/ 29 w 40"/>
                <a:gd name="T9" fmla="*/ 23 h 33"/>
                <a:gd name="T10" fmla="*/ 32 w 40"/>
                <a:gd name="T11" fmla="*/ 17 h 33"/>
                <a:gd name="T12" fmla="*/ 29 w 40"/>
                <a:gd name="T13" fmla="*/ 11 h 33"/>
                <a:gd name="T14" fmla="*/ 23 w 40"/>
                <a:gd name="T15" fmla="*/ 9 h 33"/>
                <a:gd name="T16" fmla="*/ 13 w 40"/>
                <a:gd name="T17" fmla="*/ 9 h 33"/>
                <a:gd name="T18" fmla="*/ 13 w 40"/>
                <a:gd name="T19" fmla="*/ 0 h 33"/>
                <a:gd name="T20" fmla="*/ 23 w 40"/>
                <a:gd name="T21" fmla="*/ 0 h 33"/>
                <a:gd name="T22" fmla="*/ 35 w 40"/>
                <a:gd name="T23" fmla="*/ 5 h 33"/>
                <a:gd name="T24" fmla="*/ 40 w 40"/>
                <a:gd name="T25" fmla="*/ 17 h 33"/>
                <a:gd name="T26" fmla="*/ 35 w 40"/>
                <a:gd name="T27" fmla="*/ 28 h 33"/>
                <a:gd name="T28" fmla="*/ 23 w 40"/>
                <a:gd name="T2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3">
                  <a:moveTo>
                    <a:pt x="23" y="33"/>
                  </a:moveTo>
                  <a:cubicBezTo>
                    <a:pt x="0" y="33"/>
                    <a:pt x="0" y="33"/>
                    <a:pt x="0" y="33"/>
                  </a:cubicBezTo>
                  <a:cubicBezTo>
                    <a:pt x="0" y="25"/>
                    <a:pt x="0" y="25"/>
                    <a:pt x="0" y="25"/>
                  </a:cubicBezTo>
                  <a:cubicBezTo>
                    <a:pt x="23" y="25"/>
                    <a:pt x="23" y="25"/>
                    <a:pt x="23" y="25"/>
                  </a:cubicBezTo>
                  <a:cubicBezTo>
                    <a:pt x="25" y="25"/>
                    <a:pt x="28" y="24"/>
                    <a:pt x="29" y="23"/>
                  </a:cubicBezTo>
                  <a:cubicBezTo>
                    <a:pt x="31" y="21"/>
                    <a:pt x="32" y="19"/>
                    <a:pt x="32" y="17"/>
                  </a:cubicBezTo>
                  <a:cubicBezTo>
                    <a:pt x="32" y="15"/>
                    <a:pt x="31" y="12"/>
                    <a:pt x="29" y="11"/>
                  </a:cubicBezTo>
                  <a:cubicBezTo>
                    <a:pt x="28" y="9"/>
                    <a:pt x="26" y="9"/>
                    <a:pt x="23" y="9"/>
                  </a:cubicBezTo>
                  <a:cubicBezTo>
                    <a:pt x="13" y="9"/>
                    <a:pt x="13" y="9"/>
                    <a:pt x="13" y="9"/>
                  </a:cubicBezTo>
                  <a:cubicBezTo>
                    <a:pt x="13" y="0"/>
                    <a:pt x="13" y="0"/>
                    <a:pt x="13" y="0"/>
                  </a:cubicBezTo>
                  <a:cubicBezTo>
                    <a:pt x="23" y="0"/>
                    <a:pt x="23" y="0"/>
                    <a:pt x="23" y="0"/>
                  </a:cubicBezTo>
                  <a:cubicBezTo>
                    <a:pt x="28" y="0"/>
                    <a:pt x="32" y="2"/>
                    <a:pt x="35" y="5"/>
                  </a:cubicBezTo>
                  <a:cubicBezTo>
                    <a:pt x="38" y="8"/>
                    <a:pt x="40" y="12"/>
                    <a:pt x="40" y="17"/>
                  </a:cubicBezTo>
                  <a:cubicBezTo>
                    <a:pt x="40" y="21"/>
                    <a:pt x="38" y="25"/>
                    <a:pt x="35" y="28"/>
                  </a:cubicBezTo>
                  <a:cubicBezTo>
                    <a:pt x="32" y="32"/>
                    <a:pt x="28" y="33"/>
                    <a:pt x="23"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423"/>
            <p:cNvSpPr>
              <a:spLocks noChangeArrowheads="1"/>
            </p:cNvSpPr>
            <p:nvPr/>
          </p:nvSpPr>
          <p:spPr bwMode="auto">
            <a:xfrm>
              <a:off x="10934939" y="4234571"/>
              <a:ext cx="35769" cy="283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Slide Number Placeholder 5">
            <a:extLst>
              <a:ext uri="{FF2B5EF4-FFF2-40B4-BE49-F238E27FC236}">
                <a16:creationId xmlns:a16="http://schemas.microsoft.com/office/drawing/2014/main" id="{04EDCC28-8F07-47E9-887D-8801786686E9}"/>
              </a:ext>
            </a:extLst>
          </p:cNvPr>
          <p:cNvSpPr>
            <a:spLocks noGrp="1"/>
          </p:cNvSpPr>
          <p:nvPr>
            <p:ph type="sldNum" sz="quarter" idx="12"/>
          </p:nvPr>
        </p:nvSpPr>
        <p:spPr>
          <a:xfrm>
            <a:off x="6553200" y="6356350"/>
            <a:ext cx="2133600" cy="365125"/>
          </a:xfrm>
        </p:spPr>
        <p:txBody>
          <a:bodyPr/>
          <a:lstStyle/>
          <a:p>
            <a:r>
              <a:rPr lang="en-US" dirty="0"/>
              <a:t>17</a:t>
            </a:r>
          </a:p>
        </p:txBody>
      </p:sp>
    </p:spTree>
    <p:extLst>
      <p:ext uri="{BB962C8B-B14F-4D97-AF65-F5344CB8AC3E}">
        <p14:creationId xmlns:p14="http://schemas.microsoft.com/office/powerpoint/2010/main" val="122412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087"/>
            <a:ext cx="8229600" cy="762000"/>
          </a:xfrm>
        </p:spPr>
        <p:txBody>
          <a:bodyPr>
            <a:noAutofit/>
          </a:bodyPr>
          <a:lstStyle/>
          <a:p>
            <a:pPr>
              <a:lnSpc>
                <a:spcPts val="2400"/>
              </a:lnSpc>
            </a:pPr>
            <a:r>
              <a:rPr lang="en-US" dirty="0"/>
              <a:t>Exercise: </a:t>
            </a:r>
            <a:r>
              <a:rPr lang="en-US" dirty="0">
                <a:solidFill>
                  <a:prstClr val="white"/>
                </a:solidFill>
              </a:rPr>
              <a:t>New Amendment Within FAO</a:t>
            </a:r>
            <a:endParaRPr lang="en-US" dirty="0"/>
          </a:p>
        </p:txBody>
      </p:sp>
      <p:sp>
        <p:nvSpPr>
          <p:cNvPr id="5" name="Rectangle 4"/>
          <p:cNvSpPr/>
          <p:nvPr/>
        </p:nvSpPr>
        <p:spPr>
          <a:xfrm>
            <a:off x="4738926" y="1671638"/>
            <a:ext cx="3493008" cy="4360721"/>
          </a:xfrm>
          <a:prstGeom prst="rect">
            <a:avLst/>
          </a:prstGeom>
          <a:solidFill>
            <a:schemeClr val="bg1"/>
          </a:solidFill>
          <a:ln>
            <a:solidFill>
              <a:schemeClr val="bg2">
                <a:lumMod val="50000"/>
              </a:schemeClr>
            </a:solidFill>
          </a:ln>
          <a:effectLst>
            <a:outerShdw blurRad="508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11720" y="1658515"/>
            <a:ext cx="3488906" cy="4361427"/>
          </a:xfrm>
          <a:prstGeom prst="rect">
            <a:avLst/>
          </a:prstGeom>
          <a:solidFill>
            <a:schemeClr val="bg1"/>
          </a:solidFill>
          <a:ln>
            <a:solidFill>
              <a:schemeClr val="tx2">
                <a:lumMod val="60000"/>
                <a:lumOff val="40000"/>
              </a:schemeClr>
            </a:solidFill>
          </a:ln>
          <a:effectLst>
            <a:outerShdw blurRad="508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4811" y="1837759"/>
            <a:ext cx="3091934" cy="3616375"/>
          </a:xfrm>
          <a:prstGeom prst="rect">
            <a:avLst/>
          </a:prstGeom>
          <a:noFill/>
        </p:spPr>
        <p:txBody>
          <a:bodyPr wrap="square" rtlCol="0">
            <a:spAutoFit/>
          </a:bodyPr>
          <a:lstStyle/>
          <a:p>
            <a:pPr>
              <a:spcAft>
                <a:spcPts val="3000"/>
              </a:spcAft>
            </a:pPr>
            <a:r>
              <a:rPr lang="en-US" sz="2400" b="1" dirty="0">
                <a:solidFill>
                  <a:srgbClr val="002060"/>
                </a:solidFill>
                <a:latin typeface="Arial" panose="020B0604020202020204" pitchFamily="34" charset="0"/>
                <a:cs typeface="Arial" panose="020B0604020202020204" pitchFamily="34" charset="0"/>
              </a:rPr>
              <a:t>Scenario:</a:t>
            </a:r>
          </a:p>
          <a:p>
            <a:r>
              <a:rPr lang="en-US" sz="2000" dirty="0">
                <a:solidFill>
                  <a:schemeClr val="tx1">
                    <a:lumMod val="85000"/>
                    <a:lumOff val="15000"/>
                  </a:schemeClr>
                </a:solidFill>
                <a:latin typeface="Arial" panose="020B0604020202020204" pitchFamily="34" charset="0"/>
                <a:cs typeface="Arial" panose="020B0604020202020204" pitchFamily="34" charset="0"/>
              </a:rPr>
              <a:t>A Cost Center wants to send staff to a conference in March that wasn’t planned for in the original budget. It is putting off equipment purchases and has a printing and copying budget surplus to cover it.</a:t>
            </a:r>
            <a:endParaRPr lang="en-US" sz="20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890350" y="1837759"/>
            <a:ext cx="3186850" cy="4129336"/>
          </a:xfrm>
          <a:prstGeom prst="rect">
            <a:avLst/>
          </a:prstGeom>
          <a:noFill/>
        </p:spPr>
        <p:txBody>
          <a:bodyPr wrap="square" rtlCol="0">
            <a:spAutoFit/>
          </a:bodyPr>
          <a:lstStyle/>
          <a:p>
            <a:pPr>
              <a:spcAft>
                <a:spcPts val="3000"/>
              </a:spcAft>
            </a:pPr>
            <a:r>
              <a:rPr lang="en-US" sz="2400" b="1" dirty="0">
                <a:solidFill>
                  <a:srgbClr val="AF9C11"/>
                </a:solidFill>
                <a:latin typeface="Arial" panose="020B0604020202020204" pitchFamily="34" charset="0"/>
                <a:cs typeface="Arial" panose="020B0604020202020204" pitchFamily="34" charset="0"/>
              </a:rPr>
              <a:t>Objectives:</a:t>
            </a:r>
          </a:p>
          <a:p>
            <a:pPr marL="342900" indent="-342900">
              <a:spcAft>
                <a:spcPts val="800"/>
              </a:spcAft>
              <a:buClr>
                <a:srgbClr val="FFC000"/>
              </a:buClr>
              <a:buFont typeface="Wingdings 2" panose="05020102010507070707" pitchFamily="18" charset="2"/>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Create Standard type</a:t>
            </a:r>
          </a:p>
          <a:p>
            <a:pPr marL="342900" indent="-342900">
              <a:spcAft>
                <a:spcPts val="800"/>
              </a:spcAft>
              <a:buClr>
                <a:srgbClr val="FFC000"/>
              </a:buClr>
              <a:buFont typeface="Wingdings 2" panose="05020102010507070707" pitchFamily="18" charset="2"/>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Transfer from printing and copying budget</a:t>
            </a:r>
          </a:p>
          <a:p>
            <a:pPr marL="342900" indent="-342900">
              <a:spcAft>
                <a:spcPts val="800"/>
              </a:spcAft>
              <a:buClr>
                <a:srgbClr val="FFC000"/>
              </a:buClr>
              <a:buFont typeface="Wingdings 2" panose="05020102010507070707" pitchFamily="18" charset="2"/>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Transfer to conference budget</a:t>
            </a:r>
          </a:p>
          <a:p>
            <a:pPr marL="342900" indent="-342900">
              <a:spcAft>
                <a:spcPts val="800"/>
              </a:spcAft>
              <a:buClr>
                <a:srgbClr val="FFC000"/>
              </a:buClr>
              <a:buFont typeface="Wingdings 2" panose="05020102010507070707" pitchFamily="18" charset="2"/>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Make Net amount = 0</a:t>
            </a:r>
          </a:p>
          <a:p>
            <a:pPr marL="342900" indent="-342900">
              <a:spcAft>
                <a:spcPts val="800"/>
              </a:spcAft>
              <a:buClr>
                <a:srgbClr val="FFC000"/>
              </a:buClr>
              <a:buFont typeface="Wingdings 2" panose="05020102010507070707" pitchFamily="18" charset="2"/>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Set start month and spread</a:t>
            </a:r>
          </a:p>
          <a:p>
            <a:pPr marL="342900" indent="-342900">
              <a:spcAft>
                <a:spcPts val="800"/>
              </a:spcAft>
              <a:buClr>
                <a:srgbClr val="FFC000"/>
              </a:buClr>
              <a:buFont typeface="Wingdings 2" panose="05020102010507070707" pitchFamily="18" charset="2"/>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Document request</a:t>
            </a:r>
          </a:p>
        </p:txBody>
      </p:sp>
      <p:grpSp>
        <p:nvGrpSpPr>
          <p:cNvPr id="9" name="Group 8"/>
          <p:cNvGrpSpPr/>
          <p:nvPr/>
        </p:nvGrpSpPr>
        <p:grpSpPr>
          <a:xfrm>
            <a:off x="7159384" y="1143000"/>
            <a:ext cx="1091001" cy="1091001"/>
            <a:chOff x="6663173" y="1110225"/>
            <a:chExt cx="1091001" cy="1091001"/>
          </a:xfrm>
        </p:grpSpPr>
        <p:sp>
          <p:nvSpPr>
            <p:cNvPr id="67" name="AutoShape 89"/>
            <p:cNvSpPr>
              <a:spLocks noChangeAspect="1" noChangeArrowheads="1" noTextEdit="1"/>
            </p:cNvSpPr>
            <p:nvPr/>
          </p:nvSpPr>
          <p:spPr bwMode="auto">
            <a:xfrm>
              <a:off x="6665149" y="1110225"/>
              <a:ext cx="10890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Oval 91"/>
            <p:cNvSpPr>
              <a:spLocks noChangeArrowheads="1"/>
            </p:cNvSpPr>
            <p:nvPr/>
          </p:nvSpPr>
          <p:spPr bwMode="auto">
            <a:xfrm>
              <a:off x="6663173" y="1110225"/>
              <a:ext cx="1091001" cy="1091001"/>
            </a:xfrm>
            <a:prstGeom prst="ellipse">
              <a:avLst/>
            </a:prstGeom>
            <a:solidFill>
              <a:srgbClr val="FDC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2"/>
            <p:cNvSpPr>
              <a:spLocks/>
            </p:cNvSpPr>
            <p:nvPr/>
          </p:nvSpPr>
          <p:spPr bwMode="auto">
            <a:xfrm>
              <a:off x="6872676" y="1311823"/>
              <a:ext cx="881498" cy="879521"/>
            </a:xfrm>
            <a:custGeom>
              <a:avLst/>
              <a:gdLst>
                <a:gd name="T0" fmla="*/ 304 w 459"/>
                <a:gd name="T1" fmla="*/ 1 h 458"/>
                <a:gd name="T2" fmla="*/ 304 w 459"/>
                <a:gd name="T3" fmla="*/ 0 h 458"/>
                <a:gd name="T4" fmla="*/ 278 w 459"/>
                <a:gd name="T5" fmla="*/ 26 h 458"/>
                <a:gd name="T6" fmla="*/ 284 w 459"/>
                <a:gd name="T7" fmla="*/ 50 h 458"/>
                <a:gd name="T8" fmla="*/ 280 w 459"/>
                <a:gd name="T9" fmla="*/ 54 h 458"/>
                <a:gd name="T10" fmla="*/ 166 w 459"/>
                <a:gd name="T11" fmla="*/ 8 h 458"/>
                <a:gd name="T12" fmla="*/ 0 w 459"/>
                <a:gd name="T13" fmla="*/ 173 h 458"/>
                <a:gd name="T14" fmla="*/ 66 w 459"/>
                <a:gd name="T15" fmla="*/ 305 h 458"/>
                <a:gd name="T16" fmla="*/ 66 w 459"/>
                <a:gd name="T17" fmla="*/ 305 h 458"/>
                <a:gd name="T18" fmla="*/ 219 w 459"/>
                <a:gd name="T19" fmla="*/ 458 h 458"/>
                <a:gd name="T20" fmla="*/ 459 w 459"/>
                <a:gd name="T21" fmla="*/ 178 h 458"/>
                <a:gd name="T22" fmla="*/ 458 w 459"/>
                <a:gd name="T23" fmla="*/ 153 h 458"/>
                <a:gd name="T24" fmla="*/ 305 w 459"/>
                <a:gd name="T25" fmla="*/ 0 h 458"/>
                <a:gd name="T26" fmla="*/ 304 w 459"/>
                <a:gd name="T27"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58">
                  <a:moveTo>
                    <a:pt x="304" y="1"/>
                  </a:moveTo>
                  <a:cubicBezTo>
                    <a:pt x="304" y="0"/>
                    <a:pt x="304" y="0"/>
                    <a:pt x="304" y="0"/>
                  </a:cubicBezTo>
                  <a:cubicBezTo>
                    <a:pt x="278" y="26"/>
                    <a:pt x="278" y="26"/>
                    <a:pt x="278" y="26"/>
                  </a:cubicBezTo>
                  <a:cubicBezTo>
                    <a:pt x="284" y="50"/>
                    <a:pt x="284" y="50"/>
                    <a:pt x="284" y="50"/>
                  </a:cubicBezTo>
                  <a:cubicBezTo>
                    <a:pt x="280" y="54"/>
                    <a:pt x="280" y="54"/>
                    <a:pt x="280" y="54"/>
                  </a:cubicBezTo>
                  <a:cubicBezTo>
                    <a:pt x="250" y="25"/>
                    <a:pt x="210" y="8"/>
                    <a:pt x="166" y="8"/>
                  </a:cubicBezTo>
                  <a:cubicBezTo>
                    <a:pt x="74" y="8"/>
                    <a:pt x="0" y="82"/>
                    <a:pt x="0" y="173"/>
                  </a:cubicBezTo>
                  <a:cubicBezTo>
                    <a:pt x="0" y="227"/>
                    <a:pt x="26" y="275"/>
                    <a:pt x="66" y="305"/>
                  </a:cubicBezTo>
                  <a:cubicBezTo>
                    <a:pt x="66" y="305"/>
                    <a:pt x="66" y="305"/>
                    <a:pt x="66" y="305"/>
                  </a:cubicBezTo>
                  <a:cubicBezTo>
                    <a:pt x="219" y="458"/>
                    <a:pt x="219" y="458"/>
                    <a:pt x="219" y="458"/>
                  </a:cubicBezTo>
                  <a:cubicBezTo>
                    <a:pt x="355" y="437"/>
                    <a:pt x="459" y="320"/>
                    <a:pt x="459" y="178"/>
                  </a:cubicBezTo>
                  <a:cubicBezTo>
                    <a:pt x="459" y="170"/>
                    <a:pt x="459" y="161"/>
                    <a:pt x="458" y="153"/>
                  </a:cubicBezTo>
                  <a:cubicBezTo>
                    <a:pt x="305" y="0"/>
                    <a:pt x="305" y="0"/>
                    <a:pt x="305" y="0"/>
                  </a:cubicBezTo>
                  <a:lnTo>
                    <a:pt x="304" y="1"/>
                  </a:lnTo>
                  <a:close/>
                </a:path>
              </a:pathLst>
            </a:custGeom>
            <a:solidFill>
              <a:srgbClr val="F99B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Oval 93"/>
            <p:cNvSpPr>
              <a:spLocks noChangeArrowheads="1"/>
            </p:cNvSpPr>
            <p:nvPr/>
          </p:nvSpPr>
          <p:spPr bwMode="auto">
            <a:xfrm>
              <a:off x="6872676" y="1327635"/>
              <a:ext cx="635429" cy="633453"/>
            </a:xfrm>
            <a:prstGeom prst="ellipse">
              <a:avLst/>
            </a:prstGeom>
            <a:solidFill>
              <a:srgbClr val="175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94"/>
            <p:cNvSpPr>
              <a:spLocks noChangeArrowheads="1"/>
            </p:cNvSpPr>
            <p:nvPr/>
          </p:nvSpPr>
          <p:spPr bwMode="auto">
            <a:xfrm>
              <a:off x="6956676" y="1409657"/>
              <a:ext cx="469407" cy="468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Oval 95"/>
            <p:cNvSpPr>
              <a:spLocks noChangeArrowheads="1"/>
            </p:cNvSpPr>
            <p:nvPr/>
          </p:nvSpPr>
          <p:spPr bwMode="auto">
            <a:xfrm>
              <a:off x="7039687" y="1492668"/>
              <a:ext cx="303385" cy="303385"/>
            </a:xfrm>
            <a:prstGeom prst="ellipse">
              <a:avLst/>
            </a:prstGeom>
            <a:solidFill>
              <a:srgbClr val="175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Oval 96"/>
            <p:cNvSpPr>
              <a:spLocks noChangeArrowheads="1"/>
            </p:cNvSpPr>
            <p:nvPr/>
          </p:nvSpPr>
          <p:spPr bwMode="auto">
            <a:xfrm>
              <a:off x="7121709" y="1574691"/>
              <a:ext cx="138352" cy="1383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97"/>
            <p:cNvSpPr>
              <a:spLocks/>
            </p:cNvSpPr>
            <p:nvPr/>
          </p:nvSpPr>
          <p:spPr bwMode="auto">
            <a:xfrm>
              <a:off x="7190885" y="1327635"/>
              <a:ext cx="317221" cy="633453"/>
            </a:xfrm>
            <a:custGeom>
              <a:avLst/>
              <a:gdLst>
                <a:gd name="T0" fmla="*/ 0 w 165"/>
                <a:gd name="T1" fmla="*/ 0 h 330"/>
                <a:gd name="T2" fmla="*/ 0 w 165"/>
                <a:gd name="T3" fmla="*/ 43 h 330"/>
                <a:gd name="T4" fmla="*/ 122 w 165"/>
                <a:gd name="T5" fmla="*/ 165 h 330"/>
                <a:gd name="T6" fmla="*/ 0 w 165"/>
                <a:gd name="T7" fmla="*/ 287 h 330"/>
                <a:gd name="T8" fmla="*/ 0 w 165"/>
                <a:gd name="T9" fmla="*/ 330 h 330"/>
                <a:gd name="T10" fmla="*/ 165 w 165"/>
                <a:gd name="T11" fmla="*/ 165 h 330"/>
                <a:gd name="T12" fmla="*/ 0 w 165"/>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65" h="330">
                  <a:moveTo>
                    <a:pt x="0" y="0"/>
                  </a:moveTo>
                  <a:cubicBezTo>
                    <a:pt x="0" y="43"/>
                    <a:pt x="0" y="43"/>
                    <a:pt x="0" y="43"/>
                  </a:cubicBezTo>
                  <a:cubicBezTo>
                    <a:pt x="67" y="43"/>
                    <a:pt x="122" y="98"/>
                    <a:pt x="122" y="165"/>
                  </a:cubicBezTo>
                  <a:cubicBezTo>
                    <a:pt x="122" y="233"/>
                    <a:pt x="67" y="287"/>
                    <a:pt x="0" y="287"/>
                  </a:cubicBezTo>
                  <a:cubicBezTo>
                    <a:pt x="0" y="330"/>
                    <a:pt x="0" y="330"/>
                    <a:pt x="0" y="330"/>
                  </a:cubicBezTo>
                  <a:cubicBezTo>
                    <a:pt x="91" y="330"/>
                    <a:pt x="165" y="256"/>
                    <a:pt x="165" y="165"/>
                  </a:cubicBezTo>
                  <a:cubicBezTo>
                    <a:pt x="165" y="74"/>
                    <a:pt x="91" y="0"/>
                    <a:pt x="0"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8"/>
            <p:cNvSpPr>
              <a:spLocks/>
            </p:cNvSpPr>
            <p:nvPr/>
          </p:nvSpPr>
          <p:spPr bwMode="auto">
            <a:xfrm>
              <a:off x="7190885" y="1574691"/>
              <a:ext cx="69176" cy="138352"/>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cubicBezTo>
                    <a:pt x="20" y="0"/>
                    <a:pt x="36" y="16"/>
                    <a:pt x="36" y="36"/>
                  </a:cubicBezTo>
                  <a:cubicBezTo>
                    <a:pt x="36" y="56"/>
                    <a:pt x="20" y="72"/>
                    <a:pt x="0"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99"/>
            <p:cNvSpPr>
              <a:spLocks/>
            </p:cNvSpPr>
            <p:nvPr/>
          </p:nvSpPr>
          <p:spPr bwMode="auto">
            <a:xfrm>
              <a:off x="7190885" y="1492668"/>
              <a:ext cx="152187" cy="303385"/>
            </a:xfrm>
            <a:custGeom>
              <a:avLst/>
              <a:gdLst>
                <a:gd name="T0" fmla="*/ 0 w 79"/>
                <a:gd name="T1" fmla="*/ 0 h 158"/>
                <a:gd name="T2" fmla="*/ 0 w 79"/>
                <a:gd name="T3" fmla="*/ 43 h 158"/>
                <a:gd name="T4" fmla="*/ 36 w 79"/>
                <a:gd name="T5" fmla="*/ 79 h 158"/>
                <a:gd name="T6" fmla="*/ 0 w 79"/>
                <a:gd name="T7" fmla="*/ 115 h 158"/>
                <a:gd name="T8" fmla="*/ 0 w 79"/>
                <a:gd name="T9" fmla="*/ 158 h 158"/>
                <a:gd name="T10" fmla="*/ 79 w 79"/>
                <a:gd name="T11" fmla="*/ 79 h 158"/>
                <a:gd name="T12" fmla="*/ 0 w 79"/>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79" h="158">
                  <a:moveTo>
                    <a:pt x="0" y="0"/>
                  </a:moveTo>
                  <a:cubicBezTo>
                    <a:pt x="0" y="43"/>
                    <a:pt x="0" y="43"/>
                    <a:pt x="0" y="43"/>
                  </a:cubicBezTo>
                  <a:cubicBezTo>
                    <a:pt x="20" y="43"/>
                    <a:pt x="36" y="59"/>
                    <a:pt x="36" y="79"/>
                  </a:cubicBezTo>
                  <a:cubicBezTo>
                    <a:pt x="36" y="99"/>
                    <a:pt x="20" y="115"/>
                    <a:pt x="0" y="115"/>
                  </a:cubicBezTo>
                  <a:cubicBezTo>
                    <a:pt x="0" y="158"/>
                    <a:pt x="0" y="158"/>
                    <a:pt x="0" y="158"/>
                  </a:cubicBezTo>
                  <a:cubicBezTo>
                    <a:pt x="43" y="158"/>
                    <a:pt x="79" y="123"/>
                    <a:pt x="79" y="79"/>
                  </a:cubicBezTo>
                  <a:cubicBezTo>
                    <a:pt x="79" y="35"/>
                    <a:pt x="43" y="0"/>
                    <a:pt x="0"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00"/>
            <p:cNvSpPr>
              <a:spLocks/>
            </p:cNvSpPr>
            <p:nvPr/>
          </p:nvSpPr>
          <p:spPr bwMode="auto">
            <a:xfrm>
              <a:off x="7190885" y="1574691"/>
              <a:ext cx="69176" cy="138352"/>
            </a:xfrm>
            <a:custGeom>
              <a:avLst/>
              <a:gdLst>
                <a:gd name="T0" fmla="*/ 36 w 36"/>
                <a:gd name="T1" fmla="*/ 36 h 72"/>
                <a:gd name="T2" fmla="*/ 0 w 36"/>
                <a:gd name="T3" fmla="*/ 0 h 72"/>
                <a:gd name="T4" fmla="*/ 0 w 36"/>
                <a:gd name="T5" fmla="*/ 72 h 72"/>
                <a:gd name="T6" fmla="*/ 36 w 36"/>
                <a:gd name="T7" fmla="*/ 36 h 72"/>
              </a:gdLst>
              <a:ahLst/>
              <a:cxnLst>
                <a:cxn ang="0">
                  <a:pos x="T0" y="T1"/>
                </a:cxn>
                <a:cxn ang="0">
                  <a:pos x="T2" y="T3"/>
                </a:cxn>
                <a:cxn ang="0">
                  <a:pos x="T4" y="T5"/>
                </a:cxn>
                <a:cxn ang="0">
                  <a:pos x="T6" y="T7"/>
                </a:cxn>
              </a:cxnLst>
              <a:rect l="0" t="0" r="r" b="b"/>
              <a:pathLst>
                <a:path w="36" h="72">
                  <a:moveTo>
                    <a:pt x="36" y="36"/>
                  </a:moveTo>
                  <a:cubicBezTo>
                    <a:pt x="36" y="16"/>
                    <a:pt x="20" y="0"/>
                    <a:pt x="0" y="0"/>
                  </a:cubicBezTo>
                  <a:cubicBezTo>
                    <a:pt x="0" y="72"/>
                    <a:pt x="0" y="72"/>
                    <a:pt x="0" y="72"/>
                  </a:cubicBezTo>
                  <a:cubicBezTo>
                    <a:pt x="20" y="72"/>
                    <a:pt x="36" y="56"/>
                    <a:pt x="36" y="36"/>
                  </a:cubicBezTo>
                  <a:close/>
                </a:path>
              </a:pathLst>
            </a:custGeom>
            <a:solidFill>
              <a:srgbClr val="D1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01"/>
            <p:cNvSpPr>
              <a:spLocks/>
            </p:cNvSpPr>
            <p:nvPr/>
          </p:nvSpPr>
          <p:spPr bwMode="auto">
            <a:xfrm>
              <a:off x="7190885" y="1409657"/>
              <a:ext cx="235198" cy="468419"/>
            </a:xfrm>
            <a:custGeom>
              <a:avLst/>
              <a:gdLst>
                <a:gd name="T0" fmla="*/ 0 w 122"/>
                <a:gd name="T1" fmla="*/ 0 h 244"/>
                <a:gd name="T2" fmla="*/ 0 w 122"/>
                <a:gd name="T3" fmla="*/ 43 h 244"/>
                <a:gd name="T4" fmla="*/ 79 w 122"/>
                <a:gd name="T5" fmla="*/ 122 h 244"/>
                <a:gd name="T6" fmla="*/ 0 w 122"/>
                <a:gd name="T7" fmla="*/ 201 h 244"/>
                <a:gd name="T8" fmla="*/ 0 w 122"/>
                <a:gd name="T9" fmla="*/ 244 h 244"/>
                <a:gd name="T10" fmla="*/ 122 w 122"/>
                <a:gd name="T11" fmla="*/ 122 h 244"/>
                <a:gd name="T12" fmla="*/ 0 w 122"/>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122" h="244">
                  <a:moveTo>
                    <a:pt x="0" y="0"/>
                  </a:moveTo>
                  <a:cubicBezTo>
                    <a:pt x="0" y="43"/>
                    <a:pt x="0" y="43"/>
                    <a:pt x="0" y="43"/>
                  </a:cubicBezTo>
                  <a:cubicBezTo>
                    <a:pt x="43" y="43"/>
                    <a:pt x="79" y="78"/>
                    <a:pt x="79" y="122"/>
                  </a:cubicBezTo>
                  <a:cubicBezTo>
                    <a:pt x="79" y="166"/>
                    <a:pt x="43" y="201"/>
                    <a:pt x="0" y="201"/>
                  </a:cubicBezTo>
                  <a:cubicBezTo>
                    <a:pt x="0" y="244"/>
                    <a:pt x="0" y="244"/>
                    <a:pt x="0" y="244"/>
                  </a:cubicBezTo>
                  <a:cubicBezTo>
                    <a:pt x="67" y="244"/>
                    <a:pt x="122" y="190"/>
                    <a:pt x="122" y="122"/>
                  </a:cubicBezTo>
                  <a:cubicBezTo>
                    <a:pt x="122" y="55"/>
                    <a:pt x="67" y="0"/>
                    <a:pt x="0" y="0"/>
                  </a:cubicBezTo>
                  <a:close/>
                </a:path>
              </a:pathLst>
            </a:custGeom>
            <a:solidFill>
              <a:srgbClr val="D1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02"/>
            <p:cNvSpPr>
              <a:spLocks/>
            </p:cNvSpPr>
            <p:nvPr/>
          </p:nvSpPr>
          <p:spPr bwMode="auto">
            <a:xfrm>
              <a:off x="7192862" y="1311823"/>
              <a:ext cx="335009" cy="334020"/>
            </a:xfrm>
            <a:custGeom>
              <a:avLst/>
              <a:gdLst>
                <a:gd name="T0" fmla="*/ 288 w 339"/>
                <a:gd name="T1" fmla="*/ 122 h 338"/>
                <a:gd name="T2" fmla="*/ 339 w 339"/>
                <a:gd name="T3" fmla="*/ 72 h 338"/>
                <a:gd name="T4" fmla="*/ 282 w 339"/>
                <a:gd name="T5" fmla="*/ 56 h 338"/>
                <a:gd name="T6" fmla="*/ 267 w 339"/>
                <a:gd name="T7" fmla="*/ 0 h 338"/>
                <a:gd name="T8" fmla="*/ 216 w 339"/>
                <a:gd name="T9" fmla="*/ 51 h 338"/>
                <a:gd name="T10" fmla="*/ 228 w 339"/>
                <a:gd name="T11" fmla="*/ 97 h 338"/>
                <a:gd name="T12" fmla="*/ 57 w 339"/>
                <a:gd name="T13" fmla="*/ 268 h 338"/>
                <a:gd name="T14" fmla="*/ 33 w 339"/>
                <a:gd name="T15" fmla="*/ 220 h 338"/>
                <a:gd name="T16" fmla="*/ 16 w 339"/>
                <a:gd name="T17" fmla="*/ 280 h 338"/>
                <a:gd name="T18" fmla="*/ 0 w 339"/>
                <a:gd name="T19" fmla="*/ 338 h 338"/>
                <a:gd name="T20" fmla="*/ 61 w 339"/>
                <a:gd name="T21" fmla="*/ 323 h 338"/>
                <a:gd name="T22" fmla="*/ 119 w 339"/>
                <a:gd name="T23" fmla="*/ 307 h 338"/>
                <a:gd name="T24" fmla="*/ 70 w 339"/>
                <a:gd name="T25" fmla="*/ 282 h 338"/>
                <a:gd name="T26" fmla="*/ 241 w 339"/>
                <a:gd name="T27" fmla="*/ 111 h 338"/>
                <a:gd name="T28" fmla="*/ 288 w 339"/>
                <a:gd name="T29" fmla="*/ 1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9" h="338">
                  <a:moveTo>
                    <a:pt x="288" y="122"/>
                  </a:moveTo>
                  <a:lnTo>
                    <a:pt x="339" y="72"/>
                  </a:lnTo>
                  <a:lnTo>
                    <a:pt x="282" y="56"/>
                  </a:lnTo>
                  <a:lnTo>
                    <a:pt x="267" y="0"/>
                  </a:lnTo>
                  <a:lnTo>
                    <a:pt x="216" y="51"/>
                  </a:lnTo>
                  <a:lnTo>
                    <a:pt x="228" y="97"/>
                  </a:lnTo>
                  <a:lnTo>
                    <a:pt x="57" y="268"/>
                  </a:lnTo>
                  <a:lnTo>
                    <a:pt x="33" y="220"/>
                  </a:lnTo>
                  <a:lnTo>
                    <a:pt x="16" y="280"/>
                  </a:lnTo>
                  <a:lnTo>
                    <a:pt x="0" y="338"/>
                  </a:lnTo>
                  <a:lnTo>
                    <a:pt x="61" y="323"/>
                  </a:lnTo>
                  <a:lnTo>
                    <a:pt x="119" y="307"/>
                  </a:lnTo>
                  <a:lnTo>
                    <a:pt x="70" y="282"/>
                  </a:lnTo>
                  <a:lnTo>
                    <a:pt x="241" y="111"/>
                  </a:lnTo>
                  <a:lnTo>
                    <a:pt x="288" y="122"/>
                  </a:lnTo>
                  <a:close/>
                </a:path>
              </a:pathLst>
            </a:custGeom>
            <a:solidFill>
              <a:srgbClr val="18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03"/>
            <p:cNvSpPr>
              <a:spLocks/>
            </p:cNvSpPr>
            <p:nvPr/>
          </p:nvSpPr>
          <p:spPr bwMode="auto">
            <a:xfrm>
              <a:off x="7192862" y="1311823"/>
              <a:ext cx="278680" cy="334020"/>
            </a:xfrm>
            <a:custGeom>
              <a:avLst/>
              <a:gdLst>
                <a:gd name="T0" fmla="*/ 282 w 282"/>
                <a:gd name="T1" fmla="*/ 56 h 338"/>
                <a:gd name="T2" fmla="*/ 267 w 282"/>
                <a:gd name="T3" fmla="*/ 0 h 338"/>
                <a:gd name="T4" fmla="*/ 216 w 282"/>
                <a:gd name="T5" fmla="*/ 51 h 338"/>
                <a:gd name="T6" fmla="*/ 228 w 282"/>
                <a:gd name="T7" fmla="*/ 97 h 338"/>
                <a:gd name="T8" fmla="*/ 57 w 282"/>
                <a:gd name="T9" fmla="*/ 268 h 338"/>
                <a:gd name="T10" fmla="*/ 33 w 282"/>
                <a:gd name="T11" fmla="*/ 220 h 338"/>
                <a:gd name="T12" fmla="*/ 16 w 282"/>
                <a:gd name="T13" fmla="*/ 280 h 338"/>
                <a:gd name="T14" fmla="*/ 0 w 282"/>
                <a:gd name="T15" fmla="*/ 338 h 338"/>
                <a:gd name="T16" fmla="*/ 282 w 282"/>
                <a:gd name="T17" fmla="*/ 5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38">
                  <a:moveTo>
                    <a:pt x="282" y="56"/>
                  </a:moveTo>
                  <a:lnTo>
                    <a:pt x="267" y="0"/>
                  </a:lnTo>
                  <a:lnTo>
                    <a:pt x="216" y="51"/>
                  </a:lnTo>
                  <a:lnTo>
                    <a:pt x="228" y="97"/>
                  </a:lnTo>
                  <a:lnTo>
                    <a:pt x="57" y="268"/>
                  </a:lnTo>
                  <a:lnTo>
                    <a:pt x="33" y="220"/>
                  </a:lnTo>
                  <a:lnTo>
                    <a:pt x="16" y="280"/>
                  </a:lnTo>
                  <a:lnTo>
                    <a:pt x="0" y="338"/>
                  </a:lnTo>
                  <a:lnTo>
                    <a:pt x="282" y="56"/>
                  </a:lnTo>
                  <a:close/>
                </a:path>
              </a:pathLst>
            </a:custGeom>
            <a:solidFill>
              <a:srgbClr val="19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33"/>
          <p:cNvGrpSpPr>
            <a:grpSpLocks noChangeAspect="1"/>
          </p:cNvGrpSpPr>
          <p:nvPr/>
        </p:nvGrpSpPr>
        <p:grpSpPr bwMode="auto">
          <a:xfrm>
            <a:off x="3332120" y="1143000"/>
            <a:ext cx="1086232" cy="1088136"/>
            <a:chOff x="2888" y="456"/>
            <a:chExt cx="1141" cy="1143"/>
          </a:xfrm>
        </p:grpSpPr>
        <p:sp>
          <p:nvSpPr>
            <p:cNvPr id="12" name="Oval 34"/>
            <p:cNvSpPr>
              <a:spLocks noChangeArrowheads="1"/>
            </p:cNvSpPr>
            <p:nvPr/>
          </p:nvSpPr>
          <p:spPr bwMode="auto">
            <a:xfrm>
              <a:off x="2888" y="456"/>
              <a:ext cx="1141" cy="1143"/>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5"/>
            <p:cNvSpPr>
              <a:spLocks/>
            </p:cNvSpPr>
            <p:nvPr/>
          </p:nvSpPr>
          <p:spPr bwMode="auto">
            <a:xfrm>
              <a:off x="3163" y="679"/>
              <a:ext cx="866" cy="920"/>
            </a:xfrm>
            <a:custGeom>
              <a:avLst/>
              <a:gdLst>
                <a:gd name="T0" fmla="*/ 312 w 509"/>
                <a:gd name="T1" fmla="*/ 0 h 541"/>
                <a:gd name="T2" fmla="*/ 4 w 509"/>
                <a:gd name="T3" fmla="*/ 0 h 541"/>
                <a:gd name="T4" fmla="*/ 0 w 509"/>
                <a:gd name="T5" fmla="*/ 441 h 541"/>
                <a:gd name="T6" fmla="*/ 89 w 509"/>
                <a:gd name="T7" fmla="*/ 530 h 541"/>
                <a:gd name="T8" fmla="*/ 173 w 509"/>
                <a:gd name="T9" fmla="*/ 541 h 541"/>
                <a:gd name="T10" fmla="*/ 509 w 509"/>
                <a:gd name="T11" fmla="*/ 205 h 541"/>
                <a:gd name="T12" fmla="*/ 509 w 509"/>
                <a:gd name="T13" fmla="*/ 200 h 541"/>
                <a:gd name="T14" fmla="*/ 312 w 509"/>
                <a:gd name="T15" fmla="*/ 0 h 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541">
                  <a:moveTo>
                    <a:pt x="312" y="0"/>
                  </a:moveTo>
                  <a:cubicBezTo>
                    <a:pt x="4" y="0"/>
                    <a:pt x="4" y="0"/>
                    <a:pt x="4" y="0"/>
                  </a:cubicBezTo>
                  <a:cubicBezTo>
                    <a:pt x="0" y="441"/>
                    <a:pt x="0" y="441"/>
                    <a:pt x="0" y="441"/>
                  </a:cubicBezTo>
                  <a:cubicBezTo>
                    <a:pt x="89" y="530"/>
                    <a:pt x="89" y="530"/>
                    <a:pt x="89" y="530"/>
                  </a:cubicBezTo>
                  <a:cubicBezTo>
                    <a:pt x="116" y="537"/>
                    <a:pt x="144" y="541"/>
                    <a:pt x="173" y="541"/>
                  </a:cubicBezTo>
                  <a:cubicBezTo>
                    <a:pt x="359" y="541"/>
                    <a:pt x="509" y="391"/>
                    <a:pt x="509" y="205"/>
                  </a:cubicBezTo>
                  <a:cubicBezTo>
                    <a:pt x="509" y="203"/>
                    <a:pt x="509" y="202"/>
                    <a:pt x="509" y="200"/>
                  </a:cubicBezTo>
                  <a:cubicBezTo>
                    <a:pt x="312" y="0"/>
                    <a:pt x="312" y="0"/>
                    <a:pt x="312" y="0"/>
                  </a:cubicBezTo>
                </a:path>
              </a:pathLst>
            </a:custGeom>
            <a:solidFill>
              <a:srgbClr val="2F7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6"/>
            <p:cNvSpPr>
              <a:spLocks/>
            </p:cNvSpPr>
            <p:nvPr/>
          </p:nvSpPr>
          <p:spPr bwMode="auto">
            <a:xfrm>
              <a:off x="3162" y="679"/>
              <a:ext cx="609" cy="751"/>
            </a:xfrm>
            <a:custGeom>
              <a:avLst/>
              <a:gdLst>
                <a:gd name="T0" fmla="*/ 5 w 358"/>
                <a:gd name="T1" fmla="*/ 0 h 442"/>
                <a:gd name="T2" fmla="*/ 0 w 358"/>
                <a:gd name="T3" fmla="*/ 5 h 442"/>
                <a:gd name="T4" fmla="*/ 0 w 358"/>
                <a:gd name="T5" fmla="*/ 437 h 442"/>
                <a:gd name="T6" fmla="*/ 5 w 358"/>
                <a:gd name="T7" fmla="*/ 442 h 442"/>
                <a:gd name="T8" fmla="*/ 353 w 358"/>
                <a:gd name="T9" fmla="*/ 442 h 442"/>
                <a:gd name="T10" fmla="*/ 358 w 358"/>
                <a:gd name="T11" fmla="*/ 437 h 442"/>
                <a:gd name="T12" fmla="*/ 358 w 358"/>
                <a:gd name="T13" fmla="*/ 52 h 442"/>
                <a:gd name="T14" fmla="*/ 313 w 358"/>
                <a:gd name="T15" fmla="*/ 0 h 442"/>
                <a:gd name="T16" fmla="*/ 5 w 358"/>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442">
                  <a:moveTo>
                    <a:pt x="5" y="0"/>
                  </a:moveTo>
                  <a:cubicBezTo>
                    <a:pt x="2" y="0"/>
                    <a:pt x="0" y="2"/>
                    <a:pt x="0" y="5"/>
                  </a:cubicBezTo>
                  <a:cubicBezTo>
                    <a:pt x="0" y="437"/>
                    <a:pt x="0" y="437"/>
                    <a:pt x="0" y="437"/>
                  </a:cubicBezTo>
                  <a:cubicBezTo>
                    <a:pt x="0" y="440"/>
                    <a:pt x="2" y="442"/>
                    <a:pt x="5" y="442"/>
                  </a:cubicBezTo>
                  <a:cubicBezTo>
                    <a:pt x="353" y="442"/>
                    <a:pt x="353" y="442"/>
                    <a:pt x="353" y="442"/>
                  </a:cubicBezTo>
                  <a:cubicBezTo>
                    <a:pt x="356" y="442"/>
                    <a:pt x="358" y="440"/>
                    <a:pt x="358" y="437"/>
                  </a:cubicBezTo>
                  <a:cubicBezTo>
                    <a:pt x="358" y="52"/>
                    <a:pt x="358" y="52"/>
                    <a:pt x="358" y="52"/>
                  </a:cubicBezTo>
                  <a:cubicBezTo>
                    <a:pt x="313" y="0"/>
                    <a:pt x="313" y="0"/>
                    <a:pt x="313" y="0"/>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37"/>
            <p:cNvSpPr>
              <a:spLocks/>
            </p:cNvSpPr>
            <p:nvPr/>
          </p:nvSpPr>
          <p:spPr bwMode="auto">
            <a:xfrm>
              <a:off x="3694" y="679"/>
              <a:ext cx="77" cy="88"/>
            </a:xfrm>
            <a:custGeom>
              <a:avLst/>
              <a:gdLst>
                <a:gd name="T0" fmla="*/ 0 w 45"/>
                <a:gd name="T1" fmla="*/ 0 h 52"/>
                <a:gd name="T2" fmla="*/ 0 w 45"/>
                <a:gd name="T3" fmla="*/ 47 h 52"/>
                <a:gd name="T4" fmla="*/ 5 w 45"/>
                <a:gd name="T5" fmla="*/ 52 h 52"/>
                <a:gd name="T6" fmla="*/ 45 w 45"/>
                <a:gd name="T7" fmla="*/ 52 h 52"/>
                <a:gd name="T8" fmla="*/ 0 w 45"/>
                <a:gd name="T9" fmla="*/ 0 h 52"/>
              </a:gdLst>
              <a:ahLst/>
              <a:cxnLst>
                <a:cxn ang="0">
                  <a:pos x="T0" y="T1"/>
                </a:cxn>
                <a:cxn ang="0">
                  <a:pos x="T2" y="T3"/>
                </a:cxn>
                <a:cxn ang="0">
                  <a:pos x="T4" y="T5"/>
                </a:cxn>
                <a:cxn ang="0">
                  <a:pos x="T6" y="T7"/>
                </a:cxn>
                <a:cxn ang="0">
                  <a:pos x="T8" y="T9"/>
                </a:cxn>
              </a:cxnLst>
              <a:rect l="0" t="0" r="r" b="b"/>
              <a:pathLst>
                <a:path w="45" h="52">
                  <a:moveTo>
                    <a:pt x="0" y="0"/>
                  </a:moveTo>
                  <a:cubicBezTo>
                    <a:pt x="0" y="47"/>
                    <a:pt x="0" y="47"/>
                    <a:pt x="0" y="47"/>
                  </a:cubicBezTo>
                  <a:cubicBezTo>
                    <a:pt x="0" y="50"/>
                    <a:pt x="3" y="52"/>
                    <a:pt x="5" y="52"/>
                  </a:cubicBezTo>
                  <a:cubicBezTo>
                    <a:pt x="45" y="52"/>
                    <a:pt x="45" y="52"/>
                    <a:pt x="45" y="52"/>
                  </a:cubicBezTo>
                  <a:lnTo>
                    <a:pt x="0" y="0"/>
                  </a:lnTo>
                  <a:close/>
                </a:path>
              </a:pathLst>
            </a:custGeom>
            <a:solidFill>
              <a:srgbClr val="666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38"/>
            <p:cNvSpPr>
              <a:spLocks/>
            </p:cNvSpPr>
            <p:nvPr/>
          </p:nvSpPr>
          <p:spPr bwMode="auto">
            <a:xfrm>
              <a:off x="3277" y="762"/>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39"/>
            <p:cNvSpPr>
              <a:spLocks noChangeShapeType="1"/>
            </p:cNvSpPr>
            <p:nvPr/>
          </p:nvSpPr>
          <p:spPr bwMode="auto">
            <a:xfrm>
              <a:off x="3277" y="762"/>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0"/>
            <p:cNvSpPr>
              <a:spLocks/>
            </p:cNvSpPr>
            <p:nvPr/>
          </p:nvSpPr>
          <p:spPr bwMode="auto">
            <a:xfrm>
              <a:off x="3277" y="808"/>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41"/>
            <p:cNvSpPr>
              <a:spLocks noChangeShapeType="1"/>
            </p:cNvSpPr>
            <p:nvPr/>
          </p:nvSpPr>
          <p:spPr bwMode="auto">
            <a:xfrm>
              <a:off x="3277" y="808"/>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2"/>
            <p:cNvSpPr>
              <a:spLocks/>
            </p:cNvSpPr>
            <p:nvPr/>
          </p:nvSpPr>
          <p:spPr bwMode="auto">
            <a:xfrm>
              <a:off x="3277" y="85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43"/>
            <p:cNvSpPr>
              <a:spLocks noChangeShapeType="1"/>
            </p:cNvSpPr>
            <p:nvPr/>
          </p:nvSpPr>
          <p:spPr bwMode="auto">
            <a:xfrm>
              <a:off x="3277" y="85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4"/>
            <p:cNvSpPr>
              <a:spLocks/>
            </p:cNvSpPr>
            <p:nvPr/>
          </p:nvSpPr>
          <p:spPr bwMode="auto">
            <a:xfrm>
              <a:off x="3277" y="901"/>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45"/>
            <p:cNvSpPr>
              <a:spLocks noChangeShapeType="1"/>
            </p:cNvSpPr>
            <p:nvPr/>
          </p:nvSpPr>
          <p:spPr bwMode="auto">
            <a:xfrm>
              <a:off x="3277" y="901"/>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6"/>
            <p:cNvSpPr>
              <a:spLocks/>
            </p:cNvSpPr>
            <p:nvPr/>
          </p:nvSpPr>
          <p:spPr bwMode="auto">
            <a:xfrm>
              <a:off x="3277" y="947"/>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47"/>
            <p:cNvSpPr>
              <a:spLocks noChangeShapeType="1"/>
            </p:cNvSpPr>
            <p:nvPr/>
          </p:nvSpPr>
          <p:spPr bwMode="auto">
            <a:xfrm>
              <a:off x="3277" y="947"/>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8"/>
            <p:cNvSpPr>
              <a:spLocks/>
            </p:cNvSpPr>
            <p:nvPr/>
          </p:nvSpPr>
          <p:spPr bwMode="auto">
            <a:xfrm>
              <a:off x="3277" y="995"/>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49"/>
            <p:cNvSpPr>
              <a:spLocks noChangeShapeType="1"/>
            </p:cNvSpPr>
            <p:nvPr/>
          </p:nvSpPr>
          <p:spPr bwMode="auto">
            <a:xfrm>
              <a:off x="3277" y="995"/>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0"/>
            <p:cNvSpPr>
              <a:spLocks/>
            </p:cNvSpPr>
            <p:nvPr/>
          </p:nvSpPr>
          <p:spPr bwMode="auto">
            <a:xfrm>
              <a:off x="3277" y="1041"/>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51"/>
            <p:cNvSpPr>
              <a:spLocks noChangeShapeType="1"/>
            </p:cNvSpPr>
            <p:nvPr/>
          </p:nvSpPr>
          <p:spPr bwMode="auto">
            <a:xfrm>
              <a:off x="3277" y="1041"/>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52"/>
            <p:cNvSpPr>
              <a:spLocks/>
            </p:cNvSpPr>
            <p:nvPr/>
          </p:nvSpPr>
          <p:spPr bwMode="auto">
            <a:xfrm>
              <a:off x="3277" y="1087"/>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53"/>
            <p:cNvSpPr>
              <a:spLocks noChangeShapeType="1"/>
            </p:cNvSpPr>
            <p:nvPr/>
          </p:nvSpPr>
          <p:spPr bwMode="auto">
            <a:xfrm>
              <a:off x="3277" y="1087"/>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54"/>
            <p:cNvSpPr>
              <a:spLocks/>
            </p:cNvSpPr>
            <p:nvPr/>
          </p:nvSpPr>
          <p:spPr bwMode="auto">
            <a:xfrm>
              <a:off x="3277" y="1133"/>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55"/>
            <p:cNvSpPr>
              <a:spLocks noChangeShapeType="1"/>
            </p:cNvSpPr>
            <p:nvPr/>
          </p:nvSpPr>
          <p:spPr bwMode="auto">
            <a:xfrm>
              <a:off x="3277" y="1133"/>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56"/>
            <p:cNvSpPr>
              <a:spLocks/>
            </p:cNvSpPr>
            <p:nvPr/>
          </p:nvSpPr>
          <p:spPr bwMode="auto">
            <a:xfrm>
              <a:off x="3277" y="1180"/>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57"/>
            <p:cNvSpPr>
              <a:spLocks noChangeShapeType="1"/>
            </p:cNvSpPr>
            <p:nvPr/>
          </p:nvSpPr>
          <p:spPr bwMode="auto">
            <a:xfrm>
              <a:off x="3277" y="1180"/>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8"/>
            <p:cNvSpPr>
              <a:spLocks/>
            </p:cNvSpPr>
            <p:nvPr/>
          </p:nvSpPr>
          <p:spPr bwMode="auto">
            <a:xfrm>
              <a:off x="3277" y="122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59"/>
            <p:cNvSpPr>
              <a:spLocks noChangeShapeType="1"/>
            </p:cNvSpPr>
            <p:nvPr/>
          </p:nvSpPr>
          <p:spPr bwMode="auto">
            <a:xfrm>
              <a:off x="3277" y="122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0"/>
            <p:cNvSpPr>
              <a:spLocks/>
            </p:cNvSpPr>
            <p:nvPr/>
          </p:nvSpPr>
          <p:spPr bwMode="auto">
            <a:xfrm>
              <a:off x="3277" y="1272"/>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61"/>
            <p:cNvSpPr>
              <a:spLocks noChangeShapeType="1"/>
            </p:cNvSpPr>
            <p:nvPr/>
          </p:nvSpPr>
          <p:spPr bwMode="auto">
            <a:xfrm>
              <a:off x="3277" y="1272"/>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2"/>
            <p:cNvSpPr>
              <a:spLocks/>
            </p:cNvSpPr>
            <p:nvPr/>
          </p:nvSpPr>
          <p:spPr bwMode="auto">
            <a:xfrm>
              <a:off x="3277" y="1320"/>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63"/>
            <p:cNvSpPr>
              <a:spLocks noChangeShapeType="1"/>
            </p:cNvSpPr>
            <p:nvPr/>
          </p:nvSpPr>
          <p:spPr bwMode="auto">
            <a:xfrm>
              <a:off x="3277" y="1320"/>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4"/>
            <p:cNvSpPr>
              <a:spLocks/>
            </p:cNvSpPr>
            <p:nvPr/>
          </p:nvSpPr>
          <p:spPr bwMode="auto">
            <a:xfrm>
              <a:off x="3277" y="136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5"/>
            <p:cNvSpPr>
              <a:spLocks noChangeShapeType="1"/>
            </p:cNvSpPr>
            <p:nvPr/>
          </p:nvSpPr>
          <p:spPr bwMode="auto">
            <a:xfrm>
              <a:off x="3277" y="136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6"/>
            <p:cNvSpPr>
              <a:spLocks/>
            </p:cNvSpPr>
            <p:nvPr/>
          </p:nvSpPr>
          <p:spPr bwMode="auto">
            <a:xfrm>
              <a:off x="3180" y="701"/>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7"/>
            <p:cNvSpPr>
              <a:spLocks/>
            </p:cNvSpPr>
            <p:nvPr/>
          </p:nvSpPr>
          <p:spPr bwMode="auto">
            <a:xfrm>
              <a:off x="3180" y="757"/>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8"/>
            <p:cNvSpPr>
              <a:spLocks/>
            </p:cNvSpPr>
            <p:nvPr/>
          </p:nvSpPr>
          <p:spPr bwMode="auto">
            <a:xfrm>
              <a:off x="3180" y="813"/>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9"/>
            <p:cNvSpPr>
              <a:spLocks/>
            </p:cNvSpPr>
            <p:nvPr/>
          </p:nvSpPr>
          <p:spPr bwMode="auto">
            <a:xfrm>
              <a:off x="3180" y="869"/>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70"/>
            <p:cNvSpPr>
              <a:spLocks/>
            </p:cNvSpPr>
            <p:nvPr/>
          </p:nvSpPr>
          <p:spPr bwMode="auto">
            <a:xfrm>
              <a:off x="3180" y="925"/>
              <a:ext cx="40" cy="38"/>
            </a:xfrm>
            <a:custGeom>
              <a:avLst/>
              <a:gdLst>
                <a:gd name="T0" fmla="*/ 23 w 23"/>
                <a:gd name="T1" fmla="*/ 17 h 22"/>
                <a:gd name="T2" fmla="*/ 19 w 23"/>
                <a:gd name="T3" fmla="*/ 22 h 22"/>
                <a:gd name="T4" fmla="*/ 5 w 23"/>
                <a:gd name="T5" fmla="*/ 22 h 22"/>
                <a:gd name="T6" fmla="*/ 0 w 23"/>
                <a:gd name="T7" fmla="*/ 17 h 22"/>
                <a:gd name="T8" fmla="*/ 0 w 23"/>
                <a:gd name="T9" fmla="*/ 5 h 22"/>
                <a:gd name="T10" fmla="*/ 5 w 23"/>
                <a:gd name="T11" fmla="*/ 0 h 22"/>
                <a:gd name="T12" fmla="*/ 19 w 23"/>
                <a:gd name="T13" fmla="*/ 0 h 22"/>
                <a:gd name="T14" fmla="*/ 23 w 23"/>
                <a:gd name="T15" fmla="*/ 5 h 22"/>
                <a:gd name="T16" fmla="*/ 23 w 23"/>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7"/>
                  </a:moveTo>
                  <a:cubicBezTo>
                    <a:pt x="23" y="20"/>
                    <a:pt x="21" y="22"/>
                    <a:pt x="19" y="22"/>
                  </a:cubicBezTo>
                  <a:cubicBezTo>
                    <a:pt x="5" y="22"/>
                    <a:pt x="5" y="22"/>
                    <a:pt x="5" y="22"/>
                  </a:cubicBezTo>
                  <a:cubicBezTo>
                    <a:pt x="3" y="22"/>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71"/>
            <p:cNvSpPr>
              <a:spLocks/>
            </p:cNvSpPr>
            <p:nvPr/>
          </p:nvSpPr>
          <p:spPr bwMode="auto">
            <a:xfrm>
              <a:off x="3180" y="980"/>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2"/>
            <p:cNvSpPr>
              <a:spLocks/>
            </p:cNvSpPr>
            <p:nvPr/>
          </p:nvSpPr>
          <p:spPr bwMode="auto">
            <a:xfrm>
              <a:off x="3180" y="1036"/>
              <a:ext cx="40" cy="39"/>
            </a:xfrm>
            <a:custGeom>
              <a:avLst/>
              <a:gdLst>
                <a:gd name="T0" fmla="*/ 23 w 23"/>
                <a:gd name="T1" fmla="*/ 17 h 23"/>
                <a:gd name="T2" fmla="*/ 19 w 23"/>
                <a:gd name="T3" fmla="*/ 23 h 23"/>
                <a:gd name="T4" fmla="*/ 5 w 23"/>
                <a:gd name="T5" fmla="*/ 23 h 23"/>
                <a:gd name="T6" fmla="*/ 0 w 23"/>
                <a:gd name="T7" fmla="*/ 17 h 23"/>
                <a:gd name="T8" fmla="*/ 0 w 23"/>
                <a:gd name="T9" fmla="*/ 6 h 23"/>
                <a:gd name="T10" fmla="*/ 5 w 23"/>
                <a:gd name="T11" fmla="*/ 0 h 23"/>
                <a:gd name="T12" fmla="*/ 19 w 23"/>
                <a:gd name="T13" fmla="*/ 0 h 23"/>
                <a:gd name="T14" fmla="*/ 23 w 23"/>
                <a:gd name="T15" fmla="*/ 6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6"/>
                    <a:pt x="0" y="6"/>
                    <a:pt x="0" y="6"/>
                  </a:cubicBezTo>
                  <a:cubicBezTo>
                    <a:pt x="0" y="3"/>
                    <a:pt x="3" y="0"/>
                    <a:pt x="5" y="0"/>
                  </a:cubicBezTo>
                  <a:cubicBezTo>
                    <a:pt x="19" y="0"/>
                    <a:pt x="19" y="0"/>
                    <a:pt x="19" y="0"/>
                  </a:cubicBezTo>
                  <a:cubicBezTo>
                    <a:pt x="21" y="0"/>
                    <a:pt x="23" y="3"/>
                    <a:pt x="23" y="6"/>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3"/>
            <p:cNvSpPr>
              <a:spLocks/>
            </p:cNvSpPr>
            <p:nvPr/>
          </p:nvSpPr>
          <p:spPr bwMode="auto">
            <a:xfrm>
              <a:off x="3180" y="1092"/>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4"/>
            <p:cNvSpPr>
              <a:spLocks/>
            </p:cNvSpPr>
            <p:nvPr/>
          </p:nvSpPr>
          <p:spPr bwMode="auto">
            <a:xfrm>
              <a:off x="3180" y="1148"/>
              <a:ext cx="40" cy="37"/>
            </a:xfrm>
            <a:custGeom>
              <a:avLst/>
              <a:gdLst>
                <a:gd name="T0" fmla="*/ 23 w 23"/>
                <a:gd name="T1" fmla="*/ 17 h 22"/>
                <a:gd name="T2" fmla="*/ 19 w 23"/>
                <a:gd name="T3" fmla="*/ 22 h 22"/>
                <a:gd name="T4" fmla="*/ 5 w 23"/>
                <a:gd name="T5" fmla="*/ 22 h 22"/>
                <a:gd name="T6" fmla="*/ 0 w 23"/>
                <a:gd name="T7" fmla="*/ 17 h 22"/>
                <a:gd name="T8" fmla="*/ 0 w 23"/>
                <a:gd name="T9" fmla="*/ 5 h 22"/>
                <a:gd name="T10" fmla="*/ 5 w 23"/>
                <a:gd name="T11" fmla="*/ 0 h 22"/>
                <a:gd name="T12" fmla="*/ 19 w 23"/>
                <a:gd name="T13" fmla="*/ 0 h 22"/>
                <a:gd name="T14" fmla="*/ 23 w 23"/>
                <a:gd name="T15" fmla="*/ 5 h 22"/>
                <a:gd name="T16" fmla="*/ 23 w 23"/>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7"/>
                  </a:moveTo>
                  <a:cubicBezTo>
                    <a:pt x="23" y="20"/>
                    <a:pt x="21" y="22"/>
                    <a:pt x="19" y="22"/>
                  </a:cubicBezTo>
                  <a:cubicBezTo>
                    <a:pt x="5" y="22"/>
                    <a:pt x="5" y="22"/>
                    <a:pt x="5" y="22"/>
                  </a:cubicBezTo>
                  <a:cubicBezTo>
                    <a:pt x="3" y="22"/>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75"/>
            <p:cNvSpPr>
              <a:spLocks/>
            </p:cNvSpPr>
            <p:nvPr/>
          </p:nvSpPr>
          <p:spPr bwMode="auto">
            <a:xfrm>
              <a:off x="3180" y="1202"/>
              <a:ext cx="40" cy="40"/>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76"/>
            <p:cNvSpPr>
              <a:spLocks/>
            </p:cNvSpPr>
            <p:nvPr/>
          </p:nvSpPr>
          <p:spPr bwMode="auto">
            <a:xfrm>
              <a:off x="3180" y="1259"/>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77"/>
            <p:cNvSpPr>
              <a:spLocks/>
            </p:cNvSpPr>
            <p:nvPr/>
          </p:nvSpPr>
          <p:spPr bwMode="auto">
            <a:xfrm>
              <a:off x="3180" y="1315"/>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8"/>
            <p:cNvSpPr>
              <a:spLocks/>
            </p:cNvSpPr>
            <p:nvPr/>
          </p:nvSpPr>
          <p:spPr bwMode="auto">
            <a:xfrm>
              <a:off x="3180" y="1371"/>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79"/>
            <p:cNvSpPr>
              <a:spLocks/>
            </p:cNvSpPr>
            <p:nvPr/>
          </p:nvSpPr>
          <p:spPr bwMode="auto">
            <a:xfrm>
              <a:off x="3595" y="871"/>
              <a:ext cx="143" cy="495"/>
            </a:xfrm>
            <a:custGeom>
              <a:avLst/>
              <a:gdLst>
                <a:gd name="T0" fmla="*/ 82 w 84"/>
                <a:gd name="T1" fmla="*/ 5 h 291"/>
                <a:gd name="T2" fmla="*/ 65 w 84"/>
                <a:gd name="T3" fmla="*/ 0 h 291"/>
                <a:gd name="T4" fmla="*/ 60 w 84"/>
                <a:gd name="T5" fmla="*/ 5 h 291"/>
                <a:gd name="T6" fmla="*/ 0 w 84"/>
                <a:gd name="T7" fmla="*/ 242 h 291"/>
                <a:gd name="T8" fmla="*/ 0 w 84"/>
                <a:gd name="T9" fmla="*/ 291 h 291"/>
                <a:gd name="T10" fmla="*/ 24 w 84"/>
                <a:gd name="T11" fmla="*/ 246 h 291"/>
                <a:gd name="T12" fmla="*/ 84 w 84"/>
                <a:gd name="T13" fmla="*/ 11 h 291"/>
                <a:gd name="T14" fmla="*/ 82 w 84"/>
                <a:gd name="T15" fmla="*/ 5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291">
                  <a:moveTo>
                    <a:pt x="82" y="5"/>
                  </a:moveTo>
                  <a:cubicBezTo>
                    <a:pt x="65" y="0"/>
                    <a:pt x="65" y="0"/>
                    <a:pt x="65" y="0"/>
                  </a:cubicBezTo>
                  <a:cubicBezTo>
                    <a:pt x="63" y="0"/>
                    <a:pt x="61" y="2"/>
                    <a:pt x="60" y="5"/>
                  </a:cubicBezTo>
                  <a:cubicBezTo>
                    <a:pt x="0" y="242"/>
                    <a:pt x="0" y="242"/>
                    <a:pt x="0" y="242"/>
                  </a:cubicBezTo>
                  <a:cubicBezTo>
                    <a:pt x="0" y="291"/>
                    <a:pt x="0" y="291"/>
                    <a:pt x="0" y="291"/>
                  </a:cubicBezTo>
                  <a:cubicBezTo>
                    <a:pt x="24" y="246"/>
                    <a:pt x="24" y="246"/>
                    <a:pt x="24" y="246"/>
                  </a:cubicBezTo>
                  <a:cubicBezTo>
                    <a:pt x="84" y="11"/>
                    <a:pt x="84" y="11"/>
                    <a:pt x="84" y="11"/>
                  </a:cubicBezTo>
                  <a:cubicBezTo>
                    <a:pt x="84" y="8"/>
                    <a:pt x="84" y="5"/>
                    <a:pt x="82" y="5"/>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80"/>
            <p:cNvSpPr>
              <a:spLocks/>
            </p:cNvSpPr>
            <p:nvPr/>
          </p:nvSpPr>
          <p:spPr bwMode="auto">
            <a:xfrm>
              <a:off x="3595" y="871"/>
              <a:ext cx="125" cy="495"/>
            </a:xfrm>
            <a:custGeom>
              <a:avLst/>
              <a:gdLst>
                <a:gd name="T0" fmla="*/ 73 w 73"/>
                <a:gd name="T1" fmla="*/ 2 h 291"/>
                <a:gd name="T2" fmla="*/ 65 w 73"/>
                <a:gd name="T3" fmla="*/ 0 h 291"/>
                <a:gd name="T4" fmla="*/ 60 w 73"/>
                <a:gd name="T5" fmla="*/ 5 h 291"/>
                <a:gd name="T6" fmla="*/ 0 w 73"/>
                <a:gd name="T7" fmla="*/ 242 h 291"/>
                <a:gd name="T8" fmla="*/ 0 w 73"/>
                <a:gd name="T9" fmla="*/ 291 h 291"/>
                <a:gd name="T10" fmla="*/ 73 w 73"/>
                <a:gd name="T11" fmla="*/ 2 h 291"/>
              </a:gdLst>
              <a:ahLst/>
              <a:cxnLst>
                <a:cxn ang="0">
                  <a:pos x="T0" y="T1"/>
                </a:cxn>
                <a:cxn ang="0">
                  <a:pos x="T2" y="T3"/>
                </a:cxn>
                <a:cxn ang="0">
                  <a:pos x="T4" y="T5"/>
                </a:cxn>
                <a:cxn ang="0">
                  <a:pos x="T6" y="T7"/>
                </a:cxn>
                <a:cxn ang="0">
                  <a:pos x="T8" y="T9"/>
                </a:cxn>
                <a:cxn ang="0">
                  <a:pos x="T10" y="T11"/>
                </a:cxn>
              </a:cxnLst>
              <a:rect l="0" t="0" r="r" b="b"/>
              <a:pathLst>
                <a:path w="73" h="291">
                  <a:moveTo>
                    <a:pt x="73" y="2"/>
                  </a:moveTo>
                  <a:cubicBezTo>
                    <a:pt x="65" y="0"/>
                    <a:pt x="65" y="0"/>
                    <a:pt x="65" y="0"/>
                  </a:cubicBezTo>
                  <a:cubicBezTo>
                    <a:pt x="63" y="0"/>
                    <a:pt x="61" y="2"/>
                    <a:pt x="60" y="5"/>
                  </a:cubicBezTo>
                  <a:cubicBezTo>
                    <a:pt x="0" y="242"/>
                    <a:pt x="0" y="242"/>
                    <a:pt x="0" y="242"/>
                  </a:cubicBezTo>
                  <a:cubicBezTo>
                    <a:pt x="0" y="291"/>
                    <a:pt x="0" y="291"/>
                    <a:pt x="0" y="291"/>
                  </a:cubicBezTo>
                  <a:lnTo>
                    <a:pt x="73" y="2"/>
                  </a:lnTo>
                  <a:close/>
                </a:path>
              </a:pathLst>
            </a:custGeom>
            <a:solidFill>
              <a:srgbClr val="C59B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81"/>
            <p:cNvSpPr>
              <a:spLocks/>
            </p:cNvSpPr>
            <p:nvPr/>
          </p:nvSpPr>
          <p:spPr bwMode="auto">
            <a:xfrm>
              <a:off x="3595" y="954"/>
              <a:ext cx="123" cy="337"/>
            </a:xfrm>
            <a:custGeom>
              <a:avLst/>
              <a:gdLst>
                <a:gd name="T0" fmla="*/ 84 w 123"/>
                <a:gd name="T1" fmla="*/ 0 h 337"/>
                <a:gd name="T2" fmla="*/ 0 w 123"/>
                <a:gd name="T3" fmla="*/ 327 h 337"/>
                <a:gd name="T4" fmla="*/ 16 w 123"/>
                <a:gd name="T5" fmla="*/ 310 h 337"/>
                <a:gd name="T6" fmla="*/ 19 w 123"/>
                <a:gd name="T7" fmla="*/ 337 h 337"/>
                <a:gd name="T8" fmla="*/ 36 w 123"/>
                <a:gd name="T9" fmla="*/ 315 h 337"/>
                <a:gd name="T10" fmla="*/ 41 w 123"/>
                <a:gd name="T11" fmla="*/ 335 h 337"/>
                <a:gd name="T12" fmla="*/ 41 w 123"/>
                <a:gd name="T13" fmla="*/ 335 h 337"/>
                <a:gd name="T14" fmla="*/ 123 w 123"/>
                <a:gd name="T15" fmla="*/ 10 h 337"/>
                <a:gd name="T16" fmla="*/ 84 w 123"/>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337">
                  <a:moveTo>
                    <a:pt x="84" y="0"/>
                  </a:moveTo>
                  <a:lnTo>
                    <a:pt x="0" y="327"/>
                  </a:lnTo>
                  <a:lnTo>
                    <a:pt x="16" y="310"/>
                  </a:lnTo>
                  <a:lnTo>
                    <a:pt x="19" y="337"/>
                  </a:lnTo>
                  <a:lnTo>
                    <a:pt x="36" y="315"/>
                  </a:lnTo>
                  <a:lnTo>
                    <a:pt x="41" y="335"/>
                  </a:lnTo>
                  <a:lnTo>
                    <a:pt x="41" y="335"/>
                  </a:lnTo>
                  <a:lnTo>
                    <a:pt x="123" y="10"/>
                  </a:lnTo>
                  <a:lnTo>
                    <a:pt x="84" y="0"/>
                  </a:lnTo>
                  <a:close/>
                </a:path>
              </a:pathLst>
            </a:custGeom>
            <a:solidFill>
              <a:srgbClr val="F1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82"/>
            <p:cNvSpPr>
              <a:spLocks/>
            </p:cNvSpPr>
            <p:nvPr/>
          </p:nvSpPr>
          <p:spPr bwMode="auto">
            <a:xfrm>
              <a:off x="3595" y="954"/>
              <a:ext cx="114" cy="337"/>
            </a:xfrm>
            <a:custGeom>
              <a:avLst/>
              <a:gdLst>
                <a:gd name="T0" fmla="*/ 36 w 114"/>
                <a:gd name="T1" fmla="*/ 316 h 337"/>
                <a:gd name="T2" fmla="*/ 114 w 114"/>
                <a:gd name="T3" fmla="*/ 7 h 337"/>
                <a:gd name="T4" fmla="*/ 84 w 114"/>
                <a:gd name="T5" fmla="*/ 0 h 337"/>
                <a:gd name="T6" fmla="*/ 0 w 114"/>
                <a:gd name="T7" fmla="*/ 327 h 337"/>
                <a:gd name="T8" fmla="*/ 16 w 114"/>
                <a:gd name="T9" fmla="*/ 310 h 337"/>
                <a:gd name="T10" fmla="*/ 19 w 114"/>
                <a:gd name="T11" fmla="*/ 337 h 337"/>
                <a:gd name="T12" fmla="*/ 36 w 114"/>
                <a:gd name="T13" fmla="*/ 315 h 337"/>
                <a:gd name="T14" fmla="*/ 36 w 114"/>
                <a:gd name="T15" fmla="*/ 31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337">
                  <a:moveTo>
                    <a:pt x="36" y="316"/>
                  </a:moveTo>
                  <a:lnTo>
                    <a:pt x="114" y="7"/>
                  </a:lnTo>
                  <a:lnTo>
                    <a:pt x="84" y="0"/>
                  </a:lnTo>
                  <a:lnTo>
                    <a:pt x="0" y="327"/>
                  </a:lnTo>
                  <a:lnTo>
                    <a:pt x="16" y="310"/>
                  </a:lnTo>
                  <a:lnTo>
                    <a:pt x="19" y="337"/>
                  </a:lnTo>
                  <a:lnTo>
                    <a:pt x="36" y="315"/>
                  </a:lnTo>
                  <a:lnTo>
                    <a:pt x="36" y="316"/>
                  </a:lnTo>
                  <a:close/>
                </a:path>
              </a:pathLst>
            </a:custGeom>
            <a:solidFill>
              <a:srgbClr val="F79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83"/>
            <p:cNvSpPr>
              <a:spLocks/>
            </p:cNvSpPr>
            <p:nvPr/>
          </p:nvSpPr>
          <p:spPr bwMode="auto">
            <a:xfrm>
              <a:off x="3595" y="954"/>
              <a:ext cx="92" cy="327"/>
            </a:xfrm>
            <a:custGeom>
              <a:avLst/>
              <a:gdLst>
                <a:gd name="T0" fmla="*/ 92 w 92"/>
                <a:gd name="T1" fmla="*/ 2 h 327"/>
                <a:gd name="T2" fmla="*/ 84 w 92"/>
                <a:gd name="T3" fmla="*/ 0 h 327"/>
                <a:gd name="T4" fmla="*/ 0 w 92"/>
                <a:gd name="T5" fmla="*/ 327 h 327"/>
                <a:gd name="T6" fmla="*/ 14 w 92"/>
                <a:gd name="T7" fmla="*/ 310 h 327"/>
                <a:gd name="T8" fmla="*/ 92 w 92"/>
                <a:gd name="T9" fmla="*/ 2 h 327"/>
              </a:gdLst>
              <a:ahLst/>
              <a:cxnLst>
                <a:cxn ang="0">
                  <a:pos x="T0" y="T1"/>
                </a:cxn>
                <a:cxn ang="0">
                  <a:pos x="T2" y="T3"/>
                </a:cxn>
                <a:cxn ang="0">
                  <a:pos x="T4" y="T5"/>
                </a:cxn>
                <a:cxn ang="0">
                  <a:pos x="T6" y="T7"/>
                </a:cxn>
                <a:cxn ang="0">
                  <a:pos x="T8" y="T9"/>
                </a:cxn>
              </a:cxnLst>
              <a:rect l="0" t="0" r="r" b="b"/>
              <a:pathLst>
                <a:path w="92" h="327">
                  <a:moveTo>
                    <a:pt x="92" y="2"/>
                  </a:moveTo>
                  <a:lnTo>
                    <a:pt x="84" y="0"/>
                  </a:lnTo>
                  <a:lnTo>
                    <a:pt x="0" y="327"/>
                  </a:lnTo>
                  <a:lnTo>
                    <a:pt x="14" y="310"/>
                  </a:lnTo>
                  <a:lnTo>
                    <a:pt x="92" y="2"/>
                  </a:ln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84"/>
            <p:cNvSpPr>
              <a:spLocks/>
            </p:cNvSpPr>
            <p:nvPr/>
          </p:nvSpPr>
          <p:spPr bwMode="auto">
            <a:xfrm>
              <a:off x="3595" y="1327"/>
              <a:ext cx="17" cy="39"/>
            </a:xfrm>
            <a:custGeom>
              <a:avLst/>
              <a:gdLst>
                <a:gd name="T0" fmla="*/ 0 w 17"/>
                <a:gd name="T1" fmla="*/ 39 h 39"/>
                <a:gd name="T2" fmla="*/ 17 w 17"/>
                <a:gd name="T3" fmla="*/ 6 h 39"/>
                <a:gd name="T4" fmla="*/ 16 w 17"/>
                <a:gd name="T5" fmla="*/ 3 h 39"/>
                <a:gd name="T6" fmla="*/ 9 w 17"/>
                <a:gd name="T7" fmla="*/ 5 h 39"/>
                <a:gd name="T8" fmla="*/ 5 w 17"/>
                <a:gd name="T9" fmla="*/ 0 h 39"/>
                <a:gd name="T10" fmla="*/ 0 w 17"/>
                <a:gd name="T11" fmla="*/ 3 h 39"/>
                <a:gd name="T12" fmla="*/ 0 w 1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7" h="39">
                  <a:moveTo>
                    <a:pt x="0" y="39"/>
                  </a:moveTo>
                  <a:lnTo>
                    <a:pt x="17" y="6"/>
                  </a:lnTo>
                  <a:lnTo>
                    <a:pt x="16" y="3"/>
                  </a:lnTo>
                  <a:lnTo>
                    <a:pt x="9" y="5"/>
                  </a:lnTo>
                  <a:lnTo>
                    <a:pt x="5" y="0"/>
                  </a:lnTo>
                  <a:lnTo>
                    <a:pt x="0" y="3"/>
                  </a:lnTo>
                  <a:lnTo>
                    <a:pt x="0" y="39"/>
                  </a:lnTo>
                  <a:close/>
                </a:path>
              </a:pathLst>
            </a:custGeom>
            <a:solidFill>
              <a:srgbClr val="19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85"/>
            <p:cNvSpPr>
              <a:spLocks/>
            </p:cNvSpPr>
            <p:nvPr/>
          </p:nvSpPr>
          <p:spPr bwMode="auto">
            <a:xfrm>
              <a:off x="3595" y="1327"/>
              <a:ext cx="9" cy="39"/>
            </a:xfrm>
            <a:custGeom>
              <a:avLst/>
              <a:gdLst>
                <a:gd name="T0" fmla="*/ 9 w 9"/>
                <a:gd name="T1" fmla="*/ 5 h 39"/>
                <a:gd name="T2" fmla="*/ 5 w 9"/>
                <a:gd name="T3" fmla="*/ 0 h 39"/>
                <a:gd name="T4" fmla="*/ 0 w 9"/>
                <a:gd name="T5" fmla="*/ 3 h 39"/>
                <a:gd name="T6" fmla="*/ 0 w 9"/>
                <a:gd name="T7" fmla="*/ 39 h 39"/>
                <a:gd name="T8" fmla="*/ 9 w 9"/>
                <a:gd name="T9" fmla="*/ 5 h 39"/>
              </a:gdLst>
              <a:ahLst/>
              <a:cxnLst>
                <a:cxn ang="0">
                  <a:pos x="T0" y="T1"/>
                </a:cxn>
                <a:cxn ang="0">
                  <a:pos x="T2" y="T3"/>
                </a:cxn>
                <a:cxn ang="0">
                  <a:pos x="T4" y="T5"/>
                </a:cxn>
                <a:cxn ang="0">
                  <a:pos x="T6" y="T7"/>
                </a:cxn>
                <a:cxn ang="0">
                  <a:pos x="T8" y="T9"/>
                </a:cxn>
              </a:cxnLst>
              <a:rect l="0" t="0" r="r" b="b"/>
              <a:pathLst>
                <a:path w="9" h="39">
                  <a:moveTo>
                    <a:pt x="9" y="5"/>
                  </a:moveTo>
                  <a:lnTo>
                    <a:pt x="5" y="0"/>
                  </a:lnTo>
                  <a:lnTo>
                    <a:pt x="0" y="3"/>
                  </a:lnTo>
                  <a:lnTo>
                    <a:pt x="0" y="39"/>
                  </a:lnTo>
                  <a:lnTo>
                    <a:pt x="9"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6"/>
            <p:cNvSpPr>
              <a:spLocks/>
            </p:cNvSpPr>
            <p:nvPr/>
          </p:nvSpPr>
          <p:spPr bwMode="auto">
            <a:xfrm>
              <a:off x="3679" y="871"/>
              <a:ext cx="59" cy="93"/>
            </a:xfrm>
            <a:custGeom>
              <a:avLst/>
              <a:gdLst>
                <a:gd name="T0" fmla="*/ 33 w 35"/>
                <a:gd name="T1" fmla="*/ 5 h 55"/>
                <a:gd name="T2" fmla="*/ 16 w 35"/>
                <a:gd name="T3" fmla="*/ 0 h 55"/>
                <a:gd name="T4" fmla="*/ 11 w 35"/>
                <a:gd name="T5" fmla="*/ 5 h 55"/>
                <a:gd name="T6" fmla="*/ 0 w 35"/>
                <a:gd name="T7" fmla="*/ 49 h 55"/>
                <a:gd name="T8" fmla="*/ 23 w 35"/>
                <a:gd name="T9" fmla="*/ 55 h 55"/>
                <a:gd name="T10" fmla="*/ 35 w 35"/>
                <a:gd name="T11" fmla="*/ 11 h 55"/>
                <a:gd name="T12" fmla="*/ 33 w 35"/>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3" y="5"/>
                  </a:moveTo>
                  <a:cubicBezTo>
                    <a:pt x="16" y="0"/>
                    <a:pt x="16" y="0"/>
                    <a:pt x="16" y="0"/>
                  </a:cubicBezTo>
                  <a:cubicBezTo>
                    <a:pt x="14" y="0"/>
                    <a:pt x="12" y="2"/>
                    <a:pt x="11" y="5"/>
                  </a:cubicBezTo>
                  <a:cubicBezTo>
                    <a:pt x="0" y="49"/>
                    <a:pt x="0" y="49"/>
                    <a:pt x="0" y="49"/>
                  </a:cubicBezTo>
                  <a:cubicBezTo>
                    <a:pt x="23" y="55"/>
                    <a:pt x="23" y="55"/>
                    <a:pt x="23" y="55"/>
                  </a:cubicBezTo>
                  <a:cubicBezTo>
                    <a:pt x="35" y="11"/>
                    <a:pt x="35" y="11"/>
                    <a:pt x="35" y="11"/>
                  </a:cubicBezTo>
                  <a:cubicBezTo>
                    <a:pt x="35" y="8"/>
                    <a:pt x="35" y="5"/>
                    <a:pt x="33" y="5"/>
                  </a:cubicBezTo>
                  <a:close/>
                </a:path>
              </a:pathLst>
            </a:custGeom>
            <a:solidFill>
              <a:srgbClr val="19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7"/>
            <p:cNvSpPr>
              <a:spLocks/>
            </p:cNvSpPr>
            <p:nvPr/>
          </p:nvSpPr>
          <p:spPr bwMode="auto">
            <a:xfrm>
              <a:off x="3679" y="871"/>
              <a:ext cx="51" cy="90"/>
            </a:xfrm>
            <a:custGeom>
              <a:avLst/>
              <a:gdLst>
                <a:gd name="T0" fmla="*/ 30 w 30"/>
                <a:gd name="T1" fmla="*/ 4 h 53"/>
                <a:gd name="T2" fmla="*/ 16 w 30"/>
                <a:gd name="T3" fmla="*/ 0 h 53"/>
                <a:gd name="T4" fmla="*/ 11 w 30"/>
                <a:gd name="T5" fmla="*/ 5 h 53"/>
                <a:gd name="T6" fmla="*/ 0 w 30"/>
                <a:gd name="T7" fmla="*/ 49 h 53"/>
                <a:gd name="T8" fmla="*/ 18 w 30"/>
                <a:gd name="T9" fmla="*/ 53 h 53"/>
                <a:gd name="T10" fmla="*/ 30 w 30"/>
                <a:gd name="T11" fmla="*/ 4 h 53"/>
              </a:gdLst>
              <a:ahLst/>
              <a:cxnLst>
                <a:cxn ang="0">
                  <a:pos x="T0" y="T1"/>
                </a:cxn>
                <a:cxn ang="0">
                  <a:pos x="T2" y="T3"/>
                </a:cxn>
                <a:cxn ang="0">
                  <a:pos x="T4" y="T5"/>
                </a:cxn>
                <a:cxn ang="0">
                  <a:pos x="T6" y="T7"/>
                </a:cxn>
                <a:cxn ang="0">
                  <a:pos x="T8" y="T9"/>
                </a:cxn>
                <a:cxn ang="0">
                  <a:pos x="T10" y="T11"/>
                </a:cxn>
              </a:cxnLst>
              <a:rect l="0" t="0" r="r" b="b"/>
              <a:pathLst>
                <a:path w="30" h="53">
                  <a:moveTo>
                    <a:pt x="30" y="4"/>
                  </a:moveTo>
                  <a:cubicBezTo>
                    <a:pt x="16" y="0"/>
                    <a:pt x="16" y="0"/>
                    <a:pt x="16" y="0"/>
                  </a:cubicBezTo>
                  <a:cubicBezTo>
                    <a:pt x="14" y="0"/>
                    <a:pt x="12" y="2"/>
                    <a:pt x="11" y="5"/>
                  </a:cubicBezTo>
                  <a:cubicBezTo>
                    <a:pt x="0" y="49"/>
                    <a:pt x="0" y="49"/>
                    <a:pt x="0" y="49"/>
                  </a:cubicBezTo>
                  <a:cubicBezTo>
                    <a:pt x="18" y="53"/>
                    <a:pt x="18" y="53"/>
                    <a:pt x="18" y="53"/>
                  </a:cubicBez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88"/>
            <p:cNvSpPr>
              <a:spLocks/>
            </p:cNvSpPr>
            <p:nvPr/>
          </p:nvSpPr>
          <p:spPr bwMode="auto">
            <a:xfrm>
              <a:off x="3679" y="871"/>
              <a:ext cx="30" cy="85"/>
            </a:xfrm>
            <a:custGeom>
              <a:avLst/>
              <a:gdLst>
                <a:gd name="T0" fmla="*/ 18 w 18"/>
                <a:gd name="T1" fmla="*/ 1 h 50"/>
                <a:gd name="T2" fmla="*/ 16 w 18"/>
                <a:gd name="T3" fmla="*/ 0 h 50"/>
                <a:gd name="T4" fmla="*/ 11 w 18"/>
                <a:gd name="T5" fmla="*/ 5 h 50"/>
                <a:gd name="T6" fmla="*/ 0 w 18"/>
                <a:gd name="T7" fmla="*/ 49 h 50"/>
                <a:gd name="T8" fmla="*/ 5 w 18"/>
                <a:gd name="T9" fmla="*/ 50 h 50"/>
                <a:gd name="T10" fmla="*/ 18 w 18"/>
                <a:gd name="T11" fmla="*/ 1 h 50"/>
              </a:gdLst>
              <a:ahLst/>
              <a:cxnLst>
                <a:cxn ang="0">
                  <a:pos x="T0" y="T1"/>
                </a:cxn>
                <a:cxn ang="0">
                  <a:pos x="T2" y="T3"/>
                </a:cxn>
                <a:cxn ang="0">
                  <a:pos x="T4" y="T5"/>
                </a:cxn>
                <a:cxn ang="0">
                  <a:pos x="T6" y="T7"/>
                </a:cxn>
                <a:cxn ang="0">
                  <a:pos x="T8" y="T9"/>
                </a:cxn>
                <a:cxn ang="0">
                  <a:pos x="T10" y="T11"/>
                </a:cxn>
              </a:cxnLst>
              <a:rect l="0" t="0" r="r" b="b"/>
              <a:pathLst>
                <a:path w="18" h="50">
                  <a:moveTo>
                    <a:pt x="18" y="1"/>
                  </a:moveTo>
                  <a:cubicBezTo>
                    <a:pt x="16" y="0"/>
                    <a:pt x="16" y="0"/>
                    <a:pt x="16" y="0"/>
                  </a:cubicBezTo>
                  <a:cubicBezTo>
                    <a:pt x="14" y="0"/>
                    <a:pt x="12" y="2"/>
                    <a:pt x="11" y="5"/>
                  </a:cubicBezTo>
                  <a:cubicBezTo>
                    <a:pt x="0" y="49"/>
                    <a:pt x="0" y="49"/>
                    <a:pt x="0" y="49"/>
                  </a:cubicBezTo>
                  <a:cubicBezTo>
                    <a:pt x="5" y="50"/>
                    <a:pt x="5" y="50"/>
                    <a:pt x="5" y="50"/>
                  </a:cubicBezTo>
                  <a:lnTo>
                    <a:pt x="18" y="1"/>
                  </a:lnTo>
                  <a:close/>
                </a:path>
              </a:pathLst>
            </a:custGeom>
            <a:solidFill>
              <a:srgbClr val="4D4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Slide Number Placeholder 2">
            <a:extLst>
              <a:ext uri="{FF2B5EF4-FFF2-40B4-BE49-F238E27FC236}">
                <a16:creationId xmlns:a16="http://schemas.microsoft.com/office/drawing/2014/main" id="{ED9C9744-427B-4163-9F9A-E23D8A6C49DE}"/>
              </a:ext>
            </a:extLst>
          </p:cNvPr>
          <p:cNvSpPr>
            <a:spLocks noGrp="1"/>
          </p:cNvSpPr>
          <p:nvPr>
            <p:ph type="sldNum" sz="quarter" idx="12"/>
          </p:nvPr>
        </p:nvSpPr>
        <p:spPr/>
        <p:txBody>
          <a:bodyPr/>
          <a:lstStyle/>
          <a:p>
            <a:fld id="{2000F9E5-5AC6-4ABF-BAE3-2D85D7846523}" type="slidenum">
              <a:rPr lang="en-US" smtClean="0"/>
              <a:pPr/>
              <a:t>18</a:t>
            </a:fld>
            <a:endParaRPr lang="en-US" dirty="0"/>
          </a:p>
        </p:txBody>
      </p:sp>
    </p:spTree>
    <p:extLst>
      <p:ext uri="{BB962C8B-B14F-4D97-AF65-F5344CB8AC3E}">
        <p14:creationId xmlns:p14="http://schemas.microsoft.com/office/powerpoint/2010/main" val="125628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04800" y="6138802"/>
            <a:ext cx="8305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02: New Budget Amendment Within an FAO</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C51B430-6330-4853-8F0F-65C9B56D2B91}"/>
              </a:ext>
            </a:extLst>
          </p:cNvPr>
          <p:cNvSpPr txBox="1"/>
          <p:nvPr/>
        </p:nvSpPr>
        <p:spPr>
          <a:xfrm>
            <a:off x="1066800" y="1600200"/>
            <a:ext cx="67818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 TO UR BUDGET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Follow along with trainer</a:t>
            </a:r>
          </a:p>
        </p:txBody>
      </p:sp>
    </p:spTree>
    <p:extLst>
      <p:ext uri="{BB962C8B-B14F-4D97-AF65-F5344CB8AC3E}">
        <p14:creationId xmlns:p14="http://schemas.microsoft.com/office/powerpoint/2010/main" val="124969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Introductions/Partnership</a:t>
            </a:r>
          </a:p>
        </p:txBody>
      </p:sp>
      <p:sp>
        <p:nvSpPr>
          <p:cNvPr id="4099" name="Rectangle 4"/>
          <p:cNvSpPr>
            <a:spLocks noGrp="1" noChangeArrowheads="1"/>
          </p:cNvSpPr>
          <p:nvPr>
            <p:ph idx="1"/>
          </p:nvPr>
        </p:nvSpPr>
        <p:spPr>
          <a:noFill/>
        </p:spPr>
        <p:txBody>
          <a:bodyPr/>
          <a:lstStyle/>
          <a:p>
            <a:pPr eaLnBrk="1" hangingPunct="1"/>
            <a:r>
              <a:rPr lang="en-US" dirty="0"/>
              <a:t>The UR Team</a:t>
            </a:r>
          </a:p>
          <a:p>
            <a:pPr eaLnBrk="1" hangingPunct="1"/>
            <a:r>
              <a:rPr lang="en-US" dirty="0"/>
              <a:t>The Eagle Productivity Team</a:t>
            </a:r>
          </a:p>
        </p:txBody>
      </p:sp>
      <p:sp>
        <p:nvSpPr>
          <p:cNvPr id="2" name="Slide Number Placeholder 1">
            <a:extLst>
              <a:ext uri="{FF2B5EF4-FFF2-40B4-BE49-F238E27FC236}">
                <a16:creationId xmlns:a16="http://schemas.microsoft.com/office/drawing/2014/main" id="{A1773F03-BE7E-4CEB-8F79-AE91318CBFDC}"/>
              </a:ext>
            </a:extLst>
          </p:cNvPr>
          <p:cNvSpPr>
            <a:spLocks noGrp="1"/>
          </p:cNvSpPr>
          <p:nvPr>
            <p:ph type="sldNum" sz="quarter" idx="12"/>
          </p:nvPr>
        </p:nvSpPr>
        <p:spPr/>
        <p:txBody>
          <a:bodyPr/>
          <a:lstStyle/>
          <a:p>
            <a:fld id="{2000F9E5-5AC6-4ABF-BAE3-2D85D7846523}" type="slidenum">
              <a:rPr lang="en-US" smtClean="0"/>
              <a:pPr/>
              <a:t>2</a:t>
            </a:fld>
            <a:endParaRPr lang="en-US" dirty="0"/>
          </a:p>
        </p:txBody>
      </p:sp>
      <p:pic>
        <p:nvPicPr>
          <p:cNvPr id="12" name="Picture 11" descr="UR.4col.v2.png"/>
          <p:cNvPicPr>
            <a:picLocks noChangeAspect="1"/>
          </p:cNvPicPr>
          <p:nvPr/>
        </p:nvPicPr>
        <p:blipFill>
          <a:blip r:embed="rId3" cstate="print"/>
          <a:stretch>
            <a:fillRect/>
          </a:stretch>
        </p:blipFill>
        <p:spPr>
          <a:xfrm>
            <a:off x="1295400" y="2922270"/>
            <a:ext cx="2133600" cy="1731420"/>
          </a:xfrm>
          <a:prstGeom prst="rect">
            <a:avLst/>
          </a:prstGeom>
        </p:spPr>
      </p:pic>
      <p:sp>
        <p:nvSpPr>
          <p:cNvPr id="13" name="Rectangle 12"/>
          <p:cNvSpPr/>
          <p:nvPr/>
        </p:nvSpPr>
        <p:spPr>
          <a:xfrm rot="10800000">
            <a:off x="4343400" y="5333999"/>
            <a:ext cx="4800600" cy="152400"/>
          </a:xfrm>
          <a:prstGeom prst="rect">
            <a:avLst/>
          </a:prstGeom>
          <a:gradFill>
            <a:gsLst>
              <a:gs pos="0">
                <a:schemeClr val="accent1">
                  <a:lumMod val="40000"/>
                  <a:lumOff val="60000"/>
                </a:schemeClr>
              </a:gs>
              <a:gs pos="77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333999"/>
            <a:ext cx="4800600" cy="152400"/>
          </a:xfrm>
          <a:prstGeom prst="rect">
            <a:avLst/>
          </a:prstGeom>
          <a:gradFill>
            <a:gsLst>
              <a:gs pos="0">
                <a:schemeClr val="accent1">
                  <a:lumMod val="40000"/>
                  <a:lumOff val="60000"/>
                </a:schemeClr>
              </a:gs>
              <a:gs pos="77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830" y="2838630"/>
            <a:ext cx="1709793" cy="1815060"/>
          </a:xfrm>
          <a:prstGeom prst="rect">
            <a:avLst/>
          </a:prstGeom>
        </p:spPr>
      </p:pic>
      <p:pic>
        <p:nvPicPr>
          <p:cNvPr id="16" name="Content Placeholder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66405" y="4495800"/>
            <a:ext cx="1811190" cy="1705298"/>
          </a:xfrm>
          <a:prstGeom prst="rect">
            <a:avLst/>
          </a:prstGeom>
          <a:effectLst/>
        </p:spPr>
      </p:pic>
    </p:spTree>
    <p:extLst>
      <p:ext uri="{BB962C8B-B14F-4D97-AF65-F5344CB8AC3E}">
        <p14:creationId xmlns:p14="http://schemas.microsoft.com/office/powerpoint/2010/main" val="2099544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5065" y="1791493"/>
            <a:ext cx="5211971" cy="3611563"/>
          </a:xfrm>
        </p:spPr>
        <p:txBody>
          <a:bodyPr>
            <a:normAutofit/>
          </a:bodyPr>
          <a:lstStyle/>
          <a:p>
            <a:pPr lvl="0"/>
            <a:r>
              <a:rPr lang="en-US" dirty="0"/>
              <a:t>Verify request details and consult UR Financials report</a:t>
            </a:r>
          </a:p>
          <a:p>
            <a:pPr lvl="0"/>
            <a:r>
              <a:rPr lang="en-US" dirty="0"/>
              <a:t>Choose Start Month carefully</a:t>
            </a:r>
          </a:p>
          <a:p>
            <a:pPr lvl="0"/>
            <a:r>
              <a:rPr lang="en-US" dirty="0"/>
              <a:t>Adjust Monthly Spread </a:t>
            </a:r>
          </a:p>
          <a:p>
            <a:r>
              <a:rPr lang="en-US" dirty="0"/>
              <a:t>Use memos &amp; attach a “paper trail”</a:t>
            </a:r>
          </a:p>
          <a:p>
            <a:pPr lvl="0"/>
            <a:r>
              <a:rPr lang="en-US" dirty="0"/>
              <a:t>Save and move to next stage when ready</a:t>
            </a:r>
          </a:p>
        </p:txBody>
      </p:sp>
      <p:grpSp>
        <p:nvGrpSpPr>
          <p:cNvPr id="6" name="Group 5">
            <a:extLst>
              <a:ext uri="{FF2B5EF4-FFF2-40B4-BE49-F238E27FC236}">
                <a16:creationId xmlns:a16="http://schemas.microsoft.com/office/drawing/2014/main" id="{BB33876A-B916-4044-A99B-CB81C6AB888C}"/>
              </a:ext>
            </a:extLst>
          </p:cNvPr>
          <p:cNvGrpSpPr/>
          <p:nvPr/>
        </p:nvGrpSpPr>
        <p:grpSpPr>
          <a:xfrm>
            <a:off x="736963" y="1987596"/>
            <a:ext cx="1955073" cy="1957739"/>
            <a:chOff x="4151313" y="4835222"/>
            <a:chExt cx="1163638" cy="1165225"/>
          </a:xfrm>
          <a:effectLst>
            <a:outerShdw blurRad="50800" dist="38100" dir="2700000" algn="tl" rotWithShape="0">
              <a:prstClr val="black">
                <a:alpha val="40000"/>
              </a:prstClr>
            </a:outerShdw>
          </a:effectLst>
        </p:grpSpPr>
        <p:sp>
          <p:nvSpPr>
            <p:cNvPr id="7" name="Oval 608">
              <a:extLst>
                <a:ext uri="{FF2B5EF4-FFF2-40B4-BE49-F238E27FC236}">
                  <a16:creationId xmlns:a16="http://schemas.microsoft.com/office/drawing/2014/main" id="{277AFC20-1949-46DF-8370-631067D86649}"/>
                </a:ext>
              </a:extLst>
            </p:cNvPr>
            <p:cNvSpPr>
              <a:spLocks noChangeArrowheads="1"/>
            </p:cNvSpPr>
            <p:nvPr/>
          </p:nvSpPr>
          <p:spPr bwMode="auto">
            <a:xfrm>
              <a:off x="4151313" y="4835222"/>
              <a:ext cx="1163638" cy="1165225"/>
            </a:xfrm>
            <a:prstGeom prst="ellipse">
              <a:avLst/>
            </a:prstGeom>
            <a:solidFill>
              <a:srgbClr val="95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09">
              <a:extLst>
                <a:ext uri="{FF2B5EF4-FFF2-40B4-BE49-F238E27FC236}">
                  <a16:creationId xmlns:a16="http://schemas.microsoft.com/office/drawing/2014/main" id="{3CACCD12-1557-495E-B631-B5A06260A901}"/>
                </a:ext>
              </a:extLst>
            </p:cNvPr>
            <p:cNvSpPr>
              <a:spLocks/>
            </p:cNvSpPr>
            <p:nvPr/>
          </p:nvSpPr>
          <p:spPr bwMode="auto">
            <a:xfrm>
              <a:off x="4498976" y="5066997"/>
              <a:ext cx="812800" cy="930275"/>
            </a:xfrm>
            <a:custGeom>
              <a:avLst/>
              <a:gdLst>
                <a:gd name="T0" fmla="*/ 255 w 255"/>
                <a:gd name="T1" fmla="*/ 126 h 291"/>
                <a:gd name="T2" fmla="*/ 144 w 255"/>
                <a:gd name="T3" fmla="*/ 16 h 291"/>
                <a:gd name="T4" fmla="*/ 140 w 255"/>
                <a:gd name="T5" fmla="*/ 14 h 291"/>
                <a:gd name="T6" fmla="*/ 92 w 255"/>
                <a:gd name="T7" fmla="*/ 14 h 291"/>
                <a:gd name="T8" fmla="*/ 83 w 255"/>
                <a:gd name="T9" fmla="*/ 4 h 291"/>
                <a:gd name="T10" fmla="*/ 83 w 255"/>
                <a:gd name="T11" fmla="*/ 4 h 291"/>
                <a:gd name="T12" fmla="*/ 83 w 255"/>
                <a:gd name="T13" fmla="*/ 4 h 291"/>
                <a:gd name="T14" fmla="*/ 83 w 255"/>
                <a:gd name="T15" fmla="*/ 4 h 291"/>
                <a:gd name="T16" fmla="*/ 83 w 255"/>
                <a:gd name="T17" fmla="*/ 4 h 291"/>
                <a:gd name="T18" fmla="*/ 81 w 255"/>
                <a:gd name="T19" fmla="*/ 2 h 291"/>
                <a:gd name="T20" fmla="*/ 81 w 255"/>
                <a:gd name="T21" fmla="*/ 2 h 291"/>
                <a:gd name="T22" fmla="*/ 78 w 255"/>
                <a:gd name="T23" fmla="*/ 1 h 291"/>
                <a:gd name="T24" fmla="*/ 78 w 255"/>
                <a:gd name="T25" fmla="*/ 1 h 291"/>
                <a:gd name="T26" fmla="*/ 76 w 255"/>
                <a:gd name="T27" fmla="*/ 1 h 291"/>
                <a:gd name="T28" fmla="*/ 76 w 255"/>
                <a:gd name="T29" fmla="*/ 1 h 291"/>
                <a:gd name="T30" fmla="*/ 73 w 255"/>
                <a:gd name="T31" fmla="*/ 0 h 291"/>
                <a:gd name="T32" fmla="*/ 60 w 255"/>
                <a:gd name="T33" fmla="*/ 14 h 291"/>
                <a:gd name="T34" fmla="*/ 7 w 255"/>
                <a:gd name="T35" fmla="*/ 14 h 291"/>
                <a:gd name="T36" fmla="*/ 2 w 255"/>
                <a:gd name="T37" fmla="*/ 16 h 291"/>
                <a:gd name="T38" fmla="*/ 0 w 255"/>
                <a:gd name="T39" fmla="*/ 21 h 291"/>
                <a:gd name="T40" fmla="*/ 0 w 255"/>
                <a:gd name="T41" fmla="*/ 66 h 291"/>
                <a:gd name="T42" fmla="*/ 0 w 255"/>
                <a:gd name="T43" fmla="*/ 198 h 291"/>
                <a:gd name="T44" fmla="*/ 2 w 255"/>
                <a:gd name="T45" fmla="*/ 203 h 291"/>
                <a:gd name="T46" fmla="*/ 90 w 255"/>
                <a:gd name="T47" fmla="*/ 291 h 291"/>
                <a:gd name="T48" fmla="*/ 255 w 255"/>
                <a:gd name="T49"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91">
                  <a:moveTo>
                    <a:pt x="255" y="126"/>
                  </a:moveTo>
                  <a:cubicBezTo>
                    <a:pt x="144" y="16"/>
                    <a:pt x="144" y="16"/>
                    <a:pt x="144" y="16"/>
                  </a:cubicBezTo>
                  <a:cubicBezTo>
                    <a:pt x="143" y="14"/>
                    <a:pt x="141" y="14"/>
                    <a:pt x="140" y="14"/>
                  </a:cubicBezTo>
                  <a:cubicBezTo>
                    <a:pt x="92" y="14"/>
                    <a:pt x="92" y="14"/>
                    <a:pt x="92" y="1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2" y="3"/>
                    <a:pt x="81" y="3"/>
                    <a:pt x="81" y="2"/>
                  </a:cubicBezTo>
                  <a:cubicBezTo>
                    <a:pt x="81" y="2"/>
                    <a:pt x="81" y="2"/>
                    <a:pt x="81" y="2"/>
                  </a:cubicBezTo>
                  <a:cubicBezTo>
                    <a:pt x="80" y="2"/>
                    <a:pt x="79" y="2"/>
                    <a:pt x="78" y="1"/>
                  </a:cubicBezTo>
                  <a:cubicBezTo>
                    <a:pt x="78" y="1"/>
                    <a:pt x="78" y="1"/>
                    <a:pt x="78" y="1"/>
                  </a:cubicBezTo>
                  <a:cubicBezTo>
                    <a:pt x="78" y="1"/>
                    <a:pt x="77" y="1"/>
                    <a:pt x="76" y="1"/>
                  </a:cubicBezTo>
                  <a:cubicBezTo>
                    <a:pt x="76" y="1"/>
                    <a:pt x="76" y="1"/>
                    <a:pt x="76" y="1"/>
                  </a:cubicBezTo>
                  <a:cubicBezTo>
                    <a:pt x="75" y="0"/>
                    <a:pt x="74" y="0"/>
                    <a:pt x="73" y="0"/>
                  </a:cubicBezTo>
                  <a:cubicBezTo>
                    <a:pt x="66" y="0"/>
                    <a:pt x="60" y="6"/>
                    <a:pt x="60" y="14"/>
                  </a:cubicBezTo>
                  <a:cubicBezTo>
                    <a:pt x="7" y="14"/>
                    <a:pt x="7" y="14"/>
                    <a:pt x="7" y="14"/>
                  </a:cubicBezTo>
                  <a:cubicBezTo>
                    <a:pt x="5" y="14"/>
                    <a:pt x="4" y="14"/>
                    <a:pt x="2" y="16"/>
                  </a:cubicBezTo>
                  <a:cubicBezTo>
                    <a:pt x="1" y="17"/>
                    <a:pt x="0" y="19"/>
                    <a:pt x="0" y="21"/>
                  </a:cubicBezTo>
                  <a:cubicBezTo>
                    <a:pt x="0" y="66"/>
                    <a:pt x="0" y="66"/>
                    <a:pt x="0" y="66"/>
                  </a:cubicBezTo>
                  <a:cubicBezTo>
                    <a:pt x="0" y="198"/>
                    <a:pt x="0" y="198"/>
                    <a:pt x="0" y="198"/>
                  </a:cubicBezTo>
                  <a:cubicBezTo>
                    <a:pt x="0" y="200"/>
                    <a:pt x="1" y="202"/>
                    <a:pt x="2" y="203"/>
                  </a:cubicBezTo>
                  <a:cubicBezTo>
                    <a:pt x="90" y="291"/>
                    <a:pt x="90" y="291"/>
                    <a:pt x="90" y="291"/>
                  </a:cubicBezTo>
                  <a:cubicBezTo>
                    <a:pt x="177" y="283"/>
                    <a:pt x="247" y="213"/>
                    <a:pt x="255" y="126"/>
                  </a:cubicBezTo>
                  <a:close/>
                </a:path>
              </a:pathLst>
            </a:custGeom>
            <a:solidFill>
              <a:srgbClr val="71C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610">
              <a:extLst>
                <a:ext uri="{FF2B5EF4-FFF2-40B4-BE49-F238E27FC236}">
                  <a16:creationId xmlns:a16="http://schemas.microsoft.com/office/drawing/2014/main" id="{FF0B9C46-56BA-44DC-94B7-DAB298A8EC0E}"/>
                </a:ext>
              </a:extLst>
            </p:cNvPr>
            <p:cNvSpPr>
              <a:spLocks noChangeArrowheads="1"/>
            </p:cNvSpPr>
            <p:nvPr/>
          </p:nvSpPr>
          <p:spPr bwMode="auto">
            <a:xfrm>
              <a:off x="4999038" y="5278135"/>
              <a:ext cx="19050" cy="384175"/>
            </a:xfrm>
            <a:prstGeom prst="rect">
              <a:avLst/>
            </a:prstGeom>
            <a:solidFill>
              <a:srgbClr val="F483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11">
              <a:extLst>
                <a:ext uri="{FF2B5EF4-FFF2-40B4-BE49-F238E27FC236}">
                  <a16:creationId xmlns:a16="http://schemas.microsoft.com/office/drawing/2014/main" id="{7BFD68AA-EA9B-4198-9838-8C705B117B27}"/>
                </a:ext>
              </a:extLst>
            </p:cNvPr>
            <p:cNvSpPr>
              <a:spLocks noChangeArrowheads="1"/>
            </p:cNvSpPr>
            <p:nvPr/>
          </p:nvSpPr>
          <p:spPr bwMode="auto">
            <a:xfrm>
              <a:off x="5018088" y="5278135"/>
              <a:ext cx="22225" cy="384175"/>
            </a:xfrm>
            <a:prstGeom prst="rect">
              <a:avLst/>
            </a:prstGeom>
            <a:solidFill>
              <a:srgbClr val="EA6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612">
              <a:extLst>
                <a:ext uri="{FF2B5EF4-FFF2-40B4-BE49-F238E27FC236}">
                  <a16:creationId xmlns:a16="http://schemas.microsoft.com/office/drawing/2014/main" id="{5556FE37-9996-4BD8-8752-381DE7807DE9}"/>
                </a:ext>
              </a:extLst>
            </p:cNvPr>
            <p:cNvSpPr>
              <a:spLocks noChangeArrowheads="1"/>
            </p:cNvSpPr>
            <p:nvPr/>
          </p:nvSpPr>
          <p:spPr bwMode="auto">
            <a:xfrm>
              <a:off x="5040313" y="5278135"/>
              <a:ext cx="22225" cy="384175"/>
            </a:xfrm>
            <a:prstGeom prst="rect">
              <a:avLst/>
            </a:prstGeom>
            <a:solidFill>
              <a:srgbClr val="E350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13">
              <a:extLst>
                <a:ext uri="{FF2B5EF4-FFF2-40B4-BE49-F238E27FC236}">
                  <a16:creationId xmlns:a16="http://schemas.microsoft.com/office/drawing/2014/main" id="{F0F064EA-9341-4161-9FA1-BDD858812147}"/>
                </a:ext>
              </a:extLst>
            </p:cNvPr>
            <p:cNvSpPr>
              <a:spLocks/>
            </p:cNvSpPr>
            <p:nvPr/>
          </p:nvSpPr>
          <p:spPr bwMode="auto">
            <a:xfrm>
              <a:off x="4999038" y="5240035"/>
              <a:ext cx="63500" cy="38100"/>
            </a:xfrm>
            <a:custGeom>
              <a:avLst/>
              <a:gdLst>
                <a:gd name="T0" fmla="*/ 40 w 40"/>
                <a:gd name="T1" fmla="*/ 24 h 24"/>
                <a:gd name="T2" fmla="*/ 26 w 40"/>
                <a:gd name="T3" fmla="*/ 0 h 24"/>
                <a:gd name="T4" fmla="*/ 12 w 40"/>
                <a:gd name="T5" fmla="*/ 0 h 24"/>
                <a:gd name="T6" fmla="*/ 0 w 40"/>
                <a:gd name="T7" fmla="*/ 24 h 24"/>
                <a:gd name="T8" fmla="*/ 40 w 40"/>
                <a:gd name="T9" fmla="*/ 24 h 24"/>
              </a:gdLst>
              <a:ahLst/>
              <a:cxnLst>
                <a:cxn ang="0">
                  <a:pos x="T0" y="T1"/>
                </a:cxn>
                <a:cxn ang="0">
                  <a:pos x="T2" y="T3"/>
                </a:cxn>
                <a:cxn ang="0">
                  <a:pos x="T4" y="T5"/>
                </a:cxn>
                <a:cxn ang="0">
                  <a:pos x="T6" y="T7"/>
                </a:cxn>
                <a:cxn ang="0">
                  <a:pos x="T8" y="T9"/>
                </a:cxn>
              </a:cxnLst>
              <a:rect l="0" t="0" r="r" b="b"/>
              <a:pathLst>
                <a:path w="40" h="24">
                  <a:moveTo>
                    <a:pt x="40" y="24"/>
                  </a:moveTo>
                  <a:lnTo>
                    <a:pt x="26" y="0"/>
                  </a:lnTo>
                  <a:lnTo>
                    <a:pt x="12" y="0"/>
                  </a:lnTo>
                  <a:lnTo>
                    <a:pt x="0" y="24"/>
                  </a:lnTo>
                  <a:lnTo>
                    <a:pt x="4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14">
              <a:extLst>
                <a:ext uri="{FF2B5EF4-FFF2-40B4-BE49-F238E27FC236}">
                  <a16:creationId xmlns:a16="http://schemas.microsoft.com/office/drawing/2014/main" id="{3876BB80-FAF3-45B2-A45E-5A988A1E4D86}"/>
                </a:ext>
              </a:extLst>
            </p:cNvPr>
            <p:cNvSpPr>
              <a:spLocks/>
            </p:cNvSpPr>
            <p:nvPr/>
          </p:nvSpPr>
          <p:spPr bwMode="auto">
            <a:xfrm>
              <a:off x="5033963" y="5240035"/>
              <a:ext cx="28575" cy="38100"/>
            </a:xfrm>
            <a:custGeom>
              <a:avLst/>
              <a:gdLst>
                <a:gd name="T0" fmla="*/ 18 w 18"/>
                <a:gd name="T1" fmla="*/ 24 h 24"/>
                <a:gd name="T2" fmla="*/ 4 w 18"/>
                <a:gd name="T3" fmla="*/ 24 h 24"/>
                <a:gd name="T4" fmla="*/ 0 w 18"/>
                <a:gd name="T5" fmla="*/ 0 h 24"/>
                <a:gd name="T6" fmla="*/ 4 w 18"/>
                <a:gd name="T7" fmla="*/ 0 h 24"/>
                <a:gd name="T8" fmla="*/ 18 w 18"/>
                <a:gd name="T9" fmla="*/ 24 h 24"/>
              </a:gdLst>
              <a:ahLst/>
              <a:cxnLst>
                <a:cxn ang="0">
                  <a:pos x="T0" y="T1"/>
                </a:cxn>
                <a:cxn ang="0">
                  <a:pos x="T2" y="T3"/>
                </a:cxn>
                <a:cxn ang="0">
                  <a:pos x="T4" y="T5"/>
                </a:cxn>
                <a:cxn ang="0">
                  <a:pos x="T6" y="T7"/>
                </a:cxn>
                <a:cxn ang="0">
                  <a:pos x="T8" y="T9"/>
                </a:cxn>
              </a:cxnLst>
              <a:rect l="0" t="0" r="r" b="b"/>
              <a:pathLst>
                <a:path w="18" h="24">
                  <a:moveTo>
                    <a:pt x="18" y="24"/>
                  </a:moveTo>
                  <a:lnTo>
                    <a:pt x="4" y="24"/>
                  </a:lnTo>
                  <a:lnTo>
                    <a:pt x="0" y="0"/>
                  </a:lnTo>
                  <a:lnTo>
                    <a:pt x="4" y="0"/>
                  </a:lnTo>
                  <a:lnTo>
                    <a:pt x="18" y="24"/>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15">
              <a:extLst>
                <a:ext uri="{FF2B5EF4-FFF2-40B4-BE49-F238E27FC236}">
                  <a16:creationId xmlns:a16="http://schemas.microsoft.com/office/drawing/2014/main" id="{04FD498A-B8D7-421B-B329-ECD24A63E843}"/>
                </a:ext>
              </a:extLst>
            </p:cNvPr>
            <p:cNvSpPr>
              <a:spLocks/>
            </p:cNvSpPr>
            <p:nvPr/>
          </p:nvSpPr>
          <p:spPr bwMode="auto">
            <a:xfrm>
              <a:off x="5018088" y="5220985"/>
              <a:ext cx="22225" cy="19050"/>
            </a:xfrm>
            <a:custGeom>
              <a:avLst/>
              <a:gdLst>
                <a:gd name="T0" fmla="*/ 14 w 14"/>
                <a:gd name="T1" fmla="*/ 12 h 12"/>
                <a:gd name="T2" fmla="*/ 8 w 14"/>
                <a:gd name="T3" fmla="*/ 0 h 12"/>
                <a:gd name="T4" fmla="*/ 0 w 14"/>
                <a:gd name="T5" fmla="*/ 12 h 12"/>
                <a:gd name="T6" fmla="*/ 14 w 14"/>
                <a:gd name="T7" fmla="*/ 12 h 12"/>
              </a:gdLst>
              <a:ahLst/>
              <a:cxnLst>
                <a:cxn ang="0">
                  <a:pos x="T0" y="T1"/>
                </a:cxn>
                <a:cxn ang="0">
                  <a:pos x="T2" y="T3"/>
                </a:cxn>
                <a:cxn ang="0">
                  <a:pos x="T4" y="T5"/>
                </a:cxn>
                <a:cxn ang="0">
                  <a:pos x="T6" y="T7"/>
                </a:cxn>
              </a:cxnLst>
              <a:rect l="0" t="0" r="r" b="b"/>
              <a:pathLst>
                <a:path w="14" h="12">
                  <a:moveTo>
                    <a:pt x="14" y="12"/>
                  </a:moveTo>
                  <a:lnTo>
                    <a:pt x="8" y="0"/>
                  </a:lnTo>
                  <a:lnTo>
                    <a:pt x="0" y="12"/>
                  </a:lnTo>
                  <a:lnTo>
                    <a:pt x="14" y="12"/>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616">
              <a:extLst>
                <a:ext uri="{FF2B5EF4-FFF2-40B4-BE49-F238E27FC236}">
                  <a16:creationId xmlns:a16="http://schemas.microsoft.com/office/drawing/2014/main" id="{50106CD9-D919-4A74-9408-D824FB557CE2}"/>
                </a:ext>
              </a:extLst>
            </p:cNvPr>
            <p:cNvSpPr>
              <a:spLocks noChangeArrowheads="1"/>
            </p:cNvSpPr>
            <p:nvPr/>
          </p:nvSpPr>
          <p:spPr bwMode="auto">
            <a:xfrm>
              <a:off x="5040313" y="5662310"/>
              <a:ext cx="22225" cy="22225"/>
            </a:xfrm>
            <a:prstGeom prst="rect">
              <a:avLst/>
            </a:prstGeom>
            <a:solidFill>
              <a:srgbClr val="E6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617">
              <a:extLst>
                <a:ext uri="{FF2B5EF4-FFF2-40B4-BE49-F238E27FC236}">
                  <a16:creationId xmlns:a16="http://schemas.microsoft.com/office/drawing/2014/main" id="{A19476CB-ECBC-4A35-BCF6-EE94E796E96E}"/>
                </a:ext>
              </a:extLst>
            </p:cNvPr>
            <p:cNvSpPr>
              <a:spLocks noChangeArrowheads="1"/>
            </p:cNvSpPr>
            <p:nvPr/>
          </p:nvSpPr>
          <p:spPr bwMode="auto">
            <a:xfrm>
              <a:off x="4999038" y="5662310"/>
              <a:ext cx="4127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18">
              <a:extLst>
                <a:ext uri="{FF2B5EF4-FFF2-40B4-BE49-F238E27FC236}">
                  <a16:creationId xmlns:a16="http://schemas.microsoft.com/office/drawing/2014/main" id="{4F19980C-1101-4607-87E5-857096701033}"/>
                </a:ext>
              </a:extLst>
            </p:cNvPr>
            <p:cNvSpPr>
              <a:spLocks/>
            </p:cNvSpPr>
            <p:nvPr/>
          </p:nvSpPr>
          <p:spPr bwMode="auto">
            <a:xfrm>
              <a:off x="5018088" y="5684535"/>
              <a:ext cx="44450" cy="38100"/>
            </a:xfrm>
            <a:custGeom>
              <a:avLst/>
              <a:gdLst>
                <a:gd name="T0" fmla="*/ 14 w 14"/>
                <a:gd name="T1" fmla="*/ 2 h 12"/>
                <a:gd name="T2" fmla="*/ 14 w 14"/>
                <a:gd name="T3" fmla="*/ 0 h 12"/>
                <a:gd name="T4" fmla="*/ 7 w 14"/>
                <a:gd name="T5" fmla="*/ 0 h 12"/>
                <a:gd name="T6" fmla="*/ 7 w 14"/>
                <a:gd name="T7" fmla="*/ 2 h 12"/>
                <a:gd name="T8" fmla="*/ 4 w 14"/>
                <a:gd name="T9" fmla="*/ 9 h 12"/>
                <a:gd name="T10" fmla="*/ 0 w 14"/>
                <a:gd name="T11" fmla="*/ 11 h 12"/>
                <a:gd name="T12" fmla="*/ 4 w 14"/>
                <a:gd name="T13" fmla="*/ 12 h 12"/>
                <a:gd name="T14" fmla="*/ 11 w 14"/>
                <a:gd name="T15" fmla="*/ 9 h 12"/>
                <a:gd name="T16" fmla="*/ 14 w 14"/>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14" y="2"/>
                  </a:moveTo>
                  <a:cubicBezTo>
                    <a:pt x="14" y="0"/>
                    <a:pt x="14" y="0"/>
                    <a:pt x="14" y="0"/>
                  </a:cubicBezTo>
                  <a:cubicBezTo>
                    <a:pt x="7" y="0"/>
                    <a:pt x="7" y="0"/>
                    <a:pt x="7" y="0"/>
                  </a:cubicBezTo>
                  <a:cubicBezTo>
                    <a:pt x="7" y="2"/>
                    <a:pt x="7" y="2"/>
                    <a:pt x="7" y="2"/>
                  </a:cubicBezTo>
                  <a:cubicBezTo>
                    <a:pt x="7" y="4"/>
                    <a:pt x="6" y="7"/>
                    <a:pt x="4" y="9"/>
                  </a:cubicBezTo>
                  <a:cubicBezTo>
                    <a:pt x="3" y="10"/>
                    <a:pt x="2" y="11"/>
                    <a:pt x="0" y="11"/>
                  </a:cubicBezTo>
                  <a:cubicBezTo>
                    <a:pt x="1" y="12"/>
                    <a:pt x="3" y="12"/>
                    <a:pt x="4" y="12"/>
                  </a:cubicBezTo>
                  <a:cubicBezTo>
                    <a:pt x="6" y="12"/>
                    <a:pt x="9" y="11"/>
                    <a:pt x="11" y="9"/>
                  </a:cubicBezTo>
                  <a:cubicBezTo>
                    <a:pt x="13" y="7"/>
                    <a:pt x="14" y="4"/>
                    <a:pt x="14" y="2"/>
                  </a:cubicBez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19">
              <a:extLst>
                <a:ext uri="{FF2B5EF4-FFF2-40B4-BE49-F238E27FC236}">
                  <a16:creationId xmlns:a16="http://schemas.microsoft.com/office/drawing/2014/main" id="{9A7E236E-8105-48A2-BD8A-A6C29BA08E2E}"/>
                </a:ext>
              </a:extLst>
            </p:cNvPr>
            <p:cNvSpPr>
              <a:spLocks/>
            </p:cNvSpPr>
            <p:nvPr/>
          </p:nvSpPr>
          <p:spPr bwMode="auto">
            <a:xfrm>
              <a:off x="4999038" y="5684535"/>
              <a:ext cx="41275" cy="34925"/>
            </a:xfrm>
            <a:custGeom>
              <a:avLst/>
              <a:gdLst>
                <a:gd name="T0" fmla="*/ 13 w 13"/>
                <a:gd name="T1" fmla="*/ 2 h 11"/>
                <a:gd name="T2" fmla="*/ 13 w 13"/>
                <a:gd name="T3" fmla="*/ 0 h 11"/>
                <a:gd name="T4" fmla="*/ 0 w 13"/>
                <a:gd name="T5" fmla="*/ 0 h 11"/>
                <a:gd name="T6" fmla="*/ 0 w 13"/>
                <a:gd name="T7" fmla="*/ 2 h 11"/>
                <a:gd name="T8" fmla="*/ 3 w 13"/>
                <a:gd name="T9" fmla="*/ 9 h 11"/>
                <a:gd name="T10" fmla="*/ 6 w 13"/>
                <a:gd name="T11" fmla="*/ 11 h 11"/>
                <a:gd name="T12" fmla="*/ 10 w 13"/>
                <a:gd name="T13" fmla="*/ 9 h 11"/>
                <a:gd name="T14" fmla="*/ 13 w 13"/>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3" y="2"/>
                  </a:moveTo>
                  <a:cubicBezTo>
                    <a:pt x="13" y="0"/>
                    <a:pt x="13" y="0"/>
                    <a:pt x="13" y="0"/>
                  </a:cubicBezTo>
                  <a:cubicBezTo>
                    <a:pt x="0" y="0"/>
                    <a:pt x="0" y="0"/>
                    <a:pt x="0" y="0"/>
                  </a:cubicBezTo>
                  <a:cubicBezTo>
                    <a:pt x="0" y="2"/>
                    <a:pt x="0" y="2"/>
                    <a:pt x="0" y="2"/>
                  </a:cubicBezTo>
                  <a:cubicBezTo>
                    <a:pt x="0" y="4"/>
                    <a:pt x="1" y="7"/>
                    <a:pt x="3" y="9"/>
                  </a:cubicBezTo>
                  <a:cubicBezTo>
                    <a:pt x="4" y="10"/>
                    <a:pt x="5" y="11"/>
                    <a:pt x="6" y="11"/>
                  </a:cubicBezTo>
                  <a:cubicBezTo>
                    <a:pt x="8" y="11"/>
                    <a:pt x="9" y="10"/>
                    <a:pt x="10" y="9"/>
                  </a:cubicBezTo>
                  <a:cubicBezTo>
                    <a:pt x="12" y="7"/>
                    <a:pt x="13" y="4"/>
                    <a:pt x="13" y="2"/>
                  </a:cubicBezTo>
                  <a:close/>
                </a:path>
              </a:pathLst>
            </a:custGeom>
            <a:solidFill>
              <a:srgbClr val="4A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20">
              <a:extLst>
                <a:ext uri="{FF2B5EF4-FFF2-40B4-BE49-F238E27FC236}">
                  <a16:creationId xmlns:a16="http://schemas.microsoft.com/office/drawing/2014/main" id="{8239F1F3-0C0B-46C5-B688-1B15C1F1BD70}"/>
                </a:ext>
              </a:extLst>
            </p:cNvPr>
            <p:cNvSpPr>
              <a:spLocks/>
            </p:cNvSpPr>
            <p:nvPr/>
          </p:nvSpPr>
          <p:spPr bwMode="auto">
            <a:xfrm>
              <a:off x="4498976" y="5113035"/>
              <a:ext cx="465138" cy="609600"/>
            </a:xfrm>
            <a:custGeom>
              <a:avLst/>
              <a:gdLst>
                <a:gd name="T0" fmla="*/ 7 w 146"/>
                <a:gd name="T1" fmla="*/ 0 h 191"/>
                <a:gd name="T2" fmla="*/ 2 w 146"/>
                <a:gd name="T3" fmla="*/ 2 h 191"/>
                <a:gd name="T4" fmla="*/ 0 w 146"/>
                <a:gd name="T5" fmla="*/ 6 h 191"/>
                <a:gd name="T6" fmla="*/ 0 w 146"/>
                <a:gd name="T7" fmla="*/ 184 h 191"/>
                <a:gd name="T8" fmla="*/ 2 w 146"/>
                <a:gd name="T9" fmla="*/ 189 h 191"/>
                <a:gd name="T10" fmla="*/ 7 w 146"/>
                <a:gd name="T11" fmla="*/ 191 h 191"/>
                <a:gd name="T12" fmla="*/ 140 w 146"/>
                <a:gd name="T13" fmla="*/ 191 h 191"/>
                <a:gd name="T14" fmla="*/ 144 w 146"/>
                <a:gd name="T15" fmla="*/ 189 h 191"/>
                <a:gd name="T16" fmla="*/ 146 w 146"/>
                <a:gd name="T17" fmla="*/ 184 h 191"/>
                <a:gd name="T18" fmla="*/ 146 w 146"/>
                <a:gd name="T19" fmla="*/ 6 h 191"/>
                <a:gd name="T20" fmla="*/ 144 w 146"/>
                <a:gd name="T21" fmla="*/ 2 h 191"/>
                <a:gd name="T22" fmla="*/ 140 w 146"/>
                <a:gd name="T23" fmla="*/ 0 h 191"/>
                <a:gd name="T24" fmla="*/ 7 w 146"/>
                <a:gd name="T2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1">
                  <a:moveTo>
                    <a:pt x="7" y="0"/>
                  </a:moveTo>
                  <a:cubicBezTo>
                    <a:pt x="5" y="0"/>
                    <a:pt x="4" y="0"/>
                    <a:pt x="2" y="2"/>
                  </a:cubicBezTo>
                  <a:cubicBezTo>
                    <a:pt x="1" y="3"/>
                    <a:pt x="0" y="5"/>
                    <a:pt x="0" y="6"/>
                  </a:cubicBezTo>
                  <a:cubicBezTo>
                    <a:pt x="0" y="184"/>
                    <a:pt x="0" y="184"/>
                    <a:pt x="0" y="184"/>
                  </a:cubicBezTo>
                  <a:cubicBezTo>
                    <a:pt x="0" y="186"/>
                    <a:pt x="1" y="188"/>
                    <a:pt x="2" y="189"/>
                  </a:cubicBezTo>
                  <a:cubicBezTo>
                    <a:pt x="4" y="190"/>
                    <a:pt x="5" y="191"/>
                    <a:pt x="7" y="191"/>
                  </a:cubicBezTo>
                  <a:cubicBezTo>
                    <a:pt x="140" y="191"/>
                    <a:pt x="140" y="191"/>
                    <a:pt x="140" y="191"/>
                  </a:cubicBezTo>
                  <a:cubicBezTo>
                    <a:pt x="141" y="191"/>
                    <a:pt x="143" y="190"/>
                    <a:pt x="144" y="189"/>
                  </a:cubicBezTo>
                  <a:cubicBezTo>
                    <a:pt x="146" y="188"/>
                    <a:pt x="146" y="186"/>
                    <a:pt x="146" y="184"/>
                  </a:cubicBezTo>
                  <a:cubicBezTo>
                    <a:pt x="146" y="6"/>
                    <a:pt x="146" y="6"/>
                    <a:pt x="146" y="6"/>
                  </a:cubicBezTo>
                  <a:cubicBezTo>
                    <a:pt x="146" y="5"/>
                    <a:pt x="146" y="3"/>
                    <a:pt x="144" y="2"/>
                  </a:cubicBezTo>
                  <a:cubicBezTo>
                    <a:pt x="143" y="0"/>
                    <a:pt x="141" y="0"/>
                    <a:pt x="140" y="0"/>
                  </a:cubicBezTo>
                  <a:lnTo>
                    <a:pt x="7" y="0"/>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621">
              <a:extLst>
                <a:ext uri="{FF2B5EF4-FFF2-40B4-BE49-F238E27FC236}">
                  <a16:creationId xmlns:a16="http://schemas.microsoft.com/office/drawing/2014/main" id="{4C4BA2CC-EEC3-418E-A3BE-20EFE4DDEC02}"/>
                </a:ext>
              </a:extLst>
            </p:cNvPr>
            <p:cNvSpPr>
              <a:spLocks noChangeArrowheads="1"/>
            </p:cNvSpPr>
            <p:nvPr/>
          </p:nvSpPr>
          <p:spPr bwMode="auto">
            <a:xfrm>
              <a:off x="4549776" y="5113035"/>
              <a:ext cx="366713" cy="55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622">
              <a:extLst>
                <a:ext uri="{FF2B5EF4-FFF2-40B4-BE49-F238E27FC236}">
                  <a16:creationId xmlns:a16="http://schemas.microsoft.com/office/drawing/2014/main" id="{BF45A8B3-23F2-4F83-A1B1-0CD38373185C}"/>
                </a:ext>
              </a:extLst>
            </p:cNvPr>
            <p:cNvSpPr>
              <a:spLocks noChangeArrowheads="1"/>
            </p:cNvSpPr>
            <p:nvPr/>
          </p:nvSpPr>
          <p:spPr bwMode="auto">
            <a:xfrm>
              <a:off x="4587876" y="5319410"/>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623">
              <a:extLst>
                <a:ext uri="{FF2B5EF4-FFF2-40B4-BE49-F238E27FC236}">
                  <a16:creationId xmlns:a16="http://schemas.microsoft.com/office/drawing/2014/main" id="{E136F077-C9E1-4BC0-8260-D5CC22F27B13}"/>
                </a:ext>
              </a:extLst>
            </p:cNvPr>
            <p:cNvSpPr>
              <a:spLocks noChangeArrowheads="1"/>
            </p:cNvSpPr>
            <p:nvPr/>
          </p:nvSpPr>
          <p:spPr bwMode="auto">
            <a:xfrm>
              <a:off x="4587876" y="5367035"/>
              <a:ext cx="287338" cy="23813"/>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624">
              <a:extLst>
                <a:ext uri="{FF2B5EF4-FFF2-40B4-BE49-F238E27FC236}">
                  <a16:creationId xmlns:a16="http://schemas.microsoft.com/office/drawing/2014/main" id="{4B83EEE8-8E17-4F98-B969-975F8F5E2ECF}"/>
                </a:ext>
              </a:extLst>
            </p:cNvPr>
            <p:cNvSpPr>
              <a:spLocks noChangeArrowheads="1"/>
            </p:cNvSpPr>
            <p:nvPr/>
          </p:nvSpPr>
          <p:spPr bwMode="auto">
            <a:xfrm>
              <a:off x="4587876" y="5416247"/>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625">
              <a:extLst>
                <a:ext uri="{FF2B5EF4-FFF2-40B4-BE49-F238E27FC236}">
                  <a16:creationId xmlns:a16="http://schemas.microsoft.com/office/drawing/2014/main" id="{38730F0C-0FF1-4EE4-B421-3B2B29625B66}"/>
                </a:ext>
              </a:extLst>
            </p:cNvPr>
            <p:cNvSpPr>
              <a:spLocks noChangeArrowheads="1"/>
            </p:cNvSpPr>
            <p:nvPr/>
          </p:nvSpPr>
          <p:spPr bwMode="auto">
            <a:xfrm>
              <a:off x="4587876" y="5463872"/>
              <a:ext cx="287338"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626">
              <a:extLst>
                <a:ext uri="{FF2B5EF4-FFF2-40B4-BE49-F238E27FC236}">
                  <a16:creationId xmlns:a16="http://schemas.microsoft.com/office/drawing/2014/main" id="{B6A1BB01-0F45-44E4-B104-24C2242FBC67}"/>
                </a:ext>
              </a:extLst>
            </p:cNvPr>
            <p:cNvSpPr>
              <a:spLocks noChangeArrowheads="1"/>
            </p:cNvSpPr>
            <p:nvPr/>
          </p:nvSpPr>
          <p:spPr bwMode="auto">
            <a:xfrm>
              <a:off x="4587876" y="5511497"/>
              <a:ext cx="287338"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627">
              <a:extLst>
                <a:ext uri="{FF2B5EF4-FFF2-40B4-BE49-F238E27FC236}">
                  <a16:creationId xmlns:a16="http://schemas.microsoft.com/office/drawing/2014/main" id="{1AB4AB91-F394-4FE7-AE20-5633667AE77B}"/>
                </a:ext>
              </a:extLst>
            </p:cNvPr>
            <p:cNvSpPr>
              <a:spLocks noChangeArrowheads="1"/>
            </p:cNvSpPr>
            <p:nvPr/>
          </p:nvSpPr>
          <p:spPr bwMode="auto">
            <a:xfrm>
              <a:off x="4587876" y="5559122"/>
              <a:ext cx="142875"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628">
              <a:extLst>
                <a:ext uri="{FF2B5EF4-FFF2-40B4-BE49-F238E27FC236}">
                  <a16:creationId xmlns:a16="http://schemas.microsoft.com/office/drawing/2014/main" id="{F0D31A11-B17F-4969-B908-F583C2AAD136}"/>
                </a:ext>
              </a:extLst>
            </p:cNvPr>
            <p:cNvSpPr>
              <a:spLocks noChangeArrowheads="1"/>
            </p:cNvSpPr>
            <p:nvPr/>
          </p:nvSpPr>
          <p:spPr bwMode="auto">
            <a:xfrm>
              <a:off x="4654551" y="5220985"/>
              <a:ext cx="157163" cy="25400"/>
            </a:xfrm>
            <a:prstGeom prst="rect">
              <a:avLst/>
            </a:prstGeom>
            <a:solidFill>
              <a:srgbClr val="343C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629">
              <a:extLst>
                <a:ext uri="{FF2B5EF4-FFF2-40B4-BE49-F238E27FC236}">
                  <a16:creationId xmlns:a16="http://schemas.microsoft.com/office/drawing/2014/main" id="{F88DBD19-3B8D-4E97-A360-B35F0FD0EE88}"/>
                </a:ext>
              </a:extLst>
            </p:cNvPr>
            <p:cNvSpPr>
              <a:spLocks noChangeArrowheads="1"/>
            </p:cNvSpPr>
            <p:nvPr/>
          </p:nvSpPr>
          <p:spPr bwMode="auto">
            <a:xfrm>
              <a:off x="4587876" y="5271785"/>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30">
              <a:extLst>
                <a:ext uri="{FF2B5EF4-FFF2-40B4-BE49-F238E27FC236}">
                  <a16:creationId xmlns:a16="http://schemas.microsoft.com/office/drawing/2014/main" id="{DBACD706-42B6-43C8-8AB9-8AFE96908E62}"/>
                </a:ext>
              </a:extLst>
            </p:cNvPr>
            <p:cNvSpPr>
              <a:spLocks noEditPoints="1"/>
            </p:cNvSpPr>
            <p:nvPr/>
          </p:nvSpPr>
          <p:spPr bwMode="auto">
            <a:xfrm>
              <a:off x="4654551" y="5066997"/>
              <a:ext cx="157163" cy="93663"/>
            </a:xfrm>
            <a:custGeom>
              <a:avLst/>
              <a:gdLst>
                <a:gd name="T0" fmla="*/ 38 w 49"/>
                <a:gd name="T1" fmla="*/ 14 h 29"/>
                <a:gd name="T2" fmla="*/ 24 w 49"/>
                <a:gd name="T3" fmla="*/ 0 h 29"/>
                <a:gd name="T4" fmla="*/ 11 w 49"/>
                <a:gd name="T5" fmla="*/ 14 h 29"/>
                <a:gd name="T6" fmla="*/ 0 w 49"/>
                <a:gd name="T7" fmla="*/ 14 h 29"/>
                <a:gd name="T8" fmla="*/ 0 w 49"/>
                <a:gd name="T9" fmla="*/ 29 h 29"/>
                <a:gd name="T10" fmla="*/ 49 w 49"/>
                <a:gd name="T11" fmla="*/ 29 h 29"/>
                <a:gd name="T12" fmla="*/ 49 w 49"/>
                <a:gd name="T13" fmla="*/ 14 h 29"/>
                <a:gd name="T14" fmla="*/ 38 w 49"/>
                <a:gd name="T15" fmla="*/ 14 h 29"/>
                <a:gd name="T16" fmla="*/ 19 w 49"/>
                <a:gd name="T17" fmla="*/ 14 h 29"/>
                <a:gd name="T18" fmla="*/ 24 w 49"/>
                <a:gd name="T19" fmla="*/ 8 h 29"/>
                <a:gd name="T20" fmla="*/ 30 w 49"/>
                <a:gd name="T21" fmla="*/ 14 h 29"/>
                <a:gd name="T22" fmla="*/ 19 w 49"/>
                <a:gd name="T2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9">
                  <a:moveTo>
                    <a:pt x="38" y="14"/>
                  </a:moveTo>
                  <a:cubicBezTo>
                    <a:pt x="38" y="6"/>
                    <a:pt x="32" y="0"/>
                    <a:pt x="24" y="0"/>
                  </a:cubicBezTo>
                  <a:cubicBezTo>
                    <a:pt x="17" y="0"/>
                    <a:pt x="11" y="6"/>
                    <a:pt x="11" y="14"/>
                  </a:cubicBezTo>
                  <a:cubicBezTo>
                    <a:pt x="0" y="14"/>
                    <a:pt x="0" y="14"/>
                    <a:pt x="0" y="14"/>
                  </a:cubicBezTo>
                  <a:cubicBezTo>
                    <a:pt x="0" y="29"/>
                    <a:pt x="0" y="29"/>
                    <a:pt x="0" y="29"/>
                  </a:cubicBezTo>
                  <a:cubicBezTo>
                    <a:pt x="49" y="29"/>
                    <a:pt x="49" y="29"/>
                    <a:pt x="49" y="29"/>
                  </a:cubicBezTo>
                  <a:cubicBezTo>
                    <a:pt x="49" y="14"/>
                    <a:pt x="49" y="14"/>
                    <a:pt x="49" y="14"/>
                  </a:cubicBezTo>
                  <a:lnTo>
                    <a:pt x="38" y="14"/>
                  </a:lnTo>
                  <a:close/>
                  <a:moveTo>
                    <a:pt x="19" y="14"/>
                  </a:moveTo>
                  <a:cubicBezTo>
                    <a:pt x="19" y="11"/>
                    <a:pt x="21" y="8"/>
                    <a:pt x="24" y="8"/>
                  </a:cubicBezTo>
                  <a:cubicBezTo>
                    <a:pt x="27" y="8"/>
                    <a:pt x="30" y="11"/>
                    <a:pt x="30" y="14"/>
                  </a:cubicBezTo>
                  <a:lnTo>
                    <a:pt x="19" y="14"/>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dirty="0"/>
              <a:t>Debrief: New Amendment within FAO</a:t>
            </a:r>
            <a:endParaRPr lang="en-GB" dirty="0"/>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58318493-0772-454F-B2CE-211C04A4DC7F}"/>
                  </a:ext>
                </a:extLst>
              </p14:cNvPr>
              <p14:cNvContentPartPr/>
              <p14:nvPr/>
            </p14:nvContentPartPr>
            <p14:xfrm>
              <a:off x="3332523" y="6022865"/>
              <a:ext cx="360" cy="360"/>
            </p14:xfrm>
          </p:contentPart>
        </mc:Choice>
        <mc:Fallback xmlns="">
          <p:pic>
            <p:nvPicPr>
              <p:cNvPr id="32" name="Ink 31">
                <a:extLst>
                  <a:ext uri="{FF2B5EF4-FFF2-40B4-BE49-F238E27FC236}">
                    <a16:creationId xmlns:a16="http://schemas.microsoft.com/office/drawing/2014/main" id="{58318493-0772-454F-B2CE-211C04A4DC7F}"/>
                  </a:ext>
                </a:extLst>
              </p:cNvPr>
              <p:cNvPicPr/>
              <p:nvPr/>
            </p:nvPicPr>
            <p:blipFill>
              <a:blip r:embed="rId4"/>
              <a:stretch>
                <a:fillRect/>
              </a:stretch>
            </p:blipFill>
            <p:spPr>
              <a:xfrm>
                <a:off x="3323523" y="6013865"/>
                <a:ext cx="18000" cy="18000"/>
              </a:xfrm>
              <a:prstGeom prst="rect">
                <a:avLst/>
              </a:prstGeom>
            </p:spPr>
          </p:pic>
        </mc:Fallback>
      </mc:AlternateContent>
      <p:sp>
        <p:nvSpPr>
          <p:cNvPr id="4" name="Slide Number Placeholder 3">
            <a:extLst>
              <a:ext uri="{FF2B5EF4-FFF2-40B4-BE49-F238E27FC236}">
                <a16:creationId xmlns:a16="http://schemas.microsoft.com/office/drawing/2014/main" id="{6EA26EBA-C057-46E0-A190-282058E8BE27}"/>
              </a:ext>
            </a:extLst>
          </p:cNvPr>
          <p:cNvSpPr>
            <a:spLocks noGrp="1"/>
          </p:cNvSpPr>
          <p:nvPr>
            <p:ph type="sldNum" sz="quarter" idx="12"/>
          </p:nvPr>
        </p:nvSpPr>
        <p:spPr/>
        <p:txBody>
          <a:bodyPr/>
          <a:lstStyle/>
          <a:p>
            <a:fld id="{2000F9E5-5AC6-4ABF-BAE3-2D85D7846523}" type="slidenum">
              <a:rPr lang="en-US" smtClean="0"/>
              <a:pPr/>
              <a:t>20</a:t>
            </a:fld>
            <a:endParaRPr lang="en-US" dirty="0"/>
          </a:p>
        </p:txBody>
      </p:sp>
    </p:spTree>
    <p:extLst>
      <p:ext uri="{BB962C8B-B14F-4D97-AF65-F5344CB8AC3E}">
        <p14:creationId xmlns:p14="http://schemas.microsoft.com/office/powerpoint/2010/main" val="308974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68B2-5FAE-45C1-96E7-E36A8399C7EC}"/>
              </a:ext>
            </a:extLst>
          </p:cNvPr>
          <p:cNvSpPr>
            <a:spLocks noGrp="1"/>
          </p:cNvSpPr>
          <p:nvPr>
            <p:ph type="title"/>
          </p:nvPr>
        </p:nvSpPr>
        <p:spPr/>
        <p:txBody>
          <a:bodyPr>
            <a:normAutofit fontScale="90000"/>
          </a:bodyPr>
          <a:lstStyle/>
          <a:p>
            <a:r>
              <a:rPr lang="en-US" dirty="0"/>
              <a:t>Create a Standard Budget Amendment from One FAO to Multiple FACs or FAOs </a:t>
            </a:r>
          </a:p>
        </p:txBody>
      </p:sp>
      <p:sp>
        <p:nvSpPr>
          <p:cNvPr id="3" name="Subtitle 2">
            <a:extLst>
              <a:ext uri="{FF2B5EF4-FFF2-40B4-BE49-F238E27FC236}">
                <a16:creationId xmlns:a16="http://schemas.microsoft.com/office/drawing/2014/main" id="{065FF89E-0415-4993-83F3-DDE06BCC5F67}"/>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4168763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C7F3BD-84AB-4A49-9786-9BCB7CE3D86D}"/>
              </a:ext>
            </a:extLst>
          </p:cNvPr>
          <p:cNvSpPr>
            <a:spLocks noGrp="1"/>
          </p:cNvSpPr>
          <p:nvPr>
            <p:ph idx="1"/>
          </p:nvPr>
        </p:nvSpPr>
        <p:spPr>
          <a:xfrm>
            <a:off x="457200" y="1219200"/>
            <a:ext cx="8229600" cy="4906963"/>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0" name="Freeform 19"/>
          <p:cNvSpPr/>
          <p:nvPr/>
        </p:nvSpPr>
        <p:spPr>
          <a:xfrm>
            <a:off x="1524000" y="1358727"/>
            <a:ext cx="2438400" cy="1765473"/>
          </a:xfrm>
          <a:custGeom>
            <a:avLst/>
            <a:gdLst>
              <a:gd name="connsiteX0" fmla="*/ 0 w 2438400"/>
              <a:gd name="connsiteY0" fmla="*/ 294251 h 1765473"/>
              <a:gd name="connsiteX1" fmla="*/ 294251 w 2438400"/>
              <a:gd name="connsiteY1" fmla="*/ 0 h 1765473"/>
              <a:gd name="connsiteX2" fmla="*/ 2144149 w 2438400"/>
              <a:gd name="connsiteY2" fmla="*/ 0 h 1765473"/>
              <a:gd name="connsiteX3" fmla="*/ 2438400 w 2438400"/>
              <a:gd name="connsiteY3" fmla="*/ 294251 h 1765473"/>
              <a:gd name="connsiteX4" fmla="*/ 2438400 w 2438400"/>
              <a:gd name="connsiteY4" fmla="*/ 1471222 h 1765473"/>
              <a:gd name="connsiteX5" fmla="*/ 2144149 w 2438400"/>
              <a:gd name="connsiteY5" fmla="*/ 1765473 h 1765473"/>
              <a:gd name="connsiteX6" fmla="*/ 294251 w 2438400"/>
              <a:gd name="connsiteY6" fmla="*/ 1765473 h 1765473"/>
              <a:gd name="connsiteX7" fmla="*/ 0 w 2438400"/>
              <a:gd name="connsiteY7" fmla="*/ 1471222 h 1765473"/>
              <a:gd name="connsiteX8" fmla="*/ 0 w 2438400"/>
              <a:gd name="connsiteY8" fmla="*/ 294251 h 17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765473">
                <a:moveTo>
                  <a:pt x="0" y="294251"/>
                </a:moveTo>
                <a:cubicBezTo>
                  <a:pt x="0" y="131741"/>
                  <a:pt x="131741" y="0"/>
                  <a:pt x="294251" y="0"/>
                </a:cubicBezTo>
                <a:lnTo>
                  <a:pt x="2144149" y="0"/>
                </a:lnTo>
                <a:cubicBezTo>
                  <a:pt x="2306659" y="0"/>
                  <a:pt x="2438400" y="131741"/>
                  <a:pt x="2438400" y="294251"/>
                </a:cubicBezTo>
                <a:lnTo>
                  <a:pt x="2438400" y="1471222"/>
                </a:lnTo>
                <a:cubicBezTo>
                  <a:pt x="2438400" y="1633732"/>
                  <a:pt x="2306659" y="1765473"/>
                  <a:pt x="2144149" y="1765473"/>
                </a:cubicBezTo>
                <a:lnTo>
                  <a:pt x="294251" y="1765473"/>
                </a:lnTo>
                <a:cubicBezTo>
                  <a:pt x="131741" y="1765473"/>
                  <a:pt x="0" y="1633732"/>
                  <a:pt x="0" y="1471222"/>
                </a:cubicBezTo>
                <a:lnTo>
                  <a:pt x="0" y="294251"/>
                </a:lnTo>
                <a:close/>
              </a:path>
            </a:pathLst>
          </a:custGeom>
          <a:gradFill rotWithShape="0">
            <a:gsLst>
              <a:gs pos="0">
                <a:srgbClr val="00477F"/>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8583" tIns="162383" rIns="238583" bIns="162383" numCol="1" spcCol="1270" anchor="ctr" anchorCtr="0">
            <a:noAutofit/>
          </a:bodyPr>
          <a:lstStyle/>
          <a:p>
            <a:pPr lvl="0" algn="ctr" defTabSz="1778000">
              <a:lnSpc>
                <a:spcPct val="90000"/>
              </a:lnSpc>
              <a:spcBef>
                <a:spcPct val="0"/>
              </a:spcBef>
              <a:spcAft>
                <a:spcPct val="35000"/>
              </a:spcAft>
            </a:pPr>
            <a:r>
              <a:rPr lang="en-US" sz="4000" kern="1200" dirty="0">
                <a:latin typeface="Arial" panose="020B0604020202020204" pitchFamily="34" charset="0"/>
                <a:cs typeface="Arial" panose="020B0604020202020204" pitchFamily="34" charset="0"/>
              </a:rPr>
              <a:t>Source FAO</a:t>
            </a:r>
          </a:p>
        </p:txBody>
      </p:sp>
      <p:sp>
        <p:nvSpPr>
          <p:cNvPr id="2" name="Title 1">
            <a:extLst>
              <a:ext uri="{FF2B5EF4-FFF2-40B4-BE49-F238E27FC236}">
                <a16:creationId xmlns:a16="http://schemas.microsoft.com/office/drawing/2014/main" id="{C5DBB02B-1E0F-4FF7-9BE2-965E7C337D5F}"/>
              </a:ext>
            </a:extLst>
          </p:cNvPr>
          <p:cNvSpPr>
            <a:spLocks noGrp="1"/>
          </p:cNvSpPr>
          <p:nvPr>
            <p:ph type="title"/>
          </p:nvPr>
        </p:nvSpPr>
        <p:spPr/>
        <p:txBody>
          <a:bodyPr>
            <a:normAutofit/>
          </a:bodyPr>
          <a:lstStyle/>
          <a:p>
            <a:r>
              <a:rPr lang="en-US" dirty="0"/>
              <a:t>Transfers Between FAOs and/or FACs</a:t>
            </a:r>
          </a:p>
        </p:txBody>
      </p:sp>
      <p:sp>
        <p:nvSpPr>
          <p:cNvPr id="9" name="Freeform 8"/>
          <p:cNvSpPr/>
          <p:nvPr/>
        </p:nvSpPr>
        <p:spPr>
          <a:xfrm>
            <a:off x="1524000" y="3339473"/>
            <a:ext cx="2438400" cy="1765473"/>
          </a:xfrm>
          <a:custGeom>
            <a:avLst/>
            <a:gdLst>
              <a:gd name="connsiteX0" fmla="*/ 0 w 2438400"/>
              <a:gd name="connsiteY0" fmla="*/ 294251 h 1765473"/>
              <a:gd name="connsiteX1" fmla="*/ 294251 w 2438400"/>
              <a:gd name="connsiteY1" fmla="*/ 0 h 1765473"/>
              <a:gd name="connsiteX2" fmla="*/ 2144149 w 2438400"/>
              <a:gd name="connsiteY2" fmla="*/ 0 h 1765473"/>
              <a:gd name="connsiteX3" fmla="*/ 2438400 w 2438400"/>
              <a:gd name="connsiteY3" fmla="*/ 294251 h 1765473"/>
              <a:gd name="connsiteX4" fmla="*/ 2438400 w 2438400"/>
              <a:gd name="connsiteY4" fmla="*/ 1471222 h 1765473"/>
              <a:gd name="connsiteX5" fmla="*/ 2144149 w 2438400"/>
              <a:gd name="connsiteY5" fmla="*/ 1765473 h 1765473"/>
              <a:gd name="connsiteX6" fmla="*/ 294251 w 2438400"/>
              <a:gd name="connsiteY6" fmla="*/ 1765473 h 1765473"/>
              <a:gd name="connsiteX7" fmla="*/ 0 w 2438400"/>
              <a:gd name="connsiteY7" fmla="*/ 1471222 h 1765473"/>
              <a:gd name="connsiteX8" fmla="*/ 0 w 2438400"/>
              <a:gd name="connsiteY8" fmla="*/ 294251 h 17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765473">
                <a:moveTo>
                  <a:pt x="0" y="294251"/>
                </a:moveTo>
                <a:cubicBezTo>
                  <a:pt x="0" y="131741"/>
                  <a:pt x="131741" y="0"/>
                  <a:pt x="294251" y="0"/>
                </a:cubicBezTo>
                <a:lnTo>
                  <a:pt x="2144149" y="0"/>
                </a:lnTo>
                <a:cubicBezTo>
                  <a:pt x="2306659" y="0"/>
                  <a:pt x="2438400" y="131741"/>
                  <a:pt x="2438400" y="294251"/>
                </a:cubicBezTo>
                <a:lnTo>
                  <a:pt x="2438400" y="1471222"/>
                </a:lnTo>
                <a:cubicBezTo>
                  <a:pt x="2438400" y="1633732"/>
                  <a:pt x="2306659" y="1765473"/>
                  <a:pt x="2144149" y="1765473"/>
                </a:cubicBezTo>
                <a:lnTo>
                  <a:pt x="294251" y="1765473"/>
                </a:lnTo>
                <a:cubicBezTo>
                  <a:pt x="131741" y="1765473"/>
                  <a:pt x="0" y="1633732"/>
                  <a:pt x="0" y="1471222"/>
                </a:cubicBezTo>
                <a:lnTo>
                  <a:pt x="0" y="294251"/>
                </a:lnTo>
                <a:close/>
              </a:path>
            </a:pathLst>
          </a:custGeom>
          <a:gradFill rotWithShape="0">
            <a:gsLst>
              <a:gs pos="0">
                <a:srgbClr val="00477F"/>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8583" tIns="162383" rIns="238583" bIns="162383" numCol="1" spcCol="1270" anchor="ctr" anchorCtr="0">
            <a:noAutofit/>
          </a:bodyPr>
          <a:lstStyle/>
          <a:p>
            <a:pPr lvl="0" algn="ctr" defTabSz="1778000">
              <a:lnSpc>
                <a:spcPct val="90000"/>
              </a:lnSpc>
              <a:spcBef>
                <a:spcPct val="0"/>
              </a:spcBef>
              <a:spcAft>
                <a:spcPct val="35000"/>
              </a:spcAft>
            </a:pPr>
            <a:r>
              <a:rPr lang="en-US" sz="4000" kern="1200" dirty="0">
                <a:latin typeface="Arial" panose="020B0604020202020204" pitchFamily="34" charset="0"/>
                <a:cs typeface="Arial" panose="020B0604020202020204" pitchFamily="34" charset="0"/>
              </a:rPr>
              <a:t>Source FAO</a:t>
            </a:r>
          </a:p>
        </p:txBody>
      </p:sp>
      <p:grpSp>
        <p:nvGrpSpPr>
          <p:cNvPr id="21" name="Group 20"/>
          <p:cNvGrpSpPr/>
          <p:nvPr/>
        </p:nvGrpSpPr>
        <p:grpSpPr>
          <a:xfrm>
            <a:off x="4902137" y="1371600"/>
            <a:ext cx="2406713" cy="1752600"/>
            <a:chOff x="4902137" y="1371600"/>
            <a:chExt cx="2406713" cy="1752600"/>
          </a:xfrm>
        </p:grpSpPr>
        <p:sp>
          <p:nvSpPr>
            <p:cNvPr id="14" name="Rounded Rectangle 13"/>
            <p:cNvSpPr/>
            <p:nvPr/>
          </p:nvSpPr>
          <p:spPr>
            <a:xfrm>
              <a:off x="4902137" y="1371600"/>
              <a:ext cx="2406713" cy="1752600"/>
            </a:xfrm>
            <a:prstGeom prst="roundRect">
              <a:avLst>
                <a:gd name="adj" fmla="val 8918"/>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lvl="0" algn="ctr" defTabSz="1778000">
                <a:lnSpc>
                  <a:spcPct val="90000"/>
                </a:lnSpc>
                <a:spcBef>
                  <a:spcPct val="0"/>
                </a:spcBef>
                <a:spcAft>
                  <a:spcPct val="35000"/>
                </a:spcAft>
              </a:pPr>
              <a:endParaRPr lang="en-US" sz="4000" dirty="0">
                <a:latin typeface="Arial" panose="020B0604020202020204" pitchFamily="34" charset="0"/>
                <a:cs typeface="Arial" panose="020B0604020202020204" pitchFamily="34" charset="0"/>
              </a:endParaRPr>
            </a:p>
          </p:txBody>
        </p:sp>
        <p:sp>
          <p:nvSpPr>
            <p:cNvPr id="10" name="TextBox 9"/>
            <p:cNvSpPr txBox="1"/>
            <p:nvPr/>
          </p:nvSpPr>
          <p:spPr>
            <a:xfrm>
              <a:off x="5099050" y="1676400"/>
              <a:ext cx="1600200" cy="1200329"/>
            </a:xfrm>
            <a:prstGeom prst="rect">
              <a:avLst/>
            </a:prstGeom>
            <a:noFill/>
          </p:spPr>
          <p:txBody>
            <a:bodyPr wrap="square" rtlCol="0">
              <a:spAutoFit/>
            </a:bodyPr>
            <a:lstStyle/>
            <a:p>
              <a:pPr marL="228600" lvl="1" indent="-228600" defTabSz="1066800">
                <a:lnSpc>
                  <a:spcPct val="90000"/>
                </a:lnSpc>
                <a:spcBef>
                  <a:spcPct val="0"/>
                </a:spcBef>
                <a:spcAft>
                  <a:spcPct val="15000"/>
                </a:spcAft>
                <a:buChar char="••"/>
              </a:pPr>
              <a:r>
                <a:rPr lang="en-US" sz="2400" dirty="0">
                  <a:latin typeface="Arial" panose="020B0604020202020204" pitchFamily="34" charset="0"/>
                  <a:cs typeface="Arial" panose="020B0604020202020204" pitchFamily="34" charset="0"/>
                </a:rPr>
                <a:t>FAO 1</a:t>
              </a:r>
            </a:p>
            <a:p>
              <a:pPr marL="228600" lvl="1" indent="-228600" defTabSz="1066800">
                <a:lnSpc>
                  <a:spcPct val="90000"/>
                </a:lnSpc>
                <a:spcBef>
                  <a:spcPct val="0"/>
                </a:spcBef>
                <a:spcAft>
                  <a:spcPct val="15000"/>
                </a:spcAft>
                <a:buChar char="••"/>
              </a:pPr>
              <a:r>
                <a:rPr lang="en-US" sz="2400" dirty="0">
                  <a:latin typeface="Arial" panose="020B0604020202020204" pitchFamily="34" charset="0"/>
                  <a:cs typeface="Arial" panose="020B0604020202020204" pitchFamily="34" charset="0"/>
                </a:rPr>
                <a:t>FAO 2</a:t>
              </a:r>
            </a:p>
            <a:p>
              <a:pPr marL="228600" lvl="1" indent="-228600" defTabSz="1066800">
                <a:lnSpc>
                  <a:spcPct val="90000"/>
                </a:lnSpc>
                <a:spcBef>
                  <a:spcPct val="0"/>
                </a:spcBef>
                <a:spcAft>
                  <a:spcPct val="15000"/>
                </a:spcAft>
                <a:buChar char="••"/>
              </a:pPr>
              <a:r>
                <a:rPr lang="en-US" sz="2400" dirty="0">
                  <a:latin typeface="Arial" panose="020B0604020202020204" pitchFamily="34" charset="0"/>
                  <a:cs typeface="Arial" panose="020B0604020202020204" pitchFamily="34" charset="0"/>
                </a:rPr>
                <a:t>FAO 3</a:t>
              </a:r>
            </a:p>
          </p:txBody>
        </p:sp>
      </p:grpSp>
      <p:grpSp>
        <p:nvGrpSpPr>
          <p:cNvPr id="22" name="Group 21"/>
          <p:cNvGrpSpPr/>
          <p:nvPr/>
        </p:nvGrpSpPr>
        <p:grpSpPr>
          <a:xfrm>
            <a:off x="4902137" y="3339473"/>
            <a:ext cx="2565463" cy="1752600"/>
            <a:chOff x="4902137" y="3339473"/>
            <a:chExt cx="2565463" cy="1752600"/>
          </a:xfrm>
        </p:grpSpPr>
        <p:sp>
          <p:nvSpPr>
            <p:cNvPr id="16" name="Rounded Rectangle 15"/>
            <p:cNvSpPr/>
            <p:nvPr/>
          </p:nvSpPr>
          <p:spPr>
            <a:xfrm>
              <a:off x="4902137" y="3339473"/>
              <a:ext cx="2406713" cy="1752600"/>
            </a:xfrm>
            <a:prstGeom prst="roundRect">
              <a:avLst>
                <a:gd name="adj" fmla="val 8918"/>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lvl="0" algn="ctr" defTabSz="1778000">
                <a:lnSpc>
                  <a:spcPct val="90000"/>
                </a:lnSpc>
                <a:spcBef>
                  <a:spcPct val="0"/>
                </a:spcBef>
                <a:spcAft>
                  <a:spcPct val="35000"/>
                </a:spcAft>
              </a:pPr>
              <a:endParaRPr lang="en-US" sz="4000" dirty="0">
                <a:latin typeface="Arial" panose="020B0604020202020204" pitchFamily="34" charset="0"/>
                <a:cs typeface="Arial" panose="020B0604020202020204" pitchFamily="34" charset="0"/>
              </a:endParaRPr>
            </a:p>
          </p:txBody>
        </p:sp>
        <p:sp>
          <p:nvSpPr>
            <p:cNvPr id="17" name="TextBox 16"/>
            <p:cNvSpPr txBox="1"/>
            <p:nvPr/>
          </p:nvSpPr>
          <p:spPr>
            <a:xfrm>
              <a:off x="5099050" y="3644273"/>
              <a:ext cx="2368550" cy="1200329"/>
            </a:xfrm>
            <a:prstGeom prst="rect">
              <a:avLst/>
            </a:prstGeom>
            <a:noFill/>
          </p:spPr>
          <p:txBody>
            <a:bodyPr wrap="square" rtlCol="0">
              <a:spAutoFit/>
            </a:bodyPr>
            <a:lstStyle/>
            <a:p>
              <a:pPr marL="228600" lvl="1" indent="-228600" defTabSz="1066800">
                <a:lnSpc>
                  <a:spcPct val="90000"/>
                </a:lnSpc>
                <a:spcBef>
                  <a:spcPct val="0"/>
                </a:spcBef>
                <a:spcAft>
                  <a:spcPct val="15000"/>
                </a:spcAft>
                <a:buChar char="••"/>
              </a:pPr>
              <a:r>
                <a:rPr lang="en-US" sz="2400" dirty="0">
                  <a:latin typeface="Arial" panose="020B0604020202020204" pitchFamily="34" charset="0"/>
                  <a:cs typeface="Arial" panose="020B0604020202020204" pitchFamily="34" charset="0"/>
                </a:rPr>
                <a:t>FAO FAC 1</a:t>
              </a:r>
            </a:p>
            <a:p>
              <a:pPr marL="228600" lvl="1" indent="-228600" defTabSz="1066800">
                <a:lnSpc>
                  <a:spcPct val="90000"/>
                </a:lnSpc>
                <a:spcBef>
                  <a:spcPct val="0"/>
                </a:spcBef>
                <a:spcAft>
                  <a:spcPct val="15000"/>
                </a:spcAft>
                <a:buChar char="••"/>
              </a:pPr>
              <a:r>
                <a:rPr lang="en-US" sz="2400" dirty="0">
                  <a:latin typeface="Arial" panose="020B0604020202020204" pitchFamily="34" charset="0"/>
                  <a:cs typeface="Arial" panose="020B0604020202020204" pitchFamily="34" charset="0"/>
                </a:rPr>
                <a:t>FAO FAC 2</a:t>
              </a:r>
            </a:p>
            <a:p>
              <a:pPr marL="228600" lvl="1" indent="-228600" defTabSz="1066800">
                <a:lnSpc>
                  <a:spcPct val="90000"/>
                </a:lnSpc>
                <a:spcBef>
                  <a:spcPct val="0"/>
                </a:spcBef>
                <a:spcAft>
                  <a:spcPct val="15000"/>
                </a:spcAft>
                <a:buChar char="••"/>
              </a:pPr>
              <a:r>
                <a:rPr lang="en-US" sz="2400" dirty="0">
                  <a:latin typeface="Arial" panose="020B0604020202020204" pitchFamily="34" charset="0"/>
                  <a:cs typeface="Arial" panose="020B0604020202020204" pitchFamily="34" charset="0"/>
                </a:rPr>
                <a:t>FAO FAC 3</a:t>
              </a:r>
            </a:p>
          </p:txBody>
        </p:sp>
      </p:grpSp>
      <p:sp>
        <p:nvSpPr>
          <p:cNvPr id="18" name="Right Arrow 17"/>
          <p:cNvSpPr/>
          <p:nvPr/>
        </p:nvSpPr>
        <p:spPr>
          <a:xfrm>
            <a:off x="4065383" y="1971764"/>
            <a:ext cx="762000" cy="609600"/>
          </a:xfrm>
          <a:prstGeom prst="rightArrow">
            <a:avLst/>
          </a:prstGeom>
          <a:gradFill>
            <a:gsLst>
              <a:gs pos="0">
                <a:schemeClr val="bg1">
                  <a:lumMod val="65000"/>
                </a:schemeClr>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4065383" y="3910973"/>
            <a:ext cx="762000" cy="609600"/>
          </a:xfrm>
          <a:prstGeom prst="rightArrow">
            <a:avLst/>
          </a:prstGeom>
          <a:gradFill>
            <a:gsLst>
              <a:gs pos="0">
                <a:schemeClr val="bg1">
                  <a:lumMod val="65000"/>
                </a:schemeClr>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C6EFB255-2E1B-4BF7-9F0D-3C744C1112F7}"/>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22</a:t>
            </a:fld>
            <a:endParaRPr lang="en-US" dirty="0"/>
          </a:p>
        </p:txBody>
      </p:sp>
    </p:spTree>
    <p:extLst>
      <p:ext uri="{BB962C8B-B14F-4D97-AF65-F5344CB8AC3E}">
        <p14:creationId xmlns:p14="http://schemas.microsoft.com/office/powerpoint/2010/main" val="14797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pPr>
              <a:lnSpc>
                <a:spcPts val="2400"/>
              </a:lnSpc>
            </a:pPr>
            <a:r>
              <a:rPr lang="en-US" sz="2500" dirty="0"/>
              <a:t>Exercise: </a:t>
            </a:r>
            <a:r>
              <a:rPr lang="en-US" sz="2500" dirty="0">
                <a:solidFill>
                  <a:prstClr val="white"/>
                </a:solidFill>
              </a:rPr>
              <a:t>Amendment From One FAO to Several</a:t>
            </a:r>
            <a:endParaRPr lang="en-US" sz="2500" dirty="0"/>
          </a:p>
        </p:txBody>
      </p:sp>
      <p:sp>
        <p:nvSpPr>
          <p:cNvPr id="5" name="Rectangle 4"/>
          <p:cNvSpPr/>
          <p:nvPr/>
        </p:nvSpPr>
        <p:spPr>
          <a:xfrm>
            <a:off x="4738926" y="1671638"/>
            <a:ext cx="3493008" cy="4360721"/>
          </a:xfrm>
          <a:prstGeom prst="rect">
            <a:avLst/>
          </a:prstGeom>
          <a:solidFill>
            <a:schemeClr val="bg1"/>
          </a:solidFill>
          <a:ln>
            <a:solidFill>
              <a:schemeClr val="bg2">
                <a:lumMod val="50000"/>
              </a:schemeClr>
            </a:solidFill>
          </a:ln>
          <a:effectLst>
            <a:outerShdw blurRad="508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11720" y="1658515"/>
            <a:ext cx="3488906" cy="4361427"/>
          </a:xfrm>
          <a:prstGeom prst="rect">
            <a:avLst/>
          </a:prstGeom>
          <a:solidFill>
            <a:schemeClr val="bg1"/>
          </a:solidFill>
          <a:ln>
            <a:solidFill>
              <a:schemeClr val="tx2">
                <a:lumMod val="60000"/>
                <a:lumOff val="40000"/>
              </a:schemeClr>
            </a:solidFill>
          </a:ln>
          <a:effectLst>
            <a:outerShdw blurRad="508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4811" y="1837759"/>
            <a:ext cx="3049819" cy="3616375"/>
          </a:xfrm>
          <a:prstGeom prst="rect">
            <a:avLst/>
          </a:prstGeom>
          <a:noFill/>
        </p:spPr>
        <p:txBody>
          <a:bodyPr wrap="square" rtlCol="0">
            <a:spAutoFit/>
          </a:bodyPr>
          <a:lstStyle/>
          <a:p>
            <a:pPr>
              <a:spcAft>
                <a:spcPts val="3000"/>
              </a:spcAft>
            </a:pPr>
            <a:r>
              <a:rPr lang="en-US" sz="2400" b="1" dirty="0">
                <a:solidFill>
                  <a:srgbClr val="002060"/>
                </a:solidFill>
                <a:latin typeface="Arial" panose="020B0604020202020204" pitchFamily="34" charset="0"/>
                <a:cs typeface="Arial" panose="020B0604020202020204" pitchFamily="34" charset="0"/>
              </a:rPr>
              <a:t>Scenario:</a:t>
            </a:r>
          </a:p>
          <a:p>
            <a:r>
              <a:rPr lang="en-US" sz="2000" dirty="0">
                <a:solidFill>
                  <a:schemeClr val="tx1">
                    <a:lumMod val="85000"/>
                    <a:lumOff val="15000"/>
                  </a:schemeClr>
                </a:solidFill>
                <a:latin typeface="Arial" panose="020B0604020202020204" pitchFamily="34" charset="0"/>
                <a:cs typeface="Arial" panose="020B0604020202020204" pitchFamily="34" charset="0"/>
              </a:rPr>
              <a:t>Two faculty members received $5,000 each in travel that was not originally budgeted in their FAOs. You’ll need to transfer budget from the Dean’s FAO to each faculty member’s department FAO.</a:t>
            </a:r>
            <a:endParaRPr lang="en-US" sz="20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890350" y="1837759"/>
            <a:ext cx="3102845" cy="3718967"/>
          </a:xfrm>
          <a:prstGeom prst="rect">
            <a:avLst/>
          </a:prstGeom>
          <a:noFill/>
        </p:spPr>
        <p:txBody>
          <a:bodyPr wrap="square" rtlCol="0">
            <a:spAutoFit/>
          </a:bodyPr>
          <a:lstStyle/>
          <a:p>
            <a:pPr>
              <a:spcAft>
                <a:spcPts val="3000"/>
              </a:spcAft>
            </a:pPr>
            <a:r>
              <a:rPr lang="en-US" sz="2400" b="1" dirty="0">
                <a:solidFill>
                  <a:srgbClr val="AF9C11"/>
                </a:solidFill>
                <a:latin typeface="Arial" panose="020B0604020202020204" pitchFamily="34" charset="0"/>
                <a:cs typeface="Arial" panose="020B0604020202020204" pitchFamily="34" charset="0"/>
              </a:rPr>
              <a:t>Objectives:</a:t>
            </a:r>
          </a:p>
          <a:p>
            <a:pPr marL="342900" indent="-342900">
              <a:spcAft>
                <a:spcPts val="800"/>
              </a:spcAft>
              <a:buClr>
                <a:srgbClr val="FFC000"/>
              </a:buClr>
              <a:buFont typeface="Wingdings 2" panose="05020102010507070707" pitchFamily="18" charset="2"/>
              <a:buChar char="£"/>
            </a:pPr>
            <a:r>
              <a:rPr lang="en-CA" sz="2000" dirty="0">
                <a:solidFill>
                  <a:schemeClr val="tx1">
                    <a:lumMod val="85000"/>
                    <a:lumOff val="15000"/>
                  </a:schemeClr>
                </a:solidFill>
                <a:latin typeface="Arial" panose="020B0604020202020204" pitchFamily="34" charset="0"/>
                <a:cs typeface="Arial" panose="020B0604020202020204" pitchFamily="34" charset="0"/>
              </a:rPr>
              <a:t>Identify Dean’s FAO and FAC</a:t>
            </a:r>
          </a:p>
          <a:p>
            <a:pPr marL="342900" indent="-342900">
              <a:spcAft>
                <a:spcPts val="800"/>
              </a:spcAft>
              <a:buClr>
                <a:srgbClr val="FFC000"/>
              </a:buClr>
              <a:buFont typeface="Wingdings 2" panose="05020102010507070707" pitchFamily="18" charset="2"/>
              <a:buChar char="£"/>
            </a:pPr>
            <a:r>
              <a:rPr lang="en-CA" sz="2000" dirty="0">
                <a:solidFill>
                  <a:schemeClr val="tx1">
                    <a:lumMod val="85000"/>
                    <a:lumOff val="15000"/>
                  </a:schemeClr>
                </a:solidFill>
                <a:latin typeface="Arial" panose="020B0604020202020204" pitchFamily="34" charset="0"/>
                <a:cs typeface="Arial" panose="020B0604020202020204" pitchFamily="34" charset="0"/>
              </a:rPr>
              <a:t>Identify department FAOs</a:t>
            </a:r>
          </a:p>
          <a:p>
            <a:pPr marL="342900" indent="-342900">
              <a:spcAft>
                <a:spcPts val="800"/>
              </a:spcAft>
              <a:buClr>
                <a:srgbClr val="FFC000"/>
              </a:buClr>
              <a:buFont typeface="Wingdings 2" panose="05020102010507070707" pitchFamily="18" charset="2"/>
              <a:buChar char="£"/>
            </a:pPr>
            <a:r>
              <a:rPr lang="en-CA" sz="2000" dirty="0">
                <a:solidFill>
                  <a:schemeClr val="tx1">
                    <a:lumMod val="85000"/>
                    <a:lumOff val="15000"/>
                  </a:schemeClr>
                </a:solidFill>
                <a:latin typeface="Arial" panose="020B0604020202020204" pitchFamily="34" charset="0"/>
                <a:cs typeface="Arial" panose="020B0604020202020204" pitchFamily="34" charset="0"/>
              </a:rPr>
              <a:t>Transfer from one FAO to two FAOs</a:t>
            </a:r>
          </a:p>
          <a:p>
            <a:pPr marL="342900" indent="-342900">
              <a:spcAft>
                <a:spcPts val="800"/>
              </a:spcAft>
              <a:buClr>
                <a:srgbClr val="FFC000"/>
              </a:buClr>
              <a:buFont typeface="Wingdings 2" panose="05020102010507070707" pitchFamily="18" charset="2"/>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Document request</a:t>
            </a:r>
          </a:p>
          <a:p>
            <a:pPr marL="342900" indent="-342900">
              <a:spcAft>
                <a:spcPts val="800"/>
              </a:spcAft>
              <a:buClr>
                <a:srgbClr val="FFC000"/>
              </a:buClr>
              <a:buFont typeface="Wingdings 2" panose="05020102010507070707" pitchFamily="18" charset="2"/>
              <a:buChar char="£"/>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9" name="Group 8"/>
          <p:cNvGrpSpPr/>
          <p:nvPr/>
        </p:nvGrpSpPr>
        <p:grpSpPr>
          <a:xfrm>
            <a:off x="7159384" y="1143000"/>
            <a:ext cx="1091001" cy="1091001"/>
            <a:chOff x="6663173" y="1110225"/>
            <a:chExt cx="1091001" cy="1091001"/>
          </a:xfrm>
        </p:grpSpPr>
        <p:sp>
          <p:nvSpPr>
            <p:cNvPr id="67" name="AutoShape 89"/>
            <p:cNvSpPr>
              <a:spLocks noChangeAspect="1" noChangeArrowheads="1" noTextEdit="1"/>
            </p:cNvSpPr>
            <p:nvPr/>
          </p:nvSpPr>
          <p:spPr bwMode="auto">
            <a:xfrm>
              <a:off x="6665149" y="1110225"/>
              <a:ext cx="10890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Oval 91"/>
            <p:cNvSpPr>
              <a:spLocks noChangeArrowheads="1"/>
            </p:cNvSpPr>
            <p:nvPr/>
          </p:nvSpPr>
          <p:spPr bwMode="auto">
            <a:xfrm>
              <a:off x="6663173" y="1110225"/>
              <a:ext cx="1091001" cy="1091001"/>
            </a:xfrm>
            <a:prstGeom prst="ellipse">
              <a:avLst/>
            </a:prstGeom>
            <a:solidFill>
              <a:srgbClr val="FDC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2"/>
            <p:cNvSpPr>
              <a:spLocks/>
            </p:cNvSpPr>
            <p:nvPr/>
          </p:nvSpPr>
          <p:spPr bwMode="auto">
            <a:xfrm>
              <a:off x="6872676" y="1311823"/>
              <a:ext cx="881498" cy="879521"/>
            </a:xfrm>
            <a:custGeom>
              <a:avLst/>
              <a:gdLst>
                <a:gd name="T0" fmla="*/ 304 w 459"/>
                <a:gd name="T1" fmla="*/ 1 h 458"/>
                <a:gd name="T2" fmla="*/ 304 w 459"/>
                <a:gd name="T3" fmla="*/ 0 h 458"/>
                <a:gd name="T4" fmla="*/ 278 w 459"/>
                <a:gd name="T5" fmla="*/ 26 h 458"/>
                <a:gd name="T6" fmla="*/ 284 w 459"/>
                <a:gd name="T7" fmla="*/ 50 h 458"/>
                <a:gd name="T8" fmla="*/ 280 w 459"/>
                <a:gd name="T9" fmla="*/ 54 h 458"/>
                <a:gd name="T10" fmla="*/ 166 w 459"/>
                <a:gd name="T11" fmla="*/ 8 h 458"/>
                <a:gd name="T12" fmla="*/ 0 w 459"/>
                <a:gd name="T13" fmla="*/ 173 h 458"/>
                <a:gd name="T14" fmla="*/ 66 w 459"/>
                <a:gd name="T15" fmla="*/ 305 h 458"/>
                <a:gd name="T16" fmla="*/ 66 w 459"/>
                <a:gd name="T17" fmla="*/ 305 h 458"/>
                <a:gd name="T18" fmla="*/ 219 w 459"/>
                <a:gd name="T19" fmla="*/ 458 h 458"/>
                <a:gd name="T20" fmla="*/ 459 w 459"/>
                <a:gd name="T21" fmla="*/ 178 h 458"/>
                <a:gd name="T22" fmla="*/ 458 w 459"/>
                <a:gd name="T23" fmla="*/ 153 h 458"/>
                <a:gd name="T24" fmla="*/ 305 w 459"/>
                <a:gd name="T25" fmla="*/ 0 h 458"/>
                <a:gd name="T26" fmla="*/ 304 w 459"/>
                <a:gd name="T27"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58">
                  <a:moveTo>
                    <a:pt x="304" y="1"/>
                  </a:moveTo>
                  <a:cubicBezTo>
                    <a:pt x="304" y="0"/>
                    <a:pt x="304" y="0"/>
                    <a:pt x="304" y="0"/>
                  </a:cubicBezTo>
                  <a:cubicBezTo>
                    <a:pt x="278" y="26"/>
                    <a:pt x="278" y="26"/>
                    <a:pt x="278" y="26"/>
                  </a:cubicBezTo>
                  <a:cubicBezTo>
                    <a:pt x="284" y="50"/>
                    <a:pt x="284" y="50"/>
                    <a:pt x="284" y="50"/>
                  </a:cubicBezTo>
                  <a:cubicBezTo>
                    <a:pt x="280" y="54"/>
                    <a:pt x="280" y="54"/>
                    <a:pt x="280" y="54"/>
                  </a:cubicBezTo>
                  <a:cubicBezTo>
                    <a:pt x="250" y="25"/>
                    <a:pt x="210" y="8"/>
                    <a:pt x="166" y="8"/>
                  </a:cubicBezTo>
                  <a:cubicBezTo>
                    <a:pt x="74" y="8"/>
                    <a:pt x="0" y="82"/>
                    <a:pt x="0" y="173"/>
                  </a:cubicBezTo>
                  <a:cubicBezTo>
                    <a:pt x="0" y="227"/>
                    <a:pt x="26" y="275"/>
                    <a:pt x="66" y="305"/>
                  </a:cubicBezTo>
                  <a:cubicBezTo>
                    <a:pt x="66" y="305"/>
                    <a:pt x="66" y="305"/>
                    <a:pt x="66" y="305"/>
                  </a:cubicBezTo>
                  <a:cubicBezTo>
                    <a:pt x="219" y="458"/>
                    <a:pt x="219" y="458"/>
                    <a:pt x="219" y="458"/>
                  </a:cubicBezTo>
                  <a:cubicBezTo>
                    <a:pt x="355" y="437"/>
                    <a:pt x="459" y="320"/>
                    <a:pt x="459" y="178"/>
                  </a:cubicBezTo>
                  <a:cubicBezTo>
                    <a:pt x="459" y="170"/>
                    <a:pt x="459" y="161"/>
                    <a:pt x="458" y="153"/>
                  </a:cubicBezTo>
                  <a:cubicBezTo>
                    <a:pt x="305" y="0"/>
                    <a:pt x="305" y="0"/>
                    <a:pt x="305" y="0"/>
                  </a:cubicBezTo>
                  <a:lnTo>
                    <a:pt x="304" y="1"/>
                  </a:lnTo>
                  <a:close/>
                </a:path>
              </a:pathLst>
            </a:custGeom>
            <a:solidFill>
              <a:srgbClr val="F99B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Oval 93"/>
            <p:cNvSpPr>
              <a:spLocks noChangeArrowheads="1"/>
            </p:cNvSpPr>
            <p:nvPr/>
          </p:nvSpPr>
          <p:spPr bwMode="auto">
            <a:xfrm>
              <a:off x="6872676" y="1327635"/>
              <a:ext cx="635429" cy="633453"/>
            </a:xfrm>
            <a:prstGeom prst="ellipse">
              <a:avLst/>
            </a:prstGeom>
            <a:solidFill>
              <a:srgbClr val="175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94"/>
            <p:cNvSpPr>
              <a:spLocks noChangeArrowheads="1"/>
            </p:cNvSpPr>
            <p:nvPr/>
          </p:nvSpPr>
          <p:spPr bwMode="auto">
            <a:xfrm>
              <a:off x="6956676" y="1409657"/>
              <a:ext cx="469407" cy="468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Oval 95"/>
            <p:cNvSpPr>
              <a:spLocks noChangeArrowheads="1"/>
            </p:cNvSpPr>
            <p:nvPr/>
          </p:nvSpPr>
          <p:spPr bwMode="auto">
            <a:xfrm>
              <a:off x="7039687" y="1492668"/>
              <a:ext cx="303385" cy="303385"/>
            </a:xfrm>
            <a:prstGeom prst="ellipse">
              <a:avLst/>
            </a:prstGeom>
            <a:solidFill>
              <a:srgbClr val="175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Oval 96"/>
            <p:cNvSpPr>
              <a:spLocks noChangeArrowheads="1"/>
            </p:cNvSpPr>
            <p:nvPr/>
          </p:nvSpPr>
          <p:spPr bwMode="auto">
            <a:xfrm>
              <a:off x="7121709" y="1574691"/>
              <a:ext cx="138352" cy="1383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97"/>
            <p:cNvSpPr>
              <a:spLocks/>
            </p:cNvSpPr>
            <p:nvPr/>
          </p:nvSpPr>
          <p:spPr bwMode="auto">
            <a:xfrm>
              <a:off x="7190885" y="1327635"/>
              <a:ext cx="317221" cy="633453"/>
            </a:xfrm>
            <a:custGeom>
              <a:avLst/>
              <a:gdLst>
                <a:gd name="T0" fmla="*/ 0 w 165"/>
                <a:gd name="T1" fmla="*/ 0 h 330"/>
                <a:gd name="T2" fmla="*/ 0 w 165"/>
                <a:gd name="T3" fmla="*/ 43 h 330"/>
                <a:gd name="T4" fmla="*/ 122 w 165"/>
                <a:gd name="T5" fmla="*/ 165 h 330"/>
                <a:gd name="T6" fmla="*/ 0 w 165"/>
                <a:gd name="T7" fmla="*/ 287 h 330"/>
                <a:gd name="T8" fmla="*/ 0 w 165"/>
                <a:gd name="T9" fmla="*/ 330 h 330"/>
                <a:gd name="T10" fmla="*/ 165 w 165"/>
                <a:gd name="T11" fmla="*/ 165 h 330"/>
                <a:gd name="T12" fmla="*/ 0 w 165"/>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65" h="330">
                  <a:moveTo>
                    <a:pt x="0" y="0"/>
                  </a:moveTo>
                  <a:cubicBezTo>
                    <a:pt x="0" y="43"/>
                    <a:pt x="0" y="43"/>
                    <a:pt x="0" y="43"/>
                  </a:cubicBezTo>
                  <a:cubicBezTo>
                    <a:pt x="67" y="43"/>
                    <a:pt x="122" y="98"/>
                    <a:pt x="122" y="165"/>
                  </a:cubicBezTo>
                  <a:cubicBezTo>
                    <a:pt x="122" y="233"/>
                    <a:pt x="67" y="287"/>
                    <a:pt x="0" y="287"/>
                  </a:cubicBezTo>
                  <a:cubicBezTo>
                    <a:pt x="0" y="330"/>
                    <a:pt x="0" y="330"/>
                    <a:pt x="0" y="330"/>
                  </a:cubicBezTo>
                  <a:cubicBezTo>
                    <a:pt x="91" y="330"/>
                    <a:pt x="165" y="256"/>
                    <a:pt x="165" y="165"/>
                  </a:cubicBezTo>
                  <a:cubicBezTo>
                    <a:pt x="165" y="74"/>
                    <a:pt x="91" y="0"/>
                    <a:pt x="0"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8"/>
            <p:cNvSpPr>
              <a:spLocks/>
            </p:cNvSpPr>
            <p:nvPr/>
          </p:nvSpPr>
          <p:spPr bwMode="auto">
            <a:xfrm>
              <a:off x="7190885" y="1574691"/>
              <a:ext cx="69176" cy="138352"/>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cubicBezTo>
                    <a:pt x="20" y="0"/>
                    <a:pt x="36" y="16"/>
                    <a:pt x="36" y="36"/>
                  </a:cubicBezTo>
                  <a:cubicBezTo>
                    <a:pt x="36" y="56"/>
                    <a:pt x="20" y="72"/>
                    <a:pt x="0"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99"/>
            <p:cNvSpPr>
              <a:spLocks/>
            </p:cNvSpPr>
            <p:nvPr/>
          </p:nvSpPr>
          <p:spPr bwMode="auto">
            <a:xfrm>
              <a:off x="7190885" y="1492668"/>
              <a:ext cx="152187" cy="303385"/>
            </a:xfrm>
            <a:custGeom>
              <a:avLst/>
              <a:gdLst>
                <a:gd name="T0" fmla="*/ 0 w 79"/>
                <a:gd name="T1" fmla="*/ 0 h 158"/>
                <a:gd name="T2" fmla="*/ 0 w 79"/>
                <a:gd name="T3" fmla="*/ 43 h 158"/>
                <a:gd name="T4" fmla="*/ 36 w 79"/>
                <a:gd name="T5" fmla="*/ 79 h 158"/>
                <a:gd name="T6" fmla="*/ 0 w 79"/>
                <a:gd name="T7" fmla="*/ 115 h 158"/>
                <a:gd name="T8" fmla="*/ 0 w 79"/>
                <a:gd name="T9" fmla="*/ 158 h 158"/>
                <a:gd name="T10" fmla="*/ 79 w 79"/>
                <a:gd name="T11" fmla="*/ 79 h 158"/>
                <a:gd name="T12" fmla="*/ 0 w 79"/>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79" h="158">
                  <a:moveTo>
                    <a:pt x="0" y="0"/>
                  </a:moveTo>
                  <a:cubicBezTo>
                    <a:pt x="0" y="43"/>
                    <a:pt x="0" y="43"/>
                    <a:pt x="0" y="43"/>
                  </a:cubicBezTo>
                  <a:cubicBezTo>
                    <a:pt x="20" y="43"/>
                    <a:pt x="36" y="59"/>
                    <a:pt x="36" y="79"/>
                  </a:cubicBezTo>
                  <a:cubicBezTo>
                    <a:pt x="36" y="99"/>
                    <a:pt x="20" y="115"/>
                    <a:pt x="0" y="115"/>
                  </a:cubicBezTo>
                  <a:cubicBezTo>
                    <a:pt x="0" y="158"/>
                    <a:pt x="0" y="158"/>
                    <a:pt x="0" y="158"/>
                  </a:cubicBezTo>
                  <a:cubicBezTo>
                    <a:pt x="43" y="158"/>
                    <a:pt x="79" y="123"/>
                    <a:pt x="79" y="79"/>
                  </a:cubicBezTo>
                  <a:cubicBezTo>
                    <a:pt x="79" y="35"/>
                    <a:pt x="43" y="0"/>
                    <a:pt x="0"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00"/>
            <p:cNvSpPr>
              <a:spLocks/>
            </p:cNvSpPr>
            <p:nvPr/>
          </p:nvSpPr>
          <p:spPr bwMode="auto">
            <a:xfrm>
              <a:off x="7190885" y="1574691"/>
              <a:ext cx="69176" cy="138352"/>
            </a:xfrm>
            <a:custGeom>
              <a:avLst/>
              <a:gdLst>
                <a:gd name="T0" fmla="*/ 36 w 36"/>
                <a:gd name="T1" fmla="*/ 36 h 72"/>
                <a:gd name="T2" fmla="*/ 0 w 36"/>
                <a:gd name="T3" fmla="*/ 0 h 72"/>
                <a:gd name="T4" fmla="*/ 0 w 36"/>
                <a:gd name="T5" fmla="*/ 72 h 72"/>
                <a:gd name="T6" fmla="*/ 36 w 36"/>
                <a:gd name="T7" fmla="*/ 36 h 72"/>
              </a:gdLst>
              <a:ahLst/>
              <a:cxnLst>
                <a:cxn ang="0">
                  <a:pos x="T0" y="T1"/>
                </a:cxn>
                <a:cxn ang="0">
                  <a:pos x="T2" y="T3"/>
                </a:cxn>
                <a:cxn ang="0">
                  <a:pos x="T4" y="T5"/>
                </a:cxn>
                <a:cxn ang="0">
                  <a:pos x="T6" y="T7"/>
                </a:cxn>
              </a:cxnLst>
              <a:rect l="0" t="0" r="r" b="b"/>
              <a:pathLst>
                <a:path w="36" h="72">
                  <a:moveTo>
                    <a:pt x="36" y="36"/>
                  </a:moveTo>
                  <a:cubicBezTo>
                    <a:pt x="36" y="16"/>
                    <a:pt x="20" y="0"/>
                    <a:pt x="0" y="0"/>
                  </a:cubicBezTo>
                  <a:cubicBezTo>
                    <a:pt x="0" y="72"/>
                    <a:pt x="0" y="72"/>
                    <a:pt x="0" y="72"/>
                  </a:cubicBezTo>
                  <a:cubicBezTo>
                    <a:pt x="20" y="72"/>
                    <a:pt x="36" y="56"/>
                    <a:pt x="36" y="36"/>
                  </a:cubicBezTo>
                  <a:close/>
                </a:path>
              </a:pathLst>
            </a:custGeom>
            <a:solidFill>
              <a:srgbClr val="D1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01"/>
            <p:cNvSpPr>
              <a:spLocks/>
            </p:cNvSpPr>
            <p:nvPr/>
          </p:nvSpPr>
          <p:spPr bwMode="auto">
            <a:xfrm>
              <a:off x="7190885" y="1409657"/>
              <a:ext cx="235198" cy="468419"/>
            </a:xfrm>
            <a:custGeom>
              <a:avLst/>
              <a:gdLst>
                <a:gd name="T0" fmla="*/ 0 w 122"/>
                <a:gd name="T1" fmla="*/ 0 h 244"/>
                <a:gd name="T2" fmla="*/ 0 w 122"/>
                <a:gd name="T3" fmla="*/ 43 h 244"/>
                <a:gd name="T4" fmla="*/ 79 w 122"/>
                <a:gd name="T5" fmla="*/ 122 h 244"/>
                <a:gd name="T6" fmla="*/ 0 w 122"/>
                <a:gd name="T7" fmla="*/ 201 h 244"/>
                <a:gd name="T8" fmla="*/ 0 w 122"/>
                <a:gd name="T9" fmla="*/ 244 h 244"/>
                <a:gd name="T10" fmla="*/ 122 w 122"/>
                <a:gd name="T11" fmla="*/ 122 h 244"/>
                <a:gd name="T12" fmla="*/ 0 w 122"/>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122" h="244">
                  <a:moveTo>
                    <a:pt x="0" y="0"/>
                  </a:moveTo>
                  <a:cubicBezTo>
                    <a:pt x="0" y="43"/>
                    <a:pt x="0" y="43"/>
                    <a:pt x="0" y="43"/>
                  </a:cubicBezTo>
                  <a:cubicBezTo>
                    <a:pt x="43" y="43"/>
                    <a:pt x="79" y="78"/>
                    <a:pt x="79" y="122"/>
                  </a:cubicBezTo>
                  <a:cubicBezTo>
                    <a:pt x="79" y="166"/>
                    <a:pt x="43" y="201"/>
                    <a:pt x="0" y="201"/>
                  </a:cubicBezTo>
                  <a:cubicBezTo>
                    <a:pt x="0" y="244"/>
                    <a:pt x="0" y="244"/>
                    <a:pt x="0" y="244"/>
                  </a:cubicBezTo>
                  <a:cubicBezTo>
                    <a:pt x="67" y="244"/>
                    <a:pt x="122" y="190"/>
                    <a:pt x="122" y="122"/>
                  </a:cubicBezTo>
                  <a:cubicBezTo>
                    <a:pt x="122" y="55"/>
                    <a:pt x="67" y="0"/>
                    <a:pt x="0" y="0"/>
                  </a:cubicBezTo>
                  <a:close/>
                </a:path>
              </a:pathLst>
            </a:custGeom>
            <a:solidFill>
              <a:srgbClr val="D1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02"/>
            <p:cNvSpPr>
              <a:spLocks/>
            </p:cNvSpPr>
            <p:nvPr/>
          </p:nvSpPr>
          <p:spPr bwMode="auto">
            <a:xfrm>
              <a:off x="7192862" y="1311823"/>
              <a:ext cx="335009" cy="334020"/>
            </a:xfrm>
            <a:custGeom>
              <a:avLst/>
              <a:gdLst>
                <a:gd name="T0" fmla="*/ 288 w 339"/>
                <a:gd name="T1" fmla="*/ 122 h 338"/>
                <a:gd name="T2" fmla="*/ 339 w 339"/>
                <a:gd name="T3" fmla="*/ 72 h 338"/>
                <a:gd name="T4" fmla="*/ 282 w 339"/>
                <a:gd name="T5" fmla="*/ 56 h 338"/>
                <a:gd name="T6" fmla="*/ 267 w 339"/>
                <a:gd name="T7" fmla="*/ 0 h 338"/>
                <a:gd name="T8" fmla="*/ 216 w 339"/>
                <a:gd name="T9" fmla="*/ 51 h 338"/>
                <a:gd name="T10" fmla="*/ 228 w 339"/>
                <a:gd name="T11" fmla="*/ 97 h 338"/>
                <a:gd name="T12" fmla="*/ 57 w 339"/>
                <a:gd name="T13" fmla="*/ 268 h 338"/>
                <a:gd name="T14" fmla="*/ 33 w 339"/>
                <a:gd name="T15" fmla="*/ 220 h 338"/>
                <a:gd name="T16" fmla="*/ 16 w 339"/>
                <a:gd name="T17" fmla="*/ 280 h 338"/>
                <a:gd name="T18" fmla="*/ 0 w 339"/>
                <a:gd name="T19" fmla="*/ 338 h 338"/>
                <a:gd name="T20" fmla="*/ 61 w 339"/>
                <a:gd name="T21" fmla="*/ 323 h 338"/>
                <a:gd name="T22" fmla="*/ 119 w 339"/>
                <a:gd name="T23" fmla="*/ 307 h 338"/>
                <a:gd name="T24" fmla="*/ 70 w 339"/>
                <a:gd name="T25" fmla="*/ 282 h 338"/>
                <a:gd name="T26" fmla="*/ 241 w 339"/>
                <a:gd name="T27" fmla="*/ 111 h 338"/>
                <a:gd name="T28" fmla="*/ 288 w 339"/>
                <a:gd name="T29" fmla="*/ 1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9" h="338">
                  <a:moveTo>
                    <a:pt x="288" y="122"/>
                  </a:moveTo>
                  <a:lnTo>
                    <a:pt x="339" y="72"/>
                  </a:lnTo>
                  <a:lnTo>
                    <a:pt x="282" y="56"/>
                  </a:lnTo>
                  <a:lnTo>
                    <a:pt x="267" y="0"/>
                  </a:lnTo>
                  <a:lnTo>
                    <a:pt x="216" y="51"/>
                  </a:lnTo>
                  <a:lnTo>
                    <a:pt x="228" y="97"/>
                  </a:lnTo>
                  <a:lnTo>
                    <a:pt x="57" y="268"/>
                  </a:lnTo>
                  <a:lnTo>
                    <a:pt x="33" y="220"/>
                  </a:lnTo>
                  <a:lnTo>
                    <a:pt x="16" y="280"/>
                  </a:lnTo>
                  <a:lnTo>
                    <a:pt x="0" y="338"/>
                  </a:lnTo>
                  <a:lnTo>
                    <a:pt x="61" y="323"/>
                  </a:lnTo>
                  <a:lnTo>
                    <a:pt x="119" y="307"/>
                  </a:lnTo>
                  <a:lnTo>
                    <a:pt x="70" y="282"/>
                  </a:lnTo>
                  <a:lnTo>
                    <a:pt x="241" y="111"/>
                  </a:lnTo>
                  <a:lnTo>
                    <a:pt x="288" y="122"/>
                  </a:lnTo>
                  <a:close/>
                </a:path>
              </a:pathLst>
            </a:custGeom>
            <a:solidFill>
              <a:srgbClr val="18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03"/>
            <p:cNvSpPr>
              <a:spLocks/>
            </p:cNvSpPr>
            <p:nvPr/>
          </p:nvSpPr>
          <p:spPr bwMode="auto">
            <a:xfrm>
              <a:off x="7192862" y="1311823"/>
              <a:ext cx="278680" cy="334020"/>
            </a:xfrm>
            <a:custGeom>
              <a:avLst/>
              <a:gdLst>
                <a:gd name="T0" fmla="*/ 282 w 282"/>
                <a:gd name="T1" fmla="*/ 56 h 338"/>
                <a:gd name="T2" fmla="*/ 267 w 282"/>
                <a:gd name="T3" fmla="*/ 0 h 338"/>
                <a:gd name="T4" fmla="*/ 216 w 282"/>
                <a:gd name="T5" fmla="*/ 51 h 338"/>
                <a:gd name="T6" fmla="*/ 228 w 282"/>
                <a:gd name="T7" fmla="*/ 97 h 338"/>
                <a:gd name="T8" fmla="*/ 57 w 282"/>
                <a:gd name="T9" fmla="*/ 268 h 338"/>
                <a:gd name="T10" fmla="*/ 33 w 282"/>
                <a:gd name="T11" fmla="*/ 220 h 338"/>
                <a:gd name="T12" fmla="*/ 16 w 282"/>
                <a:gd name="T13" fmla="*/ 280 h 338"/>
                <a:gd name="T14" fmla="*/ 0 w 282"/>
                <a:gd name="T15" fmla="*/ 338 h 338"/>
                <a:gd name="T16" fmla="*/ 282 w 282"/>
                <a:gd name="T17" fmla="*/ 5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38">
                  <a:moveTo>
                    <a:pt x="282" y="56"/>
                  </a:moveTo>
                  <a:lnTo>
                    <a:pt x="267" y="0"/>
                  </a:lnTo>
                  <a:lnTo>
                    <a:pt x="216" y="51"/>
                  </a:lnTo>
                  <a:lnTo>
                    <a:pt x="228" y="97"/>
                  </a:lnTo>
                  <a:lnTo>
                    <a:pt x="57" y="268"/>
                  </a:lnTo>
                  <a:lnTo>
                    <a:pt x="33" y="220"/>
                  </a:lnTo>
                  <a:lnTo>
                    <a:pt x="16" y="280"/>
                  </a:lnTo>
                  <a:lnTo>
                    <a:pt x="0" y="338"/>
                  </a:lnTo>
                  <a:lnTo>
                    <a:pt x="282" y="56"/>
                  </a:lnTo>
                  <a:close/>
                </a:path>
              </a:pathLst>
            </a:custGeom>
            <a:solidFill>
              <a:srgbClr val="19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33"/>
          <p:cNvGrpSpPr>
            <a:grpSpLocks noChangeAspect="1"/>
          </p:cNvGrpSpPr>
          <p:nvPr/>
        </p:nvGrpSpPr>
        <p:grpSpPr bwMode="auto">
          <a:xfrm>
            <a:off x="3332120" y="1143000"/>
            <a:ext cx="1086232" cy="1088136"/>
            <a:chOff x="2888" y="456"/>
            <a:chExt cx="1141" cy="1143"/>
          </a:xfrm>
        </p:grpSpPr>
        <p:sp>
          <p:nvSpPr>
            <p:cNvPr id="12" name="Oval 34"/>
            <p:cNvSpPr>
              <a:spLocks noChangeArrowheads="1"/>
            </p:cNvSpPr>
            <p:nvPr/>
          </p:nvSpPr>
          <p:spPr bwMode="auto">
            <a:xfrm>
              <a:off x="2888" y="456"/>
              <a:ext cx="1141" cy="1143"/>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5"/>
            <p:cNvSpPr>
              <a:spLocks/>
            </p:cNvSpPr>
            <p:nvPr/>
          </p:nvSpPr>
          <p:spPr bwMode="auto">
            <a:xfrm>
              <a:off x="3163" y="679"/>
              <a:ext cx="866" cy="920"/>
            </a:xfrm>
            <a:custGeom>
              <a:avLst/>
              <a:gdLst>
                <a:gd name="T0" fmla="*/ 312 w 509"/>
                <a:gd name="T1" fmla="*/ 0 h 541"/>
                <a:gd name="T2" fmla="*/ 4 w 509"/>
                <a:gd name="T3" fmla="*/ 0 h 541"/>
                <a:gd name="T4" fmla="*/ 0 w 509"/>
                <a:gd name="T5" fmla="*/ 441 h 541"/>
                <a:gd name="T6" fmla="*/ 89 w 509"/>
                <a:gd name="T7" fmla="*/ 530 h 541"/>
                <a:gd name="T8" fmla="*/ 173 w 509"/>
                <a:gd name="T9" fmla="*/ 541 h 541"/>
                <a:gd name="T10" fmla="*/ 509 w 509"/>
                <a:gd name="T11" fmla="*/ 205 h 541"/>
                <a:gd name="T12" fmla="*/ 509 w 509"/>
                <a:gd name="T13" fmla="*/ 200 h 541"/>
                <a:gd name="T14" fmla="*/ 312 w 509"/>
                <a:gd name="T15" fmla="*/ 0 h 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541">
                  <a:moveTo>
                    <a:pt x="312" y="0"/>
                  </a:moveTo>
                  <a:cubicBezTo>
                    <a:pt x="4" y="0"/>
                    <a:pt x="4" y="0"/>
                    <a:pt x="4" y="0"/>
                  </a:cubicBezTo>
                  <a:cubicBezTo>
                    <a:pt x="0" y="441"/>
                    <a:pt x="0" y="441"/>
                    <a:pt x="0" y="441"/>
                  </a:cubicBezTo>
                  <a:cubicBezTo>
                    <a:pt x="89" y="530"/>
                    <a:pt x="89" y="530"/>
                    <a:pt x="89" y="530"/>
                  </a:cubicBezTo>
                  <a:cubicBezTo>
                    <a:pt x="116" y="537"/>
                    <a:pt x="144" y="541"/>
                    <a:pt x="173" y="541"/>
                  </a:cubicBezTo>
                  <a:cubicBezTo>
                    <a:pt x="359" y="541"/>
                    <a:pt x="509" y="391"/>
                    <a:pt x="509" y="205"/>
                  </a:cubicBezTo>
                  <a:cubicBezTo>
                    <a:pt x="509" y="203"/>
                    <a:pt x="509" y="202"/>
                    <a:pt x="509" y="200"/>
                  </a:cubicBezTo>
                  <a:cubicBezTo>
                    <a:pt x="312" y="0"/>
                    <a:pt x="312" y="0"/>
                    <a:pt x="312" y="0"/>
                  </a:cubicBezTo>
                </a:path>
              </a:pathLst>
            </a:custGeom>
            <a:solidFill>
              <a:srgbClr val="2F7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6"/>
            <p:cNvSpPr>
              <a:spLocks/>
            </p:cNvSpPr>
            <p:nvPr/>
          </p:nvSpPr>
          <p:spPr bwMode="auto">
            <a:xfrm>
              <a:off x="3162" y="679"/>
              <a:ext cx="609" cy="751"/>
            </a:xfrm>
            <a:custGeom>
              <a:avLst/>
              <a:gdLst>
                <a:gd name="T0" fmla="*/ 5 w 358"/>
                <a:gd name="T1" fmla="*/ 0 h 442"/>
                <a:gd name="T2" fmla="*/ 0 w 358"/>
                <a:gd name="T3" fmla="*/ 5 h 442"/>
                <a:gd name="T4" fmla="*/ 0 w 358"/>
                <a:gd name="T5" fmla="*/ 437 h 442"/>
                <a:gd name="T6" fmla="*/ 5 w 358"/>
                <a:gd name="T7" fmla="*/ 442 h 442"/>
                <a:gd name="T8" fmla="*/ 353 w 358"/>
                <a:gd name="T9" fmla="*/ 442 h 442"/>
                <a:gd name="T10" fmla="*/ 358 w 358"/>
                <a:gd name="T11" fmla="*/ 437 h 442"/>
                <a:gd name="T12" fmla="*/ 358 w 358"/>
                <a:gd name="T13" fmla="*/ 52 h 442"/>
                <a:gd name="T14" fmla="*/ 313 w 358"/>
                <a:gd name="T15" fmla="*/ 0 h 442"/>
                <a:gd name="T16" fmla="*/ 5 w 358"/>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442">
                  <a:moveTo>
                    <a:pt x="5" y="0"/>
                  </a:moveTo>
                  <a:cubicBezTo>
                    <a:pt x="2" y="0"/>
                    <a:pt x="0" y="2"/>
                    <a:pt x="0" y="5"/>
                  </a:cubicBezTo>
                  <a:cubicBezTo>
                    <a:pt x="0" y="437"/>
                    <a:pt x="0" y="437"/>
                    <a:pt x="0" y="437"/>
                  </a:cubicBezTo>
                  <a:cubicBezTo>
                    <a:pt x="0" y="440"/>
                    <a:pt x="2" y="442"/>
                    <a:pt x="5" y="442"/>
                  </a:cubicBezTo>
                  <a:cubicBezTo>
                    <a:pt x="353" y="442"/>
                    <a:pt x="353" y="442"/>
                    <a:pt x="353" y="442"/>
                  </a:cubicBezTo>
                  <a:cubicBezTo>
                    <a:pt x="356" y="442"/>
                    <a:pt x="358" y="440"/>
                    <a:pt x="358" y="437"/>
                  </a:cubicBezTo>
                  <a:cubicBezTo>
                    <a:pt x="358" y="52"/>
                    <a:pt x="358" y="52"/>
                    <a:pt x="358" y="52"/>
                  </a:cubicBezTo>
                  <a:cubicBezTo>
                    <a:pt x="313" y="0"/>
                    <a:pt x="313" y="0"/>
                    <a:pt x="313" y="0"/>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37"/>
            <p:cNvSpPr>
              <a:spLocks/>
            </p:cNvSpPr>
            <p:nvPr/>
          </p:nvSpPr>
          <p:spPr bwMode="auto">
            <a:xfrm>
              <a:off x="3694" y="679"/>
              <a:ext cx="77" cy="88"/>
            </a:xfrm>
            <a:custGeom>
              <a:avLst/>
              <a:gdLst>
                <a:gd name="T0" fmla="*/ 0 w 45"/>
                <a:gd name="T1" fmla="*/ 0 h 52"/>
                <a:gd name="T2" fmla="*/ 0 w 45"/>
                <a:gd name="T3" fmla="*/ 47 h 52"/>
                <a:gd name="T4" fmla="*/ 5 w 45"/>
                <a:gd name="T5" fmla="*/ 52 h 52"/>
                <a:gd name="T6" fmla="*/ 45 w 45"/>
                <a:gd name="T7" fmla="*/ 52 h 52"/>
                <a:gd name="T8" fmla="*/ 0 w 45"/>
                <a:gd name="T9" fmla="*/ 0 h 52"/>
              </a:gdLst>
              <a:ahLst/>
              <a:cxnLst>
                <a:cxn ang="0">
                  <a:pos x="T0" y="T1"/>
                </a:cxn>
                <a:cxn ang="0">
                  <a:pos x="T2" y="T3"/>
                </a:cxn>
                <a:cxn ang="0">
                  <a:pos x="T4" y="T5"/>
                </a:cxn>
                <a:cxn ang="0">
                  <a:pos x="T6" y="T7"/>
                </a:cxn>
                <a:cxn ang="0">
                  <a:pos x="T8" y="T9"/>
                </a:cxn>
              </a:cxnLst>
              <a:rect l="0" t="0" r="r" b="b"/>
              <a:pathLst>
                <a:path w="45" h="52">
                  <a:moveTo>
                    <a:pt x="0" y="0"/>
                  </a:moveTo>
                  <a:cubicBezTo>
                    <a:pt x="0" y="47"/>
                    <a:pt x="0" y="47"/>
                    <a:pt x="0" y="47"/>
                  </a:cubicBezTo>
                  <a:cubicBezTo>
                    <a:pt x="0" y="50"/>
                    <a:pt x="3" y="52"/>
                    <a:pt x="5" y="52"/>
                  </a:cubicBezTo>
                  <a:cubicBezTo>
                    <a:pt x="45" y="52"/>
                    <a:pt x="45" y="52"/>
                    <a:pt x="45" y="52"/>
                  </a:cubicBezTo>
                  <a:lnTo>
                    <a:pt x="0" y="0"/>
                  </a:lnTo>
                  <a:close/>
                </a:path>
              </a:pathLst>
            </a:custGeom>
            <a:solidFill>
              <a:srgbClr val="666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38"/>
            <p:cNvSpPr>
              <a:spLocks/>
            </p:cNvSpPr>
            <p:nvPr/>
          </p:nvSpPr>
          <p:spPr bwMode="auto">
            <a:xfrm>
              <a:off x="3277" y="762"/>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39"/>
            <p:cNvSpPr>
              <a:spLocks noChangeShapeType="1"/>
            </p:cNvSpPr>
            <p:nvPr/>
          </p:nvSpPr>
          <p:spPr bwMode="auto">
            <a:xfrm>
              <a:off x="3277" y="762"/>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0"/>
            <p:cNvSpPr>
              <a:spLocks/>
            </p:cNvSpPr>
            <p:nvPr/>
          </p:nvSpPr>
          <p:spPr bwMode="auto">
            <a:xfrm>
              <a:off x="3277" y="808"/>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41"/>
            <p:cNvSpPr>
              <a:spLocks noChangeShapeType="1"/>
            </p:cNvSpPr>
            <p:nvPr/>
          </p:nvSpPr>
          <p:spPr bwMode="auto">
            <a:xfrm>
              <a:off x="3277" y="808"/>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2"/>
            <p:cNvSpPr>
              <a:spLocks/>
            </p:cNvSpPr>
            <p:nvPr/>
          </p:nvSpPr>
          <p:spPr bwMode="auto">
            <a:xfrm>
              <a:off x="3277" y="85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43"/>
            <p:cNvSpPr>
              <a:spLocks noChangeShapeType="1"/>
            </p:cNvSpPr>
            <p:nvPr/>
          </p:nvSpPr>
          <p:spPr bwMode="auto">
            <a:xfrm>
              <a:off x="3277" y="85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4"/>
            <p:cNvSpPr>
              <a:spLocks/>
            </p:cNvSpPr>
            <p:nvPr/>
          </p:nvSpPr>
          <p:spPr bwMode="auto">
            <a:xfrm>
              <a:off x="3277" y="901"/>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45"/>
            <p:cNvSpPr>
              <a:spLocks noChangeShapeType="1"/>
            </p:cNvSpPr>
            <p:nvPr/>
          </p:nvSpPr>
          <p:spPr bwMode="auto">
            <a:xfrm>
              <a:off x="3277" y="901"/>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6"/>
            <p:cNvSpPr>
              <a:spLocks/>
            </p:cNvSpPr>
            <p:nvPr/>
          </p:nvSpPr>
          <p:spPr bwMode="auto">
            <a:xfrm>
              <a:off x="3277" y="947"/>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47"/>
            <p:cNvSpPr>
              <a:spLocks noChangeShapeType="1"/>
            </p:cNvSpPr>
            <p:nvPr/>
          </p:nvSpPr>
          <p:spPr bwMode="auto">
            <a:xfrm>
              <a:off x="3277" y="947"/>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8"/>
            <p:cNvSpPr>
              <a:spLocks/>
            </p:cNvSpPr>
            <p:nvPr/>
          </p:nvSpPr>
          <p:spPr bwMode="auto">
            <a:xfrm>
              <a:off x="3277" y="995"/>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49"/>
            <p:cNvSpPr>
              <a:spLocks noChangeShapeType="1"/>
            </p:cNvSpPr>
            <p:nvPr/>
          </p:nvSpPr>
          <p:spPr bwMode="auto">
            <a:xfrm>
              <a:off x="3277" y="995"/>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0"/>
            <p:cNvSpPr>
              <a:spLocks/>
            </p:cNvSpPr>
            <p:nvPr/>
          </p:nvSpPr>
          <p:spPr bwMode="auto">
            <a:xfrm>
              <a:off x="3277" y="1041"/>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51"/>
            <p:cNvSpPr>
              <a:spLocks noChangeShapeType="1"/>
            </p:cNvSpPr>
            <p:nvPr/>
          </p:nvSpPr>
          <p:spPr bwMode="auto">
            <a:xfrm>
              <a:off x="3277" y="1041"/>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52"/>
            <p:cNvSpPr>
              <a:spLocks/>
            </p:cNvSpPr>
            <p:nvPr/>
          </p:nvSpPr>
          <p:spPr bwMode="auto">
            <a:xfrm>
              <a:off x="3277" y="1087"/>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53"/>
            <p:cNvSpPr>
              <a:spLocks noChangeShapeType="1"/>
            </p:cNvSpPr>
            <p:nvPr/>
          </p:nvSpPr>
          <p:spPr bwMode="auto">
            <a:xfrm>
              <a:off x="3277" y="1087"/>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54"/>
            <p:cNvSpPr>
              <a:spLocks/>
            </p:cNvSpPr>
            <p:nvPr/>
          </p:nvSpPr>
          <p:spPr bwMode="auto">
            <a:xfrm>
              <a:off x="3277" y="1133"/>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55"/>
            <p:cNvSpPr>
              <a:spLocks noChangeShapeType="1"/>
            </p:cNvSpPr>
            <p:nvPr/>
          </p:nvSpPr>
          <p:spPr bwMode="auto">
            <a:xfrm>
              <a:off x="3277" y="1133"/>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56"/>
            <p:cNvSpPr>
              <a:spLocks/>
            </p:cNvSpPr>
            <p:nvPr/>
          </p:nvSpPr>
          <p:spPr bwMode="auto">
            <a:xfrm>
              <a:off x="3277" y="1180"/>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57"/>
            <p:cNvSpPr>
              <a:spLocks noChangeShapeType="1"/>
            </p:cNvSpPr>
            <p:nvPr/>
          </p:nvSpPr>
          <p:spPr bwMode="auto">
            <a:xfrm>
              <a:off x="3277" y="1180"/>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8"/>
            <p:cNvSpPr>
              <a:spLocks/>
            </p:cNvSpPr>
            <p:nvPr/>
          </p:nvSpPr>
          <p:spPr bwMode="auto">
            <a:xfrm>
              <a:off x="3277" y="122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59"/>
            <p:cNvSpPr>
              <a:spLocks noChangeShapeType="1"/>
            </p:cNvSpPr>
            <p:nvPr/>
          </p:nvSpPr>
          <p:spPr bwMode="auto">
            <a:xfrm>
              <a:off x="3277" y="122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0"/>
            <p:cNvSpPr>
              <a:spLocks/>
            </p:cNvSpPr>
            <p:nvPr/>
          </p:nvSpPr>
          <p:spPr bwMode="auto">
            <a:xfrm>
              <a:off x="3277" y="1272"/>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61"/>
            <p:cNvSpPr>
              <a:spLocks noChangeShapeType="1"/>
            </p:cNvSpPr>
            <p:nvPr/>
          </p:nvSpPr>
          <p:spPr bwMode="auto">
            <a:xfrm>
              <a:off x="3277" y="1272"/>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2"/>
            <p:cNvSpPr>
              <a:spLocks/>
            </p:cNvSpPr>
            <p:nvPr/>
          </p:nvSpPr>
          <p:spPr bwMode="auto">
            <a:xfrm>
              <a:off x="3277" y="1320"/>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63"/>
            <p:cNvSpPr>
              <a:spLocks noChangeShapeType="1"/>
            </p:cNvSpPr>
            <p:nvPr/>
          </p:nvSpPr>
          <p:spPr bwMode="auto">
            <a:xfrm>
              <a:off x="3277" y="1320"/>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4"/>
            <p:cNvSpPr>
              <a:spLocks/>
            </p:cNvSpPr>
            <p:nvPr/>
          </p:nvSpPr>
          <p:spPr bwMode="auto">
            <a:xfrm>
              <a:off x="3277" y="136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5"/>
            <p:cNvSpPr>
              <a:spLocks noChangeShapeType="1"/>
            </p:cNvSpPr>
            <p:nvPr/>
          </p:nvSpPr>
          <p:spPr bwMode="auto">
            <a:xfrm>
              <a:off x="3277" y="136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6"/>
            <p:cNvSpPr>
              <a:spLocks/>
            </p:cNvSpPr>
            <p:nvPr/>
          </p:nvSpPr>
          <p:spPr bwMode="auto">
            <a:xfrm>
              <a:off x="3180" y="701"/>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7"/>
            <p:cNvSpPr>
              <a:spLocks/>
            </p:cNvSpPr>
            <p:nvPr/>
          </p:nvSpPr>
          <p:spPr bwMode="auto">
            <a:xfrm>
              <a:off x="3180" y="757"/>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8"/>
            <p:cNvSpPr>
              <a:spLocks/>
            </p:cNvSpPr>
            <p:nvPr/>
          </p:nvSpPr>
          <p:spPr bwMode="auto">
            <a:xfrm>
              <a:off x="3180" y="813"/>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9"/>
            <p:cNvSpPr>
              <a:spLocks/>
            </p:cNvSpPr>
            <p:nvPr/>
          </p:nvSpPr>
          <p:spPr bwMode="auto">
            <a:xfrm>
              <a:off x="3180" y="869"/>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70"/>
            <p:cNvSpPr>
              <a:spLocks/>
            </p:cNvSpPr>
            <p:nvPr/>
          </p:nvSpPr>
          <p:spPr bwMode="auto">
            <a:xfrm>
              <a:off x="3180" y="925"/>
              <a:ext cx="40" cy="38"/>
            </a:xfrm>
            <a:custGeom>
              <a:avLst/>
              <a:gdLst>
                <a:gd name="T0" fmla="*/ 23 w 23"/>
                <a:gd name="T1" fmla="*/ 17 h 22"/>
                <a:gd name="T2" fmla="*/ 19 w 23"/>
                <a:gd name="T3" fmla="*/ 22 h 22"/>
                <a:gd name="T4" fmla="*/ 5 w 23"/>
                <a:gd name="T5" fmla="*/ 22 h 22"/>
                <a:gd name="T6" fmla="*/ 0 w 23"/>
                <a:gd name="T7" fmla="*/ 17 h 22"/>
                <a:gd name="T8" fmla="*/ 0 w 23"/>
                <a:gd name="T9" fmla="*/ 5 h 22"/>
                <a:gd name="T10" fmla="*/ 5 w 23"/>
                <a:gd name="T11" fmla="*/ 0 h 22"/>
                <a:gd name="T12" fmla="*/ 19 w 23"/>
                <a:gd name="T13" fmla="*/ 0 h 22"/>
                <a:gd name="T14" fmla="*/ 23 w 23"/>
                <a:gd name="T15" fmla="*/ 5 h 22"/>
                <a:gd name="T16" fmla="*/ 23 w 23"/>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7"/>
                  </a:moveTo>
                  <a:cubicBezTo>
                    <a:pt x="23" y="20"/>
                    <a:pt x="21" y="22"/>
                    <a:pt x="19" y="22"/>
                  </a:cubicBezTo>
                  <a:cubicBezTo>
                    <a:pt x="5" y="22"/>
                    <a:pt x="5" y="22"/>
                    <a:pt x="5" y="22"/>
                  </a:cubicBezTo>
                  <a:cubicBezTo>
                    <a:pt x="3" y="22"/>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71"/>
            <p:cNvSpPr>
              <a:spLocks/>
            </p:cNvSpPr>
            <p:nvPr/>
          </p:nvSpPr>
          <p:spPr bwMode="auto">
            <a:xfrm>
              <a:off x="3180" y="980"/>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2"/>
            <p:cNvSpPr>
              <a:spLocks/>
            </p:cNvSpPr>
            <p:nvPr/>
          </p:nvSpPr>
          <p:spPr bwMode="auto">
            <a:xfrm>
              <a:off x="3180" y="1036"/>
              <a:ext cx="40" cy="39"/>
            </a:xfrm>
            <a:custGeom>
              <a:avLst/>
              <a:gdLst>
                <a:gd name="T0" fmla="*/ 23 w 23"/>
                <a:gd name="T1" fmla="*/ 17 h 23"/>
                <a:gd name="T2" fmla="*/ 19 w 23"/>
                <a:gd name="T3" fmla="*/ 23 h 23"/>
                <a:gd name="T4" fmla="*/ 5 w 23"/>
                <a:gd name="T5" fmla="*/ 23 h 23"/>
                <a:gd name="T6" fmla="*/ 0 w 23"/>
                <a:gd name="T7" fmla="*/ 17 h 23"/>
                <a:gd name="T8" fmla="*/ 0 w 23"/>
                <a:gd name="T9" fmla="*/ 6 h 23"/>
                <a:gd name="T10" fmla="*/ 5 w 23"/>
                <a:gd name="T11" fmla="*/ 0 h 23"/>
                <a:gd name="T12" fmla="*/ 19 w 23"/>
                <a:gd name="T13" fmla="*/ 0 h 23"/>
                <a:gd name="T14" fmla="*/ 23 w 23"/>
                <a:gd name="T15" fmla="*/ 6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6"/>
                    <a:pt x="0" y="6"/>
                    <a:pt x="0" y="6"/>
                  </a:cubicBezTo>
                  <a:cubicBezTo>
                    <a:pt x="0" y="3"/>
                    <a:pt x="3" y="0"/>
                    <a:pt x="5" y="0"/>
                  </a:cubicBezTo>
                  <a:cubicBezTo>
                    <a:pt x="19" y="0"/>
                    <a:pt x="19" y="0"/>
                    <a:pt x="19" y="0"/>
                  </a:cubicBezTo>
                  <a:cubicBezTo>
                    <a:pt x="21" y="0"/>
                    <a:pt x="23" y="3"/>
                    <a:pt x="23" y="6"/>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3"/>
            <p:cNvSpPr>
              <a:spLocks/>
            </p:cNvSpPr>
            <p:nvPr/>
          </p:nvSpPr>
          <p:spPr bwMode="auto">
            <a:xfrm>
              <a:off x="3180" y="1092"/>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4"/>
            <p:cNvSpPr>
              <a:spLocks/>
            </p:cNvSpPr>
            <p:nvPr/>
          </p:nvSpPr>
          <p:spPr bwMode="auto">
            <a:xfrm>
              <a:off x="3180" y="1148"/>
              <a:ext cx="40" cy="37"/>
            </a:xfrm>
            <a:custGeom>
              <a:avLst/>
              <a:gdLst>
                <a:gd name="T0" fmla="*/ 23 w 23"/>
                <a:gd name="T1" fmla="*/ 17 h 22"/>
                <a:gd name="T2" fmla="*/ 19 w 23"/>
                <a:gd name="T3" fmla="*/ 22 h 22"/>
                <a:gd name="T4" fmla="*/ 5 w 23"/>
                <a:gd name="T5" fmla="*/ 22 h 22"/>
                <a:gd name="T6" fmla="*/ 0 w 23"/>
                <a:gd name="T7" fmla="*/ 17 h 22"/>
                <a:gd name="T8" fmla="*/ 0 w 23"/>
                <a:gd name="T9" fmla="*/ 5 h 22"/>
                <a:gd name="T10" fmla="*/ 5 w 23"/>
                <a:gd name="T11" fmla="*/ 0 h 22"/>
                <a:gd name="T12" fmla="*/ 19 w 23"/>
                <a:gd name="T13" fmla="*/ 0 h 22"/>
                <a:gd name="T14" fmla="*/ 23 w 23"/>
                <a:gd name="T15" fmla="*/ 5 h 22"/>
                <a:gd name="T16" fmla="*/ 23 w 23"/>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7"/>
                  </a:moveTo>
                  <a:cubicBezTo>
                    <a:pt x="23" y="20"/>
                    <a:pt x="21" y="22"/>
                    <a:pt x="19" y="22"/>
                  </a:cubicBezTo>
                  <a:cubicBezTo>
                    <a:pt x="5" y="22"/>
                    <a:pt x="5" y="22"/>
                    <a:pt x="5" y="22"/>
                  </a:cubicBezTo>
                  <a:cubicBezTo>
                    <a:pt x="3" y="22"/>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75"/>
            <p:cNvSpPr>
              <a:spLocks/>
            </p:cNvSpPr>
            <p:nvPr/>
          </p:nvSpPr>
          <p:spPr bwMode="auto">
            <a:xfrm>
              <a:off x="3180" y="1202"/>
              <a:ext cx="40" cy="40"/>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76"/>
            <p:cNvSpPr>
              <a:spLocks/>
            </p:cNvSpPr>
            <p:nvPr/>
          </p:nvSpPr>
          <p:spPr bwMode="auto">
            <a:xfrm>
              <a:off x="3180" y="1259"/>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77"/>
            <p:cNvSpPr>
              <a:spLocks/>
            </p:cNvSpPr>
            <p:nvPr/>
          </p:nvSpPr>
          <p:spPr bwMode="auto">
            <a:xfrm>
              <a:off x="3180" y="1315"/>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8"/>
            <p:cNvSpPr>
              <a:spLocks/>
            </p:cNvSpPr>
            <p:nvPr/>
          </p:nvSpPr>
          <p:spPr bwMode="auto">
            <a:xfrm>
              <a:off x="3180" y="1371"/>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79"/>
            <p:cNvSpPr>
              <a:spLocks/>
            </p:cNvSpPr>
            <p:nvPr/>
          </p:nvSpPr>
          <p:spPr bwMode="auto">
            <a:xfrm>
              <a:off x="3595" y="871"/>
              <a:ext cx="143" cy="495"/>
            </a:xfrm>
            <a:custGeom>
              <a:avLst/>
              <a:gdLst>
                <a:gd name="T0" fmla="*/ 82 w 84"/>
                <a:gd name="T1" fmla="*/ 5 h 291"/>
                <a:gd name="T2" fmla="*/ 65 w 84"/>
                <a:gd name="T3" fmla="*/ 0 h 291"/>
                <a:gd name="T4" fmla="*/ 60 w 84"/>
                <a:gd name="T5" fmla="*/ 5 h 291"/>
                <a:gd name="T6" fmla="*/ 0 w 84"/>
                <a:gd name="T7" fmla="*/ 242 h 291"/>
                <a:gd name="T8" fmla="*/ 0 w 84"/>
                <a:gd name="T9" fmla="*/ 291 h 291"/>
                <a:gd name="T10" fmla="*/ 24 w 84"/>
                <a:gd name="T11" fmla="*/ 246 h 291"/>
                <a:gd name="T12" fmla="*/ 84 w 84"/>
                <a:gd name="T13" fmla="*/ 11 h 291"/>
                <a:gd name="T14" fmla="*/ 82 w 84"/>
                <a:gd name="T15" fmla="*/ 5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291">
                  <a:moveTo>
                    <a:pt x="82" y="5"/>
                  </a:moveTo>
                  <a:cubicBezTo>
                    <a:pt x="65" y="0"/>
                    <a:pt x="65" y="0"/>
                    <a:pt x="65" y="0"/>
                  </a:cubicBezTo>
                  <a:cubicBezTo>
                    <a:pt x="63" y="0"/>
                    <a:pt x="61" y="2"/>
                    <a:pt x="60" y="5"/>
                  </a:cubicBezTo>
                  <a:cubicBezTo>
                    <a:pt x="0" y="242"/>
                    <a:pt x="0" y="242"/>
                    <a:pt x="0" y="242"/>
                  </a:cubicBezTo>
                  <a:cubicBezTo>
                    <a:pt x="0" y="291"/>
                    <a:pt x="0" y="291"/>
                    <a:pt x="0" y="291"/>
                  </a:cubicBezTo>
                  <a:cubicBezTo>
                    <a:pt x="24" y="246"/>
                    <a:pt x="24" y="246"/>
                    <a:pt x="24" y="246"/>
                  </a:cubicBezTo>
                  <a:cubicBezTo>
                    <a:pt x="84" y="11"/>
                    <a:pt x="84" y="11"/>
                    <a:pt x="84" y="11"/>
                  </a:cubicBezTo>
                  <a:cubicBezTo>
                    <a:pt x="84" y="8"/>
                    <a:pt x="84" y="5"/>
                    <a:pt x="82" y="5"/>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80"/>
            <p:cNvSpPr>
              <a:spLocks/>
            </p:cNvSpPr>
            <p:nvPr/>
          </p:nvSpPr>
          <p:spPr bwMode="auto">
            <a:xfrm>
              <a:off x="3595" y="871"/>
              <a:ext cx="125" cy="495"/>
            </a:xfrm>
            <a:custGeom>
              <a:avLst/>
              <a:gdLst>
                <a:gd name="T0" fmla="*/ 73 w 73"/>
                <a:gd name="T1" fmla="*/ 2 h 291"/>
                <a:gd name="T2" fmla="*/ 65 w 73"/>
                <a:gd name="T3" fmla="*/ 0 h 291"/>
                <a:gd name="T4" fmla="*/ 60 w 73"/>
                <a:gd name="T5" fmla="*/ 5 h 291"/>
                <a:gd name="T6" fmla="*/ 0 w 73"/>
                <a:gd name="T7" fmla="*/ 242 h 291"/>
                <a:gd name="T8" fmla="*/ 0 w 73"/>
                <a:gd name="T9" fmla="*/ 291 h 291"/>
                <a:gd name="T10" fmla="*/ 73 w 73"/>
                <a:gd name="T11" fmla="*/ 2 h 291"/>
              </a:gdLst>
              <a:ahLst/>
              <a:cxnLst>
                <a:cxn ang="0">
                  <a:pos x="T0" y="T1"/>
                </a:cxn>
                <a:cxn ang="0">
                  <a:pos x="T2" y="T3"/>
                </a:cxn>
                <a:cxn ang="0">
                  <a:pos x="T4" y="T5"/>
                </a:cxn>
                <a:cxn ang="0">
                  <a:pos x="T6" y="T7"/>
                </a:cxn>
                <a:cxn ang="0">
                  <a:pos x="T8" y="T9"/>
                </a:cxn>
                <a:cxn ang="0">
                  <a:pos x="T10" y="T11"/>
                </a:cxn>
              </a:cxnLst>
              <a:rect l="0" t="0" r="r" b="b"/>
              <a:pathLst>
                <a:path w="73" h="291">
                  <a:moveTo>
                    <a:pt x="73" y="2"/>
                  </a:moveTo>
                  <a:cubicBezTo>
                    <a:pt x="65" y="0"/>
                    <a:pt x="65" y="0"/>
                    <a:pt x="65" y="0"/>
                  </a:cubicBezTo>
                  <a:cubicBezTo>
                    <a:pt x="63" y="0"/>
                    <a:pt x="61" y="2"/>
                    <a:pt x="60" y="5"/>
                  </a:cubicBezTo>
                  <a:cubicBezTo>
                    <a:pt x="0" y="242"/>
                    <a:pt x="0" y="242"/>
                    <a:pt x="0" y="242"/>
                  </a:cubicBezTo>
                  <a:cubicBezTo>
                    <a:pt x="0" y="291"/>
                    <a:pt x="0" y="291"/>
                    <a:pt x="0" y="291"/>
                  </a:cubicBezTo>
                  <a:lnTo>
                    <a:pt x="73" y="2"/>
                  </a:lnTo>
                  <a:close/>
                </a:path>
              </a:pathLst>
            </a:custGeom>
            <a:solidFill>
              <a:srgbClr val="C59B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81"/>
            <p:cNvSpPr>
              <a:spLocks/>
            </p:cNvSpPr>
            <p:nvPr/>
          </p:nvSpPr>
          <p:spPr bwMode="auto">
            <a:xfrm>
              <a:off x="3595" y="954"/>
              <a:ext cx="123" cy="337"/>
            </a:xfrm>
            <a:custGeom>
              <a:avLst/>
              <a:gdLst>
                <a:gd name="T0" fmla="*/ 84 w 123"/>
                <a:gd name="T1" fmla="*/ 0 h 337"/>
                <a:gd name="T2" fmla="*/ 0 w 123"/>
                <a:gd name="T3" fmla="*/ 327 h 337"/>
                <a:gd name="T4" fmla="*/ 16 w 123"/>
                <a:gd name="T5" fmla="*/ 310 h 337"/>
                <a:gd name="T6" fmla="*/ 19 w 123"/>
                <a:gd name="T7" fmla="*/ 337 h 337"/>
                <a:gd name="T8" fmla="*/ 36 w 123"/>
                <a:gd name="T9" fmla="*/ 315 h 337"/>
                <a:gd name="T10" fmla="*/ 41 w 123"/>
                <a:gd name="T11" fmla="*/ 335 h 337"/>
                <a:gd name="T12" fmla="*/ 41 w 123"/>
                <a:gd name="T13" fmla="*/ 335 h 337"/>
                <a:gd name="T14" fmla="*/ 123 w 123"/>
                <a:gd name="T15" fmla="*/ 10 h 337"/>
                <a:gd name="T16" fmla="*/ 84 w 123"/>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337">
                  <a:moveTo>
                    <a:pt x="84" y="0"/>
                  </a:moveTo>
                  <a:lnTo>
                    <a:pt x="0" y="327"/>
                  </a:lnTo>
                  <a:lnTo>
                    <a:pt x="16" y="310"/>
                  </a:lnTo>
                  <a:lnTo>
                    <a:pt x="19" y="337"/>
                  </a:lnTo>
                  <a:lnTo>
                    <a:pt x="36" y="315"/>
                  </a:lnTo>
                  <a:lnTo>
                    <a:pt x="41" y="335"/>
                  </a:lnTo>
                  <a:lnTo>
                    <a:pt x="41" y="335"/>
                  </a:lnTo>
                  <a:lnTo>
                    <a:pt x="123" y="10"/>
                  </a:lnTo>
                  <a:lnTo>
                    <a:pt x="84" y="0"/>
                  </a:lnTo>
                  <a:close/>
                </a:path>
              </a:pathLst>
            </a:custGeom>
            <a:solidFill>
              <a:srgbClr val="F1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82"/>
            <p:cNvSpPr>
              <a:spLocks/>
            </p:cNvSpPr>
            <p:nvPr/>
          </p:nvSpPr>
          <p:spPr bwMode="auto">
            <a:xfrm>
              <a:off x="3595" y="954"/>
              <a:ext cx="114" cy="337"/>
            </a:xfrm>
            <a:custGeom>
              <a:avLst/>
              <a:gdLst>
                <a:gd name="T0" fmla="*/ 36 w 114"/>
                <a:gd name="T1" fmla="*/ 316 h 337"/>
                <a:gd name="T2" fmla="*/ 114 w 114"/>
                <a:gd name="T3" fmla="*/ 7 h 337"/>
                <a:gd name="T4" fmla="*/ 84 w 114"/>
                <a:gd name="T5" fmla="*/ 0 h 337"/>
                <a:gd name="T6" fmla="*/ 0 w 114"/>
                <a:gd name="T7" fmla="*/ 327 h 337"/>
                <a:gd name="T8" fmla="*/ 16 w 114"/>
                <a:gd name="T9" fmla="*/ 310 h 337"/>
                <a:gd name="T10" fmla="*/ 19 w 114"/>
                <a:gd name="T11" fmla="*/ 337 h 337"/>
                <a:gd name="T12" fmla="*/ 36 w 114"/>
                <a:gd name="T13" fmla="*/ 315 h 337"/>
                <a:gd name="T14" fmla="*/ 36 w 114"/>
                <a:gd name="T15" fmla="*/ 31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337">
                  <a:moveTo>
                    <a:pt x="36" y="316"/>
                  </a:moveTo>
                  <a:lnTo>
                    <a:pt x="114" y="7"/>
                  </a:lnTo>
                  <a:lnTo>
                    <a:pt x="84" y="0"/>
                  </a:lnTo>
                  <a:lnTo>
                    <a:pt x="0" y="327"/>
                  </a:lnTo>
                  <a:lnTo>
                    <a:pt x="16" y="310"/>
                  </a:lnTo>
                  <a:lnTo>
                    <a:pt x="19" y="337"/>
                  </a:lnTo>
                  <a:lnTo>
                    <a:pt x="36" y="315"/>
                  </a:lnTo>
                  <a:lnTo>
                    <a:pt x="36" y="316"/>
                  </a:lnTo>
                  <a:close/>
                </a:path>
              </a:pathLst>
            </a:custGeom>
            <a:solidFill>
              <a:srgbClr val="F79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83"/>
            <p:cNvSpPr>
              <a:spLocks/>
            </p:cNvSpPr>
            <p:nvPr/>
          </p:nvSpPr>
          <p:spPr bwMode="auto">
            <a:xfrm>
              <a:off x="3595" y="954"/>
              <a:ext cx="92" cy="327"/>
            </a:xfrm>
            <a:custGeom>
              <a:avLst/>
              <a:gdLst>
                <a:gd name="T0" fmla="*/ 92 w 92"/>
                <a:gd name="T1" fmla="*/ 2 h 327"/>
                <a:gd name="T2" fmla="*/ 84 w 92"/>
                <a:gd name="T3" fmla="*/ 0 h 327"/>
                <a:gd name="T4" fmla="*/ 0 w 92"/>
                <a:gd name="T5" fmla="*/ 327 h 327"/>
                <a:gd name="T6" fmla="*/ 14 w 92"/>
                <a:gd name="T7" fmla="*/ 310 h 327"/>
                <a:gd name="T8" fmla="*/ 92 w 92"/>
                <a:gd name="T9" fmla="*/ 2 h 327"/>
              </a:gdLst>
              <a:ahLst/>
              <a:cxnLst>
                <a:cxn ang="0">
                  <a:pos x="T0" y="T1"/>
                </a:cxn>
                <a:cxn ang="0">
                  <a:pos x="T2" y="T3"/>
                </a:cxn>
                <a:cxn ang="0">
                  <a:pos x="T4" y="T5"/>
                </a:cxn>
                <a:cxn ang="0">
                  <a:pos x="T6" y="T7"/>
                </a:cxn>
                <a:cxn ang="0">
                  <a:pos x="T8" y="T9"/>
                </a:cxn>
              </a:cxnLst>
              <a:rect l="0" t="0" r="r" b="b"/>
              <a:pathLst>
                <a:path w="92" h="327">
                  <a:moveTo>
                    <a:pt x="92" y="2"/>
                  </a:moveTo>
                  <a:lnTo>
                    <a:pt x="84" y="0"/>
                  </a:lnTo>
                  <a:lnTo>
                    <a:pt x="0" y="327"/>
                  </a:lnTo>
                  <a:lnTo>
                    <a:pt x="14" y="310"/>
                  </a:lnTo>
                  <a:lnTo>
                    <a:pt x="92" y="2"/>
                  </a:ln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84"/>
            <p:cNvSpPr>
              <a:spLocks/>
            </p:cNvSpPr>
            <p:nvPr/>
          </p:nvSpPr>
          <p:spPr bwMode="auto">
            <a:xfrm>
              <a:off x="3595" y="1327"/>
              <a:ext cx="17" cy="39"/>
            </a:xfrm>
            <a:custGeom>
              <a:avLst/>
              <a:gdLst>
                <a:gd name="T0" fmla="*/ 0 w 17"/>
                <a:gd name="T1" fmla="*/ 39 h 39"/>
                <a:gd name="T2" fmla="*/ 17 w 17"/>
                <a:gd name="T3" fmla="*/ 6 h 39"/>
                <a:gd name="T4" fmla="*/ 16 w 17"/>
                <a:gd name="T5" fmla="*/ 3 h 39"/>
                <a:gd name="T6" fmla="*/ 9 w 17"/>
                <a:gd name="T7" fmla="*/ 5 h 39"/>
                <a:gd name="T8" fmla="*/ 5 w 17"/>
                <a:gd name="T9" fmla="*/ 0 h 39"/>
                <a:gd name="T10" fmla="*/ 0 w 17"/>
                <a:gd name="T11" fmla="*/ 3 h 39"/>
                <a:gd name="T12" fmla="*/ 0 w 1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7" h="39">
                  <a:moveTo>
                    <a:pt x="0" y="39"/>
                  </a:moveTo>
                  <a:lnTo>
                    <a:pt x="17" y="6"/>
                  </a:lnTo>
                  <a:lnTo>
                    <a:pt x="16" y="3"/>
                  </a:lnTo>
                  <a:lnTo>
                    <a:pt x="9" y="5"/>
                  </a:lnTo>
                  <a:lnTo>
                    <a:pt x="5" y="0"/>
                  </a:lnTo>
                  <a:lnTo>
                    <a:pt x="0" y="3"/>
                  </a:lnTo>
                  <a:lnTo>
                    <a:pt x="0" y="39"/>
                  </a:lnTo>
                  <a:close/>
                </a:path>
              </a:pathLst>
            </a:custGeom>
            <a:solidFill>
              <a:srgbClr val="19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85"/>
            <p:cNvSpPr>
              <a:spLocks/>
            </p:cNvSpPr>
            <p:nvPr/>
          </p:nvSpPr>
          <p:spPr bwMode="auto">
            <a:xfrm>
              <a:off x="3595" y="1327"/>
              <a:ext cx="9" cy="39"/>
            </a:xfrm>
            <a:custGeom>
              <a:avLst/>
              <a:gdLst>
                <a:gd name="T0" fmla="*/ 9 w 9"/>
                <a:gd name="T1" fmla="*/ 5 h 39"/>
                <a:gd name="T2" fmla="*/ 5 w 9"/>
                <a:gd name="T3" fmla="*/ 0 h 39"/>
                <a:gd name="T4" fmla="*/ 0 w 9"/>
                <a:gd name="T5" fmla="*/ 3 h 39"/>
                <a:gd name="T6" fmla="*/ 0 w 9"/>
                <a:gd name="T7" fmla="*/ 39 h 39"/>
                <a:gd name="T8" fmla="*/ 9 w 9"/>
                <a:gd name="T9" fmla="*/ 5 h 39"/>
              </a:gdLst>
              <a:ahLst/>
              <a:cxnLst>
                <a:cxn ang="0">
                  <a:pos x="T0" y="T1"/>
                </a:cxn>
                <a:cxn ang="0">
                  <a:pos x="T2" y="T3"/>
                </a:cxn>
                <a:cxn ang="0">
                  <a:pos x="T4" y="T5"/>
                </a:cxn>
                <a:cxn ang="0">
                  <a:pos x="T6" y="T7"/>
                </a:cxn>
                <a:cxn ang="0">
                  <a:pos x="T8" y="T9"/>
                </a:cxn>
              </a:cxnLst>
              <a:rect l="0" t="0" r="r" b="b"/>
              <a:pathLst>
                <a:path w="9" h="39">
                  <a:moveTo>
                    <a:pt x="9" y="5"/>
                  </a:moveTo>
                  <a:lnTo>
                    <a:pt x="5" y="0"/>
                  </a:lnTo>
                  <a:lnTo>
                    <a:pt x="0" y="3"/>
                  </a:lnTo>
                  <a:lnTo>
                    <a:pt x="0" y="39"/>
                  </a:lnTo>
                  <a:lnTo>
                    <a:pt x="9"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6"/>
            <p:cNvSpPr>
              <a:spLocks/>
            </p:cNvSpPr>
            <p:nvPr/>
          </p:nvSpPr>
          <p:spPr bwMode="auto">
            <a:xfrm>
              <a:off x="3679" y="871"/>
              <a:ext cx="59" cy="93"/>
            </a:xfrm>
            <a:custGeom>
              <a:avLst/>
              <a:gdLst>
                <a:gd name="T0" fmla="*/ 33 w 35"/>
                <a:gd name="T1" fmla="*/ 5 h 55"/>
                <a:gd name="T2" fmla="*/ 16 w 35"/>
                <a:gd name="T3" fmla="*/ 0 h 55"/>
                <a:gd name="T4" fmla="*/ 11 w 35"/>
                <a:gd name="T5" fmla="*/ 5 h 55"/>
                <a:gd name="T6" fmla="*/ 0 w 35"/>
                <a:gd name="T7" fmla="*/ 49 h 55"/>
                <a:gd name="T8" fmla="*/ 23 w 35"/>
                <a:gd name="T9" fmla="*/ 55 h 55"/>
                <a:gd name="T10" fmla="*/ 35 w 35"/>
                <a:gd name="T11" fmla="*/ 11 h 55"/>
                <a:gd name="T12" fmla="*/ 33 w 35"/>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3" y="5"/>
                  </a:moveTo>
                  <a:cubicBezTo>
                    <a:pt x="16" y="0"/>
                    <a:pt x="16" y="0"/>
                    <a:pt x="16" y="0"/>
                  </a:cubicBezTo>
                  <a:cubicBezTo>
                    <a:pt x="14" y="0"/>
                    <a:pt x="12" y="2"/>
                    <a:pt x="11" y="5"/>
                  </a:cubicBezTo>
                  <a:cubicBezTo>
                    <a:pt x="0" y="49"/>
                    <a:pt x="0" y="49"/>
                    <a:pt x="0" y="49"/>
                  </a:cubicBezTo>
                  <a:cubicBezTo>
                    <a:pt x="23" y="55"/>
                    <a:pt x="23" y="55"/>
                    <a:pt x="23" y="55"/>
                  </a:cubicBezTo>
                  <a:cubicBezTo>
                    <a:pt x="35" y="11"/>
                    <a:pt x="35" y="11"/>
                    <a:pt x="35" y="11"/>
                  </a:cubicBezTo>
                  <a:cubicBezTo>
                    <a:pt x="35" y="8"/>
                    <a:pt x="35" y="5"/>
                    <a:pt x="33" y="5"/>
                  </a:cubicBezTo>
                  <a:close/>
                </a:path>
              </a:pathLst>
            </a:custGeom>
            <a:solidFill>
              <a:srgbClr val="19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7"/>
            <p:cNvSpPr>
              <a:spLocks/>
            </p:cNvSpPr>
            <p:nvPr/>
          </p:nvSpPr>
          <p:spPr bwMode="auto">
            <a:xfrm>
              <a:off x="3679" y="871"/>
              <a:ext cx="51" cy="90"/>
            </a:xfrm>
            <a:custGeom>
              <a:avLst/>
              <a:gdLst>
                <a:gd name="T0" fmla="*/ 30 w 30"/>
                <a:gd name="T1" fmla="*/ 4 h 53"/>
                <a:gd name="T2" fmla="*/ 16 w 30"/>
                <a:gd name="T3" fmla="*/ 0 h 53"/>
                <a:gd name="T4" fmla="*/ 11 w 30"/>
                <a:gd name="T5" fmla="*/ 5 h 53"/>
                <a:gd name="T6" fmla="*/ 0 w 30"/>
                <a:gd name="T7" fmla="*/ 49 h 53"/>
                <a:gd name="T8" fmla="*/ 18 w 30"/>
                <a:gd name="T9" fmla="*/ 53 h 53"/>
                <a:gd name="T10" fmla="*/ 30 w 30"/>
                <a:gd name="T11" fmla="*/ 4 h 53"/>
              </a:gdLst>
              <a:ahLst/>
              <a:cxnLst>
                <a:cxn ang="0">
                  <a:pos x="T0" y="T1"/>
                </a:cxn>
                <a:cxn ang="0">
                  <a:pos x="T2" y="T3"/>
                </a:cxn>
                <a:cxn ang="0">
                  <a:pos x="T4" y="T5"/>
                </a:cxn>
                <a:cxn ang="0">
                  <a:pos x="T6" y="T7"/>
                </a:cxn>
                <a:cxn ang="0">
                  <a:pos x="T8" y="T9"/>
                </a:cxn>
                <a:cxn ang="0">
                  <a:pos x="T10" y="T11"/>
                </a:cxn>
              </a:cxnLst>
              <a:rect l="0" t="0" r="r" b="b"/>
              <a:pathLst>
                <a:path w="30" h="53">
                  <a:moveTo>
                    <a:pt x="30" y="4"/>
                  </a:moveTo>
                  <a:cubicBezTo>
                    <a:pt x="16" y="0"/>
                    <a:pt x="16" y="0"/>
                    <a:pt x="16" y="0"/>
                  </a:cubicBezTo>
                  <a:cubicBezTo>
                    <a:pt x="14" y="0"/>
                    <a:pt x="12" y="2"/>
                    <a:pt x="11" y="5"/>
                  </a:cubicBezTo>
                  <a:cubicBezTo>
                    <a:pt x="0" y="49"/>
                    <a:pt x="0" y="49"/>
                    <a:pt x="0" y="49"/>
                  </a:cubicBezTo>
                  <a:cubicBezTo>
                    <a:pt x="18" y="53"/>
                    <a:pt x="18" y="53"/>
                    <a:pt x="18" y="53"/>
                  </a:cubicBez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88"/>
            <p:cNvSpPr>
              <a:spLocks/>
            </p:cNvSpPr>
            <p:nvPr/>
          </p:nvSpPr>
          <p:spPr bwMode="auto">
            <a:xfrm>
              <a:off x="3679" y="871"/>
              <a:ext cx="30" cy="85"/>
            </a:xfrm>
            <a:custGeom>
              <a:avLst/>
              <a:gdLst>
                <a:gd name="T0" fmla="*/ 18 w 18"/>
                <a:gd name="T1" fmla="*/ 1 h 50"/>
                <a:gd name="T2" fmla="*/ 16 w 18"/>
                <a:gd name="T3" fmla="*/ 0 h 50"/>
                <a:gd name="T4" fmla="*/ 11 w 18"/>
                <a:gd name="T5" fmla="*/ 5 h 50"/>
                <a:gd name="T6" fmla="*/ 0 w 18"/>
                <a:gd name="T7" fmla="*/ 49 h 50"/>
                <a:gd name="T8" fmla="*/ 5 w 18"/>
                <a:gd name="T9" fmla="*/ 50 h 50"/>
                <a:gd name="T10" fmla="*/ 18 w 18"/>
                <a:gd name="T11" fmla="*/ 1 h 50"/>
              </a:gdLst>
              <a:ahLst/>
              <a:cxnLst>
                <a:cxn ang="0">
                  <a:pos x="T0" y="T1"/>
                </a:cxn>
                <a:cxn ang="0">
                  <a:pos x="T2" y="T3"/>
                </a:cxn>
                <a:cxn ang="0">
                  <a:pos x="T4" y="T5"/>
                </a:cxn>
                <a:cxn ang="0">
                  <a:pos x="T6" y="T7"/>
                </a:cxn>
                <a:cxn ang="0">
                  <a:pos x="T8" y="T9"/>
                </a:cxn>
                <a:cxn ang="0">
                  <a:pos x="T10" y="T11"/>
                </a:cxn>
              </a:cxnLst>
              <a:rect l="0" t="0" r="r" b="b"/>
              <a:pathLst>
                <a:path w="18" h="50">
                  <a:moveTo>
                    <a:pt x="18" y="1"/>
                  </a:moveTo>
                  <a:cubicBezTo>
                    <a:pt x="16" y="0"/>
                    <a:pt x="16" y="0"/>
                    <a:pt x="16" y="0"/>
                  </a:cubicBezTo>
                  <a:cubicBezTo>
                    <a:pt x="14" y="0"/>
                    <a:pt x="12" y="2"/>
                    <a:pt x="11" y="5"/>
                  </a:cubicBezTo>
                  <a:cubicBezTo>
                    <a:pt x="0" y="49"/>
                    <a:pt x="0" y="49"/>
                    <a:pt x="0" y="49"/>
                  </a:cubicBezTo>
                  <a:cubicBezTo>
                    <a:pt x="5" y="50"/>
                    <a:pt x="5" y="50"/>
                    <a:pt x="5" y="50"/>
                  </a:cubicBezTo>
                  <a:lnTo>
                    <a:pt x="18" y="1"/>
                  </a:lnTo>
                  <a:close/>
                </a:path>
              </a:pathLst>
            </a:custGeom>
            <a:solidFill>
              <a:srgbClr val="4D4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Slide Number Placeholder 2">
            <a:extLst>
              <a:ext uri="{FF2B5EF4-FFF2-40B4-BE49-F238E27FC236}">
                <a16:creationId xmlns:a16="http://schemas.microsoft.com/office/drawing/2014/main" id="{ED9C9744-427B-4163-9F9A-E23D8A6C49DE}"/>
              </a:ext>
            </a:extLst>
          </p:cNvPr>
          <p:cNvSpPr>
            <a:spLocks noGrp="1"/>
          </p:cNvSpPr>
          <p:nvPr>
            <p:ph type="sldNum" sz="quarter" idx="12"/>
          </p:nvPr>
        </p:nvSpPr>
        <p:spPr/>
        <p:txBody>
          <a:bodyPr/>
          <a:lstStyle/>
          <a:p>
            <a:fld id="{2000F9E5-5AC6-4ABF-BAE3-2D85D7846523}" type="slidenum">
              <a:rPr lang="en-US" smtClean="0"/>
              <a:pPr/>
              <a:t>23</a:t>
            </a:fld>
            <a:endParaRPr lang="en-US" dirty="0"/>
          </a:p>
        </p:txBody>
      </p:sp>
    </p:spTree>
    <p:extLst>
      <p:ext uri="{BB962C8B-B14F-4D97-AF65-F5344CB8AC3E}">
        <p14:creationId xmlns:p14="http://schemas.microsoft.com/office/powerpoint/2010/main" val="3895038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81000" y="6096000"/>
            <a:ext cx="8305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03: New Budget Amendment from one FAO to several FAOs</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412B9B9E-C95D-4111-B1C2-DD544F9F9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0F9E5-5AC6-4ABF-BAE3-2D85D784652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AC51B430-6330-4853-8F0F-65C9B56D2B91}"/>
              </a:ext>
            </a:extLst>
          </p:cNvPr>
          <p:cNvSpPr txBox="1"/>
          <p:nvPr/>
        </p:nvSpPr>
        <p:spPr>
          <a:xfrm>
            <a:off x="1066800" y="1600200"/>
            <a:ext cx="67818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 TO UR BUDGET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Follow along with trainer</a:t>
            </a:r>
          </a:p>
        </p:txBody>
      </p:sp>
    </p:spTree>
    <p:extLst>
      <p:ext uri="{BB962C8B-B14F-4D97-AF65-F5344CB8AC3E}">
        <p14:creationId xmlns:p14="http://schemas.microsoft.com/office/powerpoint/2010/main" val="3079497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 </a:t>
            </a:r>
            <a:r>
              <a:rPr lang="en-US" dirty="0">
                <a:solidFill>
                  <a:prstClr val="white"/>
                </a:solidFill>
              </a:rPr>
              <a:t>From One FAO to Several</a:t>
            </a:r>
            <a:endParaRPr lang="en-GB" dirty="0"/>
          </a:p>
        </p:txBody>
      </p:sp>
      <p:sp>
        <p:nvSpPr>
          <p:cNvPr id="3" name="Content Placeholder 2"/>
          <p:cNvSpPr>
            <a:spLocks noGrp="1"/>
          </p:cNvSpPr>
          <p:nvPr>
            <p:ph idx="1"/>
          </p:nvPr>
        </p:nvSpPr>
        <p:spPr>
          <a:xfrm>
            <a:off x="3200400" y="1828800"/>
            <a:ext cx="5029200" cy="3611563"/>
          </a:xfrm>
        </p:spPr>
        <p:txBody>
          <a:bodyPr>
            <a:normAutofit/>
          </a:bodyPr>
          <a:lstStyle/>
          <a:p>
            <a:pPr lvl="0"/>
            <a:r>
              <a:rPr lang="en-US" dirty="0"/>
              <a:t>Use budget amendment Default view to see FAC Description</a:t>
            </a:r>
          </a:p>
          <a:p>
            <a:pPr lvl="0"/>
            <a:r>
              <a:rPr lang="en-US" dirty="0"/>
              <a:t>Use financial details to set start month and spread dollars </a:t>
            </a:r>
          </a:p>
          <a:p>
            <a:pPr lvl="0"/>
            <a:r>
              <a:rPr lang="en-US" dirty="0"/>
              <a:t>Document with memos and attachments</a:t>
            </a:r>
          </a:p>
        </p:txBody>
      </p:sp>
      <p:grpSp>
        <p:nvGrpSpPr>
          <p:cNvPr id="6" name="Group 5">
            <a:extLst>
              <a:ext uri="{FF2B5EF4-FFF2-40B4-BE49-F238E27FC236}">
                <a16:creationId xmlns:a16="http://schemas.microsoft.com/office/drawing/2014/main" id="{BB33876A-B916-4044-A99B-CB81C6AB888C}"/>
              </a:ext>
            </a:extLst>
          </p:cNvPr>
          <p:cNvGrpSpPr/>
          <p:nvPr/>
        </p:nvGrpSpPr>
        <p:grpSpPr>
          <a:xfrm>
            <a:off x="742739" y="1981200"/>
            <a:ext cx="1955073" cy="1957739"/>
            <a:chOff x="4151313" y="4835222"/>
            <a:chExt cx="1163638" cy="1165225"/>
          </a:xfrm>
          <a:effectLst>
            <a:outerShdw blurRad="50800" dist="38100" dir="2700000" algn="tl" rotWithShape="0">
              <a:prstClr val="black">
                <a:alpha val="40000"/>
              </a:prstClr>
            </a:outerShdw>
          </a:effectLst>
        </p:grpSpPr>
        <p:sp>
          <p:nvSpPr>
            <p:cNvPr id="7" name="Oval 608">
              <a:extLst>
                <a:ext uri="{FF2B5EF4-FFF2-40B4-BE49-F238E27FC236}">
                  <a16:creationId xmlns:a16="http://schemas.microsoft.com/office/drawing/2014/main" id="{277AFC20-1949-46DF-8370-631067D86649}"/>
                </a:ext>
              </a:extLst>
            </p:cNvPr>
            <p:cNvSpPr>
              <a:spLocks noChangeArrowheads="1"/>
            </p:cNvSpPr>
            <p:nvPr/>
          </p:nvSpPr>
          <p:spPr bwMode="auto">
            <a:xfrm>
              <a:off x="4151313" y="4835222"/>
              <a:ext cx="1163638" cy="1165225"/>
            </a:xfrm>
            <a:prstGeom prst="ellipse">
              <a:avLst/>
            </a:prstGeom>
            <a:solidFill>
              <a:srgbClr val="95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09">
              <a:extLst>
                <a:ext uri="{FF2B5EF4-FFF2-40B4-BE49-F238E27FC236}">
                  <a16:creationId xmlns:a16="http://schemas.microsoft.com/office/drawing/2014/main" id="{3CACCD12-1557-495E-B631-B5A06260A901}"/>
                </a:ext>
              </a:extLst>
            </p:cNvPr>
            <p:cNvSpPr>
              <a:spLocks/>
            </p:cNvSpPr>
            <p:nvPr/>
          </p:nvSpPr>
          <p:spPr bwMode="auto">
            <a:xfrm>
              <a:off x="4498976" y="5066997"/>
              <a:ext cx="812800" cy="930275"/>
            </a:xfrm>
            <a:custGeom>
              <a:avLst/>
              <a:gdLst>
                <a:gd name="T0" fmla="*/ 255 w 255"/>
                <a:gd name="T1" fmla="*/ 126 h 291"/>
                <a:gd name="T2" fmla="*/ 144 w 255"/>
                <a:gd name="T3" fmla="*/ 16 h 291"/>
                <a:gd name="T4" fmla="*/ 140 w 255"/>
                <a:gd name="T5" fmla="*/ 14 h 291"/>
                <a:gd name="T6" fmla="*/ 92 w 255"/>
                <a:gd name="T7" fmla="*/ 14 h 291"/>
                <a:gd name="T8" fmla="*/ 83 w 255"/>
                <a:gd name="T9" fmla="*/ 4 h 291"/>
                <a:gd name="T10" fmla="*/ 83 w 255"/>
                <a:gd name="T11" fmla="*/ 4 h 291"/>
                <a:gd name="T12" fmla="*/ 83 w 255"/>
                <a:gd name="T13" fmla="*/ 4 h 291"/>
                <a:gd name="T14" fmla="*/ 83 w 255"/>
                <a:gd name="T15" fmla="*/ 4 h 291"/>
                <a:gd name="T16" fmla="*/ 83 w 255"/>
                <a:gd name="T17" fmla="*/ 4 h 291"/>
                <a:gd name="T18" fmla="*/ 81 w 255"/>
                <a:gd name="T19" fmla="*/ 2 h 291"/>
                <a:gd name="T20" fmla="*/ 81 w 255"/>
                <a:gd name="T21" fmla="*/ 2 h 291"/>
                <a:gd name="T22" fmla="*/ 78 w 255"/>
                <a:gd name="T23" fmla="*/ 1 h 291"/>
                <a:gd name="T24" fmla="*/ 78 w 255"/>
                <a:gd name="T25" fmla="*/ 1 h 291"/>
                <a:gd name="T26" fmla="*/ 76 w 255"/>
                <a:gd name="T27" fmla="*/ 1 h 291"/>
                <a:gd name="T28" fmla="*/ 76 w 255"/>
                <a:gd name="T29" fmla="*/ 1 h 291"/>
                <a:gd name="T30" fmla="*/ 73 w 255"/>
                <a:gd name="T31" fmla="*/ 0 h 291"/>
                <a:gd name="T32" fmla="*/ 60 w 255"/>
                <a:gd name="T33" fmla="*/ 14 h 291"/>
                <a:gd name="T34" fmla="*/ 7 w 255"/>
                <a:gd name="T35" fmla="*/ 14 h 291"/>
                <a:gd name="T36" fmla="*/ 2 w 255"/>
                <a:gd name="T37" fmla="*/ 16 h 291"/>
                <a:gd name="T38" fmla="*/ 0 w 255"/>
                <a:gd name="T39" fmla="*/ 21 h 291"/>
                <a:gd name="T40" fmla="*/ 0 w 255"/>
                <a:gd name="T41" fmla="*/ 66 h 291"/>
                <a:gd name="T42" fmla="*/ 0 w 255"/>
                <a:gd name="T43" fmla="*/ 198 h 291"/>
                <a:gd name="T44" fmla="*/ 2 w 255"/>
                <a:gd name="T45" fmla="*/ 203 h 291"/>
                <a:gd name="T46" fmla="*/ 90 w 255"/>
                <a:gd name="T47" fmla="*/ 291 h 291"/>
                <a:gd name="T48" fmla="*/ 255 w 255"/>
                <a:gd name="T49"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91">
                  <a:moveTo>
                    <a:pt x="255" y="126"/>
                  </a:moveTo>
                  <a:cubicBezTo>
                    <a:pt x="144" y="16"/>
                    <a:pt x="144" y="16"/>
                    <a:pt x="144" y="16"/>
                  </a:cubicBezTo>
                  <a:cubicBezTo>
                    <a:pt x="143" y="14"/>
                    <a:pt x="141" y="14"/>
                    <a:pt x="140" y="14"/>
                  </a:cubicBezTo>
                  <a:cubicBezTo>
                    <a:pt x="92" y="14"/>
                    <a:pt x="92" y="14"/>
                    <a:pt x="92" y="1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2" y="3"/>
                    <a:pt x="81" y="3"/>
                    <a:pt x="81" y="2"/>
                  </a:cubicBezTo>
                  <a:cubicBezTo>
                    <a:pt x="81" y="2"/>
                    <a:pt x="81" y="2"/>
                    <a:pt x="81" y="2"/>
                  </a:cubicBezTo>
                  <a:cubicBezTo>
                    <a:pt x="80" y="2"/>
                    <a:pt x="79" y="2"/>
                    <a:pt x="78" y="1"/>
                  </a:cubicBezTo>
                  <a:cubicBezTo>
                    <a:pt x="78" y="1"/>
                    <a:pt x="78" y="1"/>
                    <a:pt x="78" y="1"/>
                  </a:cubicBezTo>
                  <a:cubicBezTo>
                    <a:pt x="78" y="1"/>
                    <a:pt x="77" y="1"/>
                    <a:pt x="76" y="1"/>
                  </a:cubicBezTo>
                  <a:cubicBezTo>
                    <a:pt x="76" y="1"/>
                    <a:pt x="76" y="1"/>
                    <a:pt x="76" y="1"/>
                  </a:cubicBezTo>
                  <a:cubicBezTo>
                    <a:pt x="75" y="0"/>
                    <a:pt x="74" y="0"/>
                    <a:pt x="73" y="0"/>
                  </a:cubicBezTo>
                  <a:cubicBezTo>
                    <a:pt x="66" y="0"/>
                    <a:pt x="60" y="6"/>
                    <a:pt x="60" y="14"/>
                  </a:cubicBezTo>
                  <a:cubicBezTo>
                    <a:pt x="7" y="14"/>
                    <a:pt x="7" y="14"/>
                    <a:pt x="7" y="14"/>
                  </a:cubicBezTo>
                  <a:cubicBezTo>
                    <a:pt x="5" y="14"/>
                    <a:pt x="4" y="14"/>
                    <a:pt x="2" y="16"/>
                  </a:cubicBezTo>
                  <a:cubicBezTo>
                    <a:pt x="1" y="17"/>
                    <a:pt x="0" y="19"/>
                    <a:pt x="0" y="21"/>
                  </a:cubicBezTo>
                  <a:cubicBezTo>
                    <a:pt x="0" y="66"/>
                    <a:pt x="0" y="66"/>
                    <a:pt x="0" y="66"/>
                  </a:cubicBezTo>
                  <a:cubicBezTo>
                    <a:pt x="0" y="198"/>
                    <a:pt x="0" y="198"/>
                    <a:pt x="0" y="198"/>
                  </a:cubicBezTo>
                  <a:cubicBezTo>
                    <a:pt x="0" y="200"/>
                    <a:pt x="1" y="202"/>
                    <a:pt x="2" y="203"/>
                  </a:cubicBezTo>
                  <a:cubicBezTo>
                    <a:pt x="90" y="291"/>
                    <a:pt x="90" y="291"/>
                    <a:pt x="90" y="291"/>
                  </a:cubicBezTo>
                  <a:cubicBezTo>
                    <a:pt x="177" y="283"/>
                    <a:pt x="247" y="213"/>
                    <a:pt x="255" y="126"/>
                  </a:cubicBezTo>
                  <a:close/>
                </a:path>
              </a:pathLst>
            </a:custGeom>
            <a:solidFill>
              <a:srgbClr val="71C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610">
              <a:extLst>
                <a:ext uri="{FF2B5EF4-FFF2-40B4-BE49-F238E27FC236}">
                  <a16:creationId xmlns:a16="http://schemas.microsoft.com/office/drawing/2014/main" id="{FF0B9C46-56BA-44DC-94B7-DAB298A8EC0E}"/>
                </a:ext>
              </a:extLst>
            </p:cNvPr>
            <p:cNvSpPr>
              <a:spLocks noChangeArrowheads="1"/>
            </p:cNvSpPr>
            <p:nvPr/>
          </p:nvSpPr>
          <p:spPr bwMode="auto">
            <a:xfrm>
              <a:off x="4999038" y="5278135"/>
              <a:ext cx="19050" cy="384175"/>
            </a:xfrm>
            <a:prstGeom prst="rect">
              <a:avLst/>
            </a:prstGeom>
            <a:solidFill>
              <a:srgbClr val="F483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11">
              <a:extLst>
                <a:ext uri="{FF2B5EF4-FFF2-40B4-BE49-F238E27FC236}">
                  <a16:creationId xmlns:a16="http://schemas.microsoft.com/office/drawing/2014/main" id="{7BFD68AA-EA9B-4198-9838-8C705B117B27}"/>
                </a:ext>
              </a:extLst>
            </p:cNvPr>
            <p:cNvSpPr>
              <a:spLocks noChangeArrowheads="1"/>
            </p:cNvSpPr>
            <p:nvPr/>
          </p:nvSpPr>
          <p:spPr bwMode="auto">
            <a:xfrm>
              <a:off x="5018088" y="5278135"/>
              <a:ext cx="22225" cy="384175"/>
            </a:xfrm>
            <a:prstGeom prst="rect">
              <a:avLst/>
            </a:prstGeom>
            <a:solidFill>
              <a:srgbClr val="EA6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612">
              <a:extLst>
                <a:ext uri="{FF2B5EF4-FFF2-40B4-BE49-F238E27FC236}">
                  <a16:creationId xmlns:a16="http://schemas.microsoft.com/office/drawing/2014/main" id="{5556FE37-9996-4BD8-8752-381DE7807DE9}"/>
                </a:ext>
              </a:extLst>
            </p:cNvPr>
            <p:cNvSpPr>
              <a:spLocks noChangeArrowheads="1"/>
            </p:cNvSpPr>
            <p:nvPr/>
          </p:nvSpPr>
          <p:spPr bwMode="auto">
            <a:xfrm>
              <a:off x="5040313" y="5278135"/>
              <a:ext cx="22225" cy="384175"/>
            </a:xfrm>
            <a:prstGeom prst="rect">
              <a:avLst/>
            </a:prstGeom>
            <a:solidFill>
              <a:srgbClr val="E350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13">
              <a:extLst>
                <a:ext uri="{FF2B5EF4-FFF2-40B4-BE49-F238E27FC236}">
                  <a16:creationId xmlns:a16="http://schemas.microsoft.com/office/drawing/2014/main" id="{F0F064EA-9341-4161-9FA1-BDD858812147}"/>
                </a:ext>
              </a:extLst>
            </p:cNvPr>
            <p:cNvSpPr>
              <a:spLocks/>
            </p:cNvSpPr>
            <p:nvPr/>
          </p:nvSpPr>
          <p:spPr bwMode="auto">
            <a:xfrm>
              <a:off x="4999038" y="5240035"/>
              <a:ext cx="63500" cy="38100"/>
            </a:xfrm>
            <a:custGeom>
              <a:avLst/>
              <a:gdLst>
                <a:gd name="T0" fmla="*/ 40 w 40"/>
                <a:gd name="T1" fmla="*/ 24 h 24"/>
                <a:gd name="T2" fmla="*/ 26 w 40"/>
                <a:gd name="T3" fmla="*/ 0 h 24"/>
                <a:gd name="T4" fmla="*/ 12 w 40"/>
                <a:gd name="T5" fmla="*/ 0 h 24"/>
                <a:gd name="T6" fmla="*/ 0 w 40"/>
                <a:gd name="T7" fmla="*/ 24 h 24"/>
                <a:gd name="T8" fmla="*/ 40 w 40"/>
                <a:gd name="T9" fmla="*/ 24 h 24"/>
              </a:gdLst>
              <a:ahLst/>
              <a:cxnLst>
                <a:cxn ang="0">
                  <a:pos x="T0" y="T1"/>
                </a:cxn>
                <a:cxn ang="0">
                  <a:pos x="T2" y="T3"/>
                </a:cxn>
                <a:cxn ang="0">
                  <a:pos x="T4" y="T5"/>
                </a:cxn>
                <a:cxn ang="0">
                  <a:pos x="T6" y="T7"/>
                </a:cxn>
                <a:cxn ang="0">
                  <a:pos x="T8" y="T9"/>
                </a:cxn>
              </a:cxnLst>
              <a:rect l="0" t="0" r="r" b="b"/>
              <a:pathLst>
                <a:path w="40" h="24">
                  <a:moveTo>
                    <a:pt x="40" y="24"/>
                  </a:moveTo>
                  <a:lnTo>
                    <a:pt x="26" y="0"/>
                  </a:lnTo>
                  <a:lnTo>
                    <a:pt x="12" y="0"/>
                  </a:lnTo>
                  <a:lnTo>
                    <a:pt x="0" y="24"/>
                  </a:lnTo>
                  <a:lnTo>
                    <a:pt x="4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14">
              <a:extLst>
                <a:ext uri="{FF2B5EF4-FFF2-40B4-BE49-F238E27FC236}">
                  <a16:creationId xmlns:a16="http://schemas.microsoft.com/office/drawing/2014/main" id="{3876BB80-FAF3-45B2-A45E-5A988A1E4D86}"/>
                </a:ext>
              </a:extLst>
            </p:cNvPr>
            <p:cNvSpPr>
              <a:spLocks/>
            </p:cNvSpPr>
            <p:nvPr/>
          </p:nvSpPr>
          <p:spPr bwMode="auto">
            <a:xfrm>
              <a:off x="5033963" y="5240035"/>
              <a:ext cx="28575" cy="38100"/>
            </a:xfrm>
            <a:custGeom>
              <a:avLst/>
              <a:gdLst>
                <a:gd name="T0" fmla="*/ 18 w 18"/>
                <a:gd name="T1" fmla="*/ 24 h 24"/>
                <a:gd name="T2" fmla="*/ 4 w 18"/>
                <a:gd name="T3" fmla="*/ 24 h 24"/>
                <a:gd name="T4" fmla="*/ 0 w 18"/>
                <a:gd name="T5" fmla="*/ 0 h 24"/>
                <a:gd name="T6" fmla="*/ 4 w 18"/>
                <a:gd name="T7" fmla="*/ 0 h 24"/>
                <a:gd name="T8" fmla="*/ 18 w 18"/>
                <a:gd name="T9" fmla="*/ 24 h 24"/>
              </a:gdLst>
              <a:ahLst/>
              <a:cxnLst>
                <a:cxn ang="0">
                  <a:pos x="T0" y="T1"/>
                </a:cxn>
                <a:cxn ang="0">
                  <a:pos x="T2" y="T3"/>
                </a:cxn>
                <a:cxn ang="0">
                  <a:pos x="T4" y="T5"/>
                </a:cxn>
                <a:cxn ang="0">
                  <a:pos x="T6" y="T7"/>
                </a:cxn>
                <a:cxn ang="0">
                  <a:pos x="T8" y="T9"/>
                </a:cxn>
              </a:cxnLst>
              <a:rect l="0" t="0" r="r" b="b"/>
              <a:pathLst>
                <a:path w="18" h="24">
                  <a:moveTo>
                    <a:pt x="18" y="24"/>
                  </a:moveTo>
                  <a:lnTo>
                    <a:pt x="4" y="24"/>
                  </a:lnTo>
                  <a:lnTo>
                    <a:pt x="0" y="0"/>
                  </a:lnTo>
                  <a:lnTo>
                    <a:pt x="4" y="0"/>
                  </a:lnTo>
                  <a:lnTo>
                    <a:pt x="18" y="24"/>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15">
              <a:extLst>
                <a:ext uri="{FF2B5EF4-FFF2-40B4-BE49-F238E27FC236}">
                  <a16:creationId xmlns:a16="http://schemas.microsoft.com/office/drawing/2014/main" id="{04FD498A-B8D7-421B-B329-ECD24A63E843}"/>
                </a:ext>
              </a:extLst>
            </p:cNvPr>
            <p:cNvSpPr>
              <a:spLocks/>
            </p:cNvSpPr>
            <p:nvPr/>
          </p:nvSpPr>
          <p:spPr bwMode="auto">
            <a:xfrm>
              <a:off x="5018088" y="5220985"/>
              <a:ext cx="22225" cy="19050"/>
            </a:xfrm>
            <a:custGeom>
              <a:avLst/>
              <a:gdLst>
                <a:gd name="T0" fmla="*/ 14 w 14"/>
                <a:gd name="T1" fmla="*/ 12 h 12"/>
                <a:gd name="T2" fmla="*/ 8 w 14"/>
                <a:gd name="T3" fmla="*/ 0 h 12"/>
                <a:gd name="T4" fmla="*/ 0 w 14"/>
                <a:gd name="T5" fmla="*/ 12 h 12"/>
                <a:gd name="T6" fmla="*/ 14 w 14"/>
                <a:gd name="T7" fmla="*/ 12 h 12"/>
              </a:gdLst>
              <a:ahLst/>
              <a:cxnLst>
                <a:cxn ang="0">
                  <a:pos x="T0" y="T1"/>
                </a:cxn>
                <a:cxn ang="0">
                  <a:pos x="T2" y="T3"/>
                </a:cxn>
                <a:cxn ang="0">
                  <a:pos x="T4" y="T5"/>
                </a:cxn>
                <a:cxn ang="0">
                  <a:pos x="T6" y="T7"/>
                </a:cxn>
              </a:cxnLst>
              <a:rect l="0" t="0" r="r" b="b"/>
              <a:pathLst>
                <a:path w="14" h="12">
                  <a:moveTo>
                    <a:pt x="14" y="12"/>
                  </a:moveTo>
                  <a:lnTo>
                    <a:pt x="8" y="0"/>
                  </a:lnTo>
                  <a:lnTo>
                    <a:pt x="0" y="12"/>
                  </a:lnTo>
                  <a:lnTo>
                    <a:pt x="14" y="12"/>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616">
              <a:extLst>
                <a:ext uri="{FF2B5EF4-FFF2-40B4-BE49-F238E27FC236}">
                  <a16:creationId xmlns:a16="http://schemas.microsoft.com/office/drawing/2014/main" id="{50106CD9-D919-4A74-9408-D824FB557CE2}"/>
                </a:ext>
              </a:extLst>
            </p:cNvPr>
            <p:cNvSpPr>
              <a:spLocks noChangeArrowheads="1"/>
            </p:cNvSpPr>
            <p:nvPr/>
          </p:nvSpPr>
          <p:spPr bwMode="auto">
            <a:xfrm>
              <a:off x="5040313" y="5662310"/>
              <a:ext cx="22225" cy="22225"/>
            </a:xfrm>
            <a:prstGeom prst="rect">
              <a:avLst/>
            </a:prstGeom>
            <a:solidFill>
              <a:srgbClr val="E6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617">
              <a:extLst>
                <a:ext uri="{FF2B5EF4-FFF2-40B4-BE49-F238E27FC236}">
                  <a16:creationId xmlns:a16="http://schemas.microsoft.com/office/drawing/2014/main" id="{A19476CB-ECBC-4A35-BCF6-EE94E796E96E}"/>
                </a:ext>
              </a:extLst>
            </p:cNvPr>
            <p:cNvSpPr>
              <a:spLocks noChangeArrowheads="1"/>
            </p:cNvSpPr>
            <p:nvPr/>
          </p:nvSpPr>
          <p:spPr bwMode="auto">
            <a:xfrm>
              <a:off x="4999038" y="5662310"/>
              <a:ext cx="4127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18">
              <a:extLst>
                <a:ext uri="{FF2B5EF4-FFF2-40B4-BE49-F238E27FC236}">
                  <a16:creationId xmlns:a16="http://schemas.microsoft.com/office/drawing/2014/main" id="{4F19980C-1101-4607-87E5-857096701033}"/>
                </a:ext>
              </a:extLst>
            </p:cNvPr>
            <p:cNvSpPr>
              <a:spLocks/>
            </p:cNvSpPr>
            <p:nvPr/>
          </p:nvSpPr>
          <p:spPr bwMode="auto">
            <a:xfrm>
              <a:off x="5018088" y="5684535"/>
              <a:ext cx="44450" cy="38100"/>
            </a:xfrm>
            <a:custGeom>
              <a:avLst/>
              <a:gdLst>
                <a:gd name="T0" fmla="*/ 14 w 14"/>
                <a:gd name="T1" fmla="*/ 2 h 12"/>
                <a:gd name="T2" fmla="*/ 14 w 14"/>
                <a:gd name="T3" fmla="*/ 0 h 12"/>
                <a:gd name="T4" fmla="*/ 7 w 14"/>
                <a:gd name="T5" fmla="*/ 0 h 12"/>
                <a:gd name="T6" fmla="*/ 7 w 14"/>
                <a:gd name="T7" fmla="*/ 2 h 12"/>
                <a:gd name="T8" fmla="*/ 4 w 14"/>
                <a:gd name="T9" fmla="*/ 9 h 12"/>
                <a:gd name="T10" fmla="*/ 0 w 14"/>
                <a:gd name="T11" fmla="*/ 11 h 12"/>
                <a:gd name="T12" fmla="*/ 4 w 14"/>
                <a:gd name="T13" fmla="*/ 12 h 12"/>
                <a:gd name="T14" fmla="*/ 11 w 14"/>
                <a:gd name="T15" fmla="*/ 9 h 12"/>
                <a:gd name="T16" fmla="*/ 14 w 14"/>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14" y="2"/>
                  </a:moveTo>
                  <a:cubicBezTo>
                    <a:pt x="14" y="0"/>
                    <a:pt x="14" y="0"/>
                    <a:pt x="14" y="0"/>
                  </a:cubicBezTo>
                  <a:cubicBezTo>
                    <a:pt x="7" y="0"/>
                    <a:pt x="7" y="0"/>
                    <a:pt x="7" y="0"/>
                  </a:cubicBezTo>
                  <a:cubicBezTo>
                    <a:pt x="7" y="2"/>
                    <a:pt x="7" y="2"/>
                    <a:pt x="7" y="2"/>
                  </a:cubicBezTo>
                  <a:cubicBezTo>
                    <a:pt x="7" y="4"/>
                    <a:pt x="6" y="7"/>
                    <a:pt x="4" y="9"/>
                  </a:cubicBezTo>
                  <a:cubicBezTo>
                    <a:pt x="3" y="10"/>
                    <a:pt x="2" y="11"/>
                    <a:pt x="0" y="11"/>
                  </a:cubicBezTo>
                  <a:cubicBezTo>
                    <a:pt x="1" y="12"/>
                    <a:pt x="3" y="12"/>
                    <a:pt x="4" y="12"/>
                  </a:cubicBezTo>
                  <a:cubicBezTo>
                    <a:pt x="6" y="12"/>
                    <a:pt x="9" y="11"/>
                    <a:pt x="11" y="9"/>
                  </a:cubicBezTo>
                  <a:cubicBezTo>
                    <a:pt x="13" y="7"/>
                    <a:pt x="14" y="4"/>
                    <a:pt x="14" y="2"/>
                  </a:cubicBez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19">
              <a:extLst>
                <a:ext uri="{FF2B5EF4-FFF2-40B4-BE49-F238E27FC236}">
                  <a16:creationId xmlns:a16="http://schemas.microsoft.com/office/drawing/2014/main" id="{9A7E236E-8105-48A2-BD8A-A6C29BA08E2E}"/>
                </a:ext>
              </a:extLst>
            </p:cNvPr>
            <p:cNvSpPr>
              <a:spLocks/>
            </p:cNvSpPr>
            <p:nvPr/>
          </p:nvSpPr>
          <p:spPr bwMode="auto">
            <a:xfrm>
              <a:off x="4999038" y="5684535"/>
              <a:ext cx="41275" cy="34925"/>
            </a:xfrm>
            <a:custGeom>
              <a:avLst/>
              <a:gdLst>
                <a:gd name="T0" fmla="*/ 13 w 13"/>
                <a:gd name="T1" fmla="*/ 2 h 11"/>
                <a:gd name="T2" fmla="*/ 13 w 13"/>
                <a:gd name="T3" fmla="*/ 0 h 11"/>
                <a:gd name="T4" fmla="*/ 0 w 13"/>
                <a:gd name="T5" fmla="*/ 0 h 11"/>
                <a:gd name="T6" fmla="*/ 0 w 13"/>
                <a:gd name="T7" fmla="*/ 2 h 11"/>
                <a:gd name="T8" fmla="*/ 3 w 13"/>
                <a:gd name="T9" fmla="*/ 9 h 11"/>
                <a:gd name="T10" fmla="*/ 6 w 13"/>
                <a:gd name="T11" fmla="*/ 11 h 11"/>
                <a:gd name="T12" fmla="*/ 10 w 13"/>
                <a:gd name="T13" fmla="*/ 9 h 11"/>
                <a:gd name="T14" fmla="*/ 13 w 13"/>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3" y="2"/>
                  </a:moveTo>
                  <a:cubicBezTo>
                    <a:pt x="13" y="0"/>
                    <a:pt x="13" y="0"/>
                    <a:pt x="13" y="0"/>
                  </a:cubicBezTo>
                  <a:cubicBezTo>
                    <a:pt x="0" y="0"/>
                    <a:pt x="0" y="0"/>
                    <a:pt x="0" y="0"/>
                  </a:cubicBezTo>
                  <a:cubicBezTo>
                    <a:pt x="0" y="2"/>
                    <a:pt x="0" y="2"/>
                    <a:pt x="0" y="2"/>
                  </a:cubicBezTo>
                  <a:cubicBezTo>
                    <a:pt x="0" y="4"/>
                    <a:pt x="1" y="7"/>
                    <a:pt x="3" y="9"/>
                  </a:cubicBezTo>
                  <a:cubicBezTo>
                    <a:pt x="4" y="10"/>
                    <a:pt x="5" y="11"/>
                    <a:pt x="6" y="11"/>
                  </a:cubicBezTo>
                  <a:cubicBezTo>
                    <a:pt x="8" y="11"/>
                    <a:pt x="9" y="10"/>
                    <a:pt x="10" y="9"/>
                  </a:cubicBezTo>
                  <a:cubicBezTo>
                    <a:pt x="12" y="7"/>
                    <a:pt x="13" y="4"/>
                    <a:pt x="13" y="2"/>
                  </a:cubicBezTo>
                  <a:close/>
                </a:path>
              </a:pathLst>
            </a:custGeom>
            <a:solidFill>
              <a:srgbClr val="4A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20">
              <a:extLst>
                <a:ext uri="{FF2B5EF4-FFF2-40B4-BE49-F238E27FC236}">
                  <a16:creationId xmlns:a16="http://schemas.microsoft.com/office/drawing/2014/main" id="{8239F1F3-0C0B-46C5-B688-1B15C1F1BD70}"/>
                </a:ext>
              </a:extLst>
            </p:cNvPr>
            <p:cNvSpPr>
              <a:spLocks/>
            </p:cNvSpPr>
            <p:nvPr/>
          </p:nvSpPr>
          <p:spPr bwMode="auto">
            <a:xfrm>
              <a:off x="4498976" y="5113035"/>
              <a:ext cx="465138" cy="609600"/>
            </a:xfrm>
            <a:custGeom>
              <a:avLst/>
              <a:gdLst>
                <a:gd name="T0" fmla="*/ 7 w 146"/>
                <a:gd name="T1" fmla="*/ 0 h 191"/>
                <a:gd name="T2" fmla="*/ 2 w 146"/>
                <a:gd name="T3" fmla="*/ 2 h 191"/>
                <a:gd name="T4" fmla="*/ 0 w 146"/>
                <a:gd name="T5" fmla="*/ 6 h 191"/>
                <a:gd name="T6" fmla="*/ 0 w 146"/>
                <a:gd name="T7" fmla="*/ 184 h 191"/>
                <a:gd name="T8" fmla="*/ 2 w 146"/>
                <a:gd name="T9" fmla="*/ 189 h 191"/>
                <a:gd name="T10" fmla="*/ 7 w 146"/>
                <a:gd name="T11" fmla="*/ 191 h 191"/>
                <a:gd name="T12" fmla="*/ 140 w 146"/>
                <a:gd name="T13" fmla="*/ 191 h 191"/>
                <a:gd name="T14" fmla="*/ 144 w 146"/>
                <a:gd name="T15" fmla="*/ 189 h 191"/>
                <a:gd name="T16" fmla="*/ 146 w 146"/>
                <a:gd name="T17" fmla="*/ 184 h 191"/>
                <a:gd name="T18" fmla="*/ 146 w 146"/>
                <a:gd name="T19" fmla="*/ 6 h 191"/>
                <a:gd name="T20" fmla="*/ 144 w 146"/>
                <a:gd name="T21" fmla="*/ 2 h 191"/>
                <a:gd name="T22" fmla="*/ 140 w 146"/>
                <a:gd name="T23" fmla="*/ 0 h 191"/>
                <a:gd name="T24" fmla="*/ 7 w 146"/>
                <a:gd name="T2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1">
                  <a:moveTo>
                    <a:pt x="7" y="0"/>
                  </a:moveTo>
                  <a:cubicBezTo>
                    <a:pt x="5" y="0"/>
                    <a:pt x="4" y="0"/>
                    <a:pt x="2" y="2"/>
                  </a:cubicBezTo>
                  <a:cubicBezTo>
                    <a:pt x="1" y="3"/>
                    <a:pt x="0" y="5"/>
                    <a:pt x="0" y="6"/>
                  </a:cubicBezTo>
                  <a:cubicBezTo>
                    <a:pt x="0" y="184"/>
                    <a:pt x="0" y="184"/>
                    <a:pt x="0" y="184"/>
                  </a:cubicBezTo>
                  <a:cubicBezTo>
                    <a:pt x="0" y="186"/>
                    <a:pt x="1" y="188"/>
                    <a:pt x="2" y="189"/>
                  </a:cubicBezTo>
                  <a:cubicBezTo>
                    <a:pt x="4" y="190"/>
                    <a:pt x="5" y="191"/>
                    <a:pt x="7" y="191"/>
                  </a:cubicBezTo>
                  <a:cubicBezTo>
                    <a:pt x="140" y="191"/>
                    <a:pt x="140" y="191"/>
                    <a:pt x="140" y="191"/>
                  </a:cubicBezTo>
                  <a:cubicBezTo>
                    <a:pt x="141" y="191"/>
                    <a:pt x="143" y="190"/>
                    <a:pt x="144" y="189"/>
                  </a:cubicBezTo>
                  <a:cubicBezTo>
                    <a:pt x="146" y="188"/>
                    <a:pt x="146" y="186"/>
                    <a:pt x="146" y="184"/>
                  </a:cubicBezTo>
                  <a:cubicBezTo>
                    <a:pt x="146" y="6"/>
                    <a:pt x="146" y="6"/>
                    <a:pt x="146" y="6"/>
                  </a:cubicBezTo>
                  <a:cubicBezTo>
                    <a:pt x="146" y="5"/>
                    <a:pt x="146" y="3"/>
                    <a:pt x="144" y="2"/>
                  </a:cubicBezTo>
                  <a:cubicBezTo>
                    <a:pt x="143" y="0"/>
                    <a:pt x="141" y="0"/>
                    <a:pt x="140" y="0"/>
                  </a:cubicBezTo>
                  <a:lnTo>
                    <a:pt x="7" y="0"/>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621">
              <a:extLst>
                <a:ext uri="{FF2B5EF4-FFF2-40B4-BE49-F238E27FC236}">
                  <a16:creationId xmlns:a16="http://schemas.microsoft.com/office/drawing/2014/main" id="{4C4BA2CC-EEC3-418E-A3BE-20EFE4DDEC02}"/>
                </a:ext>
              </a:extLst>
            </p:cNvPr>
            <p:cNvSpPr>
              <a:spLocks noChangeArrowheads="1"/>
            </p:cNvSpPr>
            <p:nvPr/>
          </p:nvSpPr>
          <p:spPr bwMode="auto">
            <a:xfrm>
              <a:off x="4549776" y="5113035"/>
              <a:ext cx="366713" cy="55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622">
              <a:extLst>
                <a:ext uri="{FF2B5EF4-FFF2-40B4-BE49-F238E27FC236}">
                  <a16:creationId xmlns:a16="http://schemas.microsoft.com/office/drawing/2014/main" id="{BF45A8B3-23F2-4F83-A1B1-0CD38373185C}"/>
                </a:ext>
              </a:extLst>
            </p:cNvPr>
            <p:cNvSpPr>
              <a:spLocks noChangeArrowheads="1"/>
            </p:cNvSpPr>
            <p:nvPr/>
          </p:nvSpPr>
          <p:spPr bwMode="auto">
            <a:xfrm>
              <a:off x="4587876" y="5319410"/>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623">
              <a:extLst>
                <a:ext uri="{FF2B5EF4-FFF2-40B4-BE49-F238E27FC236}">
                  <a16:creationId xmlns:a16="http://schemas.microsoft.com/office/drawing/2014/main" id="{E136F077-C9E1-4BC0-8260-D5CC22F27B13}"/>
                </a:ext>
              </a:extLst>
            </p:cNvPr>
            <p:cNvSpPr>
              <a:spLocks noChangeArrowheads="1"/>
            </p:cNvSpPr>
            <p:nvPr/>
          </p:nvSpPr>
          <p:spPr bwMode="auto">
            <a:xfrm>
              <a:off x="4587876" y="5367035"/>
              <a:ext cx="287338" cy="23813"/>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624">
              <a:extLst>
                <a:ext uri="{FF2B5EF4-FFF2-40B4-BE49-F238E27FC236}">
                  <a16:creationId xmlns:a16="http://schemas.microsoft.com/office/drawing/2014/main" id="{4B83EEE8-8E17-4F98-B969-975F8F5E2ECF}"/>
                </a:ext>
              </a:extLst>
            </p:cNvPr>
            <p:cNvSpPr>
              <a:spLocks noChangeArrowheads="1"/>
            </p:cNvSpPr>
            <p:nvPr/>
          </p:nvSpPr>
          <p:spPr bwMode="auto">
            <a:xfrm>
              <a:off x="4587876" y="5416247"/>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625">
              <a:extLst>
                <a:ext uri="{FF2B5EF4-FFF2-40B4-BE49-F238E27FC236}">
                  <a16:creationId xmlns:a16="http://schemas.microsoft.com/office/drawing/2014/main" id="{38730F0C-0FF1-4EE4-B421-3B2B29625B66}"/>
                </a:ext>
              </a:extLst>
            </p:cNvPr>
            <p:cNvSpPr>
              <a:spLocks noChangeArrowheads="1"/>
            </p:cNvSpPr>
            <p:nvPr/>
          </p:nvSpPr>
          <p:spPr bwMode="auto">
            <a:xfrm>
              <a:off x="4587876" y="5463872"/>
              <a:ext cx="287338"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626">
              <a:extLst>
                <a:ext uri="{FF2B5EF4-FFF2-40B4-BE49-F238E27FC236}">
                  <a16:creationId xmlns:a16="http://schemas.microsoft.com/office/drawing/2014/main" id="{B6A1BB01-0F45-44E4-B104-24C2242FBC67}"/>
                </a:ext>
              </a:extLst>
            </p:cNvPr>
            <p:cNvSpPr>
              <a:spLocks noChangeArrowheads="1"/>
            </p:cNvSpPr>
            <p:nvPr/>
          </p:nvSpPr>
          <p:spPr bwMode="auto">
            <a:xfrm>
              <a:off x="4587876" y="5511497"/>
              <a:ext cx="287338"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627">
              <a:extLst>
                <a:ext uri="{FF2B5EF4-FFF2-40B4-BE49-F238E27FC236}">
                  <a16:creationId xmlns:a16="http://schemas.microsoft.com/office/drawing/2014/main" id="{1AB4AB91-F394-4FE7-AE20-5633667AE77B}"/>
                </a:ext>
              </a:extLst>
            </p:cNvPr>
            <p:cNvSpPr>
              <a:spLocks noChangeArrowheads="1"/>
            </p:cNvSpPr>
            <p:nvPr/>
          </p:nvSpPr>
          <p:spPr bwMode="auto">
            <a:xfrm>
              <a:off x="4587876" y="5559122"/>
              <a:ext cx="142875"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628">
              <a:extLst>
                <a:ext uri="{FF2B5EF4-FFF2-40B4-BE49-F238E27FC236}">
                  <a16:creationId xmlns:a16="http://schemas.microsoft.com/office/drawing/2014/main" id="{F0D31A11-B17F-4969-B908-F583C2AAD136}"/>
                </a:ext>
              </a:extLst>
            </p:cNvPr>
            <p:cNvSpPr>
              <a:spLocks noChangeArrowheads="1"/>
            </p:cNvSpPr>
            <p:nvPr/>
          </p:nvSpPr>
          <p:spPr bwMode="auto">
            <a:xfrm>
              <a:off x="4654551" y="5220985"/>
              <a:ext cx="157163" cy="25400"/>
            </a:xfrm>
            <a:prstGeom prst="rect">
              <a:avLst/>
            </a:prstGeom>
            <a:solidFill>
              <a:srgbClr val="343C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629">
              <a:extLst>
                <a:ext uri="{FF2B5EF4-FFF2-40B4-BE49-F238E27FC236}">
                  <a16:creationId xmlns:a16="http://schemas.microsoft.com/office/drawing/2014/main" id="{F88DBD19-3B8D-4E97-A360-B35F0FD0EE88}"/>
                </a:ext>
              </a:extLst>
            </p:cNvPr>
            <p:cNvSpPr>
              <a:spLocks noChangeArrowheads="1"/>
            </p:cNvSpPr>
            <p:nvPr/>
          </p:nvSpPr>
          <p:spPr bwMode="auto">
            <a:xfrm>
              <a:off x="4587876" y="5271785"/>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30">
              <a:extLst>
                <a:ext uri="{FF2B5EF4-FFF2-40B4-BE49-F238E27FC236}">
                  <a16:creationId xmlns:a16="http://schemas.microsoft.com/office/drawing/2014/main" id="{DBACD706-42B6-43C8-8AB9-8AFE96908E62}"/>
                </a:ext>
              </a:extLst>
            </p:cNvPr>
            <p:cNvSpPr>
              <a:spLocks noEditPoints="1"/>
            </p:cNvSpPr>
            <p:nvPr/>
          </p:nvSpPr>
          <p:spPr bwMode="auto">
            <a:xfrm>
              <a:off x="4654551" y="5066997"/>
              <a:ext cx="157163" cy="93663"/>
            </a:xfrm>
            <a:custGeom>
              <a:avLst/>
              <a:gdLst>
                <a:gd name="T0" fmla="*/ 38 w 49"/>
                <a:gd name="T1" fmla="*/ 14 h 29"/>
                <a:gd name="T2" fmla="*/ 24 w 49"/>
                <a:gd name="T3" fmla="*/ 0 h 29"/>
                <a:gd name="T4" fmla="*/ 11 w 49"/>
                <a:gd name="T5" fmla="*/ 14 h 29"/>
                <a:gd name="T6" fmla="*/ 0 w 49"/>
                <a:gd name="T7" fmla="*/ 14 h 29"/>
                <a:gd name="T8" fmla="*/ 0 w 49"/>
                <a:gd name="T9" fmla="*/ 29 h 29"/>
                <a:gd name="T10" fmla="*/ 49 w 49"/>
                <a:gd name="T11" fmla="*/ 29 h 29"/>
                <a:gd name="T12" fmla="*/ 49 w 49"/>
                <a:gd name="T13" fmla="*/ 14 h 29"/>
                <a:gd name="T14" fmla="*/ 38 w 49"/>
                <a:gd name="T15" fmla="*/ 14 h 29"/>
                <a:gd name="T16" fmla="*/ 19 w 49"/>
                <a:gd name="T17" fmla="*/ 14 h 29"/>
                <a:gd name="T18" fmla="*/ 24 w 49"/>
                <a:gd name="T19" fmla="*/ 8 h 29"/>
                <a:gd name="T20" fmla="*/ 30 w 49"/>
                <a:gd name="T21" fmla="*/ 14 h 29"/>
                <a:gd name="T22" fmla="*/ 19 w 49"/>
                <a:gd name="T2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9">
                  <a:moveTo>
                    <a:pt x="38" y="14"/>
                  </a:moveTo>
                  <a:cubicBezTo>
                    <a:pt x="38" y="6"/>
                    <a:pt x="32" y="0"/>
                    <a:pt x="24" y="0"/>
                  </a:cubicBezTo>
                  <a:cubicBezTo>
                    <a:pt x="17" y="0"/>
                    <a:pt x="11" y="6"/>
                    <a:pt x="11" y="14"/>
                  </a:cubicBezTo>
                  <a:cubicBezTo>
                    <a:pt x="0" y="14"/>
                    <a:pt x="0" y="14"/>
                    <a:pt x="0" y="14"/>
                  </a:cubicBezTo>
                  <a:cubicBezTo>
                    <a:pt x="0" y="29"/>
                    <a:pt x="0" y="29"/>
                    <a:pt x="0" y="29"/>
                  </a:cubicBezTo>
                  <a:cubicBezTo>
                    <a:pt x="49" y="29"/>
                    <a:pt x="49" y="29"/>
                    <a:pt x="49" y="29"/>
                  </a:cubicBezTo>
                  <a:cubicBezTo>
                    <a:pt x="49" y="14"/>
                    <a:pt x="49" y="14"/>
                    <a:pt x="49" y="14"/>
                  </a:cubicBezTo>
                  <a:lnTo>
                    <a:pt x="38" y="14"/>
                  </a:lnTo>
                  <a:close/>
                  <a:moveTo>
                    <a:pt x="19" y="14"/>
                  </a:moveTo>
                  <a:cubicBezTo>
                    <a:pt x="19" y="11"/>
                    <a:pt x="21" y="8"/>
                    <a:pt x="24" y="8"/>
                  </a:cubicBezTo>
                  <a:cubicBezTo>
                    <a:pt x="27" y="8"/>
                    <a:pt x="30" y="11"/>
                    <a:pt x="30" y="14"/>
                  </a:cubicBezTo>
                  <a:lnTo>
                    <a:pt x="19" y="14"/>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58318493-0772-454F-B2CE-211C04A4DC7F}"/>
                  </a:ext>
                </a:extLst>
              </p14:cNvPr>
              <p14:cNvContentPartPr/>
              <p14:nvPr/>
            </p14:nvContentPartPr>
            <p14:xfrm>
              <a:off x="3332523" y="6022865"/>
              <a:ext cx="360" cy="360"/>
            </p14:xfrm>
          </p:contentPart>
        </mc:Choice>
        <mc:Fallback xmlns="">
          <p:pic>
            <p:nvPicPr>
              <p:cNvPr id="32" name="Ink 31">
                <a:extLst>
                  <a:ext uri="{FF2B5EF4-FFF2-40B4-BE49-F238E27FC236}">
                    <a16:creationId xmlns:a16="http://schemas.microsoft.com/office/drawing/2014/main" id="{58318493-0772-454F-B2CE-211C04A4DC7F}"/>
                  </a:ext>
                </a:extLst>
              </p:cNvPr>
              <p:cNvPicPr/>
              <p:nvPr/>
            </p:nvPicPr>
            <p:blipFill>
              <a:blip r:embed="rId4"/>
              <a:stretch>
                <a:fillRect/>
              </a:stretch>
            </p:blipFill>
            <p:spPr>
              <a:xfrm>
                <a:off x="3323523" y="6013865"/>
                <a:ext cx="18000" cy="18000"/>
              </a:xfrm>
              <a:prstGeom prst="rect">
                <a:avLst/>
              </a:prstGeom>
            </p:spPr>
          </p:pic>
        </mc:Fallback>
      </mc:AlternateContent>
      <p:sp>
        <p:nvSpPr>
          <p:cNvPr id="4" name="Slide Number Placeholder 3">
            <a:extLst>
              <a:ext uri="{FF2B5EF4-FFF2-40B4-BE49-F238E27FC236}">
                <a16:creationId xmlns:a16="http://schemas.microsoft.com/office/drawing/2014/main" id="{6EA26EBA-C057-46E0-A190-282058E8BE27}"/>
              </a:ext>
            </a:extLst>
          </p:cNvPr>
          <p:cNvSpPr>
            <a:spLocks noGrp="1"/>
          </p:cNvSpPr>
          <p:nvPr>
            <p:ph type="sldNum" sz="quarter" idx="12"/>
          </p:nvPr>
        </p:nvSpPr>
        <p:spPr/>
        <p:txBody>
          <a:bodyPr/>
          <a:lstStyle/>
          <a:p>
            <a:fld id="{2000F9E5-5AC6-4ABF-BAE3-2D85D7846523}" type="slidenum">
              <a:rPr lang="en-US" smtClean="0"/>
              <a:pPr/>
              <a:t>25</a:t>
            </a:fld>
            <a:endParaRPr lang="en-US" dirty="0"/>
          </a:p>
        </p:txBody>
      </p:sp>
    </p:spTree>
    <p:extLst>
      <p:ext uri="{BB962C8B-B14F-4D97-AF65-F5344CB8AC3E}">
        <p14:creationId xmlns:p14="http://schemas.microsoft.com/office/powerpoint/2010/main" val="3376323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FF3A-4933-48F6-AEF0-C6024EFEA69A}"/>
              </a:ext>
            </a:extLst>
          </p:cNvPr>
          <p:cNvSpPr>
            <a:spLocks noGrp="1"/>
          </p:cNvSpPr>
          <p:nvPr>
            <p:ph type="title"/>
          </p:nvPr>
        </p:nvSpPr>
        <p:spPr>
          <a:xfrm>
            <a:off x="304800" y="2969111"/>
            <a:ext cx="5943600" cy="862404"/>
          </a:xfrm>
        </p:spPr>
        <p:txBody>
          <a:bodyPr/>
          <a:lstStyle/>
          <a:p>
            <a:r>
              <a:rPr lang="en-US" dirty="0"/>
              <a:t>Budget Amendment Approval Processes</a:t>
            </a:r>
          </a:p>
        </p:txBody>
      </p:sp>
      <p:sp>
        <p:nvSpPr>
          <p:cNvPr id="3" name="Subtitle 2">
            <a:extLst>
              <a:ext uri="{FF2B5EF4-FFF2-40B4-BE49-F238E27FC236}">
                <a16:creationId xmlns:a16="http://schemas.microsoft.com/office/drawing/2014/main" id="{5620533B-F26F-4714-9775-F3D50992E7E4}"/>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424855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23F7-A13D-4DF8-96BD-EA065C54A147}"/>
              </a:ext>
            </a:extLst>
          </p:cNvPr>
          <p:cNvSpPr>
            <a:spLocks noGrp="1"/>
          </p:cNvSpPr>
          <p:nvPr>
            <p:ph type="title"/>
          </p:nvPr>
        </p:nvSpPr>
        <p:spPr/>
        <p:txBody>
          <a:bodyPr>
            <a:normAutofit/>
          </a:bodyPr>
          <a:lstStyle/>
          <a:p>
            <a:r>
              <a:rPr lang="en-US" dirty="0"/>
              <a:t>Approval Process: Academic Departments</a:t>
            </a:r>
          </a:p>
        </p:txBody>
      </p:sp>
      <p:sp>
        <p:nvSpPr>
          <p:cNvPr id="7" name="Freeform 6"/>
          <p:cNvSpPr/>
          <p:nvPr/>
        </p:nvSpPr>
        <p:spPr>
          <a:xfrm>
            <a:off x="914400" y="26161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gradFill rotWithShape="0">
            <a:gsLst>
              <a:gs pos="0">
                <a:srgbClr val="00477F"/>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55555" tIns="155555" rIns="155555" bIns="155555"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Submission</a:t>
            </a:r>
          </a:p>
        </p:txBody>
      </p:sp>
      <p:sp>
        <p:nvSpPr>
          <p:cNvPr id="8" name="Freeform 7"/>
          <p:cNvSpPr/>
          <p:nvPr/>
        </p:nvSpPr>
        <p:spPr>
          <a:xfrm>
            <a:off x="3657600" y="26161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gradFill rotWithShape="0">
            <a:gsLst>
              <a:gs pos="0">
                <a:srgbClr val="00477F"/>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55555" tIns="155555" rIns="155555" bIns="155555"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Company Costing Manager</a:t>
            </a:r>
          </a:p>
        </p:txBody>
      </p:sp>
      <p:sp>
        <p:nvSpPr>
          <p:cNvPr id="9" name="Freeform 8"/>
          <p:cNvSpPr/>
          <p:nvPr/>
        </p:nvSpPr>
        <p:spPr>
          <a:xfrm>
            <a:off x="6400800" y="26161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gradFill rotWithShape="0">
            <a:gsLst>
              <a:gs pos="0">
                <a:srgbClr val="00477F"/>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70795" tIns="170795" rIns="170795" bIns="170795"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Budget Director</a:t>
            </a:r>
          </a:p>
        </p:txBody>
      </p:sp>
      <p:sp>
        <p:nvSpPr>
          <p:cNvPr id="13" name="Right Arrow 12"/>
          <p:cNvSpPr/>
          <p:nvPr/>
        </p:nvSpPr>
        <p:spPr>
          <a:xfrm>
            <a:off x="2819400" y="3124199"/>
            <a:ext cx="762000" cy="609600"/>
          </a:xfrm>
          <a:prstGeom prst="rightArrow">
            <a:avLst/>
          </a:prstGeom>
          <a:gradFill>
            <a:gsLst>
              <a:gs pos="0">
                <a:schemeClr val="bg1">
                  <a:lumMod val="65000"/>
                </a:schemeClr>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5562600" y="3124199"/>
            <a:ext cx="762000" cy="609600"/>
          </a:xfrm>
          <a:prstGeom prst="rightArrow">
            <a:avLst/>
          </a:prstGeom>
          <a:gradFill>
            <a:gsLst>
              <a:gs pos="0">
                <a:schemeClr val="bg1">
                  <a:lumMod val="65000"/>
                </a:schemeClr>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CD4DC5C-81BA-4421-B1C1-5CC827F01737}"/>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27</a:t>
            </a:fld>
            <a:endParaRPr lang="en-US" dirty="0"/>
          </a:p>
        </p:txBody>
      </p:sp>
    </p:spTree>
    <p:extLst>
      <p:ext uri="{BB962C8B-B14F-4D97-AF65-F5344CB8AC3E}">
        <p14:creationId xmlns:p14="http://schemas.microsoft.com/office/powerpoint/2010/main" val="393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21723" y="2271166"/>
            <a:ext cx="2316106" cy="2316073"/>
            <a:chOff x="4621723" y="2271166"/>
            <a:chExt cx="2316106" cy="2316073"/>
          </a:xfrm>
        </p:grpSpPr>
        <p:sp>
          <p:nvSpPr>
            <p:cNvPr id="7" name="Oval 6"/>
            <p:cNvSpPr/>
            <p:nvPr/>
          </p:nvSpPr>
          <p:spPr>
            <a:xfrm>
              <a:off x="4621723" y="2271166"/>
              <a:ext cx="2316106" cy="2316073"/>
            </a:xfrm>
            <a:prstGeom prst="ellipse">
              <a:avLst/>
            </a:prstGeom>
            <a:solidFill>
              <a:srgbClr val="0047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7"/>
            <p:cNvSpPr/>
            <p:nvPr/>
          </p:nvSpPr>
          <p:spPr>
            <a:xfrm>
              <a:off x="4698893" y="2348382"/>
              <a:ext cx="2161253" cy="2161641"/>
            </a:xfrm>
            <a:custGeom>
              <a:avLst/>
              <a:gdLst>
                <a:gd name="connsiteX0" fmla="*/ 0 w 2161253"/>
                <a:gd name="connsiteY0" fmla="*/ 1080821 h 2161641"/>
                <a:gd name="connsiteX1" fmla="*/ 1080627 w 2161253"/>
                <a:gd name="connsiteY1" fmla="*/ 0 h 2161641"/>
                <a:gd name="connsiteX2" fmla="*/ 2161254 w 2161253"/>
                <a:gd name="connsiteY2" fmla="*/ 1080821 h 2161641"/>
                <a:gd name="connsiteX3" fmla="*/ 1080627 w 2161253"/>
                <a:gd name="connsiteY3" fmla="*/ 2161642 h 2161641"/>
                <a:gd name="connsiteX4" fmla="*/ 0 w 2161253"/>
                <a:gd name="connsiteY4" fmla="*/ 1080821 h 21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253" h="2161641">
                  <a:moveTo>
                    <a:pt x="0" y="1080821"/>
                  </a:moveTo>
                  <a:cubicBezTo>
                    <a:pt x="0" y="483900"/>
                    <a:pt x="483813" y="0"/>
                    <a:pt x="1080627" y="0"/>
                  </a:cubicBezTo>
                  <a:cubicBezTo>
                    <a:pt x="1677441" y="0"/>
                    <a:pt x="2161254" y="483900"/>
                    <a:pt x="2161254" y="1080821"/>
                  </a:cubicBezTo>
                  <a:cubicBezTo>
                    <a:pt x="2161254" y="1677742"/>
                    <a:pt x="1677441" y="2161642"/>
                    <a:pt x="1080627" y="2161642"/>
                  </a:cubicBezTo>
                  <a:cubicBezTo>
                    <a:pt x="483813" y="2161642"/>
                    <a:pt x="0" y="1677742"/>
                    <a:pt x="0" y="1080821"/>
                  </a:cubicBezTo>
                  <a:close/>
                </a:path>
              </a:pathLst>
            </a:custGeom>
            <a:ln>
              <a:solidFill>
                <a:srgbClr val="00477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7131" tIns="336804" rIns="336103" bIns="336804"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SMH Financial Services Office</a:t>
              </a:r>
            </a:p>
          </p:txBody>
        </p:sp>
      </p:grpSp>
      <p:grpSp>
        <p:nvGrpSpPr>
          <p:cNvPr id="11" name="Group 10"/>
          <p:cNvGrpSpPr/>
          <p:nvPr/>
        </p:nvGrpSpPr>
        <p:grpSpPr>
          <a:xfrm>
            <a:off x="2228666" y="2270908"/>
            <a:ext cx="2316183" cy="2316183"/>
            <a:chOff x="2228666" y="2270908"/>
            <a:chExt cx="2316183" cy="2316183"/>
          </a:xfrm>
        </p:grpSpPr>
        <p:sp>
          <p:nvSpPr>
            <p:cNvPr id="9" name="Teardrop 8"/>
            <p:cNvSpPr/>
            <p:nvPr/>
          </p:nvSpPr>
          <p:spPr>
            <a:xfrm rot="2700000">
              <a:off x="2228666" y="2270908"/>
              <a:ext cx="2316183" cy="2316183"/>
            </a:xfrm>
            <a:prstGeom prst="teardrop">
              <a:avLst>
                <a:gd name="adj" fmla="val 100000"/>
              </a:avLst>
            </a:prstGeom>
            <a:solidFill>
              <a:srgbClr val="0047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9"/>
            <p:cNvSpPr/>
            <p:nvPr/>
          </p:nvSpPr>
          <p:spPr>
            <a:xfrm>
              <a:off x="2306131" y="2348382"/>
              <a:ext cx="2161253" cy="2161641"/>
            </a:xfrm>
            <a:custGeom>
              <a:avLst/>
              <a:gdLst>
                <a:gd name="connsiteX0" fmla="*/ 0 w 2161253"/>
                <a:gd name="connsiteY0" fmla="*/ 1080821 h 2161641"/>
                <a:gd name="connsiteX1" fmla="*/ 1080627 w 2161253"/>
                <a:gd name="connsiteY1" fmla="*/ 0 h 2161641"/>
                <a:gd name="connsiteX2" fmla="*/ 2161254 w 2161253"/>
                <a:gd name="connsiteY2" fmla="*/ 1080821 h 2161641"/>
                <a:gd name="connsiteX3" fmla="*/ 1080627 w 2161253"/>
                <a:gd name="connsiteY3" fmla="*/ 2161642 h 2161641"/>
                <a:gd name="connsiteX4" fmla="*/ 0 w 2161253"/>
                <a:gd name="connsiteY4" fmla="*/ 1080821 h 21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253" h="2161641">
                  <a:moveTo>
                    <a:pt x="0" y="1080821"/>
                  </a:moveTo>
                  <a:cubicBezTo>
                    <a:pt x="0" y="483900"/>
                    <a:pt x="483813" y="0"/>
                    <a:pt x="1080627" y="0"/>
                  </a:cubicBezTo>
                  <a:cubicBezTo>
                    <a:pt x="1677441" y="0"/>
                    <a:pt x="2161254" y="483900"/>
                    <a:pt x="2161254" y="1080821"/>
                  </a:cubicBezTo>
                  <a:cubicBezTo>
                    <a:pt x="2161254" y="1677742"/>
                    <a:pt x="1677441" y="2161642"/>
                    <a:pt x="1080627" y="2161642"/>
                  </a:cubicBezTo>
                  <a:cubicBezTo>
                    <a:pt x="483813" y="2161642"/>
                    <a:pt x="0" y="1677742"/>
                    <a:pt x="0" y="1080821"/>
                  </a:cubicBezTo>
                  <a:close/>
                </a:path>
              </a:pathLst>
            </a:custGeom>
            <a:ln>
              <a:solidFill>
                <a:srgbClr val="00477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6617" tIns="336804" rIns="336617" bIns="336804"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Submission</a:t>
              </a:r>
            </a:p>
          </p:txBody>
        </p:sp>
      </p:grpSp>
      <p:sp>
        <p:nvSpPr>
          <p:cNvPr id="2" name="Title 1">
            <a:extLst>
              <a:ext uri="{FF2B5EF4-FFF2-40B4-BE49-F238E27FC236}">
                <a16:creationId xmlns:a16="http://schemas.microsoft.com/office/drawing/2014/main" id="{C79923F7-A13D-4DF8-96BD-EA065C54A147}"/>
              </a:ext>
            </a:extLst>
          </p:cNvPr>
          <p:cNvSpPr>
            <a:spLocks noGrp="1"/>
          </p:cNvSpPr>
          <p:nvPr>
            <p:ph type="title"/>
          </p:nvPr>
        </p:nvSpPr>
        <p:spPr/>
        <p:txBody>
          <a:bodyPr>
            <a:normAutofit/>
          </a:bodyPr>
          <a:lstStyle/>
          <a:p>
            <a:r>
              <a:rPr lang="en-US" dirty="0"/>
              <a:t>Approval Process: SMH</a:t>
            </a:r>
          </a:p>
        </p:txBody>
      </p:sp>
      <p:sp>
        <p:nvSpPr>
          <p:cNvPr id="13" name="Slide Number Placeholder 5">
            <a:extLst>
              <a:ext uri="{FF2B5EF4-FFF2-40B4-BE49-F238E27FC236}">
                <a16:creationId xmlns:a16="http://schemas.microsoft.com/office/drawing/2014/main" id="{0F41EC59-4B55-466A-B61C-C1ECA72E02DB}"/>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28</a:t>
            </a:fld>
            <a:endParaRPr lang="en-US" dirty="0"/>
          </a:p>
        </p:txBody>
      </p:sp>
    </p:spTree>
    <p:extLst>
      <p:ext uri="{BB962C8B-B14F-4D97-AF65-F5344CB8AC3E}">
        <p14:creationId xmlns:p14="http://schemas.microsoft.com/office/powerpoint/2010/main" val="122001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6D2F-5C4A-4E5F-97E5-9B63B0304461}"/>
              </a:ext>
            </a:extLst>
          </p:cNvPr>
          <p:cNvSpPr>
            <a:spLocks noGrp="1"/>
          </p:cNvSpPr>
          <p:nvPr>
            <p:ph type="title"/>
          </p:nvPr>
        </p:nvSpPr>
        <p:spPr/>
        <p:txBody>
          <a:bodyPr>
            <a:normAutofit/>
          </a:bodyPr>
          <a:lstStyle/>
          <a:p>
            <a:r>
              <a:rPr lang="en-US" dirty="0"/>
              <a:t>Approval Process: Medical Center</a:t>
            </a:r>
          </a:p>
        </p:txBody>
      </p:sp>
      <p:sp>
        <p:nvSpPr>
          <p:cNvPr id="6" name="Bent-Up Arrow 5"/>
          <p:cNvSpPr/>
          <p:nvPr/>
        </p:nvSpPr>
        <p:spPr>
          <a:xfrm rot="5400000">
            <a:off x="2551978" y="3164833"/>
            <a:ext cx="1642059" cy="1934274"/>
          </a:xfrm>
          <a:prstGeom prst="bentUpArrow">
            <a:avLst>
              <a:gd name="adj1" fmla="val 32840"/>
              <a:gd name="adj2" fmla="val 28032"/>
              <a:gd name="adj3" fmla="val 35228"/>
            </a:avLst>
          </a:prstGeom>
          <a:gradFill>
            <a:gsLst>
              <a:gs pos="0">
                <a:schemeClr val="bg1">
                  <a:lumMod val="65000"/>
                </a:schemeClr>
              </a:gs>
              <a:gs pos="100000">
                <a:schemeClr val="bg1">
                  <a:lumMod val="75000"/>
                </a:schemeClr>
              </a:gs>
            </a:gsLst>
            <a:lin ang="0" scaled="0"/>
          </a:gra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2090417" y="1412560"/>
            <a:ext cx="2713437" cy="1899317"/>
          </a:xfrm>
          <a:custGeom>
            <a:avLst/>
            <a:gdLst>
              <a:gd name="connsiteX0" fmla="*/ 0 w 2713437"/>
              <a:gd name="connsiteY0" fmla="*/ 316616 h 1899317"/>
              <a:gd name="connsiteX1" fmla="*/ 316616 w 2713437"/>
              <a:gd name="connsiteY1" fmla="*/ 0 h 1899317"/>
              <a:gd name="connsiteX2" fmla="*/ 2396821 w 2713437"/>
              <a:gd name="connsiteY2" fmla="*/ 0 h 1899317"/>
              <a:gd name="connsiteX3" fmla="*/ 2713437 w 2713437"/>
              <a:gd name="connsiteY3" fmla="*/ 316616 h 1899317"/>
              <a:gd name="connsiteX4" fmla="*/ 2713437 w 2713437"/>
              <a:gd name="connsiteY4" fmla="*/ 1582701 h 1899317"/>
              <a:gd name="connsiteX5" fmla="*/ 2396821 w 2713437"/>
              <a:gd name="connsiteY5" fmla="*/ 1899317 h 1899317"/>
              <a:gd name="connsiteX6" fmla="*/ 316616 w 2713437"/>
              <a:gd name="connsiteY6" fmla="*/ 1899317 h 1899317"/>
              <a:gd name="connsiteX7" fmla="*/ 0 w 2713437"/>
              <a:gd name="connsiteY7" fmla="*/ 1582701 h 1899317"/>
              <a:gd name="connsiteX8" fmla="*/ 0 w 2713437"/>
              <a:gd name="connsiteY8" fmla="*/ 316616 h 18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3437" h="1899317">
                <a:moveTo>
                  <a:pt x="0" y="316616"/>
                </a:moveTo>
                <a:cubicBezTo>
                  <a:pt x="0" y="141754"/>
                  <a:pt x="141754" y="0"/>
                  <a:pt x="316616" y="0"/>
                </a:cubicBezTo>
                <a:lnTo>
                  <a:pt x="2396821" y="0"/>
                </a:lnTo>
                <a:cubicBezTo>
                  <a:pt x="2571683" y="0"/>
                  <a:pt x="2713437" y="141754"/>
                  <a:pt x="2713437" y="316616"/>
                </a:cubicBezTo>
                <a:lnTo>
                  <a:pt x="2713437" y="1582701"/>
                </a:lnTo>
                <a:cubicBezTo>
                  <a:pt x="2713437" y="1757563"/>
                  <a:pt x="2571683" y="1899317"/>
                  <a:pt x="2396821" y="1899317"/>
                </a:cubicBezTo>
                <a:lnTo>
                  <a:pt x="316616" y="1899317"/>
                </a:lnTo>
                <a:cubicBezTo>
                  <a:pt x="141754" y="1899317"/>
                  <a:pt x="0" y="1757563"/>
                  <a:pt x="0" y="1582701"/>
                </a:cubicBezTo>
                <a:lnTo>
                  <a:pt x="0" y="316616"/>
                </a:lnTo>
                <a:close/>
              </a:path>
            </a:pathLst>
          </a:custGeom>
          <a:gradFill rotWithShape="0">
            <a:gsLst>
              <a:gs pos="0">
                <a:srgbClr val="00477F"/>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4654" tIns="214654" rIns="214654" bIns="214654" numCol="1" spcCol="1270" anchor="ctr" anchorCtr="0">
            <a:noAutofit/>
          </a:bodyPr>
          <a:lstStyle/>
          <a:p>
            <a:pPr lvl="0" algn="ctr"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Submission</a:t>
            </a:r>
          </a:p>
        </p:txBody>
      </p:sp>
      <p:sp>
        <p:nvSpPr>
          <p:cNvPr id="9" name="Freeform 8"/>
          <p:cNvSpPr/>
          <p:nvPr/>
        </p:nvSpPr>
        <p:spPr>
          <a:xfrm>
            <a:off x="4340145" y="3546121"/>
            <a:ext cx="2713437" cy="1899317"/>
          </a:xfrm>
          <a:custGeom>
            <a:avLst/>
            <a:gdLst>
              <a:gd name="connsiteX0" fmla="*/ 0 w 2713437"/>
              <a:gd name="connsiteY0" fmla="*/ 316616 h 1899317"/>
              <a:gd name="connsiteX1" fmla="*/ 316616 w 2713437"/>
              <a:gd name="connsiteY1" fmla="*/ 0 h 1899317"/>
              <a:gd name="connsiteX2" fmla="*/ 2396821 w 2713437"/>
              <a:gd name="connsiteY2" fmla="*/ 0 h 1899317"/>
              <a:gd name="connsiteX3" fmla="*/ 2713437 w 2713437"/>
              <a:gd name="connsiteY3" fmla="*/ 316616 h 1899317"/>
              <a:gd name="connsiteX4" fmla="*/ 2713437 w 2713437"/>
              <a:gd name="connsiteY4" fmla="*/ 1582701 h 1899317"/>
              <a:gd name="connsiteX5" fmla="*/ 2396821 w 2713437"/>
              <a:gd name="connsiteY5" fmla="*/ 1899317 h 1899317"/>
              <a:gd name="connsiteX6" fmla="*/ 316616 w 2713437"/>
              <a:gd name="connsiteY6" fmla="*/ 1899317 h 1899317"/>
              <a:gd name="connsiteX7" fmla="*/ 0 w 2713437"/>
              <a:gd name="connsiteY7" fmla="*/ 1582701 h 1899317"/>
              <a:gd name="connsiteX8" fmla="*/ 0 w 2713437"/>
              <a:gd name="connsiteY8" fmla="*/ 316616 h 18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3437" h="1899317">
                <a:moveTo>
                  <a:pt x="0" y="316616"/>
                </a:moveTo>
                <a:cubicBezTo>
                  <a:pt x="0" y="141754"/>
                  <a:pt x="141754" y="0"/>
                  <a:pt x="316616" y="0"/>
                </a:cubicBezTo>
                <a:lnTo>
                  <a:pt x="2396821" y="0"/>
                </a:lnTo>
                <a:cubicBezTo>
                  <a:pt x="2571683" y="0"/>
                  <a:pt x="2713437" y="141754"/>
                  <a:pt x="2713437" y="316616"/>
                </a:cubicBezTo>
                <a:lnTo>
                  <a:pt x="2713437" y="1582701"/>
                </a:lnTo>
                <a:cubicBezTo>
                  <a:pt x="2713437" y="1757563"/>
                  <a:pt x="2571683" y="1899317"/>
                  <a:pt x="2396821" y="1899317"/>
                </a:cubicBezTo>
                <a:lnTo>
                  <a:pt x="316616" y="1899317"/>
                </a:lnTo>
                <a:cubicBezTo>
                  <a:pt x="141754" y="1899317"/>
                  <a:pt x="0" y="1757563"/>
                  <a:pt x="0" y="1582701"/>
                </a:cubicBezTo>
                <a:lnTo>
                  <a:pt x="0" y="316616"/>
                </a:lnTo>
                <a:close/>
              </a:path>
            </a:pathLst>
          </a:custGeom>
          <a:gradFill rotWithShape="0">
            <a:gsLst>
              <a:gs pos="0">
                <a:srgbClr val="00477F"/>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4654" tIns="214654" rIns="214654" bIns="214654" numCol="1" spcCol="1270" anchor="ctr" anchorCtr="0">
            <a:noAutofit/>
          </a:bodyPr>
          <a:lstStyle/>
          <a:p>
            <a:pPr lvl="0" algn="ctr"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Company Costing Manager</a:t>
            </a:r>
          </a:p>
        </p:txBody>
      </p:sp>
      <p:sp>
        <p:nvSpPr>
          <p:cNvPr id="8" name="Slide Number Placeholder 5">
            <a:extLst>
              <a:ext uri="{FF2B5EF4-FFF2-40B4-BE49-F238E27FC236}">
                <a16:creationId xmlns:a16="http://schemas.microsoft.com/office/drawing/2014/main" id="{79670783-8798-4911-A528-4A9990CD1991}"/>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29</a:t>
            </a:fld>
            <a:endParaRPr lang="en-US" dirty="0"/>
          </a:p>
        </p:txBody>
      </p:sp>
    </p:spTree>
    <p:extLst>
      <p:ext uri="{BB962C8B-B14F-4D97-AF65-F5344CB8AC3E}">
        <p14:creationId xmlns:p14="http://schemas.microsoft.com/office/powerpoint/2010/main" val="2429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Covering Today</a:t>
            </a:r>
          </a:p>
        </p:txBody>
      </p:sp>
      <p:sp>
        <p:nvSpPr>
          <p:cNvPr id="4" name="Content Placeholder 3"/>
          <p:cNvSpPr>
            <a:spLocks noGrp="1"/>
          </p:cNvSpPr>
          <p:nvPr>
            <p:ph idx="1"/>
          </p:nvPr>
        </p:nvSpPr>
        <p:spPr>
          <a:xfrm>
            <a:off x="2929137" y="1524000"/>
            <a:ext cx="5414734" cy="4602163"/>
          </a:xfrm>
        </p:spPr>
        <p:txBody>
          <a:bodyPr>
            <a:normAutofit/>
          </a:bodyPr>
          <a:lstStyle/>
          <a:p>
            <a:r>
              <a:rPr lang="en-US" sz="2000" dirty="0"/>
              <a:t>Welcome and Introduction</a:t>
            </a:r>
          </a:p>
          <a:p>
            <a:r>
              <a:rPr lang="en-US" sz="2000" dirty="0"/>
              <a:t>Budget Amendments Overview </a:t>
            </a:r>
          </a:p>
          <a:p>
            <a:r>
              <a:rPr lang="en-US" sz="2000" dirty="0"/>
              <a:t>Creating a Standard Budget Amendment </a:t>
            </a:r>
          </a:p>
          <a:p>
            <a:r>
              <a:rPr lang="en-US" sz="2000" dirty="0"/>
              <a:t>Creating a Standard Budget Amendment from One FAO to Multiple FACs or FAOs </a:t>
            </a:r>
          </a:p>
          <a:p>
            <a:r>
              <a:rPr lang="en-US" sz="2000" dirty="0"/>
              <a:t>Approval Process </a:t>
            </a:r>
          </a:p>
          <a:p>
            <a:r>
              <a:rPr lang="en-US" sz="2000" dirty="0"/>
              <a:t>Wrap Up and Best Practices</a:t>
            </a:r>
          </a:p>
        </p:txBody>
      </p:sp>
      <p:sp>
        <p:nvSpPr>
          <p:cNvPr id="7" name="Slide Number Placeholder 6"/>
          <p:cNvSpPr>
            <a:spLocks noGrp="1"/>
          </p:cNvSpPr>
          <p:nvPr>
            <p:ph type="sldNum" sz="quarter" idx="12"/>
          </p:nvPr>
        </p:nvSpPr>
        <p:spPr/>
        <p:txBody>
          <a:bodyPr/>
          <a:lstStyle/>
          <a:p>
            <a:fld id="{92AF06E8-81CE-47B4-9E54-F9F11A351287}" type="slidenum">
              <a:rPr lang="en-US" smtClean="0"/>
              <a:pPr/>
              <a:t>3</a:t>
            </a:fld>
            <a:endParaRPr lang="en-US" dirty="0"/>
          </a:p>
        </p:txBody>
      </p:sp>
      <p:sp>
        <p:nvSpPr>
          <p:cNvPr id="15" name="AutoShape 3"/>
          <p:cNvSpPr>
            <a:spLocks noChangeAspect="1" noChangeArrowheads="1" noTextEdit="1"/>
          </p:cNvSpPr>
          <p:nvPr/>
        </p:nvSpPr>
        <p:spPr bwMode="auto">
          <a:xfrm>
            <a:off x="2246019" y="1371600"/>
            <a:ext cx="4974507" cy="497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600"/>
              </a:lnSpc>
            </a:pPr>
            <a:endParaRPr lang="en-US" sz="1600" dirty="0">
              <a:latin typeface="Arial" panose="020B0604020202020204" pitchFamily="34" charset="0"/>
              <a:cs typeface="Arial" panose="020B0604020202020204" pitchFamily="34" charset="0"/>
            </a:endParaRPr>
          </a:p>
        </p:txBody>
      </p:sp>
      <p:sp>
        <p:nvSpPr>
          <p:cNvPr id="5" name="Rectangle 4"/>
          <p:cNvSpPr/>
          <p:nvPr/>
        </p:nvSpPr>
        <p:spPr>
          <a:xfrm>
            <a:off x="533400" y="1371600"/>
            <a:ext cx="3429000" cy="4800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582602" y="2103858"/>
            <a:ext cx="2008198" cy="2010942"/>
            <a:chOff x="8286749" y="1905001"/>
            <a:chExt cx="2511309" cy="2514741"/>
          </a:xfrm>
          <a:effectLst>
            <a:reflection blurRad="6350" stA="50000" endA="300" endPos="55500" dist="101600" dir="5400000" sy="-100000" algn="bl" rotWithShape="0"/>
          </a:effectLst>
        </p:grpSpPr>
        <p:sp>
          <p:nvSpPr>
            <p:cNvPr id="55" name="Oval 424"/>
            <p:cNvSpPr>
              <a:spLocks noChangeArrowheads="1"/>
            </p:cNvSpPr>
            <p:nvPr/>
          </p:nvSpPr>
          <p:spPr bwMode="auto">
            <a:xfrm>
              <a:off x="8286749" y="1905001"/>
              <a:ext cx="2511309" cy="2514740"/>
            </a:xfrm>
            <a:prstGeom prst="ellipse">
              <a:avLst/>
            </a:prstGeom>
            <a:solidFill>
              <a:srgbClr val="FECE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25"/>
            <p:cNvSpPr>
              <a:spLocks/>
            </p:cNvSpPr>
            <p:nvPr/>
          </p:nvSpPr>
          <p:spPr bwMode="auto">
            <a:xfrm>
              <a:off x="8955746" y="2471076"/>
              <a:ext cx="1835452" cy="1948666"/>
            </a:xfrm>
            <a:custGeom>
              <a:avLst/>
              <a:gdLst>
                <a:gd name="T0" fmla="*/ 266 w 266"/>
                <a:gd name="T1" fmla="*/ 114 h 282"/>
                <a:gd name="T2" fmla="*/ 161 w 266"/>
                <a:gd name="T3" fmla="*/ 9 h 282"/>
                <a:gd name="T4" fmla="*/ 139 w 266"/>
                <a:gd name="T5" fmla="*/ 0 h 282"/>
                <a:gd name="T6" fmla="*/ 32 w 266"/>
                <a:gd name="T7" fmla="*/ 0 h 282"/>
                <a:gd name="T8" fmla="*/ 0 w 266"/>
                <a:gd name="T9" fmla="*/ 32 h 282"/>
                <a:gd name="T10" fmla="*/ 0 w 266"/>
                <a:gd name="T11" fmla="*/ 192 h 282"/>
                <a:gd name="T12" fmla="*/ 2 w 266"/>
                <a:gd name="T13" fmla="*/ 197 h 282"/>
                <a:gd name="T14" fmla="*/ 86 w 266"/>
                <a:gd name="T15" fmla="*/ 282 h 282"/>
                <a:gd name="T16" fmla="*/ 266 w 266"/>
                <a:gd name="T17" fmla="*/ 11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282">
                  <a:moveTo>
                    <a:pt x="266" y="114"/>
                  </a:moveTo>
                  <a:cubicBezTo>
                    <a:pt x="161" y="9"/>
                    <a:pt x="161" y="9"/>
                    <a:pt x="161" y="9"/>
                  </a:cubicBezTo>
                  <a:cubicBezTo>
                    <a:pt x="156" y="4"/>
                    <a:pt x="148" y="0"/>
                    <a:pt x="139" y="0"/>
                  </a:cubicBezTo>
                  <a:cubicBezTo>
                    <a:pt x="32" y="0"/>
                    <a:pt x="32" y="0"/>
                    <a:pt x="32" y="0"/>
                  </a:cubicBezTo>
                  <a:cubicBezTo>
                    <a:pt x="14" y="0"/>
                    <a:pt x="0" y="14"/>
                    <a:pt x="0" y="32"/>
                  </a:cubicBezTo>
                  <a:cubicBezTo>
                    <a:pt x="0" y="192"/>
                    <a:pt x="0" y="192"/>
                    <a:pt x="0" y="192"/>
                  </a:cubicBezTo>
                  <a:cubicBezTo>
                    <a:pt x="0" y="194"/>
                    <a:pt x="0" y="196"/>
                    <a:pt x="2" y="197"/>
                  </a:cubicBezTo>
                  <a:cubicBezTo>
                    <a:pt x="86" y="282"/>
                    <a:pt x="86" y="282"/>
                    <a:pt x="86" y="282"/>
                  </a:cubicBezTo>
                  <a:cubicBezTo>
                    <a:pt x="181" y="281"/>
                    <a:pt x="259" y="208"/>
                    <a:pt x="266" y="114"/>
                  </a:cubicBezTo>
                  <a:close/>
                </a:path>
              </a:pathLst>
            </a:custGeom>
            <a:solidFill>
              <a:srgbClr val="F5B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38"/>
            <p:cNvSpPr>
              <a:spLocks noChangeArrowheads="1"/>
            </p:cNvSpPr>
            <p:nvPr/>
          </p:nvSpPr>
          <p:spPr bwMode="auto">
            <a:xfrm>
              <a:off x="10005556" y="2968533"/>
              <a:ext cx="41169" cy="761626"/>
            </a:xfrm>
            <a:prstGeom prst="rect">
              <a:avLst/>
            </a:prstGeom>
            <a:solidFill>
              <a:srgbClr val="4A51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439"/>
            <p:cNvSpPr>
              <a:spLocks noChangeArrowheads="1"/>
            </p:cNvSpPr>
            <p:nvPr/>
          </p:nvSpPr>
          <p:spPr bwMode="auto">
            <a:xfrm>
              <a:off x="10046725" y="2968533"/>
              <a:ext cx="41169" cy="761626"/>
            </a:xfrm>
            <a:prstGeom prst="rect">
              <a:avLst/>
            </a:prstGeom>
            <a:solidFill>
              <a:srgbClr val="343C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40"/>
            <p:cNvSpPr>
              <a:spLocks noChangeArrowheads="1"/>
            </p:cNvSpPr>
            <p:nvPr/>
          </p:nvSpPr>
          <p:spPr bwMode="auto">
            <a:xfrm>
              <a:off x="10087894" y="2968533"/>
              <a:ext cx="48031" cy="761626"/>
            </a:xfrm>
            <a:prstGeom prst="rect">
              <a:avLst/>
            </a:prstGeom>
            <a:solidFill>
              <a:srgbClr val="1E26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41"/>
            <p:cNvSpPr>
              <a:spLocks/>
            </p:cNvSpPr>
            <p:nvPr/>
          </p:nvSpPr>
          <p:spPr bwMode="auto">
            <a:xfrm>
              <a:off x="10005556" y="2893057"/>
              <a:ext cx="130369" cy="75476"/>
            </a:xfrm>
            <a:custGeom>
              <a:avLst/>
              <a:gdLst>
                <a:gd name="T0" fmla="*/ 38 w 38"/>
                <a:gd name="T1" fmla="*/ 22 h 22"/>
                <a:gd name="T2" fmla="*/ 24 w 38"/>
                <a:gd name="T3" fmla="*/ 0 h 22"/>
                <a:gd name="T4" fmla="*/ 12 w 38"/>
                <a:gd name="T5" fmla="*/ 0 h 22"/>
                <a:gd name="T6" fmla="*/ 0 w 38"/>
                <a:gd name="T7" fmla="*/ 22 h 22"/>
                <a:gd name="T8" fmla="*/ 38 w 38"/>
                <a:gd name="T9" fmla="*/ 22 h 22"/>
              </a:gdLst>
              <a:ahLst/>
              <a:cxnLst>
                <a:cxn ang="0">
                  <a:pos x="T0" y="T1"/>
                </a:cxn>
                <a:cxn ang="0">
                  <a:pos x="T2" y="T3"/>
                </a:cxn>
                <a:cxn ang="0">
                  <a:pos x="T4" y="T5"/>
                </a:cxn>
                <a:cxn ang="0">
                  <a:pos x="T6" y="T7"/>
                </a:cxn>
                <a:cxn ang="0">
                  <a:pos x="T8" y="T9"/>
                </a:cxn>
              </a:cxnLst>
              <a:rect l="0" t="0" r="r" b="b"/>
              <a:pathLst>
                <a:path w="38" h="22">
                  <a:moveTo>
                    <a:pt x="38" y="22"/>
                  </a:moveTo>
                  <a:lnTo>
                    <a:pt x="24" y="0"/>
                  </a:lnTo>
                  <a:lnTo>
                    <a:pt x="12" y="0"/>
                  </a:lnTo>
                  <a:lnTo>
                    <a:pt x="0" y="22"/>
                  </a:lnTo>
                  <a:lnTo>
                    <a:pt x="3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42"/>
            <p:cNvSpPr>
              <a:spLocks/>
            </p:cNvSpPr>
            <p:nvPr/>
          </p:nvSpPr>
          <p:spPr bwMode="auto">
            <a:xfrm>
              <a:off x="10074171" y="2893057"/>
              <a:ext cx="61754" cy="75476"/>
            </a:xfrm>
            <a:custGeom>
              <a:avLst/>
              <a:gdLst>
                <a:gd name="T0" fmla="*/ 18 w 18"/>
                <a:gd name="T1" fmla="*/ 22 h 22"/>
                <a:gd name="T2" fmla="*/ 4 w 18"/>
                <a:gd name="T3" fmla="*/ 22 h 22"/>
                <a:gd name="T4" fmla="*/ 0 w 18"/>
                <a:gd name="T5" fmla="*/ 0 h 22"/>
                <a:gd name="T6" fmla="*/ 4 w 18"/>
                <a:gd name="T7" fmla="*/ 0 h 22"/>
                <a:gd name="T8" fmla="*/ 18 w 18"/>
                <a:gd name="T9" fmla="*/ 22 h 22"/>
              </a:gdLst>
              <a:ahLst/>
              <a:cxnLst>
                <a:cxn ang="0">
                  <a:pos x="T0" y="T1"/>
                </a:cxn>
                <a:cxn ang="0">
                  <a:pos x="T2" y="T3"/>
                </a:cxn>
                <a:cxn ang="0">
                  <a:pos x="T4" y="T5"/>
                </a:cxn>
                <a:cxn ang="0">
                  <a:pos x="T6" y="T7"/>
                </a:cxn>
                <a:cxn ang="0">
                  <a:pos x="T8" y="T9"/>
                </a:cxn>
              </a:cxnLst>
              <a:rect l="0" t="0" r="r" b="b"/>
              <a:pathLst>
                <a:path w="18" h="22">
                  <a:moveTo>
                    <a:pt x="18" y="22"/>
                  </a:moveTo>
                  <a:lnTo>
                    <a:pt x="4" y="22"/>
                  </a:lnTo>
                  <a:lnTo>
                    <a:pt x="0" y="0"/>
                  </a:lnTo>
                  <a:lnTo>
                    <a:pt x="4" y="0"/>
                  </a:lnTo>
                  <a:lnTo>
                    <a:pt x="18" y="22"/>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443"/>
            <p:cNvSpPr>
              <a:spLocks/>
            </p:cNvSpPr>
            <p:nvPr/>
          </p:nvSpPr>
          <p:spPr bwMode="auto">
            <a:xfrm>
              <a:off x="10046725" y="2858749"/>
              <a:ext cx="41169" cy="34307"/>
            </a:xfrm>
            <a:custGeom>
              <a:avLst/>
              <a:gdLst>
                <a:gd name="T0" fmla="*/ 12 w 12"/>
                <a:gd name="T1" fmla="*/ 10 h 10"/>
                <a:gd name="T2" fmla="*/ 6 w 12"/>
                <a:gd name="T3" fmla="*/ 0 h 10"/>
                <a:gd name="T4" fmla="*/ 0 w 12"/>
                <a:gd name="T5" fmla="*/ 10 h 10"/>
                <a:gd name="T6" fmla="*/ 12 w 12"/>
                <a:gd name="T7" fmla="*/ 10 h 10"/>
              </a:gdLst>
              <a:ahLst/>
              <a:cxnLst>
                <a:cxn ang="0">
                  <a:pos x="T0" y="T1"/>
                </a:cxn>
                <a:cxn ang="0">
                  <a:pos x="T2" y="T3"/>
                </a:cxn>
                <a:cxn ang="0">
                  <a:pos x="T4" y="T5"/>
                </a:cxn>
                <a:cxn ang="0">
                  <a:pos x="T6" y="T7"/>
                </a:cxn>
              </a:cxnLst>
              <a:rect l="0" t="0" r="r" b="b"/>
              <a:pathLst>
                <a:path w="12" h="10">
                  <a:moveTo>
                    <a:pt x="12" y="10"/>
                  </a:moveTo>
                  <a:lnTo>
                    <a:pt x="6" y="0"/>
                  </a:lnTo>
                  <a:lnTo>
                    <a:pt x="0" y="10"/>
                  </a:lnTo>
                  <a:lnTo>
                    <a:pt x="12" y="10"/>
                  </a:lnTo>
                  <a:close/>
                </a:path>
              </a:pathLst>
            </a:custGeom>
            <a:solidFill>
              <a:srgbClr val="4A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444"/>
            <p:cNvSpPr>
              <a:spLocks noChangeArrowheads="1"/>
            </p:cNvSpPr>
            <p:nvPr/>
          </p:nvSpPr>
          <p:spPr bwMode="auto">
            <a:xfrm>
              <a:off x="10087894" y="3730160"/>
              <a:ext cx="48031" cy="48030"/>
            </a:xfrm>
            <a:prstGeom prst="rect">
              <a:avLst/>
            </a:prstGeom>
            <a:solidFill>
              <a:srgbClr val="E6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445"/>
            <p:cNvSpPr>
              <a:spLocks noChangeArrowheads="1"/>
            </p:cNvSpPr>
            <p:nvPr/>
          </p:nvSpPr>
          <p:spPr bwMode="auto">
            <a:xfrm>
              <a:off x="10005556" y="3730160"/>
              <a:ext cx="82338" cy="48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446"/>
            <p:cNvSpPr>
              <a:spLocks/>
            </p:cNvSpPr>
            <p:nvPr/>
          </p:nvSpPr>
          <p:spPr bwMode="auto">
            <a:xfrm>
              <a:off x="10046725" y="3778190"/>
              <a:ext cx="89200" cy="68615"/>
            </a:xfrm>
            <a:custGeom>
              <a:avLst/>
              <a:gdLst>
                <a:gd name="T0" fmla="*/ 13 w 13"/>
                <a:gd name="T1" fmla="*/ 1 h 10"/>
                <a:gd name="T2" fmla="*/ 13 w 13"/>
                <a:gd name="T3" fmla="*/ 0 h 10"/>
                <a:gd name="T4" fmla="*/ 6 w 13"/>
                <a:gd name="T5" fmla="*/ 0 h 10"/>
                <a:gd name="T6" fmla="*/ 6 w 13"/>
                <a:gd name="T7" fmla="*/ 1 h 10"/>
                <a:gd name="T8" fmla="*/ 4 w 13"/>
                <a:gd name="T9" fmla="*/ 8 h 10"/>
                <a:gd name="T10" fmla="*/ 0 w 13"/>
                <a:gd name="T11" fmla="*/ 10 h 10"/>
                <a:gd name="T12" fmla="*/ 3 w 13"/>
                <a:gd name="T13" fmla="*/ 10 h 10"/>
                <a:gd name="T14" fmla="*/ 10 w 13"/>
                <a:gd name="T15" fmla="*/ 8 h 10"/>
                <a:gd name="T16" fmla="*/ 13 w 1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13" y="1"/>
                  </a:moveTo>
                  <a:cubicBezTo>
                    <a:pt x="13" y="0"/>
                    <a:pt x="13" y="0"/>
                    <a:pt x="13" y="0"/>
                  </a:cubicBezTo>
                  <a:cubicBezTo>
                    <a:pt x="6" y="0"/>
                    <a:pt x="6" y="0"/>
                    <a:pt x="6" y="0"/>
                  </a:cubicBezTo>
                  <a:cubicBezTo>
                    <a:pt x="6" y="1"/>
                    <a:pt x="6" y="1"/>
                    <a:pt x="6" y="1"/>
                  </a:cubicBezTo>
                  <a:cubicBezTo>
                    <a:pt x="6" y="4"/>
                    <a:pt x="6" y="6"/>
                    <a:pt x="4" y="8"/>
                  </a:cubicBezTo>
                  <a:cubicBezTo>
                    <a:pt x="3" y="9"/>
                    <a:pt x="2" y="10"/>
                    <a:pt x="0" y="10"/>
                  </a:cubicBezTo>
                  <a:cubicBezTo>
                    <a:pt x="1" y="10"/>
                    <a:pt x="2" y="10"/>
                    <a:pt x="3" y="10"/>
                  </a:cubicBezTo>
                  <a:cubicBezTo>
                    <a:pt x="6" y="10"/>
                    <a:pt x="8" y="10"/>
                    <a:pt x="10" y="8"/>
                  </a:cubicBezTo>
                  <a:cubicBezTo>
                    <a:pt x="12" y="6"/>
                    <a:pt x="13" y="4"/>
                    <a:pt x="13" y="1"/>
                  </a:cubicBezTo>
                  <a:close/>
                </a:path>
              </a:pathLst>
            </a:custGeom>
            <a:solidFill>
              <a:srgbClr val="EA66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447"/>
            <p:cNvSpPr>
              <a:spLocks/>
            </p:cNvSpPr>
            <p:nvPr/>
          </p:nvSpPr>
          <p:spPr bwMode="auto">
            <a:xfrm>
              <a:off x="10005556" y="3778190"/>
              <a:ext cx="82338" cy="68615"/>
            </a:xfrm>
            <a:custGeom>
              <a:avLst/>
              <a:gdLst>
                <a:gd name="T0" fmla="*/ 12 w 12"/>
                <a:gd name="T1" fmla="*/ 1 h 10"/>
                <a:gd name="T2" fmla="*/ 12 w 12"/>
                <a:gd name="T3" fmla="*/ 0 h 10"/>
                <a:gd name="T4" fmla="*/ 0 w 12"/>
                <a:gd name="T5" fmla="*/ 0 h 10"/>
                <a:gd name="T6" fmla="*/ 0 w 12"/>
                <a:gd name="T7" fmla="*/ 1 h 10"/>
                <a:gd name="T8" fmla="*/ 3 w 12"/>
                <a:gd name="T9" fmla="*/ 8 h 10"/>
                <a:gd name="T10" fmla="*/ 6 w 12"/>
                <a:gd name="T11" fmla="*/ 10 h 10"/>
                <a:gd name="T12" fmla="*/ 10 w 12"/>
                <a:gd name="T13" fmla="*/ 8 h 10"/>
                <a:gd name="T14" fmla="*/ 12 w 12"/>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1"/>
                  </a:moveTo>
                  <a:cubicBezTo>
                    <a:pt x="12" y="0"/>
                    <a:pt x="12" y="0"/>
                    <a:pt x="12" y="0"/>
                  </a:cubicBezTo>
                  <a:cubicBezTo>
                    <a:pt x="0" y="0"/>
                    <a:pt x="0" y="0"/>
                    <a:pt x="0" y="0"/>
                  </a:cubicBezTo>
                  <a:cubicBezTo>
                    <a:pt x="0" y="1"/>
                    <a:pt x="0" y="1"/>
                    <a:pt x="0" y="1"/>
                  </a:cubicBezTo>
                  <a:cubicBezTo>
                    <a:pt x="0" y="4"/>
                    <a:pt x="1" y="6"/>
                    <a:pt x="3" y="8"/>
                  </a:cubicBezTo>
                  <a:cubicBezTo>
                    <a:pt x="4" y="9"/>
                    <a:pt x="5" y="9"/>
                    <a:pt x="6" y="10"/>
                  </a:cubicBezTo>
                  <a:cubicBezTo>
                    <a:pt x="8" y="10"/>
                    <a:pt x="9" y="9"/>
                    <a:pt x="10" y="8"/>
                  </a:cubicBezTo>
                  <a:cubicBezTo>
                    <a:pt x="12" y="6"/>
                    <a:pt x="12" y="4"/>
                    <a:pt x="12" y="1"/>
                  </a:cubicBezTo>
                  <a:close/>
                </a:path>
              </a:pathLst>
            </a:custGeom>
            <a:solidFill>
              <a:srgbClr val="F483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448"/>
            <p:cNvSpPr>
              <a:spLocks/>
            </p:cNvSpPr>
            <p:nvPr/>
          </p:nvSpPr>
          <p:spPr bwMode="auto">
            <a:xfrm>
              <a:off x="8955746" y="2471076"/>
              <a:ext cx="957180" cy="1375732"/>
            </a:xfrm>
            <a:custGeom>
              <a:avLst/>
              <a:gdLst>
                <a:gd name="T0" fmla="*/ 132 w 139"/>
                <a:gd name="T1" fmla="*/ 199 h 199"/>
                <a:gd name="T2" fmla="*/ 137 w 139"/>
                <a:gd name="T3" fmla="*/ 197 h 199"/>
                <a:gd name="T4" fmla="*/ 139 w 139"/>
                <a:gd name="T5" fmla="*/ 192 h 199"/>
                <a:gd name="T6" fmla="*/ 139 w 139"/>
                <a:gd name="T7" fmla="*/ 0 h 199"/>
                <a:gd name="T8" fmla="*/ 32 w 139"/>
                <a:gd name="T9" fmla="*/ 0 h 199"/>
                <a:gd name="T10" fmla="*/ 0 w 139"/>
                <a:gd name="T11" fmla="*/ 32 h 199"/>
                <a:gd name="T12" fmla="*/ 0 w 139"/>
                <a:gd name="T13" fmla="*/ 192 h 199"/>
                <a:gd name="T14" fmla="*/ 2 w 139"/>
                <a:gd name="T15" fmla="*/ 197 h 199"/>
                <a:gd name="T16" fmla="*/ 7 w 139"/>
                <a:gd name="T17" fmla="*/ 199 h 199"/>
                <a:gd name="T18" fmla="*/ 132 w 139"/>
                <a:gd name="T1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99">
                  <a:moveTo>
                    <a:pt x="132" y="199"/>
                  </a:moveTo>
                  <a:cubicBezTo>
                    <a:pt x="134" y="199"/>
                    <a:pt x="135" y="199"/>
                    <a:pt x="137" y="197"/>
                  </a:cubicBezTo>
                  <a:cubicBezTo>
                    <a:pt x="138" y="196"/>
                    <a:pt x="139" y="194"/>
                    <a:pt x="139" y="192"/>
                  </a:cubicBezTo>
                  <a:cubicBezTo>
                    <a:pt x="139" y="0"/>
                    <a:pt x="139" y="0"/>
                    <a:pt x="139" y="0"/>
                  </a:cubicBezTo>
                  <a:cubicBezTo>
                    <a:pt x="32" y="0"/>
                    <a:pt x="32" y="0"/>
                    <a:pt x="32" y="0"/>
                  </a:cubicBezTo>
                  <a:cubicBezTo>
                    <a:pt x="14" y="0"/>
                    <a:pt x="0" y="14"/>
                    <a:pt x="0" y="32"/>
                  </a:cubicBezTo>
                  <a:cubicBezTo>
                    <a:pt x="0" y="192"/>
                    <a:pt x="0" y="192"/>
                    <a:pt x="0" y="192"/>
                  </a:cubicBezTo>
                  <a:cubicBezTo>
                    <a:pt x="0" y="194"/>
                    <a:pt x="0" y="196"/>
                    <a:pt x="2" y="197"/>
                  </a:cubicBezTo>
                  <a:cubicBezTo>
                    <a:pt x="3" y="199"/>
                    <a:pt x="5" y="199"/>
                    <a:pt x="7" y="199"/>
                  </a:cubicBezTo>
                  <a:lnTo>
                    <a:pt x="132"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449"/>
            <p:cNvSpPr>
              <a:spLocks/>
            </p:cNvSpPr>
            <p:nvPr/>
          </p:nvSpPr>
          <p:spPr bwMode="auto">
            <a:xfrm>
              <a:off x="9175314" y="2471076"/>
              <a:ext cx="960610" cy="223000"/>
            </a:xfrm>
            <a:custGeom>
              <a:avLst/>
              <a:gdLst>
                <a:gd name="T0" fmla="*/ 31 w 139"/>
                <a:gd name="T1" fmla="*/ 32 h 32"/>
                <a:gd name="T2" fmla="*/ 0 w 139"/>
                <a:gd name="T3" fmla="*/ 0 h 32"/>
                <a:gd name="T4" fmla="*/ 107 w 139"/>
                <a:gd name="T5" fmla="*/ 0 h 32"/>
                <a:gd name="T6" fmla="*/ 139 w 139"/>
                <a:gd name="T7" fmla="*/ 32 h 32"/>
                <a:gd name="T8" fmla="*/ 31 w 139"/>
                <a:gd name="T9" fmla="*/ 32 h 32"/>
              </a:gdLst>
              <a:ahLst/>
              <a:cxnLst>
                <a:cxn ang="0">
                  <a:pos x="T0" y="T1"/>
                </a:cxn>
                <a:cxn ang="0">
                  <a:pos x="T2" y="T3"/>
                </a:cxn>
                <a:cxn ang="0">
                  <a:pos x="T4" y="T5"/>
                </a:cxn>
                <a:cxn ang="0">
                  <a:pos x="T6" y="T7"/>
                </a:cxn>
                <a:cxn ang="0">
                  <a:pos x="T8" y="T9"/>
                </a:cxn>
              </a:cxnLst>
              <a:rect l="0" t="0" r="r" b="b"/>
              <a:pathLst>
                <a:path w="139" h="32">
                  <a:moveTo>
                    <a:pt x="31" y="32"/>
                  </a:moveTo>
                  <a:cubicBezTo>
                    <a:pt x="31" y="14"/>
                    <a:pt x="17" y="0"/>
                    <a:pt x="0" y="0"/>
                  </a:cubicBezTo>
                  <a:cubicBezTo>
                    <a:pt x="107" y="0"/>
                    <a:pt x="107" y="0"/>
                    <a:pt x="107" y="0"/>
                  </a:cubicBezTo>
                  <a:cubicBezTo>
                    <a:pt x="124" y="0"/>
                    <a:pt x="139" y="14"/>
                    <a:pt x="139" y="32"/>
                  </a:cubicBezTo>
                  <a:lnTo>
                    <a:pt x="31" y="32"/>
                  </a:lnTo>
                  <a:close/>
                </a:path>
              </a:pathLst>
            </a:custGeom>
            <a:solidFill>
              <a:srgbClr val="CCCB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450"/>
            <p:cNvSpPr>
              <a:spLocks noChangeArrowheads="1"/>
            </p:cNvSpPr>
            <p:nvPr/>
          </p:nvSpPr>
          <p:spPr bwMode="auto">
            <a:xfrm>
              <a:off x="9051807" y="2851888"/>
              <a:ext cx="137230" cy="137230"/>
            </a:xfrm>
            <a:prstGeom prst="ellipse">
              <a:avLst/>
            </a:prstGeom>
            <a:solidFill>
              <a:srgbClr val="F483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451"/>
            <p:cNvSpPr>
              <a:spLocks/>
            </p:cNvSpPr>
            <p:nvPr/>
          </p:nvSpPr>
          <p:spPr bwMode="auto">
            <a:xfrm>
              <a:off x="9079253" y="2858749"/>
              <a:ext cx="123507" cy="102922"/>
            </a:xfrm>
            <a:custGeom>
              <a:avLst/>
              <a:gdLst>
                <a:gd name="T0" fmla="*/ 12 w 36"/>
                <a:gd name="T1" fmla="*/ 30 h 30"/>
                <a:gd name="T2" fmla="*/ 0 w 36"/>
                <a:gd name="T3" fmla="*/ 16 h 30"/>
                <a:gd name="T4" fmla="*/ 6 w 36"/>
                <a:gd name="T5" fmla="*/ 10 h 30"/>
                <a:gd name="T6" fmla="*/ 12 w 36"/>
                <a:gd name="T7" fmla="*/ 18 h 30"/>
                <a:gd name="T8" fmla="*/ 30 w 36"/>
                <a:gd name="T9" fmla="*/ 0 h 30"/>
                <a:gd name="T10" fmla="*/ 36 w 36"/>
                <a:gd name="T11" fmla="*/ 6 h 30"/>
                <a:gd name="T12" fmla="*/ 12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12" y="30"/>
                  </a:moveTo>
                  <a:lnTo>
                    <a:pt x="0" y="16"/>
                  </a:lnTo>
                  <a:lnTo>
                    <a:pt x="6" y="10"/>
                  </a:lnTo>
                  <a:lnTo>
                    <a:pt x="12" y="18"/>
                  </a:lnTo>
                  <a:lnTo>
                    <a:pt x="30" y="0"/>
                  </a:lnTo>
                  <a:lnTo>
                    <a:pt x="36" y="6"/>
                  </a:lnTo>
                  <a:lnTo>
                    <a:pt x="12" y="30"/>
                  </a:lnTo>
                  <a:close/>
                </a:path>
              </a:pathLst>
            </a:custGeom>
            <a:solidFill>
              <a:srgbClr val="4A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452"/>
            <p:cNvSpPr>
              <a:spLocks noChangeArrowheads="1"/>
            </p:cNvSpPr>
            <p:nvPr/>
          </p:nvSpPr>
          <p:spPr bwMode="auto">
            <a:xfrm>
              <a:off x="9298821" y="2851888"/>
              <a:ext cx="511183" cy="48030"/>
            </a:xfrm>
            <a:prstGeom prst="rect">
              <a:avLst/>
            </a:prstGeom>
            <a:solidFill>
              <a:srgbClr val="D9D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453"/>
            <p:cNvSpPr>
              <a:spLocks noChangeArrowheads="1"/>
            </p:cNvSpPr>
            <p:nvPr/>
          </p:nvSpPr>
          <p:spPr bwMode="auto">
            <a:xfrm>
              <a:off x="9298821" y="2947949"/>
              <a:ext cx="271030" cy="41169"/>
            </a:xfrm>
            <a:prstGeom prst="rect">
              <a:avLst/>
            </a:prstGeom>
            <a:solidFill>
              <a:srgbClr val="D9D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Oval 454"/>
            <p:cNvSpPr>
              <a:spLocks noChangeArrowheads="1"/>
            </p:cNvSpPr>
            <p:nvPr/>
          </p:nvSpPr>
          <p:spPr bwMode="auto">
            <a:xfrm>
              <a:off x="9051807" y="3085179"/>
              <a:ext cx="137230" cy="140662"/>
            </a:xfrm>
            <a:prstGeom prst="ellipse">
              <a:avLst/>
            </a:prstGeom>
            <a:solidFill>
              <a:srgbClr val="F483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55"/>
            <p:cNvSpPr>
              <a:spLocks/>
            </p:cNvSpPr>
            <p:nvPr/>
          </p:nvSpPr>
          <p:spPr bwMode="auto">
            <a:xfrm>
              <a:off x="9079253" y="3095472"/>
              <a:ext cx="123507" cy="96061"/>
            </a:xfrm>
            <a:custGeom>
              <a:avLst/>
              <a:gdLst>
                <a:gd name="T0" fmla="*/ 12 w 36"/>
                <a:gd name="T1" fmla="*/ 28 h 28"/>
                <a:gd name="T2" fmla="*/ 0 w 36"/>
                <a:gd name="T3" fmla="*/ 16 h 28"/>
                <a:gd name="T4" fmla="*/ 6 w 36"/>
                <a:gd name="T5" fmla="*/ 10 h 28"/>
                <a:gd name="T6" fmla="*/ 12 w 36"/>
                <a:gd name="T7" fmla="*/ 18 h 28"/>
                <a:gd name="T8" fmla="*/ 30 w 36"/>
                <a:gd name="T9" fmla="*/ 0 h 28"/>
                <a:gd name="T10" fmla="*/ 36 w 36"/>
                <a:gd name="T11" fmla="*/ 6 h 28"/>
                <a:gd name="T12" fmla="*/ 12 w 36"/>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6" h="28">
                  <a:moveTo>
                    <a:pt x="12" y="28"/>
                  </a:moveTo>
                  <a:lnTo>
                    <a:pt x="0" y="16"/>
                  </a:lnTo>
                  <a:lnTo>
                    <a:pt x="6" y="10"/>
                  </a:lnTo>
                  <a:lnTo>
                    <a:pt x="12" y="18"/>
                  </a:lnTo>
                  <a:lnTo>
                    <a:pt x="30" y="0"/>
                  </a:lnTo>
                  <a:lnTo>
                    <a:pt x="36" y="6"/>
                  </a:lnTo>
                  <a:lnTo>
                    <a:pt x="12" y="28"/>
                  </a:lnTo>
                  <a:close/>
                </a:path>
              </a:pathLst>
            </a:custGeom>
            <a:solidFill>
              <a:srgbClr val="4A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456"/>
            <p:cNvSpPr>
              <a:spLocks noChangeArrowheads="1"/>
            </p:cNvSpPr>
            <p:nvPr/>
          </p:nvSpPr>
          <p:spPr bwMode="auto">
            <a:xfrm>
              <a:off x="9298821" y="3085179"/>
              <a:ext cx="511183" cy="51462"/>
            </a:xfrm>
            <a:prstGeom prst="rect">
              <a:avLst/>
            </a:prstGeom>
            <a:solidFill>
              <a:srgbClr val="D9D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457"/>
            <p:cNvSpPr>
              <a:spLocks noChangeArrowheads="1"/>
            </p:cNvSpPr>
            <p:nvPr/>
          </p:nvSpPr>
          <p:spPr bwMode="auto">
            <a:xfrm>
              <a:off x="9298821" y="3177810"/>
              <a:ext cx="271030" cy="48030"/>
            </a:xfrm>
            <a:prstGeom prst="rect">
              <a:avLst/>
            </a:prstGeom>
            <a:solidFill>
              <a:srgbClr val="D9D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Oval 458"/>
            <p:cNvSpPr>
              <a:spLocks noChangeArrowheads="1"/>
            </p:cNvSpPr>
            <p:nvPr/>
          </p:nvSpPr>
          <p:spPr bwMode="auto">
            <a:xfrm>
              <a:off x="9051807" y="3315040"/>
              <a:ext cx="137230" cy="144091"/>
            </a:xfrm>
            <a:prstGeom prst="ellipse">
              <a:avLst/>
            </a:prstGeom>
            <a:solidFill>
              <a:srgbClr val="F483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459"/>
            <p:cNvSpPr>
              <a:spLocks/>
            </p:cNvSpPr>
            <p:nvPr/>
          </p:nvSpPr>
          <p:spPr bwMode="auto">
            <a:xfrm>
              <a:off x="9079253" y="3321902"/>
              <a:ext cx="123507" cy="102922"/>
            </a:xfrm>
            <a:custGeom>
              <a:avLst/>
              <a:gdLst>
                <a:gd name="T0" fmla="*/ 12 w 36"/>
                <a:gd name="T1" fmla="*/ 30 h 30"/>
                <a:gd name="T2" fmla="*/ 0 w 36"/>
                <a:gd name="T3" fmla="*/ 16 h 30"/>
                <a:gd name="T4" fmla="*/ 6 w 36"/>
                <a:gd name="T5" fmla="*/ 10 h 30"/>
                <a:gd name="T6" fmla="*/ 12 w 36"/>
                <a:gd name="T7" fmla="*/ 18 h 30"/>
                <a:gd name="T8" fmla="*/ 30 w 36"/>
                <a:gd name="T9" fmla="*/ 0 h 30"/>
                <a:gd name="T10" fmla="*/ 36 w 36"/>
                <a:gd name="T11" fmla="*/ 6 h 30"/>
                <a:gd name="T12" fmla="*/ 12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12" y="30"/>
                  </a:moveTo>
                  <a:lnTo>
                    <a:pt x="0" y="16"/>
                  </a:lnTo>
                  <a:lnTo>
                    <a:pt x="6" y="10"/>
                  </a:lnTo>
                  <a:lnTo>
                    <a:pt x="12" y="18"/>
                  </a:lnTo>
                  <a:lnTo>
                    <a:pt x="30" y="0"/>
                  </a:lnTo>
                  <a:lnTo>
                    <a:pt x="36" y="6"/>
                  </a:lnTo>
                  <a:lnTo>
                    <a:pt x="12" y="30"/>
                  </a:lnTo>
                  <a:close/>
                </a:path>
              </a:pathLst>
            </a:custGeom>
            <a:solidFill>
              <a:srgbClr val="4A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460"/>
            <p:cNvSpPr>
              <a:spLocks noChangeArrowheads="1"/>
            </p:cNvSpPr>
            <p:nvPr/>
          </p:nvSpPr>
          <p:spPr bwMode="auto">
            <a:xfrm>
              <a:off x="9298821" y="3315040"/>
              <a:ext cx="511183" cy="48030"/>
            </a:xfrm>
            <a:prstGeom prst="rect">
              <a:avLst/>
            </a:prstGeom>
            <a:solidFill>
              <a:srgbClr val="D9D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461"/>
            <p:cNvSpPr>
              <a:spLocks noChangeArrowheads="1"/>
            </p:cNvSpPr>
            <p:nvPr/>
          </p:nvSpPr>
          <p:spPr bwMode="auto">
            <a:xfrm>
              <a:off x="9298821" y="3411101"/>
              <a:ext cx="271030" cy="48030"/>
            </a:xfrm>
            <a:prstGeom prst="rect">
              <a:avLst/>
            </a:prstGeom>
            <a:solidFill>
              <a:srgbClr val="D9D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Oval 462"/>
            <p:cNvSpPr>
              <a:spLocks noChangeArrowheads="1"/>
            </p:cNvSpPr>
            <p:nvPr/>
          </p:nvSpPr>
          <p:spPr bwMode="auto">
            <a:xfrm>
              <a:off x="9051807" y="3548331"/>
              <a:ext cx="137230" cy="140662"/>
            </a:xfrm>
            <a:prstGeom prst="ellipse">
              <a:avLst/>
            </a:prstGeom>
            <a:solidFill>
              <a:srgbClr val="F483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463"/>
            <p:cNvSpPr>
              <a:spLocks/>
            </p:cNvSpPr>
            <p:nvPr/>
          </p:nvSpPr>
          <p:spPr bwMode="auto">
            <a:xfrm>
              <a:off x="9079253" y="3555193"/>
              <a:ext cx="123507" cy="99493"/>
            </a:xfrm>
            <a:custGeom>
              <a:avLst/>
              <a:gdLst>
                <a:gd name="T0" fmla="*/ 12 w 36"/>
                <a:gd name="T1" fmla="*/ 29 h 29"/>
                <a:gd name="T2" fmla="*/ 0 w 36"/>
                <a:gd name="T3" fmla="*/ 17 h 29"/>
                <a:gd name="T4" fmla="*/ 6 w 36"/>
                <a:gd name="T5" fmla="*/ 11 h 29"/>
                <a:gd name="T6" fmla="*/ 12 w 36"/>
                <a:gd name="T7" fmla="*/ 19 h 29"/>
                <a:gd name="T8" fmla="*/ 30 w 36"/>
                <a:gd name="T9" fmla="*/ 0 h 29"/>
                <a:gd name="T10" fmla="*/ 36 w 36"/>
                <a:gd name="T11" fmla="*/ 6 h 29"/>
                <a:gd name="T12" fmla="*/ 12 w 3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6" h="29">
                  <a:moveTo>
                    <a:pt x="12" y="29"/>
                  </a:moveTo>
                  <a:lnTo>
                    <a:pt x="0" y="17"/>
                  </a:lnTo>
                  <a:lnTo>
                    <a:pt x="6" y="11"/>
                  </a:lnTo>
                  <a:lnTo>
                    <a:pt x="12" y="19"/>
                  </a:lnTo>
                  <a:lnTo>
                    <a:pt x="30" y="0"/>
                  </a:lnTo>
                  <a:lnTo>
                    <a:pt x="36" y="6"/>
                  </a:lnTo>
                  <a:lnTo>
                    <a:pt x="12" y="29"/>
                  </a:lnTo>
                  <a:close/>
                </a:path>
              </a:pathLst>
            </a:custGeom>
            <a:solidFill>
              <a:srgbClr val="4A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464"/>
            <p:cNvSpPr>
              <a:spLocks noChangeArrowheads="1"/>
            </p:cNvSpPr>
            <p:nvPr/>
          </p:nvSpPr>
          <p:spPr bwMode="auto">
            <a:xfrm>
              <a:off x="9298821" y="3548331"/>
              <a:ext cx="511183" cy="51462"/>
            </a:xfrm>
            <a:prstGeom prst="rect">
              <a:avLst/>
            </a:prstGeom>
            <a:solidFill>
              <a:srgbClr val="D9D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465"/>
            <p:cNvSpPr>
              <a:spLocks noChangeArrowheads="1"/>
            </p:cNvSpPr>
            <p:nvPr/>
          </p:nvSpPr>
          <p:spPr bwMode="auto">
            <a:xfrm>
              <a:off x="9298821" y="3640960"/>
              <a:ext cx="271030" cy="48030"/>
            </a:xfrm>
            <a:prstGeom prst="rect">
              <a:avLst/>
            </a:prstGeom>
            <a:solidFill>
              <a:srgbClr val="D9D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29653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5C5F-D290-4606-BA88-14F0F506D273}"/>
              </a:ext>
            </a:extLst>
          </p:cNvPr>
          <p:cNvSpPr>
            <a:spLocks noGrp="1"/>
          </p:cNvSpPr>
          <p:nvPr>
            <p:ph type="title"/>
          </p:nvPr>
        </p:nvSpPr>
        <p:spPr/>
        <p:txBody>
          <a:bodyPr>
            <a:normAutofit/>
          </a:bodyPr>
          <a:lstStyle/>
          <a:p>
            <a:r>
              <a:rPr lang="en-US" dirty="0"/>
              <a:t>What Happens After Approval </a:t>
            </a:r>
          </a:p>
        </p:txBody>
      </p:sp>
      <p:sp>
        <p:nvSpPr>
          <p:cNvPr id="3" name="Content Placeholder 2">
            <a:extLst>
              <a:ext uri="{FF2B5EF4-FFF2-40B4-BE49-F238E27FC236}">
                <a16:creationId xmlns:a16="http://schemas.microsoft.com/office/drawing/2014/main" id="{2EAF0737-FA4C-422C-AE87-79DC5458C89C}"/>
              </a:ext>
            </a:extLst>
          </p:cNvPr>
          <p:cNvSpPr>
            <a:spLocks noGrp="1"/>
          </p:cNvSpPr>
          <p:nvPr>
            <p:ph idx="1"/>
          </p:nvPr>
        </p:nvSpPr>
        <p:spPr>
          <a:xfrm>
            <a:off x="457200" y="1219200"/>
            <a:ext cx="8382000" cy="4906963"/>
          </a:xfrm>
        </p:spPr>
        <p:txBody>
          <a:bodyPr/>
          <a:lstStyle/>
          <a:p>
            <a:pPr lvl="0"/>
            <a:r>
              <a:rPr lang="en-US" dirty="0"/>
              <a:t>Approved budget amendments sent to UR Financials daily</a:t>
            </a:r>
          </a:p>
          <a:p>
            <a:r>
              <a:rPr lang="en-US" dirty="0"/>
              <a:t>FAO Budgetary Balance Summary Report updates with revised budget</a:t>
            </a:r>
          </a:p>
        </p:txBody>
      </p:sp>
      <p:sp>
        <p:nvSpPr>
          <p:cNvPr id="6" name="Freeform 5"/>
          <p:cNvSpPr/>
          <p:nvPr/>
        </p:nvSpPr>
        <p:spPr>
          <a:xfrm>
            <a:off x="1905000" y="2819400"/>
            <a:ext cx="4533900" cy="906780"/>
          </a:xfrm>
          <a:custGeom>
            <a:avLst/>
            <a:gdLst>
              <a:gd name="connsiteX0" fmla="*/ 0 w 4533900"/>
              <a:gd name="connsiteY0" fmla="*/ 90678 h 906780"/>
              <a:gd name="connsiteX1" fmla="*/ 90678 w 4533900"/>
              <a:gd name="connsiteY1" fmla="*/ 0 h 906780"/>
              <a:gd name="connsiteX2" fmla="*/ 4443222 w 4533900"/>
              <a:gd name="connsiteY2" fmla="*/ 0 h 906780"/>
              <a:gd name="connsiteX3" fmla="*/ 4533900 w 4533900"/>
              <a:gd name="connsiteY3" fmla="*/ 90678 h 906780"/>
              <a:gd name="connsiteX4" fmla="*/ 4533900 w 4533900"/>
              <a:gd name="connsiteY4" fmla="*/ 816102 h 906780"/>
              <a:gd name="connsiteX5" fmla="*/ 4443222 w 4533900"/>
              <a:gd name="connsiteY5" fmla="*/ 906780 h 906780"/>
              <a:gd name="connsiteX6" fmla="*/ 90678 w 4533900"/>
              <a:gd name="connsiteY6" fmla="*/ 906780 h 906780"/>
              <a:gd name="connsiteX7" fmla="*/ 0 w 4533900"/>
              <a:gd name="connsiteY7" fmla="*/ 816102 h 906780"/>
              <a:gd name="connsiteX8" fmla="*/ 0 w 4533900"/>
              <a:gd name="connsiteY8" fmla="*/ 90678 h 9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3900" h="906780">
                <a:moveTo>
                  <a:pt x="0" y="90678"/>
                </a:moveTo>
                <a:cubicBezTo>
                  <a:pt x="0" y="40598"/>
                  <a:pt x="40598" y="0"/>
                  <a:pt x="90678" y="0"/>
                </a:cubicBezTo>
                <a:lnTo>
                  <a:pt x="4443222" y="0"/>
                </a:lnTo>
                <a:cubicBezTo>
                  <a:pt x="4493302" y="0"/>
                  <a:pt x="4533900" y="40598"/>
                  <a:pt x="4533900" y="90678"/>
                </a:cubicBezTo>
                <a:lnTo>
                  <a:pt x="4533900" y="816102"/>
                </a:lnTo>
                <a:cubicBezTo>
                  <a:pt x="4533900" y="866182"/>
                  <a:pt x="4493302" y="906780"/>
                  <a:pt x="4443222" y="906780"/>
                </a:cubicBezTo>
                <a:lnTo>
                  <a:pt x="90678" y="906780"/>
                </a:lnTo>
                <a:cubicBezTo>
                  <a:pt x="40598" y="906780"/>
                  <a:pt x="0" y="866182"/>
                  <a:pt x="0" y="816102"/>
                </a:cubicBezTo>
                <a:lnTo>
                  <a:pt x="0" y="90678"/>
                </a:lnTo>
                <a:close/>
              </a:path>
            </a:pathLst>
          </a:custGeom>
          <a:gradFill rotWithShape="0">
            <a:gsLst>
              <a:gs pos="0">
                <a:srgbClr val="00477F"/>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48479" tIns="148479" rIns="1073848" bIns="148479"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Submission</a:t>
            </a:r>
          </a:p>
        </p:txBody>
      </p:sp>
      <p:sp>
        <p:nvSpPr>
          <p:cNvPr id="7" name="Freeform 6"/>
          <p:cNvSpPr/>
          <p:nvPr/>
        </p:nvSpPr>
        <p:spPr>
          <a:xfrm>
            <a:off x="2305049" y="3877310"/>
            <a:ext cx="4533900" cy="906780"/>
          </a:xfrm>
          <a:custGeom>
            <a:avLst/>
            <a:gdLst>
              <a:gd name="connsiteX0" fmla="*/ 0 w 4533900"/>
              <a:gd name="connsiteY0" fmla="*/ 90678 h 906780"/>
              <a:gd name="connsiteX1" fmla="*/ 90678 w 4533900"/>
              <a:gd name="connsiteY1" fmla="*/ 0 h 906780"/>
              <a:gd name="connsiteX2" fmla="*/ 4443222 w 4533900"/>
              <a:gd name="connsiteY2" fmla="*/ 0 h 906780"/>
              <a:gd name="connsiteX3" fmla="*/ 4533900 w 4533900"/>
              <a:gd name="connsiteY3" fmla="*/ 90678 h 906780"/>
              <a:gd name="connsiteX4" fmla="*/ 4533900 w 4533900"/>
              <a:gd name="connsiteY4" fmla="*/ 816102 h 906780"/>
              <a:gd name="connsiteX5" fmla="*/ 4443222 w 4533900"/>
              <a:gd name="connsiteY5" fmla="*/ 906780 h 906780"/>
              <a:gd name="connsiteX6" fmla="*/ 90678 w 4533900"/>
              <a:gd name="connsiteY6" fmla="*/ 906780 h 906780"/>
              <a:gd name="connsiteX7" fmla="*/ 0 w 4533900"/>
              <a:gd name="connsiteY7" fmla="*/ 816102 h 906780"/>
              <a:gd name="connsiteX8" fmla="*/ 0 w 4533900"/>
              <a:gd name="connsiteY8" fmla="*/ 90678 h 9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3900" h="906780">
                <a:moveTo>
                  <a:pt x="0" y="90678"/>
                </a:moveTo>
                <a:cubicBezTo>
                  <a:pt x="0" y="40598"/>
                  <a:pt x="40598" y="0"/>
                  <a:pt x="90678" y="0"/>
                </a:cubicBezTo>
                <a:lnTo>
                  <a:pt x="4443222" y="0"/>
                </a:lnTo>
                <a:cubicBezTo>
                  <a:pt x="4493302" y="0"/>
                  <a:pt x="4533900" y="40598"/>
                  <a:pt x="4533900" y="90678"/>
                </a:cubicBezTo>
                <a:lnTo>
                  <a:pt x="4533900" y="816102"/>
                </a:lnTo>
                <a:cubicBezTo>
                  <a:pt x="4533900" y="866182"/>
                  <a:pt x="4493302" y="906780"/>
                  <a:pt x="4443222" y="906780"/>
                </a:cubicBezTo>
                <a:lnTo>
                  <a:pt x="90678" y="906780"/>
                </a:lnTo>
                <a:cubicBezTo>
                  <a:pt x="40598" y="906780"/>
                  <a:pt x="0" y="866182"/>
                  <a:pt x="0" y="816102"/>
                </a:cubicBezTo>
                <a:lnTo>
                  <a:pt x="0" y="90678"/>
                </a:lnTo>
                <a:close/>
              </a:path>
            </a:pathLst>
          </a:custGeom>
          <a:gradFill rotWithShape="0">
            <a:gsLst>
              <a:gs pos="0">
                <a:srgbClr val="00477F"/>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48479" tIns="148479" rIns="1137936" bIns="148479"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Approval</a:t>
            </a:r>
          </a:p>
        </p:txBody>
      </p:sp>
      <p:sp>
        <p:nvSpPr>
          <p:cNvPr id="8" name="Freeform 7"/>
          <p:cNvSpPr/>
          <p:nvPr/>
        </p:nvSpPr>
        <p:spPr>
          <a:xfrm>
            <a:off x="2705099" y="4935220"/>
            <a:ext cx="4533900" cy="906780"/>
          </a:xfrm>
          <a:custGeom>
            <a:avLst/>
            <a:gdLst>
              <a:gd name="connsiteX0" fmla="*/ 0 w 4533900"/>
              <a:gd name="connsiteY0" fmla="*/ 90678 h 906780"/>
              <a:gd name="connsiteX1" fmla="*/ 90678 w 4533900"/>
              <a:gd name="connsiteY1" fmla="*/ 0 h 906780"/>
              <a:gd name="connsiteX2" fmla="*/ 4443222 w 4533900"/>
              <a:gd name="connsiteY2" fmla="*/ 0 h 906780"/>
              <a:gd name="connsiteX3" fmla="*/ 4533900 w 4533900"/>
              <a:gd name="connsiteY3" fmla="*/ 90678 h 906780"/>
              <a:gd name="connsiteX4" fmla="*/ 4533900 w 4533900"/>
              <a:gd name="connsiteY4" fmla="*/ 816102 h 906780"/>
              <a:gd name="connsiteX5" fmla="*/ 4443222 w 4533900"/>
              <a:gd name="connsiteY5" fmla="*/ 906780 h 906780"/>
              <a:gd name="connsiteX6" fmla="*/ 90678 w 4533900"/>
              <a:gd name="connsiteY6" fmla="*/ 906780 h 906780"/>
              <a:gd name="connsiteX7" fmla="*/ 0 w 4533900"/>
              <a:gd name="connsiteY7" fmla="*/ 816102 h 906780"/>
              <a:gd name="connsiteX8" fmla="*/ 0 w 4533900"/>
              <a:gd name="connsiteY8" fmla="*/ 90678 h 9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3900" h="906780">
                <a:moveTo>
                  <a:pt x="0" y="90678"/>
                </a:moveTo>
                <a:cubicBezTo>
                  <a:pt x="0" y="40598"/>
                  <a:pt x="40598" y="0"/>
                  <a:pt x="90678" y="0"/>
                </a:cubicBezTo>
                <a:lnTo>
                  <a:pt x="4443222" y="0"/>
                </a:lnTo>
                <a:cubicBezTo>
                  <a:pt x="4493302" y="0"/>
                  <a:pt x="4533900" y="40598"/>
                  <a:pt x="4533900" y="90678"/>
                </a:cubicBezTo>
                <a:lnTo>
                  <a:pt x="4533900" y="816102"/>
                </a:lnTo>
                <a:cubicBezTo>
                  <a:pt x="4533900" y="866182"/>
                  <a:pt x="4493302" y="906780"/>
                  <a:pt x="4443222" y="906780"/>
                </a:cubicBezTo>
                <a:lnTo>
                  <a:pt x="90678" y="906780"/>
                </a:lnTo>
                <a:cubicBezTo>
                  <a:pt x="40598" y="906780"/>
                  <a:pt x="0" y="866182"/>
                  <a:pt x="0" y="816102"/>
                </a:cubicBezTo>
                <a:lnTo>
                  <a:pt x="0" y="90678"/>
                </a:lnTo>
                <a:close/>
              </a:path>
            </a:pathLst>
          </a:custGeom>
          <a:gradFill rotWithShape="0">
            <a:gsLst>
              <a:gs pos="0">
                <a:srgbClr val="00477F"/>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48479" tIns="148479" rIns="1137936" bIns="148479"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UR Financials</a:t>
            </a:r>
          </a:p>
        </p:txBody>
      </p:sp>
      <p:sp>
        <p:nvSpPr>
          <p:cNvPr id="9" name="Freeform 8"/>
          <p:cNvSpPr/>
          <p:nvPr/>
        </p:nvSpPr>
        <p:spPr>
          <a:xfrm>
            <a:off x="5849493" y="3507041"/>
            <a:ext cx="589407" cy="589407"/>
          </a:xfrm>
          <a:custGeom>
            <a:avLst/>
            <a:gdLst>
              <a:gd name="connsiteX0" fmla="*/ 0 w 589407"/>
              <a:gd name="connsiteY0" fmla="*/ 324174 h 589407"/>
              <a:gd name="connsiteX1" fmla="*/ 132617 w 589407"/>
              <a:gd name="connsiteY1" fmla="*/ 324174 h 589407"/>
              <a:gd name="connsiteX2" fmla="*/ 132617 w 589407"/>
              <a:gd name="connsiteY2" fmla="*/ 0 h 589407"/>
              <a:gd name="connsiteX3" fmla="*/ 456790 w 589407"/>
              <a:gd name="connsiteY3" fmla="*/ 0 h 589407"/>
              <a:gd name="connsiteX4" fmla="*/ 456790 w 589407"/>
              <a:gd name="connsiteY4" fmla="*/ 324174 h 589407"/>
              <a:gd name="connsiteX5" fmla="*/ 589407 w 589407"/>
              <a:gd name="connsiteY5" fmla="*/ 324174 h 589407"/>
              <a:gd name="connsiteX6" fmla="*/ 294704 w 589407"/>
              <a:gd name="connsiteY6" fmla="*/ 589407 h 589407"/>
              <a:gd name="connsiteX7" fmla="*/ 0 w 589407"/>
              <a:gd name="connsiteY7" fmla="*/ 324174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407" h="589407">
                <a:moveTo>
                  <a:pt x="0" y="324174"/>
                </a:moveTo>
                <a:lnTo>
                  <a:pt x="132617" y="324174"/>
                </a:lnTo>
                <a:lnTo>
                  <a:pt x="132617" y="0"/>
                </a:lnTo>
                <a:lnTo>
                  <a:pt x="456790" y="0"/>
                </a:lnTo>
                <a:lnTo>
                  <a:pt x="456790" y="324174"/>
                </a:lnTo>
                <a:lnTo>
                  <a:pt x="589407" y="324174"/>
                </a:lnTo>
                <a:lnTo>
                  <a:pt x="294704" y="589407"/>
                </a:lnTo>
                <a:lnTo>
                  <a:pt x="0" y="324174"/>
                </a:lnTo>
                <a:close/>
              </a:path>
            </a:pathLst>
          </a:custGeom>
          <a:gradFill>
            <a:gsLst>
              <a:gs pos="0">
                <a:schemeClr val="tx1">
                  <a:lumMod val="50000"/>
                  <a:lumOff val="50000"/>
                  <a:alpha val="80000"/>
                </a:schemeClr>
              </a:gs>
              <a:gs pos="100000">
                <a:schemeClr val="bg1">
                  <a:lumMod val="75000"/>
                </a:schemeClr>
              </a:gs>
            </a:gsLst>
            <a:lin ang="5400000" scaled="0"/>
          </a:grad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637" tIns="33020" rIns="165637" bIns="178898" numCol="1" spcCol="1270" anchor="ctr" anchorCtr="0">
            <a:noAutofit/>
          </a:bodyPr>
          <a:lstStyle/>
          <a:p>
            <a:pPr lvl="0" algn="ctr" defTabSz="1155700">
              <a:lnSpc>
                <a:spcPct val="90000"/>
              </a:lnSpc>
              <a:spcBef>
                <a:spcPct val="0"/>
              </a:spcBef>
              <a:spcAft>
                <a:spcPct val="35000"/>
              </a:spcAft>
            </a:pPr>
            <a:endParaRPr lang="en-US" sz="2600" kern="1200" dirty="0"/>
          </a:p>
        </p:txBody>
      </p:sp>
      <p:sp>
        <p:nvSpPr>
          <p:cNvPr id="11" name="Freeform 10"/>
          <p:cNvSpPr/>
          <p:nvPr/>
        </p:nvSpPr>
        <p:spPr>
          <a:xfrm>
            <a:off x="6249543" y="4554220"/>
            <a:ext cx="589407" cy="589407"/>
          </a:xfrm>
          <a:custGeom>
            <a:avLst/>
            <a:gdLst>
              <a:gd name="connsiteX0" fmla="*/ 0 w 589407"/>
              <a:gd name="connsiteY0" fmla="*/ 324174 h 589407"/>
              <a:gd name="connsiteX1" fmla="*/ 132617 w 589407"/>
              <a:gd name="connsiteY1" fmla="*/ 324174 h 589407"/>
              <a:gd name="connsiteX2" fmla="*/ 132617 w 589407"/>
              <a:gd name="connsiteY2" fmla="*/ 0 h 589407"/>
              <a:gd name="connsiteX3" fmla="*/ 456790 w 589407"/>
              <a:gd name="connsiteY3" fmla="*/ 0 h 589407"/>
              <a:gd name="connsiteX4" fmla="*/ 456790 w 589407"/>
              <a:gd name="connsiteY4" fmla="*/ 324174 h 589407"/>
              <a:gd name="connsiteX5" fmla="*/ 589407 w 589407"/>
              <a:gd name="connsiteY5" fmla="*/ 324174 h 589407"/>
              <a:gd name="connsiteX6" fmla="*/ 294704 w 589407"/>
              <a:gd name="connsiteY6" fmla="*/ 589407 h 589407"/>
              <a:gd name="connsiteX7" fmla="*/ 0 w 589407"/>
              <a:gd name="connsiteY7" fmla="*/ 324174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407" h="589407">
                <a:moveTo>
                  <a:pt x="0" y="324174"/>
                </a:moveTo>
                <a:lnTo>
                  <a:pt x="132617" y="324174"/>
                </a:lnTo>
                <a:lnTo>
                  <a:pt x="132617" y="0"/>
                </a:lnTo>
                <a:lnTo>
                  <a:pt x="456790" y="0"/>
                </a:lnTo>
                <a:lnTo>
                  <a:pt x="456790" y="324174"/>
                </a:lnTo>
                <a:lnTo>
                  <a:pt x="589407" y="324174"/>
                </a:lnTo>
                <a:lnTo>
                  <a:pt x="294704" y="589407"/>
                </a:lnTo>
                <a:lnTo>
                  <a:pt x="0" y="324174"/>
                </a:lnTo>
                <a:close/>
              </a:path>
            </a:pathLst>
          </a:custGeom>
          <a:gradFill>
            <a:gsLst>
              <a:gs pos="0">
                <a:schemeClr val="tx1">
                  <a:lumMod val="50000"/>
                  <a:lumOff val="50000"/>
                  <a:alpha val="80000"/>
                </a:schemeClr>
              </a:gs>
              <a:gs pos="100000">
                <a:schemeClr val="bg1">
                  <a:lumMod val="75000"/>
                </a:schemeClr>
              </a:gs>
            </a:gsLst>
            <a:lin ang="5400000" scaled="0"/>
          </a:grad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637" tIns="33020" rIns="165637" bIns="178898" numCol="1" spcCol="1270" anchor="ctr" anchorCtr="0">
            <a:noAutofit/>
          </a:bodyPr>
          <a:lstStyle/>
          <a:p>
            <a:pPr lvl="0" algn="ctr" defTabSz="1155700">
              <a:lnSpc>
                <a:spcPct val="90000"/>
              </a:lnSpc>
              <a:spcBef>
                <a:spcPct val="0"/>
              </a:spcBef>
              <a:spcAft>
                <a:spcPct val="35000"/>
              </a:spcAft>
            </a:pPr>
            <a:endParaRPr lang="en-US" sz="2600" kern="1200" dirty="0"/>
          </a:p>
        </p:txBody>
      </p:sp>
      <p:sp>
        <p:nvSpPr>
          <p:cNvPr id="10" name="Slide Number Placeholder 5">
            <a:extLst>
              <a:ext uri="{FF2B5EF4-FFF2-40B4-BE49-F238E27FC236}">
                <a16:creationId xmlns:a16="http://schemas.microsoft.com/office/drawing/2014/main" id="{E4E8B39E-B99E-4457-A7A2-285BE0DBAC3B}"/>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30</a:t>
            </a:fld>
            <a:endParaRPr lang="en-US" dirty="0"/>
          </a:p>
        </p:txBody>
      </p:sp>
    </p:spTree>
    <p:extLst>
      <p:ext uri="{BB962C8B-B14F-4D97-AF65-F5344CB8AC3E}">
        <p14:creationId xmlns:p14="http://schemas.microsoft.com/office/powerpoint/2010/main" val="191300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A30C-3B3B-443A-8387-C48A4CDAE832}"/>
              </a:ext>
            </a:extLst>
          </p:cNvPr>
          <p:cNvSpPr>
            <a:spLocks noGrp="1"/>
          </p:cNvSpPr>
          <p:nvPr>
            <p:ph type="title"/>
          </p:nvPr>
        </p:nvSpPr>
        <p:spPr/>
        <p:txBody>
          <a:bodyPr/>
          <a:lstStyle/>
          <a:p>
            <a:r>
              <a:rPr lang="en-US" dirty="0"/>
              <a:t>Budget Amendment Reports</a:t>
            </a:r>
          </a:p>
        </p:txBody>
      </p:sp>
      <p:sp>
        <p:nvSpPr>
          <p:cNvPr id="3" name="Subtitle 2">
            <a:extLst>
              <a:ext uri="{FF2B5EF4-FFF2-40B4-BE49-F238E27FC236}">
                <a16:creationId xmlns:a16="http://schemas.microsoft.com/office/drawing/2014/main" id="{766DF890-9F5D-438C-BCF5-6129BE06AEBD}"/>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973453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503"/>
          <a:stretch/>
        </p:blipFill>
        <p:spPr>
          <a:xfrm>
            <a:off x="4479713" y="2667000"/>
            <a:ext cx="4664287" cy="4191000"/>
          </a:xfrm>
          <a:prstGeom prst="rect">
            <a:avLst/>
          </a:prstGeom>
        </p:spPr>
      </p:pic>
      <p:sp>
        <p:nvSpPr>
          <p:cNvPr id="2" name="Title 1">
            <a:extLst>
              <a:ext uri="{FF2B5EF4-FFF2-40B4-BE49-F238E27FC236}">
                <a16:creationId xmlns:a16="http://schemas.microsoft.com/office/drawing/2014/main" id="{849B91E4-B8F2-4EA6-BEE5-5D53247E5538}"/>
              </a:ext>
            </a:extLst>
          </p:cNvPr>
          <p:cNvSpPr>
            <a:spLocks noGrp="1"/>
          </p:cNvSpPr>
          <p:nvPr>
            <p:ph type="title"/>
          </p:nvPr>
        </p:nvSpPr>
        <p:spPr/>
        <p:txBody>
          <a:bodyPr/>
          <a:lstStyle/>
          <a:p>
            <a:r>
              <a:rPr lang="en-US" dirty="0"/>
              <a:t>Reports to Check Work and Compare</a:t>
            </a:r>
          </a:p>
        </p:txBody>
      </p:sp>
      <p:sp>
        <p:nvSpPr>
          <p:cNvPr id="3" name="Content Placeholder 2">
            <a:extLst>
              <a:ext uri="{FF2B5EF4-FFF2-40B4-BE49-F238E27FC236}">
                <a16:creationId xmlns:a16="http://schemas.microsoft.com/office/drawing/2014/main" id="{A1B3BA01-04D3-4500-80FE-7556B784AC58}"/>
              </a:ext>
            </a:extLst>
          </p:cNvPr>
          <p:cNvSpPr>
            <a:spLocks noGrp="1"/>
          </p:cNvSpPr>
          <p:nvPr>
            <p:ph idx="1"/>
          </p:nvPr>
        </p:nvSpPr>
        <p:spPr/>
        <p:txBody>
          <a:bodyPr>
            <a:normAutofit/>
          </a:bodyPr>
          <a:lstStyle/>
          <a:p>
            <a:r>
              <a:rPr lang="en-US" sz="2600" dirty="0"/>
              <a:t>Use Reports to track amendments at a glance</a:t>
            </a:r>
          </a:p>
          <a:p>
            <a:r>
              <a:rPr lang="en-US" sz="2600" dirty="0"/>
              <a:t>Gather Snapshots of key information</a:t>
            </a:r>
          </a:p>
          <a:p>
            <a:pPr lvl="1"/>
            <a:r>
              <a:rPr lang="en-US" sz="2400" dirty="0"/>
              <a:t>Active amendments by department</a:t>
            </a:r>
          </a:p>
          <a:p>
            <a:pPr lvl="1"/>
            <a:r>
              <a:rPr lang="en-US" sz="2400" dirty="0"/>
              <a:t>Status in review process</a:t>
            </a:r>
          </a:p>
          <a:p>
            <a:r>
              <a:rPr lang="en-US" sz="2600" dirty="0"/>
              <a:t>Share with colleagues</a:t>
            </a:r>
          </a:p>
          <a:p>
            <a:pPr lvl="1"/>
            <a:r>
              <a:rPr lang="en-US" sz="2400" dirty="0"/>
              <a:t>As Excel files</a:t>
            </a:r>
          </a:p>
          <a:p>
            <a:pPr lvl="1"/>
            <a:r>
              <a:rPr lang="en-US" sz="2400" dirty="0"/>
              <a:t>In printouts </a:t>
            </a:r>
          </a:p>
        </p:txBody>
      </p:sp>
      <p:sp>
        <p:nvSpPr>
          <p:cNvPr id="5" name="Slide Number Placeholder 5">
            <a:extLst>
              <a:ext uri="{FF2B5EF4-FFF2-40B4-BE49-F238E27FC236}">
                <a16:creationId xmlns:a16="http://schemas.microsoft.com/office/drawing/2014/main" id="{44274184-DD0D-409C-8C51-1AA9FF18F7D0}"/>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32</a:t>
            </a:fld>
            <a:endParaRPr lang="en-US" dirty="0"/>
          </a:p>
        </p:txBody>
      </p:sp>
    </p:spTree>
    <p:extLst>
      <p:ext uri="{BB962C8B-B14F-4D97-AF65-F5344CB8AC3E}">
        <p14:creationId xmlns:p14="http://schemas.microsoft.com/office/powerpoint/2010/main" val="220814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721" y="2743200"/>
            <a:ext cx="5923279" cy="4603585"/>
          </a:xfrm>
          <a:prstGeom prst="rect">
            <a:avLst/>
          </a:prstGeom>
        </p:spPr>
      </p:pic>
      <p:sp>
        <p:nvSpPr>
          <p:cNvPr id="2" name="Title 1">
            <a:extLst>
              <a:ext uri="{FF2B5EF4-FFF2-40B4-BE49-F238E27FC236}">
                <a16:creationId xmlns:a16="http://schemas.microsoft.com/office/drawing/2014/main" id="{15817DB3-0113-4561-AC30-BBF29D1231C5}"/>
              </a:ext>
            </a:extLst>
          </p:cNvPr>
          <p:cNvSpPr>
            <a:spLocks noGrp="1"/>
          </p:cNvSpPr>
          <p:nvPr>
            <p:ph type="title"/>
          </p:nvPr>
        </p:nvSpPr>
        <p:spPr/>
        <p:txBody>
          <a:bodyPr/>
          <a:lstStyle/>
          <a:p>
            <a:r>
              <a:rPr lang="en-US" dirty="0"/>
              <a:t>Reports Help You Chart Your Progress</a:t>
            </a:r>
          </a:p>
        </p:txBody>
      </p:sp>
      <p:sp>
        <p:nvSpPr>
          <p:cNvPr id="7" name="Content Placeholder 6">
            <a:extLst>
              <a:ext uri="{FF2B5EF4-FFF2-40B4-BE49-F238E27FC236}">
                <a16:creationId xmlns:a16="http://schemas.microsoft.com/office/drawing/2014/main" id="{C9A700C4-BF11-48A1-AE80-0E578BEBA2E9}"/>
              </a:ext>
            </a:extLst>
          </p:cNvPr>
          <p:cNvSpPr>
            <a:spLocks noGrp="1"/>
          </p:cNvSpPr>
          <p:nvPr>
            <p:ph idx="1"/>
          </p:nvPr>
        </p:nvSpPr>
        <p:spPr>
          <a:xfrm>
            <a:off x="457200" y="1219200"/>
            <a:ext cx="5257800" cy="4906963"/>
          </a:xfrm>
        </p:spPr>
        <p:txBody>
          <a:bodyPr>
            <a:normAutofit/>
          </a:bodyPr>
          <a:lstStyle/>
          <a:p>
            <a:r>
              <a:rPr lang="en-US" dirty="0"/>
              <a:t>Use filters to create reports with only the info you need</a:t>
            </a:r>
          </a:p>
          <a:p>
            <a:r>
              <a:rPr lang="en-US" dirty="0"/>
              <a:t>Run reports again when adding and editing amendments</a:t>
            </a:r>
          </a:p>
          <a:p>
            <a:r>
              <a:rPr lang="en-US" dirty="0"/>
              <a:t>Track criteria such as approval status and debits/credits</a:t>
            </a:r>
          </a:p>
          <a:p>
            <a:r>
              <a:rPr lang="en-US" dirty="0"/>
              <a:t>Drill down to focus on details within amendments</a:t>
            </a:r>
          </a:p>
          <a:p>
            <a:pPr marL="0" indent="-7937">
              <a:buNone/>
            </a:pPr>
            <a:endParaRPr lang="en-US" dirty="0"/>
          </a:p>
        </p:txBody>
      </p:sp>
      <p:sp>
        <p:nvSpPr>
          <p:cNvPr id="5" name="Slide Number Placeholder 5">
            <a:extLst>
              <a:ext uri="{FF2B5EF4-FFF2-40B4-BE49-F238E27FC236}">
                <a16:creationId xmlns:a16="http://schemas.microsoft.com/office/drawing/2014/main" id="{AF3181DD-5192-4DB5-9750-5337304921B4}"/>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33</a:t>
            </a:fld>
            <a:endParaRPr lang="en-US" dirty="0"/>
          </a:p>
        </p:txBody>
      </p:sp>
    </p:spTree>
    <p:extLst>
      <p:ext uri="{BB962C8B-B14F-4D97-AF65-F5344CB8AC3E}">
        <p14:creationId xmlns:p14="http://schemas.microsoft.com/office/powerpoint/2010/main" val="2428290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7DB3-0113-4561-AC30-BBF29D1231C5}"/>
              </a:ext>
            </a:extLst>
          </p:cNvPr>
          <p:cNvSpPr>
            <a:spLocks noGrp="1"/>
          </p:cNvSpPr>
          <p:nvPr>
            <p:ph type="title"/>
          </p:nvPr>
        </p:nvSpPr>
        <p:spPr/>
        <p:txBody>
          <a:bodyPr/>
          <a:lstStyle/>
          <a:p>
            <a:r>
              <a:rPr lang="en-US" dirty="0"/>
              <a:t>Use the Right Report for the Job</a:t>
            </a:r>
          </a:p>
        </p:txBody>
      </p:sp>
      <p:sp>
        <p:nvSpPr>
          <p:cNvPr id="7" name="Content Placeholder 6">
            <a:extLst>
              <a:ext uri="{FF2B5EF4-FFF2-40B4-BE49-F238E27FC236}">
                <a16:creationId xmlns:a16="http://schemas.microsoft.com/office/drawing/2014/main" id="{C9A700C4-BF11-48A1-AE80-0E578BEBA2E9}"/>
              </a:ext>
            </a:extLst>
          </p:cNvPr>
          <p:cNvSpPr>
            <a:spLocks noGrp="1"/>
          </p:cNvSpPr>
          <p:nvPr>
            <p:ph idx="1"/>
          </p:nvPr>
        </p:nvSpPr>
        <p:spPr/>
        <p:txBody>
          <a:bodyPr>
            <a:normAutofit/>
          </a:bodyPr>
          <a:lstStyle/>
          <a:p>
            <a:r>
              <a:rPr lang="en-US" dirty="0"/>
              <a:t>URB601 Budget Amendment Details</a:t>
            </a:r>
          </a:p>
          <a:p>
            <a:pPr lvl="1"/>
            <a:r>
              <a:rPr lang="en-US" dirty="0"/>
              <a:t>Lists all budget amendments for your division</a:t>
            </a:r>
          </a:p>
          <a:p>
            <a:pPr lvl="1"/>
            <a:r>
              <a:rPr lang="en-US" dirty="0"/>
              <a:t>Contains amendment ID to reference in UR Financials</a:t>
            </a:r>
          </a:p>
          <a:p>
            <a:pPr lvl="1"/>
            <a:r>
              <a:rPr lang="en-US" dirty="0"/>
              <a:t>Can drill into amendment detail lines</a:t>
            </a:r>
          </a:p>
          <a:p>
            <a:r>
              <a:rPr lang="en-US" dirty="0"/>
              <a:t>URB602 Budget Details by Company &amp; Months</a:t>
            </a:r>
          </a:p>
          <a:p>
            <a:pPr lvl="1"/>
            <a:r>
              <a:rPr lang="en-US" dirty="0"/>
              <a:t>Filters by cost center, FAO, and/or ledger account</a:t>
            </a:r>
          </a:p>
          <a:p>
            <a:pPr lvl="1"/>
            <a:r>
              <a:rPr lang="en-US" dirty="0"/>
              <a:t>Compares original to revised budget based on fiscal year budget amendments</a:t>
            </a:r>
          </a:p>
        </p:txBody>
      </p:sp>
      <p:sp>
        <p:nvSpPr>
          <p:cNvPr id="5" name="Slide Number Placeholder 5">
            <a:extLst>
              <a:ext uri="{FF2B5EF4-FFF2-40B4-BE49-F238E27FC236}">
                <a16:creationId xmlns:a16="http://schemas.microsoft.com/office/drawing/2014/main" id="{AF3181DD-5192-4DB5-9750-5337304921B4}"/>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34</a:t>
            </a:fld>
            <a:endParaRPr lang="en-US" dirty="0"/>
          </a:p>
        </p:txBody>
      </p:sp>
    </p:spTree>
    <p:extLst>
      <p:ext uri="{BB962C8B-B14F-4D97-AF65-F5344CB8AC3E}">
        <p14:creationId xmlns:p14="http://schemas.microsoft.com/office/powerpoint/2010/main" val="2545814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20"/>
            <a:ext cx="8229600" cy="762000"/>
          </a:xfrm>
        </p:spPr>
        <p:txBody>
          <a:bodyPr>
            <a:noAutofit/>
          </a:bodyPr>
          <a:lstStyle/>
          <a:p>
            <a:pPr>
              <a:lnSpc>
                <a:spcPts val="2400"/>
              </a:lnSpc>
            </a:pPr>
            <a:r>
              <a:rPr lang="en-US" dirty="0"/>
              <a:t>Exercise: Reports</a:t>
            </a:r>
            <a:endParaRPr lang="en-US" sz="2400" dirty="0"/>
          </a:p>
        </p:txBody>
      </p:sp>
      <p:sp>
        <p:nvSpPr>
          <p:cNvPr id="5" name="Rectangle 4"/>
          <p:cNvSpPr/>
          <p:nvPr/>
        </p:nvSpPr>
        <p:spPr>
          <a:xfrm>
            <a:off x="4738926" y="1671638"/>
            <a:ext cx="3493008" cy="4360721"/>
          </a:xfrm>
          <a:prstGeom prst="rect">
            <a:avLst/>
          </a:prstGeom>
          <a:solidFill>
            <a:schemeClr val="bg1"/>
          </a:solidFill>
          <a:ln>
            <a:solidFill>
              <a:schemeClr val="bg2">
                <a:lumMod val="50000"/>
              </a:schemeClr>
            </a:solidFill>
          </a:ln>
          <a:effectLst>
            <a:outerShdw blurRad="508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11720" y="1658515"/>
            <a:ext cx="3488906" cy="4361427"/>
          </a:xfrm>
          <a:prstGeom prst="rect">
            <a:avLst/>
          </a:prstGeom>
          <a:solidFill>
            <a:schemeClr val="bg1"/>
          </a:solidFill>
          <a:ln>
            <a:solidFill>
              <a:schemeClr val="tx2">
                <a:lumMod val="60000"/>
                <a:lumOff val="40000"/>
              </a:schemeClr>
            </a:solidFill>
          </a:ln>
          <a:effectLst>
            <a:outerShdw blurRad="508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4811" y="1837759"/>
            <a:ext cx="3049819" cy="2831544"/>
          </a:xfrm>
          <a:prstGeom prst="rect">
            <a:avLst/>
          </a:prstGeom>
          <a:noFill/>
        </p:spPr>
        <p:txBody>
          <a:bodyPr wrap="square" rtlCol="0">
            <a:spAutoFit/>
          </a:bodyPr>
          <a:lstStyle/>
          <a:p>
            <a:pPr>
              <a:spcAft>
                <a:spcPts val="3000"/>
              </a:spcAft>
            </a:pPr>
            <a:r>
              <a:rPr lang="en-US" sz="2400" b="1" dirty="0">
                <a:solidFill>
                  <a:srgbClr val="002060"/>
                </a:solidFill>
                <a:latin typeface="Arial" panose="020B0604020202020204" pitchFamily="34" charset="0"/>
                <a:cs typeface="Arial" panose="020B0604020202020204" pitchFamily="34" charset="0"/>
              </a:rPr>
              <a:t>Scenario:</a:t>
            </a:r>
          </a:p>
          <a:p>
            <a:pPr>
              <a:spcAft>
                <a:spcPts val="3000"/>
              </a:spcAft>
            </a:pPr>
            <a:r>
              <a:rPr lang="en-US" sz="2000" dirty="0">
                <a:solidFill>
                  <a:prstClr val="black">
                    <a:lumMod val="85000"/>
                    <a:lumOff val="15000"/>
                  </a:prstClr>
                </a:solidFill>
                <a:latin typeface="Arial" panose="020B0604020202020204" pitchFamily="34" charset="0"/>
                <a:cs typeface="Arial" panose="020B0604020202020204" pitchFamily="34" charset="0"/>
              </a:rPr>
              <a:t>You’ve created many budget amendments recently and want to compare them. </a:t>
            </a:r>
          </a:p>
          <a:p>
            <a:pPr>
              <a:spcAft>
                <a:spcPts val="3000"/>
              </a:spcAft>
            </a:pPr>
            <a:endParaRPr lang="en-US" sz="24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4890350" y="1837759"/>
            <a:ext cx="3102845" cy="3206006"/>
          </a:xfrm>
          <a:prstGeom prst="rect">
            <a:avLst/>
          </a:prstGeom>
          <a:noFill/>
        </p:spPr>
        <p:txBody>
          <a:bodyPr wrap="square" rtlCol="0">
            <a:spAutoFit/>
          </a:bodyPr>
          <a:lstStyle/>
          <a:p>
            <a:pPr>
              <a:spcAft>
                <a:spcPts val="3000"/>
              </a:spcAft>
            </a:pPr>
            <a:r>
              <a:rPr lang="en-US" sz="2400" b="1" dirty="0">
                <a:solidFill>
                  <a:srgbClr val="AF9C11"/>
                </a:solidFill>
                <a:latin typeface="Arial" panose="020B0604020202020204" pitchFamily="34" charset="0"/>
                <a:cs typeface="Arial" panose="020B0604020202020204" pitchFamily="34" charset="0"/>
              </a:rPr>
              <a:t>Objectives:</a:t>
            </a:r>
          </a:p>
          <a:p>
            <a:pPr marL="342900" lvl="0" indent="-342900">
              <a:spcAft>
                <a:spcPts val="800"/>
              </a:spcAft>
              <a:buClr>
                <a:srgbClr val="FFC000"/>
              </a:buClr>
              <a:buFont typeface="Wingdings 2" panose="05020102010507070707" pitchFamily="18" charset="2"/>
              <a:buChar char="£"/>
              <a:defRPr/>
            </a:pPr>
            <a:r>
              <a:rPr lang="en-US" sz="2000" dirty="0">
                <a:solidFill>
                  <a:prstClr val="black">
                    <a:lumMod val="85000"/>
                    <a:lumOff val="15000"/>
                  </a:prstClr>
                </a:solidFill>
                <a:latin typeface="Arial" panose="020B0604020202020204" pitchFamily="34" charset="0"/>
                <a:cs typeface="Arial" panose="020B0604020202020204" pitchFamily="34" charset="0"/>
              </a:rPr>
              <a:t>Generate Budget Amendment Details report</a:t>
            </a:r>
          </a:p>
          <a:p>
            <a:pPr marL="342900" lvl="0" indent="-342900">
              <a:spcAft>
                <a:spcPts val="800"/>
              </a:spcAft>
              <a:buClr>
                <a:srgbClr val="FFC000"/>
              </a:buClr>
              <a:buFont typeface="Wingdings 2" panose="05020102010507070707" pitchFamily="18" charset="2"/>
              <a:buChar char="£"/>
              <a:defRPr/>
            </a:pPr>
            <a:r>
              <a:rPr lang="en-US" sz="2000" dirty="0">
                <a:solidFill>
                  <a:prstClr val="black">
                    <a:lumMod val="85000"/>
                    <a:lumOff val="15000"/>
                  </a:prstClr>
                </a:solidFill>
                <a:latin typeface="Arial" panose="020B0604020202020204" pitchFamily="34" charset="0"/>
                <a:cs typeface="Arial" panose="020B0604020202020204" pitchFamily="34" charset="0"/>
              </a:rPr>
              <a:t>Generate Budget Details by Company &amp; Months report</a:t>
            </a:r>
          </a:p>
          <a:p>
            <a:pPr marL="342900" indent="-342900">
              <a:spcAft>
                <a:spcPts val="800"/>
              </a:spcAft>
              <a:buClr>
                <a:srgbClr val="FFC000"/>
              </a:buClr>
              <a:buFont typeface="Wingdings 2" panose="05020102010507070707" pitchFamily="18" charset="2"/>
              <a:buChar char="£"/>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9" name="Group 8"/>
          <p:cNvGrpSpPr/>
          <p:nvPr/>
        </p:nvGrpSpPr>
        <p:grpSpPr>
          <a:xfrm>
            <a:off x="7159384" y="1143000"/>
            <a:ext cx="1091001" cy="1091001"/>
            <a:chOff x="6663173" y="1110225"/>
            <a:chExt cx="1091001" cy="1091001"/>
          </a:xfrm>
        </p:grpSpPr>
        <p:sp>
          <p:nvSpPr>
            <p:cNvPr id="67" name="AutoShape 89"/>
            <p:cNvSpPr>
              <a:spLocks noChangeAspect="1" noChangeArrowheads="1" noTextEdit="1"/>
            </p:cNvSpPr>
            <p:nvPr/>
          </p:nvSpPr>
          <p:spPr bwMode="auto">
            <a:xfrm>
              <a:off x="6665149" y="1110225"/>
              <a:ext cx="10890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Oval 91"/>
            <p:cNvSpPr>
              <a:spLocks noChangeArrowheads="1"/>
            </p:cNvSpPr>
            <p:nvPr/>
          </p:nvSpPr>
          <p:spPr bwMode="auto">
            <a:xfrm>
              <a:off x="6663173" y="1110225"/>
              <a:ext cx="1091001" cy="1091001"/>
            </a:xfrm>
            <a:prstGeom prst="ellipse">
              <a:avLst/>
            </a:prstGeom>
            <a:solidFill>
              <a:srgbClr val="FDC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2"/>
            <p:cNvSpPr>
              <a:spLocks/>
            </p:cNvSpPr>
            <p:nvPr/>
          </p:nvSpPr>
          <p:spPr bwMode="auto">
            <a:xfrm>
              <a:off x="6872676" y="1311823"/>
              <a:ext cx="881498" cy="879521"/>
            </a:xfrm>
            <a:custGeom>
              <a:avLst/>
              <a:gdLst>
                <a:gd name="T0" fmla="*/ 304 w 459"/>
                <a:gd name="T1" fmla="*/ 1 h 458"/>
                <a:gd name="T2" fmla="*/ 304 w 459"/>
                <a:gd name="T3" fmla="*/ 0 h 458"/>
                <a:gd name="T4" fmla="*/ 278 w 459"/>
                <a:gd name="T5" fmla="*/ 26 h 458"/>
                <a:gd name="T6" fmla="*/ 284 w 459"/>
                <a:gd name="T7" fmla="*/ 50 h 458"/>
                <a:gd name="T8" fmla="*/ 280 w 459"/>
                <a:gd name="T9" fmla="*/ 54 h 458"/>
                <a:gd name="T10" fmla="*/ 166 w 459"/>
                <a:gd name="T11" fmla="*/ 8 h 458"/>
                <a:gd name="T12" fmla="*/ 0 w 459"/>
                <a:gd name="T13" fmla="*/ 173 h 458"/>
                <a:gd name="T14" fmla="*/ 66 w 459"/>
                <a:gd name="T15" fmla="*/ 305 h 458"/>
                <a:gd name="T16" fmla="*/ 66 w 459"/>
                <a:gd name="T17" fmla="*/ 305 h 458"/>
                <a:gd name="T18" fmla="*/ 219 w 459"/>
                <a:gd name="T19" fmla="*/ 458 h 458"/>
                <a:gd name="T20" fmla="*/ 459 w 459"/>
                <a:gd name="T21" fmla="*/ 178 h 458"/>
                <a:gd name="T22" fmla="*/ 458 w 459"/>
                <a:gd name="T23" fmla="*/ 153 h 458"/>
                <a:gd name="T24" fmla="*/ 305 w 459"/>
                <a:gd name="T25" fmla="*/ 0 h 458"/>
                <a:gd name="T26" fmla="*/ 304 w 459"/>
                <a:gd name="T27"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58">
                  <a:moveTo>
                    <a:pt x="304" y="1"/>
                  </a:moveTo>
                  <a:cubicBezTo>
                    <a:pt x="304" y="0"/>
                    <a:pt x="304" y="0"/>
                    <a:pt x="304" y="0"/>
                  </a:cubicBezTo>
                  <a:cubicBezTo>
                    <a:pt x="278" y="26"/>
                    <a:pt x="278" y="26"/>
                    <a:pt x="278" y="26"/>
                  </a:cubicBezTo>
                  <a:cubicBezTo>
                    <a:pt x="284" y="50"/>
                    <a:pt x="284" y="50"/>
                    <a:pt x="284" y="50"/>
                  </a:cubicBezTo>
                  <a:cubicBezTo>
                    <a:pt x="280" y="54"/>
                    <a:pt x="280" y="54"/>
                    <a:pt x="280" y="54"/>
                  </a:cubicBezTo>
                  <a:cubicBezTo>
                    <a:pt x="250" y="25"/>
                    <a:pt x="210" y="8"/>
                    <a:pt x="166" y="8"/>
                  </a:cubicBezTo>
                  <a:cubicBezTo>
                    <a:pt x="74" y="8"/>
                    <a:pt x="0" y="82"/>
                    <a:pt x="0" y="173"/>
                  </a:cubicBezTo>
                  <a:cubicBezTo>
                    <a:pt x="0" y="227"/>
                    <a:pt x="26" y="275"/>
                    <a:pt x="66" y="305"/>
                  </a:cubicBezTo>
                  <a:cubicBezTo>
                    <a:pt x="66" y="305"/>
                    <a:pt x="66" y="305"/>
                    <a:pt x="66" y="305"/>
                  </a:cubicBezTo>
                  <a:cubicBezTo>
                    <a:pt x="219" y="458"/>
                    <a:pt x="219" y="458"/>
                    <a:pt x="219" y="458"/>
                  </a:cubicBezTo>
                  <a:cubicBezTo>
                    <a:pt x="355" y="437"/>
                    <a:pt x="459" y="320"/>
                    <a:pt x="459" y="178"/>
                  </a:cubicBezTo>
                  <a:cubicBezTo>
                    <a:pt x="459" y="170"/>
                    <a:pt x="459" y="161"/>
                    <a:pt x="458" y="153"/>
                  </a:cubicBezTo>
                  <a:cubicBezTo>
                    <a:pt x="305" y="0"/>
                    <a:pt x="305" y="0"/>
                    <a:pt x="305" y="0"/>
                  </a:cubicBezTo>
                  <a:lnTo>
                    <a:pt x="304" y="1"/>
                  </a:lnTo>
                  <a:close/>
                </a:path>
              </a:pathLst>
            </a:custGeom>
            <a:solidFill>
              <a:srgbClr val="F99B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Oval 93"/>
            <p:cNvSpPr>
              <a:spLocks noChangeArrowheads="1"/>
            </p:cNvSpPr>
            <p:nvPr/>
          </p:nvSpPr>
          <p:spPr bwMode="auto">
            <a:xfrm>
              <a:off x="6872676" y="1327635"/>
              <a:ext cx="635429" cy="633453"/>
            </a:xfrm>
            <a:prstGeom prst="ellipse">
              <a:avLst/>
            </a:prstGeom>
            <a:solidFill>
              <a:srgbClr val="175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94"/>
            <p:cNvSpPr>
              <a:spLocks noChangeArrowheads="1"/>
            </p:cNvSpPr>
            <p:nvPr/>
          </p:nvSpPr>
          <p:spPr bwMode="auto">
            <a:xfrm>
              <a:off x="6956676" y="1409657"/>
              <a:ext cx="469407" cy="468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Oval 95"/>
            <p:cNvSpPr>
              <a:spLocks noChangeArrowheads="1"/>
            </p:cNvSpPr>
            <p:nvPr/>
          </p:nvSpPr>
          <p:spPr bwMode="auto">
            <a:xfrm>
              <a:off x="7039687" y="1492668"/>
              <a:ext cx="303385" cy="303385"/>
            </a:xfrm>
            <a:prstGeom prst="ellipse">
              <a:avLst/>
            </a:prstGeom>
            <a:solidFill>
              <a:srgbClr val="175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Oval 96"/>
            <p:cNvSpPr>
              <a:spLocks noChangeArrowheads="1"/>
            </p:cNvSpPr>
            <p:nvPr/>
          </p:nvSpPr>
          <p:spPr bwMode="auto">
            <a:xfrm>
              <a:off x="7121709" y="1574691"/>
              <a:ext cx="138352" cy="1383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97"/>
            <p:cNvSpPr>
              <a:spLocks/>
            </p:cNvSpPr>
            <p:nvPr/>
          </p:nvSpPr>
          <p:spPr bwMode="auto">
            <a:xfrm>
              <a:off x="7190885" y="1327635"/>
              <a:ext cx="317221" cy="633453"/>
            </a:xfrm>
            <a:custGeom>
              <a:avLst/>
              <a:gdLst>
                <a:gd name="T0" fmla="*/ 0 w 165"/>
                <a:gd name="T1" fmla="*/ 0 h 330"/>
                <a:gd name="T2" fmla="*/ 0 w 165"/>
                <a:gd name="T3" fmla="*/ 43 h 330"/>
                <a:gd name="T4" fmla="*/ 122 w 165"/>
                <a:gd name="T5" fmla="*/ 165 h 330"/>
                <a:gd name="T6" fmla="*/ 0 w 165"/>
                <a:gd name="T7" fmla="*/ 287 h 330"/>
                <a:gd name="T8" fmla="*/ 0 w 165"/>
                <a:gd name="T9" fmla="*/ 330 h 330"/>
                <a:gd name="T10" fmla="*/ 165 w 165"/>
                <a:gd name="T11" fmla="*/ 165 h 330"/>
                <a:gd name="T12" fmla="*/ 0 w 165"/>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65" h="330">
                  <a:moveTo>
                    <a:pt x="0" y="0"/>
                  </a:moveTo>
                  <a:cubicBezTo>
                    <a:pt x="0" y="43"/>
                    <a:pt x="0" y="43"/>
                    <a:pt x="0" y="43"/>
                  </a:cubicBezTo>
                  <a:cubicBezTo>
                    <a:pt x="67" y="43"/>
                    <a:pt x="122" y="98"/>
                    <a:pt x="122" y="165"/>
                  </a:cubicBezTo>
                  <a:cubicBezTo>
                    <a:pt x="122" y="233"/>
                    <a:pt x="67" y="287"/>
                    <a:pt x="0" y="287"/>
                  </a:cubicBezTo>
                  <a:cubicBezTo>
                    <a:pt x="0" y="330"/>
                    <a:pt x="0" y="330"/>
                    <a:pt x="0" y="330"/>
                  </a:cubicBezTo>
                  <a:cubicBezTo>
                    <a:pt x="91" y="330"/>
                    <a:pt x="165" y="256"/>
                    <a:pt x="165" y="165"/>
                  </a:cubicBezTo>
                  <a:cubicBezTo>
                    <a:pt x="165" y="74"/>
                    <a:pt x="91" y="0"/>
                    <a:pt x="0"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8"/>
            <p:cNvSpPr>
              <a:spLocks/>
            </p:cNvSpPr>
            <p:nvPr/>
          </p:nvSpPr>
          <p:spPr bwMode="auto">
            <a:xfrm>
              <a:off x="7190885" y="1574691"/>
              <a:ext cx="69176" cy="138352"/>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cubicBezTo>
                    <a:pt x="20" y="0"/>
                    <a:pt x="36" y="16"/>
                    <a:pt x="36" y="36"/>
                  </a:cubicBezTo>
                  <a:cubicBezTo>
                    <a:pt x="36" y="56"/>
                    <a:pt x="20" y="72"/>
                    <a:pt x="0"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99"/>
            <p:cNvSpPr>
              <a:spLocks/>
            </p:cNvSpPr>
            <p:nvPr/>
          </p:nvSpPr>
          <p:spPr bwMode="auto">
            <a:xfrm>
              <a:off x="7190885" y="1492668"/>
              <a:ext cx="152187" cy="303385"/>
            </a:xfrm>
            <a:custGeom>
              <a:avLst/>
              <a:gdLst>
                <a:gd name="T0" fmla="*/ 0 w 79"/>
                <a:gd name="T1" fmla="*/ 0 h 158"/>
                <a:gd name="T2" fmla="*/ 0 w 79"/>
                <a:gd name="T3" fmla="*/ 43 h 158"/>
                <a:gd name="T4" fmla="*/ 36 w 79"/>
                <a:gd name="T5" fmla="*/ 79 h 158"/>
                <a:gd name="T6" fmla="*/ 0 w 79"/>
                <a:gd name="T7" fmla="*/ 115 h 158"/>
                <a:gd name="T8" fmla="*/ 0 w 79"/>
                <a:gd name="T9" fmla="*/ 158 h 158"/>
                <a:gd name="T10" fmla="*/ 79 w 79"/>
                <a:gd name="T11" fmla="*/ 79 h 158"/>
                <a:gd name="T12" fmla="*/ 0 w 79"/>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79" h="158">
                  <a:moveTo>
                    <a:pt x="0" y="0"/>
                  </a:moveTo>
                  <a:cubicBezTo>
                    <a:pt x="0" y="43"/>
                    <a:pt x="0" y="43"/>
                    <a:pt x="0" y="43"/>
                  </a:cubicBezTo>
                  <a:cubicBezTo>
                    <a:pt x="20" y="43"/>
                    <a:pt x="36" y="59"/>
                    <a:pt x="36" y="79"/>
                  </a:cubicBezTo>
                  <a:cubicBezTo>
                    <a:pt x="36" y="99"/>
                    <a:pt x="20" y="115"/>
                    <a:pt x="0" y="115"/>
                  </a:cubicBezTo>
                  <a:cubicBezTo>
                    <a:pt x="0" y="158"/>
                    <a:pt x="0" y="158"/>
                    <a:pt x="0" y="158"/>
                  </a:cubicBezTo>
                  <a:cubicBezTo>
                    <a:pt x="43" y="158"/>
                    <a:pt x="79" y="123"/>
                    <a:pt x="79" y="79"/>
                  </a:cubicBezTo>
                  <a:cubicBezTo>
                    <a:pt x="79" y="35"/>
                    <a:pt x="43" y="0"/>
                    <a:pt x="0"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00"/>
            <p:cNvSpPr>
              <a:spLocks/>
            </p:cNvSpPr>
            <p:nvPr/>
          </p:nvSpPr>
          <p:spPr bwMode="auto">
            <a:xfrm>
              <a:off x="7190885" y="1574691"/>
              <a:ext cx="69176" cy="138352"/>
            </a:xfrm>
            <a:custGeom>
              <a:avLst/>
              <a:gdLst>
                <a:gd name="T0" fmla="*/ 36 w 36"/>
                <a:gd name="T1" fmla="*/ 36 h 72"/>
                <a:gd name="T2" fmla="*/ 0 w 36"/>
                <a:gd name="T3" fmla="*/ 0 h 72"/>
                <a:gd name="T4" fmla="*/ 0 w 36"/>
                <a:gd name="T5" fmla="*/ 72 h 72"/>
                <a:gd name="T6" fmla="*/ 36 w 36"/>
                <a:gd name="T7" fmla="*/ 36 h 72"/>
              </a:gdLst>
              <a:ahLst/>
              <a:cxnLst>
                <a:cxn ang="0">
                  <a:pos x="T0" y="T1"/>
                </a:cxn>
                <a:cxn ang="0">
                  <a:pos x="T2" y="T3"/>
                </a:cxn>
                <a:cxn ang="0">
                  <a:pos x="T4" y="T5"/>
                </a:cxn>
                <a:cxn ang="0">
                  <a:pos x="T6" y="T7"/>
                </a:cxn>
              </a:cxnLst>
              <a:rect l="0" t="0" r="r" b="b"/>
              <a:pathLst>
                <a:path w="36" h="72">
                  <a:moveTo>
                    <a:pt x="36" y="36"/>
                  </a:moveTo>
                  <a:cubicBezTo>
                    <a:pt x="36" y="16"/>
                    <a:pt x="20" y="0"/>
                    <a:pt x="0" y="0"/>
                  </a:cubicBezTo>
                  <a:cubicBezTo>
                    <a:pt x="0" y="72"/>
                    <a:pt x="0" y="72"/>
                    <a:pt x="0" y="72"/>
                  </a:cubicBezTo>
                  <a:cubicBezTo>
                    <a:pt x="20" y="72"/>
                    <a:pt x="36" y="56"/>
                    <a:pt x="36" y="36"/>
                  </a:cubicBezTo>
                  <a:close/>
                </a:path>
              </a:pathLst>
            </a:custGeom>
            <a:solidFill>
              <a:srgbClr val="D1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01"/>
            <p:cNvSpPr>
              <a:spLocks/>
            </p:cNvSpPr>
            <p:nvPr/>
          </p:nvSpPr>
          <p:spPr bwMode="auto">
            <a:xfrm>
              <a:off x="7190885" y="1409657"/>
              <a:ext cx="235198" cy="468419"/>
            </a:xfrm>
            <a:custGeom>
              <a:avLst/>
              <a:gdLst>
                <a:gd name="T0" fmla="*/ 0 w 122"/>
                <a:gd name="T1" fmla="*/ 0 h 244"/>
                <a:gd name="T2" fmla="*/ 0 w 122"/>
                <a:gd name="T3" fmla="*/ 43 h 244"/>
                <a:gd name="T4" fmla="*/ 79 w 122"/>
                <a:gd name="T5" fmla="*/ 122 h 244"/>
                <a:gd name="T6" fmla="*/ 0 w 122"/>
                <a:gd name="T7" fmla="*/ 201 h 244"/>
                <a:gd name="T8" fmla="*/ 0 w 122"/>
                <a:gd name="T9" fmla="*/ 244 h 244"/>
                <a:gd name="T10" fmla="*/ 122 w 122"/>
                <a:gd name="T11" fmla="*/ 122 h 244"/>
                <a:gd name="T12" fmla="*/ 0 w 122"/>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122" h="244">
                  <a:moveTo>
                    <a:pt x="0" y="0"/>
                  </a:moveTo>
                  <a:cubicBezTo>
                    <a:pt x="0" y="43"/>
                    <a:pt x="0" y="43"/>
                    <a:pt x="0" y="43"/>
                  </a:cubicBezTo>
                  <a:cubicBezTo>
                    <a:pt x="43" y="43"/>
                    <a:pt x="79" y="78"/>
                    <a:pt x="79" y="122"/>
                  </a:cubicBezTo>
                  <a:cubicBezTo>
                    <a:pt x="79" y="166"/>
                    <a:pt x="43" y="201"/>
                    <a:pt x="0" y="201"/>
                  </a:cubicBezTo>
                  <a:cubicBezTo>
                    <a:pt x="0" y="244"/>
                    <a:pt x="0" y="244"/>
                    <a:pt x="0" y="244"/>
                  </a:cubicBezTo>
                  <a:cubicBezTo>
                    <a:pt x="67" y="244"/>
                    <a:pt x="122" y="190"/>
                    <a:pt x="122" y="122"/>
                  </a:cubicBezTo>
                  <a:cubicBezTo>
                    <a:pt x="122" y="55"/>
                    <a:pt x="67" y="0"/>
                    <a:pt x="0" y="0"/>
                  </a:cubicBezTo>
                  <a:close/>
                </a:path>
              </a:pathLst>
            </a:custGeom>
            <a:solidFill>
              <a:srgbClr val="D1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02"/>
            <p:cNvSpPr>
              <a:spLocks/>
            </p:cNvSpPr>
            <p:nvPr/>
          </p:nvSpPr>
          <p:spPr bwMode="auto">
            <a:xfrm>
              <a:off x="7192862" y="1311823"/>
              <a:ext cx="335009" cy="334020"/>
            </a:xfrm>
            <a:custGeom>
              <a:avLst/>
              <a:gdLst>
                <a:gd name="T0" fmla="*/ 288 w 339"/>
                <a:gd name="T1" fmla="*/ 122 h 338"/>
                <a:gd name="T2" fmla="*/ 339 w 339"/>
                <a:gd name="T3" fmla="*/ 72 h 338"/>
                <a:gd name="T4" fmla="*/ 282 w 339"/>
                <a:gd name="T5" fmla="*/ 56 h 338"/>
                <a:gd name="T6" fmla="*/ 267 w 339"/>
                <a:gd name="T7" fmla="*/ 0 h 338"/>
                <a:gd name="T8" fmla="*/ 216 w 339"/>
                <a:gd name="T9" fmla="*/ 51 h 338"/>
                <a:gd name="T10" fmla="*/ 228 w 339"/>
                <a:gd name="T11" fmla="*/ 97 h 338"/>
                <a:gd name="T12" fmla="*/ 57 w 339"/>
                <a:gd name="T13" fmla="*/ 268 h 338"/>
                <a:gd name="T14" fmla="*/ 33 w 339"/>
                <a:gd name="T15" fmla="*/ 220 h 338"/>
                <a:gd name="T16" fmla="*/ 16 w 339"/>
                <a:gd name="T17" fmla="*/ 280 h 338"/>
                <a:gd name="T18" fmla="*/ 0 w 339"/>
                <a:gd name="T19" fmla="*/ 338 h 338"/>
                <a:gd name="T20" fmla="*/ 61 w 339"/>
                <a:gd name="T21" fmla="*/ 323 h 338"/>
                <a:gd name="T22" fmla="*/ 119 w 339"/>
                <a:gd name="T23" fmla="*/ 307 h 338"/>
                <a:gd name="T24" fmla="*/ 70 w 339"/>
                <a:gd name="T25" fmla="*/ 282 h 338"/>
                <a:gd name="T26" fmla="*/ 241 w 339"/>
                <a:gd name="T27" fmla="*/ 111 h 338"/>
                <a:gd name="T28" fmla="*/ 288 w 339"/>
                <a:gd name="T29" fmla="*/ 1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9" h="338">
                  <a:moveTo>
                    <a:pt x="288" y="122"/>
                  </a:moveTo>
                  <a:lnTo>
                    <a:pt x="339" y="72"/>
                  </a:lnTo>
                  <a:lnTo>
                    <a:pt x="282" y="56"/>
                  </a:lnTo>
                  <a:lnTo>
                    <a:pt x="267" y="0"/>
                  </a:lnTo>
                  <a:lnTo>
                    <a:pt x="216" y="51"/>
                  </a:lnTo>
                  <a:lnTo>
                    <a:pt x="228" y="97"/>
                  </a:lnTo>
                  <a:lnTo>
                    <a:pt x="57" y="268"/>
                  </a:lnTo>
                  <a:lnTo>
                    <a:pt x="33" y="220"/>
                  </a:lnTo>
                  <a:lnTo>
                    <a:pt x="16" y="280"/>
                  </a:lnTo>
                  <a:lnTo>
                    <a:pt x="0" y="338"/>
                  </a:lnTo>
                  <a:lnTo>
                    <a:pt x="61" y="323"/>
                  </a:lnTo>
                  <a:lnTo>
                    <a:pt x="119" y="307"/>
                  </a:lnTo>
                  <a:lnTo>
                    <a:pt x="70" y="282"/>
                  </a:lnTo>
                  <a:lnTo>
                    <a:pt x="241" y="111"/>
                  </a:lnTo>
                  <a:lnTo>
                    <a:pt x="288" y="122"/>
                  </a:lnTo>
                  <a:close/>
                </a:path>
              </a:pathLst>
            </a:custGeom>
            <a:solidFill>
              <a:srgbClr val="18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03"/>
            <p:cNvSpPr>
              <a:spLocks/>
            </p:cNvSpPr>
            <p:nvPr/>
          </p:nvSpPr>
          <p:spPr bwMode="auto">
            <a:xfrm>
              <a:off x="7192862" y="1311823"/>
              <a:ext cx="278680" cy="334020"/>
            </a:xfrm>
            <a:custGeom>
              <a:avLst/>
              <a:gdLst>
                <a:gd name="T0" fmla="*/ 282 w 282"/>
                <a:gd name="T1" fmla="*/ 56 h 338"/>
                <a:gd name="T2" fmla="*/ 267 w 282"/>
                <a:gd name="T3" fmla="*/ 0 h 338"/>
                <a:gd name="T4" fmla="*/ 216 w 282"/>
                <a:gd name="T5" fmla="*/ 51 h 338"/>
                <a:gd name="T6" fmla="*/ 228 w 282"/>
                <a:gd name="T7" fmla="*/ 97 h 338"/>
                <a:gd name="T8" fmla="*/ 57 w 282"/>
                <a:gd name="T9" fmla="*/ 268 h 338"/>
                <a:gd name="T10" fmla="*/ 33 w 282"/>
                <a:gd name="T11" fmla="*/ 220 h 338"/>
                <a:gd name="T12" fmla="*/ 16 w 282"/>
                <a:gd name="T13" fmla="*/ 280 h 338"/>
                <a:gd name="T14" fmla="*/ 0 w 282"/>
                <a:gd name="T15" fmla="*/ 338 h 338"/>
                <a:gd name="T16" fmla="*/ 282 w 282"/>
                <a:gd name="T17" fmla="*/ 5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38">
                  <a:moveTo>
                    <a:pt x="282" y="56"/>
                  </a:moveTo>
                  <a:lnTo>
                    <a:pt x="267" y="0"/>
                  </a:lnTo>
                  <a:lnTo>
                    <a:pt x="216" y="51"/>
                  </a:lnTo>
                  <a:lnTo>
                    <a:pt x="228" y="97"/>
                  </a:lnTo>
                  <a:lnTo>
                    <a:pt x="57" y="268"/>
                  </a:lnTo>
                  <a:lnTo>
                    <a:pt x="33" y="220"/>
                  </a:lnTo>
                  <a:lnTo>
                    <a:pt x="16" y="280"/>
                  </a:lnTo>
                  <a:lnTo>
                    <a:pt x="0" y="338"/>
                  </a:lnTo>
                  <a:lnTo>
                    <a:pt x="282" y="56"/>
                  </a:lnTo>
                  <a:close/>
                </a:path>
              </a:pathLst>
            </a:custGeom>
            <a:solidFill>
              <a:srgbClr val="19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33"/>
          <p:cNvGrpSpPr>
            <a:grpSpLocks noChangeAspect="1"/>
          </p:cNvGrpSpPr>
          <p:nvPr/>
        </p:nvGrpSpPr>
        <p:grpSpPr bwMode="auto">
          <a:xfrm>
            <a:off x="3332120" y="1143000"/>
            <a:ext cx="1086232" cy="1088136"/>
            <a:chOff x="2888" y="456"/>
            <a:chExt cx="1141" cy="1143"/>
          </a:xfrm>
        </p:grpSpPr>
        <p:sp>
          <p:nvSpPr>
            <p:cNvPr id="12" name="Oval 34"/>
            <p:cNvSpPr>
              <a:spLocks noChangeArrowheads="1"/>
            </p:cNvSpPr>
            <p:nvPr/>
          </p:nvSpPr>
          <p:spPr bwMode="auto">
            <a:xfrm>
              <a:off x="2888" y="456"/>
              <a:ext cx="1141" cy="1143"/>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5"/>
            <p:cNvSpPr>
              <a:spLocks/>
            </p:cNvSpPr>
            <p:nvPr/>
          </p:nvSpPr>
          <p:spPr bwMode="auto">
            <a:xfrm>
              <a:off x="3163" y="679"/>
              <a:ext cx="866" cy="920"/>
            </a:xfrm>
            <a:custGeom>
              <a:avLst/>
              <a:gdLst>
                <a:gd name="T0" fmla="*/ 312 w 509"/>
                <a:gd name="T1" fmla="*/ 0 h 541"/>
                <a:gd name="T2" fmla="*/ 4 w 509"/>
                <a:gd name="T3" fmla="*/ 0 h 541"/>
                <a:gd name="T4" fmla="*/ 0 w 509"/>
                <a:gd name="T5" fmla="*/ 441 h 541"/>
                <a:gd name="T6" fmla="*/ 89 w 509"/>
                <a:gd name="T7" fmla="*/ 530 h 541"/>
                <a:gd name="T8" fmla="*/ 173 w 509"/>
                <a:gd name="T9" fmla="*/ 541 h 541"/>
                <a:gd name="T10" fmla="*/ 509 w 509"/>
                <a:gd name="T11" fmla="*/ 205 h 541"/>
                <a:gd name="T12" fmla="*/ 509 w 509"/>
                <a:gd name="T13" fmla="*/ 200 h 541"/>
                <a:gd name="T14" fmla="*/ 312 w 509"/>
                <a:gd name="T15" fmla="*/ 0 h 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541">
                  <a:moveTo>
                    <a:pt x="312" y="0"/>
                  </a:moveTo>
                  <a:cubicBezTo>
                    <a:pt x="4" y="0"/>
                    <a:pt x="4" y="0"/>
                    <a:pt x="4" y="0"/>
                  </a:cubicBezTo>
                  <a:cubicBezTo>
                    <a:pt x="0" y="441"/>
                    <a:pt x="0" y="441"/>
                    <a:pt x="0" y="441"/>
                  </a:cubicBezTo>
                  <a:cubicBezTo>
                    <a:pt x="89" y="530"/>
                    <a:pt x="89" y="530"/>
                    <a:pt x="89" y="530"/>
                  </a:cubicBezTo>
                  <a:cubicBezTo>
                    <a:pt x="116" y="537"/>
                    <a:pt x="144" y="541"/>
                    <a:pt x="173" y="541"/>
                  </a:cubicBezTo>
                  <a:cubicBezTo>
                    <a:pt x="359" y="541"/>
                    <a:pt x="509" y="391"/>
                    <a:pt x="509" y="205"/>
                  </a:cubicBezTo>
                  <a:cubicBezTo>
                    <a:pt x="509" y="203"/>
                    <a:pt x="509" y="202"/>
                    <a:pt x="509" y="200"/>
                  </a:cubicBezTo>
                  <a:cubicBezTo>
                    <a:pt x="312" y="0"/>
                    <a:pt x="312" y="0"/>
                    <a:pt x="312" y="0"/>
                  </a:cubicBezTo>
                </a:path>
              </a:pathLst>
            </a:custGeom>
            <a:solidFill>
              <a:srgbClr val="2F7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6"/>
            <p:cNvSpPr>
              <a:spLocks/>
            </p:cNvSpPr>
            <p:nvPr/>
          </p:nvSpPr>
          <p:spPr bwMode="auto">
            <a:xfrm>
              <a:off x="3162" y="679"/>
              <a:ext cx="609" cy="751"/>
            </a:xfrm>
            <a:custGeom>
              <a:avLst/>
              <a:gdLst>
                <a:gd name="T0" fmla="*/ 5 w 358"/>
                <a:gd name="T1" fmla="*/ 0 h 442"/>
                <a:gd name="T2" fmla="*/ 0 w 358"/>
                <a:gd name="T3" fmla="*/ 5 h 442"/>
                <a:gd name="T4" fmla="*/ 0 w 358"/>
                <a:gd name="T5" fmla="*/ 437 h 442"/>
                <a:gd name="T6" fmla="*/ 5 w 358"/>
                <a:gd name="T7" fmla="*/ 442 h 442"/>
                <a:gd name="T8" fmla="*/ 353 w 358"/>
                <a:gd name="T9" fmla="*/ 442 h 442"/>
                <a:gd name="T10" fmla="*/ 358 w 358"/>
                <a:gd name="T11" fmla="*/ 437 h 442"/>
                <a:gd name="T12" fmla="*/ 358 w 358"/>
                <a:gd name="T13" fmla="*/ 52 h 442"/>
                <a:gd name="T14" fmla="*/ 313 w 358"/>
                <a:gd name="T15" fmla="*/ 0 h 442"/>
                <a:gd name="T16" fmla="*/ 5 w 358"/>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442">
                  <a:moveTo>
                    <a:pt x="5" y="0"/>
                  </a:moveTo>
                  <a:cubicBezTo>
                    <a:pt x="2" y="0"/>
                    <a:pt x="0" y="2"/>
                    <a:pt x="0" y="5"/>
                  </a:cubicBezTo>
                  <a:cubicBezTo>
                    <a:pt x="0" y="437"/>
                    <a:pt x="0" y="437"/>
                    <a:pt x="0" y="437"/>
                  </a:cubicBezTo>
                  <a:cubicBezTo>
                    <a:pt x="0" y="440"/>
                    <a:pt x="2" y="442"/>
                    <a:pt x="5" y="442"/>
                  </a:cubicBezTo>
                  <a:cubicBezTo>
                    <a:pt x="353" y="442"/>
                    <a:pt x="353" y="442"/>
                    <a:pt x="353" y="442"/>
                  </a:cubicBezTo>
                  <a:cubicBezTo>
                    <a:pt x="356" y="442"/>
                    <a:pt x="358" y="440"/>
                    <a:pt x="358" y="437"/>
                  </a:cubicBezTo>
                  <a:cubicBezTo>
                    <a:pt x="358" y="52"/>
                    <a:pt x="358" y="52"/>
                    <a:pt x="358" y="52"/>
                  </a:cubicBezTo>
                  <a:cubicBezTo>
                    <a:pt x="313" y="0"/>
                    <a:pt x="313" y="0"/>
                    <a:pt x="313" y="0"/>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37"/>
            <p:cNvSpPr>
              <a:spLocks/>
            </p:cNvSpPr>
            <p:nvPr/>
          </p:nvSpPr>
          <p:spPr bwMode="auto">
            <a:xfrm>
              <a:off x="3694" y="679"/>
              <a:ext cx="77" cy="88"/>
            </a:xfrm>
            <a:custGeom>
              <a:avLst/>
              <a:gdLst>
                <a:gd name="T0" fmla="*/ 0 w 45"/>
                <a:gd name="T1" fmla="*/ 0 h 52"/>
                <a:gd name="T2" fmla="*/ 0 w 45"/>
                <a:gd name="T3" fmla="*/ 47 h 52"/>
                <a:gd name="T4" fmla="*/ 5 w 45"/>
                <a:gd name="T5" fmla="*/ 52 h 52"/>
                <a:gd name="T6" fmla="*/ 45 w 45"/>
                <a:gd name="T7" fmla="*/ 52 h 52"/>
                <a:gd name="T8" fmla="*/ 0 w 45"/>
                <a:gd name="T9" fmla="*/ 0 h 52"/>
              </a:gdLst>
              <a:ahLst/>
              <a:cxnLst>
                <a:cxn ang="0">
                  <a:pos x="T0" y="T1"/>
                </a:cxn>
                <a:cxn ang="0">
                  <a:pos x="T2" y="T3"/>
                </a:cxn>
                <a:cxn ang="0">
                  <a:pos x="T4" y="T5"/>
                </a:cxn>
                <a:cxn ang="0">
                  <a:pos x="T6" y="T7"/>
                </a:cxn>
                <a:cxn ang="0">
                  <a:pos x="T8" y="T9"/>
                </a:cxn>
              </a:cxnLst>
              <a:rect l="0" t="0" r="r" b="b"/>
              <a:pathLst>
                <a:path w="45" h="52">
                  <a:moveTo>
                    <a:pt x="0" y="0"/>
                  </a:moveTo>
                  <a:cubicBezTo>
                    <a:pt x="0" y="47"/>
                    <a:pt x="0" y="47"/>
                    <a:pt x="0" y="47"/>
                  </a:cubicBezTo>
                  <a:cubicBezTo>
                    <a:pt x="0" y="50"/>
                    <a:pt x="3" y="52"/>
                    <a:pt x="5" y="52"/>
                  </a:cubicBezTo>
                  <a:cubicBezTo>
                    <a:pt x="45" y="52"/>
                    <a:pt x="45" y="52"/>
                    <a:pt x="45" y="52"/>
                  </a:cubicBezTo>
                  <a:lnTo>
                    <a:pt x="0" y="0"/>
                  </a:lnTo>
                  <a:close/>
                </a:path>
              </a:pathLst>
            </a:custGeom>
            <a:solidFill>
              <a:srgbClr val="666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38"/>
            <p:cNvSpPr>
              <a:spLocks/>
            </p:cNvSpPr>
            <p:nvPr/>
          </p:nvSpPr>
          <p:spPr bwMode="auto">
            <a:xfrm>
              <a:off x="3277" y="762"/>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39"/>
            <p:cNvSpPr>
              <a:spLocks noChangeShapeType="1"/>
            </p:cNvSpPr>
            <p:nvPr/>
          </p:nvSpPr>
          <p:spPr bwMode="auto">
            <a:xfrm>
              <a:off x="3277" y="762"/>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0"/>
            <p:cNvSpPr>
              <a:spLocks/>
            </p:cNvSpPr>
            <p:nvPr/>
          </p:nvSpPr>
          <p:spPr bwMode="auto">
            <a:xfrm>
              <a:off x="3277" y="808"/>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41"/>
            <p:cNvSpPr>
              <a:spLocks noChangeShapeType="1"/>
            </p:cNvSpPr>
            <p:nvPr/>
          </p:nvSpPr>
          <p:spPr bwMode="auto">
            <a:xfrm>
              <a:off x="3277" y="808"/>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2"/>
            <p:cNvSpPr>
              <a:spLocks/>
            </p:cNvSpPr>
            <p:nvPr/>
          </p:nvSpPr>
          <p:spPr bwMode="auto">
            <a:xfrm>
              <a:off x="3277" y="85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43"/>
            <p:cNvSpPr>
              <a:spLocks noChangeShapeType="1"/>
            </p:cNvSpPr>
            <p:nvPr/>
          </p:nvSpPr>
          <p:spPr bwMode="auto">
            <a:xfrm>
              <a:off x="3277" y="85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4"/>
            <p:cNvSpPr>
              <a:spLocks/>
            </p:cNvSpPr>
            <p:nvPr/>
          </p:nvSpPr>
          <p:spPr bwMode="auto">
            <a:xfrm>
              <a:off x="3277" y="901"/>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45"/>
            <p:cNvSpPr>
              <a:spLocks noChangeShapeType="1"/>
            </p:cNvSpPr>
            <p:nvPr/>
          </p:nvSpPr>
          <p:spPr bwMode="auto">
            <a:xfrm>
              <a:off x="3277" y="901"/>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6"/>
            <p:cNvSpPr>
              <a:spLocks/>
            </p:cNvSpPr>
            <p:nvPr/>
          </p:nvSpPr>
          <p:spPr bwMode="auto">
            <a:xfrm>
              <a:off x="3277" y="947"/>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47"/>
            <p:cNvSpPr>
              <a:spLocks noChangeShapeType="1"/>
            </p:cNvSpPr>
            <p:nvPr/>
          </p:nvSpPr>
          <p:spPr bwMode="auto">
            <a:xfrm>
              <a:off x="3277" y="947"/>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8"/>
            <p:cNvSpPr>
              <a:spLocks/>
            </p:cNvSpPr>
            <p:nvPr/>
          </p:nvSpPr>
          <p:spPr bwMode="auto">
            <a:xfrm>
              <a:off x="3277" y="995"/>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49"/>
            <p:cNvSpPr>
              <a:spLocks noChangeShapeType="1"/>
            </p:cNvSpPr>
            <p:nvPr/>
          </p:nvSpPr>
          <p:spPr bwMode="auto">
            <a:xfrm>
              <a:off x="3277" y="995"/>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0"/>
            <p:cNvSpPr>
              <a:spLocks/>
            </p:cNvSpPr>
            <p:nvPr/>
          </p:nvSpPr>
          <p:spPr bwMode="auto">
            <a:xfrm>
              <a:off x="3277" y="1041"/>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51"/>
            <p:cNvSpPr>
              <a:spLocks noChangeShapeType="1"/>
            </p:cNvSpPr>
            <p:nvPr/>
          </p:nvSpPr>
          <p:spPr bwMode="auto">
            <a:xfrm>
              <a:off x="3277" y="1041"/>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52"/>
            <p:cNvSpPr>
              <a:spLocks/>
            </p:cNvSpPr>
            <p:nvPr/>
          </p:nvSpPr>
          <p:spPr bwMode="auto">
            <a:xfrm>
              <a:off x="3277" y="1087"/>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53"/>
            <p:cNvSpPr>
              <a:spLocks noChangeShapeType="1"/>
            </p:cNvSpPr>
            <p:nvPr/>
          </p:nvSpPr>
          <p:spPr bwMode="auto">
            <a:xfrm>
              <a:off x="3277" y="1087"/>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54"/>
            <p:cNvSpPr>
              <a:spLocks/>
            </p:cNvSpPr>
            <p:nvPr/>
          </p:nvSpPr>
          <p:spPr bwMode="auto">
            <a:xfrm>
              <a:off x="3277" y="1133"/>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55"/>
            <p:cNvSpPr>
              <a:spLocks noChangeShapeType="1"/>
            </p:cNvSpPr>
            <p:nvPr/>
          </p:nvSpPr>
          <p:spPr bwMode="auto">
            <a:xfrm>
              <a:off x="3277" y="1133"/>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56"/>
            <p:cNvSpPr>
              <a:spLocks/>
            </p:cNvSpPr>
            <p:nvPr/>
          </p:nvSpPr>
          <p:spPr bwMode="auto">
            <a:xfrm>
              <a:off x="3277" y="1180"/>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57"/>
            <p:cNvSpPr>
              <a:spLocks noChangeShapeType="1"/>
            </p:cNvSpPr>
            <p:nvPr/>
          </p:nvSpPr>
          <p:spPr bwMode="auto">
            <a:xfrm>
              <a:off x="3277" y="1180"/>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8"/>
            <p:cNvSpPr>
              <a:spLocks/>
            </p:cNvSpPr>
            <p:nvPr/>
          </p:nvSpPr>
          <p:spPr bwMode="auto">
            <a:xfrm>
              <a:off x="3277" y="122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59"/>
            <p:cNvSpPr>
              <a:spLocks noChangeShapeType="1"/>
            </p:cNvSpPr>
            <p:nvPr/>
          </p:nvSpPr>
          <p:spPr bwMode="auto">
            <a:xfrm>
              <a:off x="3277" y="122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0"/>
            <p:cNvSpPr>
              <a:spLocks/>
            </p:cNvSpPr>
            <p:nvPr/>
          </p:nvSpPr>
          <p:spPr bwMode="auto">
            <a:xfrm>
              <a:off x="3277" y="1272"/>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61"/>
            <p:cNvSpPr>
              <a:spLocks noChangeShapeType="1"/>
            </p:cNvSpPr>
            <p:nvPr/>
          </p:nvSpPr>
          <p:spPr bwMode="auto">
            <a:xfrm>
              <a:off x="3277" y="1272"/>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2"/>
            <p:cNvSpPr>
              <a:spLocks/>
            </p:cNvSpPr>
            <p:nvPr/>
          </p:nvSpPr>
          <p:spPr bwMode="auto">
            <a:xfrm>
              <a:off x="3277" y="1320"/>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63"/>
            <p:cNvSpPr>
              <a:spLocks noChangeShapeType="1"/>
            </p:cNvSpPr>
            <p:nvPr/>
          </p:nvSpPr>
          <p:spPr bwMode="auto">
            <a:xfrm>
              <a:off x="3277" y="1320"/>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4"/>
            <p:cNvSpPr>
              <a:spLocks/>
            </p:cNvSpPr>
            <p:nvPr/>
          </p:nvSpPr>
          <p:spPr bwMode="auto">
            <a:xfrm>
              <a:off x="3277" y="1366"/>
              <a:ext cx="451" cy="0"/>
            </a:xfrm>
            <a:custGeom>
              <a:avLst/>
              <a:gdLst>
                <a:gd name="T0" fmla="*/ 0 w 451"/>
                <a:gd name="T1" fmla="*/ 451 w 451"/>
                <a:gd name="T2" fmla="*/ 0 w 451"/>
              </a:gdLst>
              <a:ahLst/>
              <a:cxnLst>
                <a:cxn ang="0">
                  <a:pos x="T0" y="0"/>
                </a:cxn>
                <a:cxn ang="0">
                  <a:pos x="T1" y="0"/>
                </a:cxn>
                <a:cxn ang="0">
                  <a:pos x="T2" y="0"/>
                </a:cxn>
              </a:cxnLst>
              <a:rect l="0" t="0" r="r" b="b"/>
              <a:pathLst>
                <a:path w="451">
                  <a:moveTo>
                    <a:pt x="0" y="0"/>
                  </a:moveTo>
                  <a:lnTo>
                    <a:pt x="451"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5"/>
            <p:cNvSpPr>
              <a:spLocks noChangeShapeType="1"/>
            </p:cNvSpPr>
            <p:nvPr/>
          </p:nvSpPr>
          <p:spPr bwMode="auto">
            <a:xfrm>
              <a:off x="3277" y="1366"/>
              <a:ext cx="4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6"/>
            <p:cNvSpPr>
              <a:spLocks/>
            </p:cNvSpPr>
            <p:nvPr/>
          </p:nvSpPr>
          <p:spPr bwMode="auto">
            <a:xfrm>
              <a:off x="3180" y="701"/>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7"/>
            <p:cNvSpPr>
              <a:spLocks/>
            </p:cNvSpPr>
            <p:nvPr/>
          </p:nvSpPr>
          <p:spPr bwMode="auto">
            <a:xfrm>
              <a:off x="3180" y="757"/>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8"/>
            <p:cNvSpPr>
              <a:spLocks/>
            </p:cNvSpPr>
            <p:nvPr/>
          </p:nvSpPr>
          <p:spPr bwMode="auto">
            <a:xfrm>
              <a:off x="3180" y="813"/>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9"/>
            <p:cNvSpPr>
              <a:spLocks/>
            </p:cNvSpPr>
            <p:nvPr/>
          </p:nvSpPr>
          <p:spPr bwMode="auto">
            <a:xfrm>
              <a:off x="3180" y="869"/>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70"/>
            <p:cNvSpPr>
              <a:spLocks/>
            </p:cNvSpPr>
            <p:nvPr/>
          </p:nvSpPr>
          <p:spPr bwMode="auto">
            <a:xfrm>
              <a:off x="3180" y="925"/>
              <a:ext cx="40" cy="38"/>
            </a:xfrm>
            <a:custGeom>
              <a:avLst/>
              <a:gdLst>
                <a:gd name="T0" fmla="*/ 23 w 23"/>
                <a:gd name="T1" fmla="*/ 17 h 22"/>
                <a:gd name="T2" fmla="*/ 19 w 23"/>
                <a:gd name="T3" fmla="*/ 22 h 22"/>
                <a:gd name="T4" fmla="*/ 5 w 23"/>
                <a:gd name="T5" fmla="*/ 22 h 22"/>
                <a:gd name="T6" fmla="*/ 0 w 23"/>
                <a:gd name="T7" fmla="*/ 17 h 22"/>
                <a:gd name="T8" fmla="*/ 0 w 23"/>
                <a:gd name="T9" fmla="*/ 5 h 22"/>
                <a:gd name="T10" fmla="*/ 5 w 23"/>
                <a:gd name="T11" fmla="*/ 0 h 22"/>
                <a:gd name="T12" fmla="*/ 19 w 23"/>
                <a:gd name="T13" fmla="*/ 0 h 22"/>
                <a:gd name="T14" fmla="*/ 23 w 23"/>
                <a:gd name="T15" fmla="*/ 5 h 22"/>
                <a:gd name="T16" fmla="*/ 23 w 23"/>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7"/>
                  </a:moveTo>
                  <a:cubicBezTo>
                    <a:pt x="23" y="20"/>
                    <a:pt x="21" y="22"/>
                    <a:pt x="19" y="22"/>
                  </a:cubicBezTo>
                  <a:cubicBezTo>
                    <a:pt x="5" y="22"/>
                    <a:pt x="5" y="22"/>
                    <a:pt x="5" y="22"/>
                  </a:cubicBezTo>
                  <a:cubicBezTo>
                    <a:pt x="3" y="22"/>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71"/>
            <p:cNvSpPr>
              <a:spLocks/>
            </p:cNvSpPr>
            <p:nvPr/>
          </p:nvSpPr>
          <p:spPr bwMode="auto">
            <a:xfrm>
              <a:off x="3180" y="980"/>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2"/>
            <p:cNvSpPr>
              <a:spLocks/>
            </p:cNvSpPr>
            <p:nvPr/>
          </p:nvSpPr>
          <p:spPr bwMode="auto">
            <a:xfrm>
              <a:off x="3180" y="1036"/>
              <a:ext cx="40" cy="39"/>
            </a:xfrm>
            <a:custGeom>
              <a:avLst/>
              <a:gdLst>
                <a:gd name="T0" fmla="*/ 23 w 23"/>
                <a:gd name="T1" fmla="*/ 17 h 23"/>
                <a:gd name="T2" fmla="*/ 19 w 23"/>
                <a:gd name="T3" fmla="*/ 23 h 23"/>
                <a:gd name="T4" fmla="*/ 5 w 23"/>
                <a:gd name="T5" fmla="*/ 23 h 23"/>
                <a:gd name="T6" fmla="*/ 0 w 23"/>
                <a:gd name="T7" fmla="*/ 17 h 23"/>
                <a:gd name="T8" fmla="*/ 0 w 23"/>
                <a:gd name="T9" fmla="*/ 6 h 23"/>
                <a:gd name="T10" fmla="*/ 5 w 23"/>
                <a:gd name="T11" fmla="*/ 0 h 23"/>
                <a:gd name="T12" fmla="*/ 19 w 23"/>
                <a:gd name="T13" fmla="*/ 0 h 23"/>
                <a:gd name="T14" fmla="*/ 23 w 23"/>
                <a:gd name="T15" fmla="*/ 6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6"/>
                    <a:pt x="0" y="6"/>
                    <a:pt x="0" y="6"/>
                  </a:cubicBezTo>
                  <a:cubicBezTo>
                    <a:pt x="0" y="3"/>
                    <a:pt x="3" y="0"/>
                    <a:pt x="5" y="0"/>
                  </a:cubicBezTo>
                  <a:cubicBezTo>
                    <a:pt x="19" y="0"/>
                    <a:pt x="19" y="0"/>
                    <a:pt x="19" y="0"/>
                  </a:cubicBezTo>
                  <a:cubicBezTo>
                    <a:pt x="21" y="0"/>
                    <a:pt x="23" y="3"/>
                    <a:pt x="23" y="6"/>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3"/>
            <p:cNvSpPr>
              <a:spLocks/>
            </p:cNvSpPr>
            <p:nvPr/>
          </p:nvSpPr>
          <p:spPr bwMode="auto">
            <a:xfrm>
              <a:off x="3180" y="1092"/>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4"/>
            <p:cNvSpPr>
              <a:spLocks/>
            </p:cNvSpPr>
            <p:nvPr/>
          </p:nvSpPr>
          <p:spPr bwMode="auto">
            <a:xfrm>
              <a:off x="3180" y="1148"/>
              <a:ext cx="40" cy="37"/>
            </a:xfrm>
            <a:custGeom>
              <a:avLst/>
              <a:gdLst>
                <a:gd name="T0" fmla="*/ 23 w 23"/>
                <a:gd name="T1" fmla="*/ 17 h 22"/>
                <a:gd name="T2" fmla="*/ 19 w 23"/>
                <a:gd name="T3" fmla="*/ 22 h 22"/>
                <a:gd name="T4" fmla="*/ 5 w 23"/>
                <a:gd name="T5" fmla="*/ 22 h 22"/>
                <a:gd name="T6" fmla="*/ 0 w 23"/>
                <a:gd name="T7" fmla="*/ 17 h 22"/>
                <a:gd name="T8" fmla="*/ 0 w 23"/>
                <a:gd name="T9" fmla="*/ 5 h 22"/>
                <a:gd name="T10" fmla="*/ 5 w 23"/>
                <a:gd name="T11" fmla="*/ 0 h 22"/>
                <a:gd name="T12" fmla="*/ 19 w 23"/>
                <a:gd name="T13" fmla="*/ 0 h 22"/>
                <a:gd name="T14" fmla="*/ 23 w 23"/>
                <a:gd name="T15" fmla="*/ 5 h 22"/>
                <a:gd name="T16" fmla="*/ 23 w 23"/>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7"/>
                  </a:moveTo>
                  <a:cubicBezTo>
                    <a:pt x="23" y="20"/>
                    <a:pt x="21" y="22"/>
                    <a:pt x="19" y="22"/>
                  </a:cubicBezTo>
                  <a:cubicBezTo>
                    <a:pt x="5" y="22"/>
                    <a:pt x="5" y="22"/>
                    <a:pt x="5" y="22"/>
                  </a:cubicBezTo>
                  <a:cubicBezTo>
                    <a:pt x="3" y="22"/>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75"/>
            <p:cNvSpPr>
              <a:spLocks/>
            </p:cNvSpPr>
            <p:nvPr/>
          </p:nvSpPr>
          <p:spPr bwMode="auto">
            <a:xfrm>
              <a:off x="3180" y="1202"/>
              <a:ext cx="40" cy="40"/>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76"/>
            <p:cNvSpPr>
              <a:spLocks/>
            </p:cNvSpPr>
            <p:nvPr/>
          </p:nvSpPr>
          <p:spPr bwMode="auto">
            <a:xfrm>
              <a:off x="3180" y="1259"/>
              <a:ext cx="40" cy="39"/>
            </a:xfrm>
            <a:custGeom>
              <a:avLst/>
              <a:gdLst>
                <a:gd name="T0" fmla="*/ 23 w 23"/>
                <a:gd name="T1" fmla="*/ 18 h 23"/>
                <a:gd name="T2" fmla="*/ 19 w 23"/>
                <a:gd name="T3" fmla="*/ 23 h 23"/>
                <a:gd name="T4" fmla="*/ 5 w 23"/>
                <a:gd name="T5" fmla="*/ 23 h 23"/>
                <a:gd name="T6" fmla="*/ 0 w 23"/>
                <a:gd name="T7" fmla="*/ 18 h 23"/>
                <a:gd name="T8" fmla="*/ 0 w 23"/>
                <a:gd name="T9" fmla="*/ 6 h 23"/>
                <a:gd name="T10" fmla="*/ 5 w 23"/>
                <a:gd name="T11" fmla="*/ 0 h 23"/>
                <a:gd name="T12" fmla="*/ 19 w 23"/>
                <a:gd name="T13" fmla="*/ 0 h 23"/>
                <a:gd name="T14" fmla="*/ 23 w 23"/>
                <a:gd name="T15" fmla="*/ 6 h 23"/>
                <a:gd name="T16" fmla="*/ 23 w 23"/>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8"/>
                  </a:moveTo>
                  <a:cubicBezTo>
                    <a:pt x="23" y="21"/>
                    <a:pt x="21" y="23"/>
                    <a:pt x="19" y="23"/>
                  </a:cubicBezTo>
                  <a:cubicBezTo>
                    <a:pt x="5" y="23"/>
                    <a:pt x="5" y="23"/>
                    <a:pt x="5" y="23"/>
                  </a:cubicBezTo>
                  <a:cubicBezTo>
                    <a:pt x="3" y="23"/>
                    <a:pt x="0" y="21"/>
                    <a:pt x="0" y="18"/>
                  </a:cubicBezTo>
                  <a:cubicBezTo>
                    <a:pt x="0" y="6"/>
                    <a:pt x="0" y="6"/>
                    <a:pt x="0" y="6"/>
                  </a:cubicBezTo>
                  <a:cubicBezTo>
                    <a:pt x="0" y="3"/>
                    <a:pt x="3" y="0"/>
                    <a:pt x="5" y="0"/>
                  </a:cubicBezTo>
                  <a:cubicBezTo>
                    <a:pt x="19" y="0"/>
                    <a:pt x="19" y="0"/>
                    <a:pt x="19" y="0"/>
                  </a:cubicBezTo>
                  <a:cubicBezTo>
                    <a:pt x="21" y="0"/>
                    <a:pt x="23" y="3"/>
                    <a:pt x="23" y="6"/>
                  </a:cubicBezTo>
                  <a:lnTo>
                    <a:pt x="23" y="18"/>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77"/>
            <p:cNvSpPr>
              <a:spLocks/>
            </p:cNvSpPr>
            <p:nvPr/>
          </p:nvSpPr>
          <p:spPr bwMode="auto">
            <a:xfrm>
              <a:off x="3180" y="1315"/>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8"/>
            <p:cNvSpPr>
              <a:spLocks/>
            </p:cNvSpPr>
            <p:nvPr/>
          </p:nvSpPr>
          <p:spPr bwMode="auto">
            <a:xfrm>
              <a:off x="3180" y="1371"/>
              <a:ext cx="40" cy="39"/>
            </a:xfrm>
            <a:custGeom>
              <a:avLst/>
              <a:gdLst>
                <a:gd name="T0" fmla="*/ 23 w 23"/>
                <a:gd name="T1" fmla="*/ 17 h 23"/>
                <a:gd name="T2" fmla="*/ 19 w 23"/>
                <a:gd name="T3" fmla="*/ 23 h 23"/>
                <a:gd name="T4" fmla="*/ 5 w 23"/>
                <a:gd name="T5" fmla="*/ 23 h 23"/>
                <a:gd name="T6" fmla="*/ 0 w 23"/>
                <a:gd name="T7" fmla="*/ 17 h 23"/>
                <a:gd name="T8" fmla="*/ 0 w 23"/>
                <a:gd name="T9" fmla="*/ 5 h 23"/>
                <a:gd name="T10" fmla="*/ 5 w 23"/>
                <a:gd name="T11" fmla="*/ 0 h 23"/>
                <a:gd name="T12" fmla="*/ 19 w 23"/>
                <a:gd name="T13" fmla="*/ 0 h 23"/>
                <a:gd name="T14" fmla="*/ 23 w 23"/>
                <a:gd name="T15" fmla="*/ 5 h 23"/>
                <a:gd name="T16" fmla="*/ 23 w 2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7"/>
                  </a:moveTo>
                  <a:cubicBezTo>
                    <a:pt x="23" y="20"/>
                    <a:pt x="21" y="23"/>
                    <a:pt x="19" y="23"/>
                  </a:cubicBezTo>
                  <a:cubicBezTo>
                    <a:pt x="5" y="23"/>
                    <a:pt x="5" y="23"/>
                    <a:pt x="5" y="23"/>
                  </a:cubicBezTo>
                  <a:cubicBezTo>
                    <a:pt x="3" y="23"/>
                    <a:pt x="0" y="20"/>
                    <a:pt x="0" y="17"/>
                  </a:cubicBezTo>
                  <a:cubicBezTo>
                    <a:pt x="0" y="5"/>
                    <a:pt x="0" y="5"/>
                    <a:pt x="0" y="5"/>
                  </a:cubicBezTo>
                  <a:cubicBezTo>
                    <a:pt x="0" y="2"/>
                    <a:pt x="3" y="0"/>
                    <a:pt x="5" y="0"/>
                  </a:cubicBezTo>
                  <a:cubicBezTo>
                    <a:pt x="19" y="0"/>
                    <a:pt x="19" y="0"/>
                    <a:pt x="19" y="0"/>
                  </a:cubicBezTo>
                  <a:cubicBezTo>
                    <a:pt x="21" y="0"/>
                    <a:pt x="23" y="2"/>
                    <a:pt x="23" y="5"/>
                  </a:cubicBezTo>
                  <a:lnTo>
                    <a:pt x="23" y="17"/>
                  </a:lnTo>
                  <a:close/>
                </a:path>
              </a:pathLst>
            </a:custGeom>
            <a:solidFill>
              <a:srgbClr val="B3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79"/>
            <p:cNvSpPr>
              <a:spLocks/>
            </p:cNvSpPr>
            <p:nvPr/>
          </p:nvSpPr>
          <p:spPr bwMode="auto">
            <a:xfrm>
              <a:off x="3595" y="871"/>
              <a:ext cx="143" cy="495"/>
            </a:xfrm>
            <a:custGeom>
              <a:avLst/>
              <a:gdLst>
                <a:gd name="T0" fmla="*/ 82 w 84"/>
                <a:gd name="T1" fmla="*/ 5 h 291"/>
                <a:gd name="T2" fmla="*/ 65 w 84"/>
                <a:gd name="T3" fmla="*/ 0 h 291"/>
                <a:gd name="T4" fmla="*/ 60 w 84"/>
                <a:gd name="T5" fmla="*/ 5 h 291"/>
                <a:gd name="T6" fmla="*/ 0 w 84"/>
                <a:gd name="T7" fmla="*/ 242 h 291"/>
                <a:gd name="T8" fmla="*/ 0 w 84"/>
                <a:gd name="T9" fmla="*/ 291 h 291"/>
                <a:gd name="T10" fmla="*/ 24 w 84"/>
                <a:gd name="T11" fmla="*/ 246 h 291"/>
                <a:gd name="T12" fmla="*/ 84 w 84"/>
                <a:gd name="T13" fmla="*/ 11 h 291"/>
                <a:gd name="T14" fmla="*/ 82 w 84"/>
                <a:gd name="T15" fmla="*/ 5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291">
                  <a:moveTo>
                    <a:pt x="82" y="5"/>
                  </a:moveTo>
                  <a:cubicBezTo>
                    <a:pt x="65" y="0"/>
                    <a:pt x="65" y="0"/>
                    <a:pt x="65" y="0"/>
                  </a:cubicBezTo>
                  <a:cubicBezTo>
                    <a:pt x="63" y="0"/>
                    <a:pt x="61" y="2"/>
                    <a:pt x="60" y="5"/>
                  </a:cubicBezTo>
                  <a:cubicBezTo>
                    <a:pt x="0" y="242"/>
                    <a:pt x="0" y="242"/>
                    <a:pt x="0" y="242"/>
                  </a:cubicBezTo>
                  <a:cubicBezTo>
                    <a:pt x="0" y="291"/>
                    <a:pt x="0" y="291"/>
                    <a:pt x="0" y="291"/>
                  </a:cubicBezTo>
                  <a:cubicBezTo>
                    <a:pt x="24" y="246"/>
                    <a:pt x="24" y="246"/>
                    <a:pt x="24" y="246"/>
                  </a:cubicBezTo>
                  <a:cubicBezTo>
                    <a:pt x="84" y="11"/>
                    <a:pt x="84" y="11"/>
                    <a:pt x="84" y="11"/>
                  </a:cubicBezTo>
                  <a:cubicBezTo>
                    <a:pt x="84" y="8"/>
                    <a:pt x="84" y="5"/>
                    <a:pt x="82" y="5"/>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80"/>
            <p:cNvSpPr>
              <a:spLocks/>
            </p:cNvSpPr>
            <p:nvPr/>
          </p:nvSpPr>
          <p:spPr bwMode="auto">
            <a:xfrm>
              <a:off x="3595" y="871"/>
              <a:ext cx="125" cy="495"/>
            </a:xfrm>
            <a:custGeom>
              <a:avLst/>
              <a:gdLst>
                <a:gd name="T0" fmla="*/ 73 w 73"/>
                <a:gd name="T1" fmla="*/ 2 h 291"/>
                <a:gd name="T2" fmla="*/ 65 w 73"/>
                <a:gd name="T3" fmla="*/ 0 h 291"/>
                <a:gd name="T4" fmla="*/ 60 w 73"/>
                <a:gd name="T5" fmla="*/ 5 h 291"/>
                <a:gd name="T6" fmla="*/ 0 w 73"/>
                <a:gd name="T7" fmla="*/ 242 h 291"/>
                <a:gd name="T8" fmla="*/ 0 w 73"/>
                <a:gd name="T9" fmla="*/ 291 h 291"/>
                <a:gd name="T10" fmla="*/ 73 w 73"/>
                <a:gd name="T11" fmla="*/ 2 h 291"/>
              </a:gdLst>
              <a:ahLst/>
              <a:cxnLst>
                <a:cxn ang="0">
                  <a:pos x="T0" y="T1"/>
                </a:cxn>
                <a:cxn ang="0">
                  <a:pos x="T2" y="T3"/>
                </a:cxn>
                <a:cxn ang="0">
                  <a:pos x="T4" y="T5"/>
                </a:cxn>
                <a:cxn ang="0">
                  <a:pos x="T6" y="T7"/>
                </a:cxn>
                <a:cxn ang="0">
                  <a:pos x="T8" y="T9"/>
                </a:cxn>
                <a:cxn ang="0">
                  <a:pos x="T10" y="T11"/>
                </a:cxn>
              </a:cxnLst>
              <a:rect l="0" t="0" r="r" b="b"/>
              <a:pathLst>
                <a:path w="73" h="291">
                  <a:moveTo>
                    <a:pt x="73" y="2"/>
                  </a:moveTo>
                  <a:cubicBezTo>
                    <a:pt x="65" y="0"/>
                    <a:pt x="65" y="0"/>
                    <a:pt x="65" y="0"/>
                  </a:cubicBezTo>
                  <a:cubicBezTo>
                    <a:pt x="63" y="0"/>
                    <a:pt x="61" y="2"/>
                    <a:pt x="60" y="5"/>
                  </a:cubicBezTo>
                  <a:cubicBezTo>
                    <a:pt x="0" y="242"/>
                    <a:pt x="0" y="242"/>
                    <a:pt x="0" y="242"/>
                  </a:cubicBezTo>
                  <a:cubicBezTo>
                    <a:pt x="0" y="291"/>
                    <a:pt x="0" y="291"/>
                    <a:pt x="0" y="291"/>
                  </a:cubicBezTo>
                  <a:lnTo>
                    <a:pt x="73" y="2"/>
                  </a:lnTo>
                  <a:close/>
                </a:path>
              </a:pathLst>
            </a:custGeom>
            <a:solidFill>
              <a:srgbClr val="C59B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81"/>
            <p:cNvSpPr>
              <a:spLocks/>
            </p:cNvSpPr>
            <p:nvPr/>
          </p:nvSpPr>
          <p:spPr bwMode="auto">
            <a:xfrm>
              <a:off x="3595" y="954"/>
              <a:ext cx="123" cy="337"/>
            </a:xfrm>
            <a:custGeom>
              <a:avLst/>
              <a:gdLst>
                <a:gd name="T0" fmla="*/ 84 w 123"/>
                <a:gd name="T1" fmla="*/ 0 h 337"/>
                <a:gd name="T2" fmla="*/ 0 w 123"/>
                <a:gd name="T3" fmla="*/ 327 h 337"/>
                <a:gd name="T4" fmla="*/ 16 w 123"/>
                <a:gd name="T5" fmla="*/ 310 h 337"/>
                <a:gd name="T6" fmla="*/ 19 w 123"/>
                <a:gd name="T7" fmla="*/ 337 h 337"/>
                <a:gd name="T8" fmla="*/ 36 w 123"/>
                <a:gd name="T9" fmla="*/ 315 h 337"/>
                <a:gd name="T10" fmla="*/ 41 w 123"/>
                <a:gd name="T11" fmla="*/ 335 h 337"/>
                <a:gd name="T12" fmla="*/ 41 w 123"/>
                <a:gd name="T13" fmla="*/ 335 h 337"/>
                <a:gd name="T14" fmla="*/ 123 w 123"/>
                <a:gd name="T15" fmla="*/ 10 h 337"/>
                <a:gd name="T16" fmla="*/ 84 w 123"/>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337">
                  <a:moveTo>
                    <a:pt x="84" y="0"/>
                  </a:moveTo>
                  <a:lnTo>
                    <a:pt x="0" y="327"/>
                  </a:lnTo>
                  <a:lnTo>
                    <a:pt x="16" y="310"/>
                  </a:lnTo>
                  <a:lnTo>
                    <a:pt x="19" y="337"/>
                  </a:lnTo>
                  <a:lnTo>
                    <a:pt x="36" y="315"/>
                  </a:lnTo>
                  <a:lnTo>
                    <a:pt x="41" y="335"/>
                  </a:lnTo>
                  <a:lnTo>
                    <a:pt x="41" y="335"/>
                  </a:lnTo>
                  <a:lnTo>
                    <a:pt x="123" y="10"/>
                  </a:lnTo>
                  <a:lnTo>
                    <a:pt x="84" y="0"/>
                  </a:lnTo>
                  <a:close/>
                </a:path>
              </a:pathLst>
            </a:custGeom>
            <a:solidFill>
              <a:srgbClr val="F1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82"/>
            <p:cNvSpPr>
              <a:spLocks/>
            </p:cNvSpPr>
            <p:nvPr/>
          </p:nvSpPr>
          <p:spPr bwMode="auto">
            <a:xfrm>
              <a:off x="3595" y="954"/>
              <a:ext cx="114" cy="337"/>
            </a:xfrm>
            <a:custGeom>
              <a:avLst/>
              <a:gdLst>
                <a:gd name="T0" fmla="*/ 36 w 114"/>
                <a:gd name="T1" fmla="*/ 316 h 337"/>
                <a:gd name="T2" fmla="*/ 114 w 114"/>
                <a:gd name="T3" fmla="*/ 7 h 337"/>
                <a:gd name="T4" fmla="*/ 84 w 114"/>
                <a:gd name="T5" fmla="*/ 0 h 337"/>
                <a:gd name="T6" fmla="*/ 0 w 114"/>
                <a:gd name="T7" fmla="*/ 327 h 337"/>
                <a:gd name="T8" fmla="*/ 16 w 114"/>
                <a:gd name="T9" fmla="*/ 310 h 337"/>
                <a:gd name="T10" fmla="*/ 19 w 114"/>
                <a:gd name="T11" fmla="*/ 337 h 337"/>
                <a:gd name="T12" fmla="*/ 36 w 114"/>
                <a:gd name="T13" fmla="*/ 315 h 337"/>
                <a:gd name="T14" fmla="*/ 36 w 114"/>
                <a:gd name="T15" fmla="*/ 31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337">
                  <a:moveTo>
                    <a:pt x="36" y="316"/>
                  </a:moveTo>
                  <a:lnTo>
                    <a:pt x="114" y="7"/>
                  </a:lnTo>
                  <a:lnTo>
                    <a:pt x="84" y="0"/>
                  </a:lnTo>
                  <a:lnTo>
                    <a:pt x="0" y="327"/>
                  </a:lnTo>
                  <a:lnTo>
                    <a:pt x="16" y="310"/>
                  </a:lnTo>
                  <a:lnTo>
                    <a:pt x="19" y="337"/>
                  </a:lnTo>
                  <a:lnTo>
                    <a:pt x="36" y="315"/>
                  </a:lnTo>
                  <a:lnTo>
                    <a:pt x="36" y="316"/>
                  </a:lnTo>
                  <a:close/>
                </a:path>
              </a:pathLst>
            </a:custGeom>
            <a:solidFill>
              <a:srgbClr val="F79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83"/>
            <p:cNvSpPr>
              <a:spLocks/>
            </p:cNvSpPr>
            <p:nvPr/>
          </p:nvSpPr>
          <p:spPr bwMode="auto">
            <a:xfrm>
              <a:off x="3595" y="954"/>
              <a:ext cx="92" cy="327"/>
            </a:xfrm>
            <a:custGeom>
              <a:avLst/>
              <a:gdLst>
                <a:gd name="T0" fmla="*/ 92 w 92"/>
                <a:gd name="T1" fmla="*/ 2 h 327"/>
                <a:gd name="T2" fmla="*/ 84 w 92"/>
                <a:gd name="T3" fmla="*/ 0 h 327"/>
                <a:gd name="T4" fmla="*/ 0 w 92"/>
                <a:gd name="T5" fmla="*/ 327 h 327"/>
                <a:gd name="T6" fmla="*/ 14 w 92"/>
                <a:gd name="T7" fmla="*/ 310 h 327"/>
                <a:gd name="T8" fmla="*/ 92 w 92"/>
                <a:gd name="T9" fmla="*/ 2 h 327"/>
              </a:gdLst>
              <a:ahLst/>
              <a:cxnLst>
                <a:cxn ang="0">
                  <a:pos x="T0" y="T1"/>
                </a:cxn>
                <a:cxn ang="0">
                  <a:pos x="T2" y="T3"/>
                </a:cxn>
                <a:cxn ang="0">
                  <a:pos x="T4" y="T5"/>
                </a:cxn>
                <a:cxn ang="0">
                  <a:pos x="T6" y="T7"/>
                </a:cxn>
                <a:cxn ang="0">
                  <a:pos x="T8" y="T9"/>
                </a:cxn>
              </a:cxnLst>
              <a:rect l="0" t="0" r="r" b="b"/>
              <a:pathLst>
                <a:path w="92" h="327">
                  <a:moveTo>
                    <a:pt x="92" y="2"/>
                  </a:moveTo>
                  <a:lnTo>
                    <a:pt x="84" y="0"/>
                  </a:lnTo>
                  <a:lnTo>
                    <a:pt x="0" y="327"/>
                  </a:lnTo>
                  <a:lnTo>
                    <a:pt x="14" y="310"/>
                  </a:lnTo>
                  <a:lnTo>
                    <a:pt x="92" y="2"/>
                  </a:ln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84"/>
            <p:cNvSpPr>
              <a:spLocks/>
            </p:cNvSpPr>
            <p:nvPr/>
          </p:nvSpPr>
          <p:spPr bwMode="auto">
            <a:xfrm>
              <a:off x="3595" y="1327"/>
              <a:ext cx="17" cy="39"/>
            </a:xfrm>
            <a:custGeom>
              <a:avLst/>
              <a:gdLst>
                <a:gd name="T0" fmla="*/ 0 w 17"/>
                <a:gd name="T1" fmla="*/ 39 h 39"/>
                <a:gd name="T2" fmla="*/ 17 w 17"/>
                <a:gd name="T3" fmla="*/ 6 h 39"/>
                <a:gd name="T4" fmla="*/ 16 w 17"/>
                <a:gd name="T5" fmla="*/ 3 h 39"/>
                <a:gd name="T6" fmla="*/ 9 w 17"/>
                <a:gd name="T7" fmla="*/ 5 h 39"/>
                <a:gd name="T8" fmla="*/ 5 w 17"/>
                <a:gd name="T9" fmla="*/ 0 h 39"/>
                <a:gd name="T10" fmla="*/ 0 w 17"/>
                <a:gd name="T11" fmla="*/ 3 h 39"/>
                <a:gd name="T12" fmla="*/ 0 w 1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7" h="39">
                  <a:moveTo>
                    <a:pt x="0" y="39"/>
                  </a:moveTo>
                  <a:lnTo>
                    <a:pt x="17" y="6"/>
                  </a:lnTo>
                  <a:lnTo>
                    <a:pt x="16" y="3"/>
                  </a:lnTo>
                  <a:lnTo>
                    <a:pt x="9" y="5"/>
                  </a:lnTo>
                  <a:lnTo>
                    <a:pt x="5" y="0"/>
                  </a:lnTo>
                  <a:lnTo>
                    <a:pt x="0" y="3"/>
                  </a:lnTo>
                  <a:lnTo>
                    <a:pt x="0" y="39"/>
                  </a:lnTo>
                  <a:close/>
                </a:path>
              </a:pathLst>
            </a:custGeom>
            <a:solidFill>
              <a:srgbClr val="19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85"/>
            <p:cNvSpPr>
              <a:spLocks/>
            </p:cNvSpPr>
            <p:nvPr/>
          </p:nvSpPr>
          <p:spPr bwMode="auto">
            <a:xfrm>
              <a:off x="3595" y="1327"/>
              <a:ext cx="9" cy="39"/>
            </a:xfrm>
            <a:custGeom>
              <a:avLst/>
              <a:gdLst>
                <a:gd name="T0" fmla="*/ 9 w 9"/>
                <a:gd name="T1" fmla="*/ 5 h 39"/>
                <a:gd name="T2" fmla="*/ 5 w 9"/>
                <a:gd name="T3" fmla="*/ 0 h 39"/>
                <a:gd name="T4" fmla="*/ 0 w 9"/>
                <a:gd name="T5" fmla="*/ 3 h 39"/>
                <a:gd name="T6" fmla="*/ 0 w 9"/>
                <a:gd name="T7" fmla="*/ 39 h 39"/>
                <a:gd name="T8" fmla="*/ 9 w 9"/>
                <a:gd name="T9" fmla="*/ 5 h 39"/>
              </a:gdLst>
              <a:ahLst/>
              <a:cxnLst>
                <a:cxn ang="0">
                  <a:pos x="T0" y="T1"/>
                </a:cxn>
                <a:cxn ang="0">
                  <a:pos x="T2" y="T3"/>
                </a:cxn>
                <a:cxn ang="0">
                  <a:pos x="T4" y="T5"/>
                </a:cxn>
                <a:cxn ang="0">
                  <a:pos x="T6" y="T7"/>
                </a:cxn>
                <a:cxn ang="0">
                  <a:pos x="T8" y="T9"/>
                </a:cxn>
              </a:cxnLst>
              <a:rect l="0" t="0" r="r" b="b"/>
              <a:pathLst>
                <a:path w="9" h="39">
                  <a:moveTo>
                    <a:pt x="9" y="5"/>
                  </a:moveTo>
                  <a:lnTo>
                    <a:pt x="5" y="0"/>
                  </a:lnTo>
                  <a:lnTo>
                    <a:pt x="0" y="3"/>
                  </a:lnTo>
                  <a:lnTo>
                    <a:pt x="0" y="39"/>
                  </a:lnTo>
                  <a:lnTo>
                    <a:pt x="9"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6"/>
            <p:cNvSpPr>
              <a:spLocks/>
            </p:cNvSpPr>
            <p:nvPr/>
          </p:nvSpPr>
          <p:spPr bwMode="auto">
            <a:xfrm>
              <a:off x="3679" y="871"/>
              <a:ext cx="59" cy="93"/>
            </a:xfrm>
            <a:custGeom>
              <a:avLst/>
              <a:gdLst>
                <a:gd name="T0" fmla="*/ 33 w 35"/>
                <a:gd name="T1" fmla="*/ 5 h 55"/>
                <a:gd name="T2" fmla="*/ 16 w 35"/>
                <a:gd name="T3" fmla="*/ 0 h 55"/>
                <a:gd name="T4" fmla="*/ 11 w 35"/>
                <a:gd name="T5" fmla="*/ 5 h 55"/>
                <a:gd name="T6" fmla="*/ 0 w 35"/>
                <a:gd name="T7" fmla="*/ 49 h 55"/>
                <a:gd name="T8" fmla="*/ 23 w 35"/>
                <a:gd name="T9" fmla="*/ 55 h 55"/>
                <a:gd name="T10" fmla="*/ 35 w 35"/>
                <a:gd name="T11" fmla="*/ 11 h 55"/>
                <a:gd name="T12" fmla="*/ 33 w 35"/>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3" y="5"/>
                  </a:moveTo>
                  <a:cubicBezTo>
                    <a:pt x="16" y="0"/>
                    <a:pt x="16" y="0"/>
                    <a:pt x="16" y="0"/>
                  </a:cubicBezTo>
                  <a:cubicBezTo>
                    <a:pt x="14" y="0"/>
                    <a:pt x="12" y="2"/>
                    <a:pt x="11" y="5"/>
                  </a:cubicBezTo>
                  <a:cubicBezTo>
                    <a:pt x="0" y="49"/>
                    <a:pt x="0" y="49"/>
                    <a:pt x="0" y="49"/>
                  </a:cubicBezTo>
                  <a:cubicBezTo>
                    <a:pt x="23" y="55"/>
                    <a:pt x="23" y="55"/>
                    <a:pt x="23" y="55"/>
                  </a:cubicBezTo>
                  <a:cubicBezTo>
                    <a:pt x="35" y="11"/>
                    <a:pt x="35" y="11"/>
                    <a:pt x="35" y="11"/>
                  </a:cubicBezTo>
                  <a:cubicBezTo>
                    <a:pt x="35" y="8"/>
                    <a:pt x="35" y="5"/>
                    <a:pt x="33" y="5"/>
                  </a:cubicBezTo>
                  <a:close/>
                </a:path>
              </a:pathLst>
            </a:custGeom>
            <a:solidFill>
              <a:srgbClr val="19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7"/>
            <p:cNvSpPr>
              <a:spLocks/>
            </p:cNvSpPr>
            <p:nvPr/>
          </p:nvSpPr>
          <p:spPr bwMode="auto">
            <a:xfrm>
              <a:off x="3679" y="871"/>
              <a:ext cx="51" cy="90"/>
            </a:xfrm>
            <a:custGeom>
              <a:avLst/>
              <a:gdLst>
                <a:gd name="T0" fmla="*/ 30 w 30"/>
                <a:gd name="T1" fmla="*/ 4 h 53"/>
                <a:gd name="T2" fmla="*/ 16 w 30"/>
                <a:gd name="T3" fmla="*/ 0 h 53"/>
                <a:gd name="T4" fmla="*/ 11 w 30"/>
                <a:gd name="T5" fmla="*/ 5 h 53"/>
                <a:gd name="T6" fmla="*/ 0 w 30"/>
                <a:gd name="T7" fmla="*/ 49 h 53"/>
                <a:gd name="T8" fmla="*/ 18 w 30"/>
                <a:gd name="T9" fmla="*/ 53 h 53"/>
                <a:gd name="T10" fmla="*/ 30 w 30"/>
                <a:gd name="T11" fmla="*/ 4 h 53"/>
              </a:gdLst>
              <a:ahLst/>
              <a:cxnLst>
                <a:cxn ang="0">
                  <a:pos x="T0" y="T1"/>
                </a:cxn>
                <a:cxn ang="0">
                  <a:pos x="T2" y="T3"/>
                </a:cxn>
                <a:cxn ang="0">
                  <a:pos x="T4" y="T5"/>
                </a:cxn>
                <a:cxn ang="0">
                  <a:pos x="T6" y="T7"/>
                </a:cxn>
                <a:cxn ang="0">
                  <a:pos x="T8" y="T9"/>
                </a:cxn>
                <a:cxn ang="0">
                  <a:pos x="T10" y="T11"/>
                </a:cxn>
              </a:cxnLst>
              <a:rect l="0" t="0" r="r" b="b"/>
              <a:pathLst>
                <a:path w="30" h="53">
                  <a:moveTo>
                    <a:pt x="30" y="4"/>
                  </a:moveTo>
                  <a:cubicBezTo>
                    <a:pt x="16" y="0"/>
                    <a:pt x="16" y="0"/>
                    <a:pt x="16" y="0"/>
                  </a:cubicBezTo>
                  <a:cubicBezTo>
                    <a:pt x="14" y="0"/>
                    <a:pt x="12" y="2"/>
                    <a:pt x="11" y="5"/>
                  </a:cubicBezTo>
                  <a:cubicBezTo>
                    <a:pt x="0" y="49"/>
                    <a:pt x="0" y="49"/>
                    <a:pt x="0" y="49"/>
                  </a:cubicBezTo>
                  <a:cubicBezTo>
                    <a:pt x="18" y="53"/>
                    <a:pt x="18" y="53"/>
                    <a:pt x="18" y="53"/>
                  </a:cubicBez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88"/>
            <p:cNvSpPr>
              <a:spLocks/>
            </p:cNvSpPr>
            <p:nvPr/>
          </p:nvSpPr>
          <p:spPr bwMode="auto">
            <a:xfrm>
              <a:off x="3679" y="871"/>
              <a:ext cx="30" cy="85"/>
            </a:xfrm>
            <a:custGeom>
              <a:avLst/>
              <a:gdLst>
                <a:gd name="T0" fmla="*/ 18 w 18"/>
                <a:gd name="T1" fmla="*/ 1 h 50"/>
                <a:gd name="T2" fmla="*/ 16 w 18"/>
                <a:gd name="T3" fmla="*/ 0 h 50"/>
                <a:gd name="T4" fmla="*/ 11 w 18"/>
                <a:gd name="T5" fmla="*/ 5 h 50"/>
                <a:gd name="T6" fmla="*/ 0 w 18"/>
                <a:gd name="T7" fmla="*/ 49 h 50"/>
                <a:gd name="T8" fmla="*/ 5 w 18"/>
                <a:gd name="T9" fmla="*/ 50 h 50"/>
                <a:gd name="T10" fmla="*/ 18 w 18"/>
                <a:gd name="T11" fmla="*/ 1 h 50"/>
              </a:gdLst>
              <a:ahLst/>
              <a:cxnLst>
                <a:cxn ang="0">
                  <a:pos x="T0" y="T1"/>
                </a:cxn>
                <a:cxn ang="0">
                  <a:pos x="T2" y="T3"/>
                </a:cxn>
                <a:cxn ang="0">
                  <a:pos x="T4" y="T5"/>
                </a:cxn>
                <a:cxn ang="0">
                  <a:pos x="T6" y="T7"/>
                </a:cxn>
                <a:cxn ang="0">
                  <a:pos x="T8" y="T9"/>
                </a:cxn>
                <a:cxn ang="0">
                  <a:pos x="T10" y="T11"/>
                </a:cxn>
              </a:cxnLst>
              <a:rect l="0" t="0" r="r" b="b"/>
              <a:pathLst>
                <a:path w="18" h="50">
                  <a:moveTo>
                    <a:pt x="18" y="1"/>
                  </a:moveTo>
                  <a:cubicBezTo>
                    <a:pt x="16" y="0"/>
                    <a:pt x="16" y="0"/>
                    <a:pt x="16" y="0"/>
                  </a:cubicBezTo>
                  <a:cubicBezTo>
                    <a:pt x="14" y="0"/>
                    <a:pt x="12" y="2"/>
                    <a:pt x="11" y="5"/>
                  </a:cubicBezTo>
                  <a:cubicBezTo>
                    <a:pt x="0" y="49"/>
                    <a:pt x="0" y="49"/>
                    <a:pt x="0" y="49"/>
                  </a:cubicBezTo>
                  <a:cubicBezTo>
                    <a:pt x="5" y="50"/>
                    <a:pt x="5" y="50"/>
                    <a:pt x="5" y="50"/>
                  </a:cubicBezTo>
                  <a:lnTo>
                    <a:pt x="18" y="1"/>
                  </a:lnTo>
                  <a:close/>
                </a:path>
              </a:pathLst>
            </a:custGeom>
            <a:solidFill>
              <a:srgbClr val="4D4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Slide Number Placeholder 2">
            <a:extLst>
              <a:ext uri="{FF2B5EF4-FFF2-40B4-BE49-F238E27FC236}">
                <a16:creationId xmlns:a16="http://schemas.microsoft.com/office/drawing/2014/main" id="{ED9C9744-427B-4163-9F9A-E23D8A6C49DE}"/>
              </a:ext>
            </a:extLst>
          </p:cNvPr>
          <p:cNvSpPr>
            <a:spLocks noGrp="1"/>
          </p:cNvSpPr>
          <p:nvPr>
            <p:ph type="sldNum" sz="quarter" idx="12"/>
          </p:nvPr>
        </p:nvSpPr>
        <p:spPr/>
        <p:txBody>
          <a:bodyPr/>
          <a:lstStyle/>
          <a:p>
            <a:fld id="{2000F9E5-5AC6-4ABF-BAE3-2D85D7846523}" type="slidenum">
              <a:rPr lang="en-US" smtClean="0"/>
              <a:pPr/>
              <a:t>35</a:t>
            </a:fld>
            <a:endParaRPr lang="en-US" dirty="0"/>
          </a:p>
        </p:txBody>
      </p:sp>
    </p:spTree>
    <p:extLst>
      <p:ext uri="{BB962C8B-B14F-4D97-AF65-F5344CB8AC3E}">
        <p14:creationId xmlns:p14="http://schemas.microsoft.com/office/powerpoint/2010/main" val="686320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81000" y="6096000"/>
            <a:ext cx="8305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04: Budget Amendment Reports</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412B9B9E-C95D-4111-B1C2-DD544F9F9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0F9E5-5AC6-4ABF-BAE3-2D85D784652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AC51B430-6330-4853-8F0F-65C9B56D2B91}"/>
              </a:ext>
            </a:extLst>
          </p:cNvPr>
          <p:cNvSpPr txBox="1"/>
          <p:nvPr/>
        </p:nvSpPr>
        <p:spPr>
          <a:xfrm>
            <a:off x="1066800" y="1600200"/>
            <a:ext cx="67818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 TO UR BUDGET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Follow along with trainer</a:t>
            </a:r>
          </a:p>
        </p:txBody>
      </p:sp>
    </p:spTree>
    <p:extLst>
      <p:ext uri="{BB962C8B-B14F-4D97-AF65-F5344CB8AC3E}">
        <p14:creationId xmlns:p14="http://schemas.microsoft.com/office/powerpoint/2010/main" val="32948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784350"/>
            <a:ext cx="5029200" cy="4297003"/>
          </a:xfrm>
        </p:spPr>
        <p:txBody>
          <a:bodyPr>
            <a:normAutofit/>
          </a:bodyPr>
          <a:lstStyle/>
          <a:p>
            <a:pPr lvl="0"/>
            <a:r>
              <a:rPr lang="en-US" dirty="0"/>
              <a:t>Reports provide key data in condensed format</a:t>
            </a:r>
            <a:endParaRPr lang="en-GB" dirty="0"/>
          </a:p>
          <a:p>
            <a:r>
              <a:rPr lang="en-GB" dirty="0"/>
              <a:t>Save snapshots and send to colleagues or print them out</a:t>
            </a:r>
          </a:p>
          <a:p>
            <a:r>
              <a:rPr lang="en-GB" dirty="0"/>
              <a:t>Easy to update</a:t>
            </a:r>
          </a:p>
          <a:p>
            <a:pPr lvl="0"/>
            <a:r>
              <a:rPr lang="en-US" dirty="0"/>
              <a:t>Automatic reports available</a:t>
            </a:r>
          </a:p>
          <a:p>
            <a:pPr lvl="0"/>
            <a:r>
              <a:rPr lang="en-US" dirty="0"/>
              <a:t>Download reports for further analysis in Excel</a:t>
            </a:r>
          </a:p>
        </p:txBody>
      </p:sp>
      <p:grpSp>
        <p:nvGrpSpPr>
          <p:cNvPr id="6" name="Group 5">
            <a:extLst>
              <a:ext uri="{FF2B5EF4-FFF2-40B4-BE49-F238E27FC236}">
                <a16:creationId xmlns:a16="http://schemas.microsoft.com/office/drawing/2014/main" id="{BB33876A-B916-4044-A99B-CB81C6AB888C}"/>
              </a:ext>
            </a:extLst>
          </p:cNvPr>
          <p:cNvGrpSpPr/>
          <p:nvPr/>
        </p:nvGrpSpPr>
        <p:grpSpPr>
          <a:xfrm>
            <a:off x="756440" y="1992930"/>
            <a:ext cx="1955073" cy="1957739"/>
            <a:chOff x="4151313" y="4835222"/>
            <a:chExt cx="1163638" cy="1165225"/>
          </a:xfrm>
          <a:effectLst>
            <a:outerShdw blurRad="50800" dist="38100" dir="2700000" algn="tl" rotWithShape="0">
              <a:prstClr val="black">
                <a:alpha val="40000"/>
              </a:prstClr>
            </a:outerShdw>
          </a:effectLst>
        </p:grpSpPr>
        <p:sp>
          <p:nvSpPr>
            <p:cNvPr id="7" name="Oval 608">
              <a:extLst>
                <a:ext uri="{FF2B5EF4-FFF2-40B4-BE49-F238E27FC236}">
                  <a16:creationId xmlns:a16="http://schemas.microsoft.com/office/drawing/2014/main" id="{277AFC20-1949-46DF-8370-631067D86649}"/>
                </a:ext>
              </a:extLst>
            </p:cNvPr>
            <p:cNvSpPr>
              <a:spLocks noChangeArrowheads="1"/>
            </p:cNvSpPr>
            <p:nvPr/>
          </p:nvSpPr>
          <p:spPr bwMode="auto">
            <a:xfrm>
              <a:off x="4151313" y="4835222"/>
              <a:ext cx="1163638" cy="1165225"/>
            </a:xfrm>
            <a:prstGeom prst="ellipse">
              <a:avLst/>
            </a:prstGeom>
            <a:solidFill>
              <a:srgbClr val="95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09">
              <a:extLst>
                <a:ext uri="{FF2B5EF4-FFF2-40B4-BE49-F238E27FC236}">
                  <a16:creationId xmlns:a16="http://schemas.microsoft.com/office/drawing/2014/main" id="{3CACCD12-1557-495E-B631-B5A06260A901}"/>
                </a:ext>
              </a:extLst>
            </p:cNvPr>
            <p:cNvSpPr>
              <a:spLocks/>
            </p:cNvSpPr>
            <p:nvPr/>
          </p:nvSpPr>
          <p:spPr bwMode="auto">
            <a:xfrm>
              <a:off x="4498976" y="5066997"/>
              <a:ext cx="812800" cy="930275"/>
            </a:xfrm>
            <a:custGeom>
              <a:avLst/>
              <a:gdLst>
                <a:gd name="T0" fmla="*/ 255 w 255"/>
                <a:gd name="T1" fmla="*/ 126 h 291"/>
                <a:gd name="T2" fmla="*/ 144 w 255"/>
                <a:gd name="T3" fmla="*/ 16 h 291"/>
                <a:gd name="T4" fmla="*/ 140 w 255"/>
                <a:gd name="T5" fmla="*/ 14 h 291"/>
                <a:gd name="T6" fmla="*/ 92 w 255"/>
                <a:gd name="T7" fmla="*/ 14 h 291"/>
                <a:gd name="T8" fmla="*/ 83 w 255"/>
                <a:gd name="T9" fmla="*/ 4 h 291"/>
                <a:gd name="T10" fmla="*/ 83 w 255"/>
                <a:gd name="T11" fmla="*/ 4 h 291"/>
                <a:gd name="T12" fmla="*/ 83 w 255"/>
                <a:gd name="T13" fmla="*/ 4 h 291"/>
                <a:gd name="T14" fmla="*/ 83 w 255"/>
                <a:gd name="T15" fmla="*/ 4 h 291"/>
                <a:gd name="T16" fmla="*/ 83 w 255"/>
                <a:gd name="T17" fmla="*/ 4 h 291"/>
                <a:gd name="T18" fmla="*/ 81 w 255"/>
                <a:gd name="T19" fmla="*/ 2 h 291"/>
                <a:gd name="T20" fmla="*/ 81 w 255"/>
                <a:gd name="T21" fmla="*/ 2 h 291"/>
                <a:gd name="T22" fmla="*/ 78 w 255"/>
                <a:gd name="T23" fmla="*/ 1 h 291"/>
                <a:gd name="T24" fmla="*/ 78 w 255"/>
                <a:gd name="T25" fmla="*/ 1 h 291"/>
                <a:gd name="T26" fmla="*/ 76 w 255"/>
                <a:gd name="T27" fmla="*/ 1 h 291"/>
                <a:gd name="T28" fmla="*/ 76 w 255"/>
                <a:gd name="T29" fmla="*/ 1 h 291"/>
                <a:gd name="T30" fmla="*/ 73 w 255"/>
                <a:gd name="T31" fmla="*/ 0 h 291"/>
                <a:gd name="T32" fmla="*/ 60 w 255"/>
                <a:gd name="T33" fmla="*/ 14 h 291"/>
                <a:gd name="T34" fmla="*/ 7 w 255"/>
                <a:gd name="T35" fmla="*/ 14 h 291"/>
                <a:gd name="T36" fmla="*/ 2 w 255"/>
                <a:gd name="T37" fmla="*/ 16 h 291"/>
                <a:gd name="T38" fmla="*/ 0 w 255"/>
                <a:gd name="T39" fmla="*/ 21 h 291"/>
                <a:gd name="T40" fmla="*/ 0 w 255"/>
                <a:gd name="T41" fmla="*/ 66 h 291"/>
                <a:gd name="T42" fmla="*/ 0 w 255"/>
                <a:gd name="T43" fmla="*/ 198 h 291"/>
                <a:gd name="T44" fmla="*/ 2 w 255"/>
                <a:gd name="T45" fmla="*/ 203 h 291"/>
                <a:gd name="T46" fmla="*/ 90 w 255"/>
                <a:gd name="T47" fmla="*/ 291 h 291"/>
                <a:gd name="T48" fmla="*/ 255 w 255"/>
                <a:gd name="T49"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91">
                  <a:moveTo>
                    <a:pt x="255" y="126"/>
                  </a:moveTo>
                  <a:cubicBezTo>
                    <a:pt x="144" y="16"/>
                    <a:pt x="144" y="16"/>
                    <a:pt x="144" y="16"/>
                  </a:cubicBezTo>
                  <a:cubicBezTo>
                    <a:pt x="143" y="14"/>
                    <a:pt x="141" y="14"/>
                    <a:pt x="140" y="14"/>
                  </a:cubicBezTo>
                  <a:cubicBezTo>
                    <a:pt x="92" y="14"/>
                    <a:pt x="92" y="14"/>
                    <a:pt x="92" y="1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2" y="3"/>
                    <a:pt x="81" y="3"/>
                    <a:pt x="81" y="2"/>
                  </a:cubicBezTo>
                  <a:cubicBezTo>
                    <a:pt x="81" y="2"/>
                    <a:pt x="81" y="2"/>
                    <a:pt x="81" y="2"/>
                  </a:cubicBezTo>
                  <a:cubicBezTo>
                    <a:pt x="80" y="2"/>
                    <a:pt x="79" y="2"/>
                    <a:pt x="78" y="1"/>
                  </a:cubicBezTo>
                  <a:cubicBezTo>
                    <a:pt x="78" y="1"/>
                    <a:pt x="78" y="1"/>
                    <a:pt x="78" y="1"/>
                  </a:cubicBezTo>
                  <a:cubicBezTo>
                    <a:pt x="78" y="1"/>
                    <a:pt x="77" y="1"/>
                    <a:pt x="76" y="1"/>
                  </a:cubicBezTo>
                  <a:cubicBezTo>
                    <a:pt x="76" y="1"/>
                    <a:pt x="76" y="1"/>
                    <a:pt x="76" y="1"/>
                  </a:cubicBezTo>
                  <a:cubicBezTo>
                    <a:pt x="75" y="0"/>
                    <a:pt x="74" y="0"/>
                    <a:pt x="73" y="0"/>
                  </a:cubicBezTo>
                  <a:cubicBezTo>
                    <a:pt x="66" y="0"/>
                    <a:pt x="60" y="6"/>
                    <a:pt x="60" y="14"/>
                  </a:cubicBezTo>
                  <a:cubicBezTo>
                    <a:pt x="7" y="14"/>
                    <a:pt x="7" y="14"/>
                    <a:pt x="7" y="14"/>
                  </a:cubicBezTo>
                  <a:cubicBezTo>
                    <a:pt x="5" y="14"/>
                    <a:pt x="4" y="14"/>
                    <a:pt x="2" y="16"/>
                  </a:cubicBezTo>
                  <a:cubicBezTo>
                    <a:pt x="1" y="17"/>
                    <a:pt x="0" y="19"/>
                    <a:pt x="0" y="21"/>
                  </a:cubicBezTo>
                  <a:cubicBezTo>
                    <a:pt x="0" y="66"/>
                    <a:pt x="0" y="66"/>
                    <a:pt x="0" y="66"/>
                  </a:cubicBezTo>
                  <a:cubicBezTo>
                    <a:pt x="0" y="198"/>
                    <a:pt x="0" y="198"/>
                    <a:pt x="0" y="198"/>
                  </a:cubicBezTo>
                  <a:cubicBezTo>
                    <a:pt x="0" y="200"/>
                    <a:pt x="1" y="202"/>
                    <a:pt x="2" y="203"/>
                  </a:cubicBezTo>
                  <a:cubicBezTo>
                    <a:pt x="90" y="291"/>
                    <a:pt x="90" y="291"/>
                    <a:pt x="90" y="291"/>
                  </a:cubicBezTo>
                  <a:cubicBezTo>
                    <a:pt x="177" y="283"/>
                    <a:pt x="247" y="213"/>
                    <a:pt x="255" y="126"/>
                  </a:cubicBezTo>
                  <a:close/>
                </a:path>
              </a:pathLst>
            </a:custGeom>
            <a:solidFill>
              <a:srgbClr val="71C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610">
              <a:extLst>
                <a:ext uri="{FF2B5EF4-FFF2-40B4-BE49-F238E27FC236}">
                  <a16:creationId xmlns:a16="http://schemas.microsoft.com/office/drawing/2014/main" id="{FF0B9C46-56BA-44DC-94B7-DAB298A8EC0E}"/>
                </a:ext>
              </a:extLst>
            </p:cNvPr>
            <p:cNvSpPr>
              <a:spLocks noChangeArrowheads="1"/>
            </p:cNvSpPr>
            <p:nvPr/>
          </p:nvSpPr>
          <p:spPr bwMode="auto">
            <a:xfrm>
              <a:off x="4999038" y="5278135"/>
              <a:ext cx="19050" cy="384175"/>
            </a:xfrm>
            <a:prstGeom prst="rect">
              <a:avLst/>
            </a:prstGeom>
            <a:solidFill>
              <a:srgbClr val="F483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11">
              <a:extLst>
                <a:ext uri="{FF2B5EF4-FFF2-40B4-BE49-F238E27FC236}">
                  <a16:creationId xmlns:a16="http://schemas.microsoft.com/office/drawing/2014/main" id="{7BFD68AA-EA9B-4198-9838-8C705B117B27}"/>
                </a:ext>
              </a:extLst>
            </p:cNvPr>
            <p:cNvSpPr>
              <a:spLocks noChangeArrowheads="1"/>
            </p:cNvSpPr>
            <p:nvPr/>
          </p:nvSpPr>
          <p:spPr bwMode="auto">
            <a:xfrm>
              <a:off x="5018088" y="5278135"/>
              <a:ext cx="22225" cy="384175"/>
            </a:xfrm>
            <a:prstGeom prst="rect">
              <a:avLst/>
            </a:prstGeom>
            <a:solidFill>
              <a:srgbClr val="EA6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612">
              <a:extLst>
                <a:ext uri="{FF2B5EF4-FFF2-40B4-BE49-F238E27FC236}">
                  <a16:creationId xmlns:a16="http://schemas.microsoft.com/office/drawing/2014/main" id="{5556FE37-9996-4BD8-8752-381DE7807DE9}"/>
                </a:ext>
              </a:extLst>
            </p:cNvPr>
            <p:cNvSpPr>
              <a:spLocks noChangeArrowheads="1"/>
            </p:cNvSpPr>
            <p:nvPr/>
          </p:nvSpPr>
          <p:spPr bwMode="auto">
            <a:xfrm>
              <a:off x="5040313" y="5278135"/>
              <a:ext cx="22225" cy="384175"/>
            </a:xfrm>
            <a:prstGeom prst="rect">
              <a:avLst/>
            </a:prstGeom>
            <a:solidFill>
              <a:srgbClr val="E350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13">
              <a:extLst>
                <a:ext uri="{FF2B5EF4-FFF2-40B4-BE49-F238E27FC236}">
                  <a16:creationId xmlns:a16="http://schemas.microsoft.com/office/drawing/2014/main" id="{F0F064EA-9341-4161-9FA1-BDD858812147}"/>
                </a:ext>
              </a:extLst>
            </p:cNvPr>
            <p:cNvSpPr>
              <a:spLocks/>
            </p:cNvSpPr>
            <p:nvPr/>
          </p:nvSpPr>
          <p:spPr bwMode="auto">
            <a:xfrm>
              <a:off x="4999038" y="5240035"/>
              <a:ext cx="63500" cy="38100"/>
            </a:xfrm>
            <a:custGeom>
              <a:avLst/>
              <a:gdLst>
                <a:gd name="T0" fmla="*/ 40 w 40"/>
                <a:gd name="T1" fmla="*/ 24 h 24"/>
                <a:gd name="T2" fmla="*/ 26 w 40"/>
                <a:gd name="T3" fmla="*/ 0 h 24"/>
                <a:gd name="T4" fmla="*/ 12 w 40"/>
                <a:gd name="T5" fmla="*/ 0 h 24"/>
                <a:gd name="T6" fmla="*/ 0 w 40"/>
                <a:gd name="T7" fmla="*/ 24 h 24"/>
                <a:gd name="T8" fmla="*/ 40 w 40"/>
                <a:gd name="T9" fmla="*/ 24 h 24"/>
              </a:gdLst>
              <a:ahLst/>
              <a:cxnLst>
                <a:cxn ang="0">
                  <a:pos x="T0" y="T1"/>
                </a:cxn>
                <a:cxn ang="0">
                  <a:pos x="T2" y="T3"/>
                </a:cxn>
                <a:cxn ang="0">
                  <a:pos x="T4" y="T5"/>
                </a:cxn>
                <a:cxn ang="0">
                  <a:pos x="T6" y="T7"/>
                </a:cxn>
                <a:cxn ang="0">
                  <a:pos x="T8" y="T9"/>
                </a:cxn>
              </a:cxnLst>
              <a:rect l="0" t="0" r="r" b="b"/>
              <a:pathLst>
                <a:path w="40" h="24">
                  <a:moveTo>
                    <a:pt x="40" y="24"/>
                  </a:moveTo>
                  <a:lnTo>
                    <a:pt x="26" y="0"/>
                  </a:lnTo>
                  <a:lnTo>
                    <a:pt x="12" y="0"/>
                  </a:lnTo>
                  <a:lnTo>
                    <a:pt x="0" y="24"/>
                  </a:lnTo>
                  <a:lnTo>
                    <a:pt x="4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14">
              <a:extLst>
                <a:ext uri="{FF2B5EF4-FFF2-40B4-BE49-F238E27FC236}">
                  <a16:creationId xmlns:a16="http://schemas.microsoft.com/office/drawing/2014/main" id="{3876BB80-FAF3-45B2-A45E-5A988A1E4D86}"/>
                </a:ext>
              </a:extLst>
            </p:cNvPr>
            <p:cNvSpPr>
              <a:spLocks/>
            </p:cNvSpPr>
            <p:nvPr/>
          </p:nvSpPr>
          <p:spPr bwMode="auto">
            <a:xfrm>
              <a:off x="5033963" y="5240035"/>
              <a:ext cx="28575" cy="38100"/>
            </a:xfrm>
            <a:custGeom>
              <a:avLst/>
              <a:gdLst>
                <a:gd name="T0" fmla="*/ 18 w 18"/>
                <a:gd name="T1" fmla="*/ 24 h 24"/>
                <a:gd name="T2" fmla="*/ 4 w 18"/>
                <a:gd name="T3" fmla="*/ 24 h 24"/>
                <a:gd name="T4" fmla="*/ 0 w 18"/>
                <a:gd name="T5" fmla="*/ 0 h 24"/>
                <a:gd name="T6" fmla="*/ 4 w 18"/>
                <a:gd name="T7" fmla="*/ 0 h 24"/>
                <a:gd name="T8" fmla="*/ 18 w 18"/>
                <a:gd name="T9" fmla="*/ 24 h 24"/>
              </a:gdLst>
              <a:ahLst/>
              <a:cxnLst>
                <a:cxn ang="0">
                  <a:pos x="T0" y="T1"/>
                </a:cxn>
                <a:cxn ang="0">
                  <a:pos x="T2" y="T3"/>
                </a:cxn>
                <a:cxn ang="0">
                  <a:pos x="T4" y="T5"/>
                </a:cxn>
                <a:cxn ang="0">
                  <a:pos x="T6" y="T7"/>
                </a:cxn>
                <a:cxn ang="0">
                  <a:pos x="T8" y="T9"/>
                </a:cxn>
              </a:cxnLst>
              <a:rect l="0" t="0" r="r" b="b"/>
              <a:pathLst>
                <a:path w="18" h="24">
                  <a:moveTo>
                    <a:pt x="18" y="24"/>
                  </a:moveTo>
                  <a:lnTo>
                    <a:pt x="4" y="24"/>
                  </a:lnTo>
                  <a:lnTo>
                    <a:pt x="0" y="0"/>
                  </a:lnTo>
                  <a:lnTo>
                    <a:pt x="4" y="0"/>
                  </a:lnTo>
                  <a:lnTo>
                    <a:pt x="18" y="24"/>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15">
              <a:extLst>
                <a:ext uri="{FF2B5EF4-FFF2-40B4-BE49-F238E27FC236}">
                  <a16:creationId xmlns:a16="http://schemas.microsoft.com/office/drawing/2014/main" id="{04FD498A-B8D7-421B-B329-ECD24A63E843}"/>
                </a:ext>
              </a:extLst>
            </p:cNvPr>
            <p:cNvSpPr>
              <a:spLocks/>
            </p:cNvSpPr>
            <p:nvPr/>
          </p:nvSpPr>
          <p:spPr bwMode="auto">
            <a:xfrm>
              <a:off x="5018088" y="5220985"/>
              <a:ext cx="22225" cy="19050"/>
            </a:xfrm>
            <a:custGeom>
              <a:avLst/>
              <a:gdLst>
                <a:gd name="T0" fmla="*/ 14 w 14"/>
                <a:gd name="T1" fmla="*/ 12 h 12"/>
                <a:gd name="T2" fmla="*/ 8 w 14"/>
                <a:gd name="T3" fmla="*/ 0 h 12"/>
                <a:gd name="T4" fmla="*/ 0 w 14"/>
                <a:gd name="T5" fmla="*/ 12 h 12"/>
                <a:gd name="T6" fmla="*/ 14 w 14"/>
                <a:gd name="T7" fmla="*/ 12 h 12"/>
              </a:gdLst>
              <a:ahLst/>
              <a:cxnLst>
                <a:cxn ang="0">
                  <a:pos x="T0" y="T1"/>
                </a:cxn>
                <a:cxn ang="0">
                  <a:pos x="T2" y="T3"/>
                </a:cxn>
                <a:cxn ang="0">
                  <a:pos x="T4" y="T5"/>
                </a:cxn>
                <a:cxn ang="0">
                  <a:pos x="T6" y="T7"/>
                </a:cxn>
              </a:cxnLst>
              <a:rect l="0" t="0" r="r" b="b"/>
              <a:pathLst>
                <a:path w="14" h="12">
                  <a:moveTo>
                    <a:pt x="14" y="12"/>
                  </a:moveTo>
                  <a:lnTo>
                    <a:pt x="8" y="0"/>
                  </a:lnTo>
                  <a:lnTo>
                    <a:pt x="0" y="12"/>
                  </a:lnTo>
                  <a:lnTo>
                    <a:pt x="14" y="12"/>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616">
              <a:extLst>
                <a:ext uri="{FF2B5EF4-FFF2-40B4-BE49-F238E27FC236}">
                  <a16:creationId xmlns:a16="http://schemas.microsoft.com/office/drawing/2014/main" id="{50106CD9-D919-4A74-9408-D824FB557CE2}"/>
                </a:ext>
              </a:extLst>
            </p:cNvPr>
            <p:cNvSpPr>
              <a:spLocks noChangeArrowheads="1"/>
            </p:cNvSpPr>
            <p:nvPr/>
          </p:nvSpPr>
          <p:spPr bwMode="auto">
            <a:xfrm>
              <a:off x="5040313" y="5662310"/>
              <a:ext cx="22225" cy="22225"/>
            </a:xfrm>
            <a:prstGeom prst="rect">
              <a:avLst/>
            </a:prstGeom>
            <a:solidFill>
              <a:srgbClr val="E6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617">
              <a:extLst>
                <a:ext uri="{FF2B5EF4-FFF2-40B4-BE49-F238E27FC236}">
                  <a16:creationId xmlns:a16="http://schemas.microsoft.com/office/drawing/2014/main" id="{A19476CB-ECBC-4A35-BCF6-EE94E796E96E}"/>
                </a:ext>
              </a:extLst>
            </p:cNvPr>
            <p:cNvSpPr>
              <a:spLocks noChangeArrowheads="1"/>
            </p:cNvSpPr>
            <p:nvPr/>
          </p:nvSpPr>
          <p:spPr bwMode="auto">
            <a:xfrm>
              <a:off x="4999038" y="5662310"/>
              <a:ext cx="4127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18">
              <a:extLst>
                <a:ext uri="{FF2B5EF4-FFF2-40B4-BE49-F238E27FC236}">
                  <a16:creationId xmlns:a16="http://schemas.microsoft.com/office/drawing/2014/main" id="{4F19980C-1101-4607-87E5-857096701033}"/>
                </a:ext>
              </a:extLst>
            </p:cNvPr>
            <p:cNvSpPr>
              <a:spLocks/>
            </p:cNvSpPr>
            <p:nvPr/>
          </p:nvSpPr>
          <p:spPr bwMode="auto">
            <a:xfrm>
              <a:off x="5018088" y="5684535"/>
              <a:ext cx="44450" cy="38100"/>
            </a:xfrm>
            <a:custGeom>
              <a:avLst/>
              <a:gdLst>
                <a:gd name="T0" fmla="*/ 14 w 14"/>
                <a:gd name="T1" fmla="*/ 2 h 12"/>
                <a:gd name="T2" fmla="*/ 14 w 14"/>
                <a:gd name="T3" fmla="*/ 0 h 12"/>
                <a:gd name="T4" fmla="*/ 7 w 14"/>
                <a:gd name="T5" fmla="*/ 0 h 12"/>
                <a:gd name="T6" fmla="*/ 7 w 14"/>
                <a:gd name="T7" fmla="*/ 2 h 12"/>
                <a:gd name="T8" fmla="*/ 4 w 14"/>
                <a:gd name="T9" fmla="*/ 9 h 12"/>
                <a:gd name="T10" fmla="*/ 0 w 14"/>
                <a:gd name="T11" fmla="*/ 11 h 12"/>
                <a:gd name="T12" fmla="*/ 4 w 14"/>
                <a:gd name="T13" fmla="*/ 12 h 12"/>
                <a:gd name="T14" fmla="*/ 11 w 14"/>
                <a:gd name="T15" fmla="*/ 9 h 12"/>
                <a:gd name="T16" fmla="*/ 14 w 14"/>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14" y="2"/>
                  </a:moveTo>
                  <a:cubicBezTo>
                    <a:pt x="14" y="0"/>
                    <a:pt x="14" y="0"/>
                    <a:pt x="14" y="0"/>
                  </a:cubicBezTo>
                  <a:cubicBezTo>
                    <a:pt x="7" y="0"/>
                    <a:pt x="7" y="0"/>
                    <a:pt x="7" y="0"/>
                  </a:cubicBezTo>
                  <a:cubicBezTo>
                    <a:pt x="7" y="2"/>
                    <a:pt x="7" y="2"/>
                    <a:pt x="7" y="2"/>
                  </a:cubicBezTo>
                  <a:cubicBezTo>
                    <a:pt x="7" y="4"/>
                    <a:pt x="6" y="7"/>
                    <a:pt x="4" y="9"/>
                  </a:cubicBezTo>
                  <a:cubicBezTo>
                    <a:pt x="3" y="10"/>
                    <a:pt x="2" y="11"/>
                    <a:pt x="0" y="11"/>
                  </a:cubicBezTo>
                  <a:cubicBezTo>
                    <a:pt x="1" y="12"/>
                    <a:pt x="3" y="12"/>
                    <a:pt x="4" y="12"/>
                  </a:cubicBezTo>
                  <a:cubicBezTo>
                    <a:pt x="6" y="12"/>
                    <a:pt x="9" y="11"/>
                    <a:pt x="11" y="9"/>
                  </a:cubicBezTo>
                  <a:cubicBezTo>
                    <a:pt x="13" y="7"/>
                    <a:pt x="14" y="4"/>
                    <a:pt x="14" y="2"/>
                  </a:cubicBez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19">
              <a:extLst>
                <a:ext uri="{FF2B5EF4-FFF2-40B4-BE49-F238E27FC236}">
                  <a16:creationId xmlns:a16="http://schemas.microsoft.com/office/drawing/2014/main" id="{9A7E236E-8105-48A2-BD8A-A6C29BA08E2E}"/>
                </a:ext>
              </a:extLst>
            </p:cNvPr>
            <p:cNvSpPr>
              <a:spLocks/>
            </p:cNvSpPr>
            <p:nvPr/>
          </p:nvSpPr>
          <p:spPr bwMode="auto">
            <a:xfrm>
              <a:off x="4999038" y="5684535"/>
              <a:ext cx="41275" cy="34925"/>
            </a:xfrm>
            <a:custGeom>
              <a:avLst/>
              <a:gdLst>
                <a:gd name="T0" fmla="*/ 13 w 13"/>
                <a:gd name="T1" fmla="*/ 2 h 11"/>
                <a:gd name="T2" fmla="*/ 13 w 13"/>
                <a:gd name="T3" fmla="*/ 0 h 11"/>
                <a:gd name="T4" fmla="*/ 0 w 13"/>
                <a:gd name="T5" fmla="*/ 0 h 11"/>
                <a:gd name="T6" fmla="*/ 0 w 13"/>
                <a:gd name="T7" fmla="*/ 2 h 11"/>
                <a:gd name="T8" fmla="*/ 3 w 13"/>
                <a:gd name="T9" fmla="*/ 9 h 11"/>
                <a:gd name="T10" fmla="*/ 6 w 13"/>
                <a:gd name="T11" fmla="*/ 11 h 11"/>
                <a:gd name="T12" fmla="*/ 10 w 13"/>
                <a:gd name="T13" fmla="*/ 9 h 11"/>
                <a:gd name="T14" fmla="*/ 13 w 13"/>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3" y="2"/>
                  </a:moveTo>
                  <a:cubicBezTo>
                    <a:pt x="13" y="0"/>
                    <a:pt x="13" y="0"/>
                    <a:pt x="13" y="0"/>
                  </a:cubicBezTo>
                  <a:cubicBezTo>
                    <a:pt x="0" y="0"/>
                    <a:pt x="0" y="0"/>
                    <a:pt x="0" y="0"/>
                  </a:cubicBezTo>
                  <a:cubicBezTo>
                    <a:pt x="0" y="2"/>
                    <a:pt x="0" y="2"/>
                    <a:pt x="0" y="2"/>
                  </a:cubicBezTo>
                  <a:cubicBezTo>
                    <a:pt x="0" y="4"/>
                    <a:pt x="1" y="7"/>
                    <a:pt x="3" y="9"/>
                  </a:cubicBezTo>
                  <a:cubicBezTo>
                    <a:pt x="4" y="10"/>
                    <a:pt x="5" y="11"/>
                    <a:pt x="6" y="11"/>
                  </a:cubicBezTo>
                  <a:cubicBezTo>
                    <a:pt x="8" y="11"/>
                    <a:pt x="9" y="10"/>
                    <a:pt x="10" y="9"/>
                  </a:cubicBezTo>
                  <a:cubicBezTo>
                    <a:pt x="12" y="7"/>
                    <a:pt x="13" y="4"/>
                    <a:pt x="13" y="2"/>
                  </a:cubicBezTo>
                  <a:close/>
                </a:path>
              </a:pathLst>
            </a:custGeom>
            <a:solidFill>
              <a:srgbClr val="4A5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20">
              <a:extLst>
                <a:ext uri="{FF2B5EF4-FFF2-40B4-BE49-F238E27FC236}">
                  <a16:creationId xmlns:a16="http://schemas.microsoft.com/office/drawing/2014/main" id="{8239F1F3-0C0B-46C5-B688-1B15C1F1BD70}"/>
                </a:ext>
              </a:extLst>
            </p:cNvPr>
            <p:cNvSpPr>
              <a:spLocks/>
            </p:cNvSpPr>
            <p:nvPr/>
          </p:nvSpPr>
          <p:spPr bwMode="auto">
            <a:xfrm>
              <a:off x="4498976" y="5113035"/>
              <a:ext cx="465138" cy="609600"/>
            </a:xfrm>
            <a:custGeom>
              <a:avLst/>
              <a:gdLst>
                <a:gd name="T0" fmla="*/ 7 w 146"/>
                <a:gd name="T1" fmla="*/ 0 h 191"/>
                <a:gd name="T2" fmla="*/ 2 w 146"/>
                <a:gd name="T3" fmla="*/ 2 h 191"/>
                <a:gd name="T4" fmla="*/ 0 w 146"/>
                <a:gd name="T5" fmla="*/ 6 h 191"/>
                <a:gd name="T6" fmla="*/ 0 w 146"/>
                <a:gd name="T7" fmla="*/ 184 h 191"/>
                <a:gd name="T8" fmla="*/ 2 w 146"/>
                <a:gd name="T9" fmla="*/ 189 h 191"/>
                <a:gd name="T10" fmla="*/ 7 w 146"/>
                <a:gd name="T11" fmla="*/ 191 h 191"/>
                <a:gd name="T12" fmla="*/ 140 w 146"/>
                <a:gd name="T13" fmla="*/ 191 h 191"/>
                <a:gd name="T14" fmla="*/ 144 w 146"/>
                <a:gd name="T15" fmla="*/ 189 h 191"/>
                <a:gd name="T16" fmla="*/ 146 w 146"/>
                <a:gd name="T17" fmla="*/ 184 h 191"/>
                <a:gd name="T18" fmla="*/ 146 w 146"/>
                <a:gd name="T19" fmla="*/ 6 h 191"/>
                <a:gd name="T20" fmla="*/ 144 w 146"/>
                <a:gd name="T21" fmla="*/ 2 h 191"/>
                <a:gd name="T22" fmla="*/ 140 w 146"/>
                <a:gd name="T23" fmla="*/ 0 h 191"/>
                <a:gd name="T24" fmla="*/ 7 w 146"/>
                <a:gd name="T2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1">
                  <a:moveTo>
                    <a:pt x="7" y="0"/>
                  </a:moveTo>
                  <a:cubicBezTo>
                    <a:pt x="5" y="0"/>
                    <a:pt x="4" y="0"/>
                    <a:pt x="2" y="2"/>
                  </a:cubicBezTo>
                  <a:cubicBezTo>
                    <a:pt x="1" y="3"/>
                    <a:pt x="0" y="5"/>
                    <a:pt x="0" y="6"/>
                  </a:cubicBezTo>
                  <a:cubicBezTo>
                    <a:pt x="0" y="184"/>
                    <a:pt x="0" y="184"/>
                    <a:pt x="0" y="184"/>
                  </a:cubicBezTo>
                  <a:cubicBezTo>
                    <a:pt x="0" y="186"/>
                    <a:pt x="1" y="188"/>
                    <a:pt x="2" y="189"/>
                  </a:cubicBezTo>
                  <a:cubicBezTo>
                    <a:pt x="4" y="190"/>
                    <a:pt x="5" y="191"/>
                    <a:pt x="7" y="191"/>
                  </a:cubicBezTo>
                  <a:cubicBezTo>
                    <a:pt x="140" y="191"/>
                    <a:pt x="140" y="191"/>
                    <a:pt x="140" y="191"/>
                  </a:cubicBezTo>
                  <a:cubicBezTo>
                    <a:pt x="141" y="191"/>
                    <a:pt x="143" y="190"/>
                    <a:pt x="144" y="189"/>
                  </a:cubicBezTo>
                  <a:cubicBezTo>
                    <a:pt x="146" y="188"/>
                    <a:pt x="146" y="186"/>
                    <a:pt x="146" y="184"/>
                  </a:cubicBezTo>
                  <a:cubicBezTo>
                    <a:pt x="146" y="6"/>
                    <a:pt x="146" y="6"/>
                    <a:pt x="146" y="6"/>
                  </a:cubicBezTo>
                  <a:cubicBezTo>
                    <a:pt x="146" y="5"/>
                    <a:pt x="146" y="3"/>
                    <a:pt x="144" y="2"/>
                  </a:cubicBezTo>
                  <a:cubicBezTo>
                    <a:pt x="143" y="0"/>
                    <a:pt x="141" y="0"/>
                    <a:pt x="140" y="0"/>
                  </a:cubicBezTo>
                  <a:lnTo>
                    <a:pt x="7" y="0"/>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621">
              <a:extLst>
                <a:ext uri="{FF2B5EF4-FFF2-40B4-BE49-F238E27FC236}">
                  <a16:creationId xmlns:a16="http://schemas.microsoft.com/office/drawing/2014/main" id="{4C4BA2CC-EEC3-418E-A3BE-20EFE4DDEC02}"/>
                </a:ext>
              </a:extLst>
            </p:cNvPr>
            <p:cNvSpPr>
              <a:spLocks noChangeArrowheads="1"/>
            </p:cNvSpPr>
            <p:nvPr/>
          </p:nvSpPr>
          <p:spPr bwMode="auto">
            <a:xfrm>
              <a:off x="4549776" y="5113035"/>
              <a:ext cx="366713" cy="55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622">
              <a:extLst>
                <a:ext uri="{FF2B5EF4-FFF2-40B4-BE49-F238E27FC236}">
                  <a16:creationId xmlns:a16="http://schemas.microsoft.com/office/drawing/2014/main" id="{BF45A8B3-23F2-4F83-A1B1-0CD38373185C}"/>
                </a:ext>
              </a:extLst>
            </p:cNvPr>
            <p:cNvSpPr>
              <a:spLocks noChangeArrowheads="1"/>
            </p:cNvSpPr>
            <p:nvPr/>
          </p:nvSpPr>
          <p:spPr bwMode="auto">
            <a:xfrm>
              <a:off x="4587876" y="5319410"/>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623">
              <a:extLst>
                <a:ext uri="{FF2B5EF4-FFF2-40B4-BE49-F238E27FC236}">
                  <a16:creationId xmlns:a16="http://schemas.microsoft.com/office/drawing/2014/main" id="{E136F077-C9E1-4BC0-8260-D5CC22F27B13}"/>
                </a:ext>
              </a:extLst>
            </p:cNvPr>
            <p:cNvSpPr>
              <a:spLocks noChangeArrowheads="1"/>
            </p:cNvSpPr>
            <p:nvPr/>
          </p:nvSpPr>
          <p:spPr bwMode="auto">
            <a:xfrm>
              <a:off x="4587876" y="5367035"/>
              <a:ext cx="287338" cy="23813"/>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624">
              <a:extLst>
                <a:ext uri="{FF2B5EF4-FFF2-40B4-BE49-F238E27FC236}">
                  <a16:creationId xmlns:a16="http://schemas.microsoft.com/office/drawing/2014/main" id="{4B83EEE8-8E17-4F98-B969-975F8F5E2ECF}"/>
                </a:ext>
              </a:extLst>
            </p:cNvPr>
            <p:cNvSpPr>
              <a:spLocks noChangeArrowheads="1"/>
            </p:cNvSpPr>
            <p:nvPr/>
          </p:nvSpPr>
          <p:spPr bwMode="auto">
            <a:xfrm>
              <a:off x="4587876" y="5416247"/>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625">
              <a:extLst>
                <a:ext uri="{FF2B5EF4-FFF2-40B4-BE49-F238E27FC236}">
                  <a16:creationId xmlns:a16="http://schemas.microsoft.com/office/drawing/2014/main" id="{38730F0C-0FF1-4EE4-B421-3B2B29625B66}"/>
                </a:ext>
              </a:extLst>
            </p:cNvPr>
            <p:cNvSpPr>
              <a:spLocks noChangeArrowheads="1"/>
            </p:cNvSpPr>
            <p:nvPr/>
          </p:nvSpPr>
          <p:spPr bwMode="auto">
            <a:xfrm>
              <a:off x="4587876" y="5463872"/>
              <a:ext cx="287338"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626">
              <a:extLst>
                <a:ext uri="{FF2B5EF4-FFF2-40B4-BE49-F238E27FC236}">
                  <a16:creationId xmlns:a16="http://schemas.microsoft.com/office/drawing/2014/main" id="{B6A1BB01-0F45-44E4-B104-24C2242FBC67}"/>
                </a:ext>
              </a:extLst>
            </p:cNvPr>
            <p:cNvSpPr>
              <a:spLocks noChangeArrowheads="1"/>
            </p:cNvSpPr>
            <p:nvPr/>
          </p:nvSpPr>
          <p:spPr bwMode="auto">
            <a:xfrm>
              <a:off x="4587876" y="5511497"/>
              <a:ext cx="287338"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627">
              <a:extLst>
                <a:ext uri="{FF2B5EF4-FFF2-40B4-BE49-F238E27FC236}">
                  <a16:creationId xmlns:a16="http://schemas.microsoft.com/office/drawing/2014/main" id="{1AB4AB91-F394-4FE7-AE20-5633667AE77B}"/>
                </a:ext>
              </a:extLst>
            </p:cNvPr>
            <p:cNvSpPr>
              <a:spLocks noChangeArrowheads="1"/>
            </p:cNvSpPr>
            <p:nvPr/>
          </p:nvSpPr>
          <p:spPr bwMode="auto">
            <a:xfrm>
              <a:off x="4587876" y="5559122"/>
              <a:ext cx="142875" cy="25400"/>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628">
              <a:extLst>
                <a:ext uri="{FF2B5EF4-FFF2-40B4-BE49-F238E27FC236}">
                  <a16:creationId xmlns:a16="http://schemas.microsoft.com/office/drawing/2014/main" id="{F0D31A11-B17F-4969-B908-F583C2AAD136}"/>
                </a:ext>
              </a:extLst>
            </p:cNvPr>
            <p:cNvSpPr>
              <a:spLocks noChangeArrowheads="1"/>
            </p:cNvSpPr>
            <p:nvPr/>
          </p:nvSpPr>
          <p:spPr bwMode="auto">
            <a:xfrm>
              <a:off x="4654551" y="5220985"/>
              <a:ext cx="157163" cy="25400"/>
            </a:xfrm>
            <a:prstGeom prst="rect">
              <a:avLst/>
            </a:prstGeom>
            <a:solidFill>
              <a:srgbClr val="343C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629">
              <a:extLst>
                <a:ext uri="{FF2B5EF4-FFF2-40B4-BE49-F238E27FC236}">
                  <a16:creationId xmlns:a16="http://schemas.microsoft.com/office/drawing/2014/main" id="{F88DBD19-3B8D-4E97-A360-B35F0FD0EE88}"/>
                </a:ext>
              </a:extLst>
            </p:cNvPr>
            <p:cNvSpPr>
              <a:spLocks noChangeArrowheads="1"/>
            </p:cNvSpPr>
            <p:nvPr/>
          </p:nvSpPr>
          <p:spPr bwMode="auto">
            <a:xfrm>
              <a:off x="4587876" y="5271785"/>
              <a:ext cx="287338" cy="22225"/>
            </a:xfrm>
            <a:prstGeom prst="rect">
              <a:avLst/>
            </a:prstGeom>
            <a:solidFill>
              <a:srgbClr val="CCCB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30">
              <a:extLst>
                <a:ext uri="{FF2B5EF4-FFF2-40B4-BE49-F238E27FC236}">
                  <a16:creationId xmlns:a16="http://schemas.microsoft.com/office/drawing/2014/main" id="{DBACD706-42B6-43C8-8AB9-8AFE96908E62}"/>
                </a:ext>
              </a:extLst>
            </p:cNvPr>
            <p:cNvSpPr>
              <a:spLocks noEditPoints="1"/>
            </p:cNvSpPr>
            <p:nvPr/>
          </p:nvSpPr>
          <p:spPr bwMode="auto">
            <a:xfrm>
              <a:off x="4654551" y="5066997"/>
              <a:ext cx="157163" cy="93663"/>
            </a:xfrm>
            <a:custGeom>
              <a:avLst/>
              <a:gdLst>
                <a:gd name="T0" fmla="*/ 38 w 49"/>
                <a:gd name="T1" fmla="*/ 14 h 29"/>
                <a:gd name="T2" fmla="*/ 24 w 49"/>
                <a:gd name="T3" fmla="*/ 0 h 29"/>
                <a:gd name="T4" fmla="*/ 11 w 49"/>
                <a:gd name="T5" fmla="*/ 14 h 29"/>
                <a:gd name="T6" fmla="*/ 0 w 49"/>
                <a:gd name="T7" fmla="*/ 14 h 29"/>
                <a:gd name="T8" fmla="*/ 0 w 49"/>
                <a:gd name="T9" fmla="*/ 29 h 29"/>
                <a:gd name="T10" fmla="*/ 49 w 49"/>
                <a:gd name="T11" fmla="*/ 29 h 29"/>
                <a:gd name="T12" fmla="*/ 49 w 49"/>
                <a:gd name="T13" fmla="*/ 14 h 29"/>
                <a:gd name="T14" fmla="*/ 38 w 49"/>
                <a:gd name="T15" fmla="*/ 14 h 29"/>
                <a:gd name="T16" fmla="*/ 19 w 49"/>
                <a:gd name="T17" fmla="*/ 14 h 29"/>
                <a:gd name="T18" fmla="*/ 24 w 49"/>
                <a:gd name="T19" fmla="*/ 8 h 29"/>
                <a:gd name="T20" fmla="*/ 30 w 49"/>
                <a:gd name="T21" fmla="*/ 14 h 29"/>
                <a:gd name="T22" fmla="*/ 19 w 49"/>
                <a:gd name="T2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9">
                  <a:moveTo>
                    <a:pt x="38" y="14"/>
                  </a:moveTo>
                  <a:cubicBezTo>
                    <a:pt x="38" y="6"/>
                    <a:pt x="32" y="0"/>
                    <a:pt x="24" y="0"/>
                  </a:cubicBezTo>
                  <a:cubicBezTo>
                    <a:pt x="17" y="0"/>
                    <a:pt x="11" y="6"/>
                    <a:pt x="11" y="14"/>
                  </a:cubicBezTo>
                  <a:cubicBezTo>
                    <a:pt x="0" y="14"/>
                    <a:pt x="0" y="14"/>
                    <a:pt x="0" y="14"/>
                  </a:cubicBezTo>
                  <a:cubicBezTo>
                    <a:pt x="0" y="29"/>
                    <a:pt x="0" y="29"/>
                    <a:pt x="0" y="29"/>
                  </a:cubicBezTo>
                  <a:cubicBezTo>
                    <a:pt x="49" y="29"/>
                    <a:pt x="49" y="29"/>
                    <a:pt x="49" y="29"/>
                  </a:cubicBezTo>
                  <a:cubicBezTo>
                    <a:pt x="49" y="14"/>
                    <a:pt x="49" y="14"/>
                    <a:pt x="49" y="14"/>
                  </a:cubicBezTo>
                  <a:lnTo>
                    <a:pt x="38" y="14"/>
                  </a:lnTo>
                  <a:close/>
                  <a:moveTo>
                    <a:pt x="19" y="14"/>
                  </a:moveTo>
                  <a:cubicBezTo>
                    <a:pt x="19" y="11"/>
                    <a:pt x="21" y="8"/>
                    <a:pt x="24" y="8"/>
                  </a:cubicBezTo>
                  <a:cubicBezTo>
                    <a:pt x="27" y="8"/>
                    <a:pt x="30" y="11"/>
                    <a:pt x="30" y="14"/>
                  </a:cubicBezTo>
                  <a:lnTo>
                    <a:pt x="19" y="14"/>
                  </a:lnTo>
                  <a:close/>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normAutofit/>
          </a:bodyPr>
          <a:lstStyle/>
          <a:p>
            <a:r>
              <a:rPr lang="en-US" dirty="0"/>
              <a:t>Debrief: Budget Amendment Reports</a:t>
            </a:r>
            <a:endParaRPr lang="en-GB" dirty="0"/>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58318493-0772-454F-B2CE-211C04A4DC7F}"/>
                  </a:ext>
                </a:extLst>
              </p14:cNvPr>
              <p14:cNvContentPartPr/>
              <p14:nvPr/>
            </p14:nvContentPartPr>
            <p14:xfrm>
              <a:off x="3332523" y="6022865"/>
              <a:ext cx="360" cy="360"/>
            </p14:xfrm>
          </p:contentPart>
        </mc:Choice>
        <mc:Fallback xmlns="">
          <p:pic>
            <p:nvPicPr>
              <p:cNvPr id="32" name="Ink 31">
                <a:extLst>
                  <a:ext uri="{FF2B5EF4-FFF2-40B4-BE49-F238E27FC236}">
                    <a16:creationId xmlns:a16="http://schemas.microsoft.com/office/drawing/2014/main" id="{58318493-0772-454F-B2CE-211C04A4DC7F}"/>
                  </a:ext>
                </a:extLst>
              </p:cNvPr>
              <p:cNvPicPr/>
              <p:nvPr/>
            </p:nvPicPr>
            <p:blipFill>
              <a:blip r:embed="rId4"/>
              <a:stretch>
                <a:fillRect/>
              </a:stretch>
            </p:blipFill>
            <p:spPr>
              <a:xfrm>
                <a:off x="3323523" y="6013865"/>
                <a:ext cx="18000" cy="18000"/>
              </a:xfrm>
              <a:prstGeom prst="rect">
                <a:avLst/>
              </a:prstGeom>
            </p:spPr>
          </p:pic>
        </mc:Fallback>
      </mc:AlternateContent>
      <p:sp>
        <p:nvSpPr>
          <p:cNvPr id="4" name="Slide Number Placeholder 3">
            <a:extLst>
              <a:ext uri="{FF2B5EF4-FFF2-40B4-BE49-F238E27FC236}">
                <a16:creationId xmlns:a16="http://schemas.microsoft.com/office/drawing/2014/main" id="{6EA26EBA-C057-46E0-A190-282058E8BE27}"/>
              </a:ext>
            </a:extLst>
          </p:cNvPr>
          <p:cNvSpPr>
            <a:spLocks noGrp="1"/>
          </p:cNvSpPr>
          <p:nvPr>
            <p:ph type="sldNum" sz="quarter" idx="12"/>
          </p:nvPr>
        </p:nvSpPr>
        <p:spPr/>
        <p:txBody>
          <a:bodyPr/>
          <a:lstStyle/>
          <a:p>
            <a:fld id="{2000F9E5-5AC6-4ABF-BAE3-2D85D7846523}" type="slidenum">
              <a:rPr lang="en-US" smtClean="0"/>
              <a:pPr/>
              <a:t>37</a:t>
            </a:fld>
            <a:endParaRPr lang="en-US" dirty="0"/>
          </a:p>
        </p:txBody>
      </p:sp>
    </p:spTree>
    <p:extLst>
      <p:ext uri="{BB962C8B-B14F-4D97-AF65-F5344CB8AC3E}">
        <p14:creationId xmlns:p14="http://schemas.microsoft.com/office/powerpoint/2010/main" val="3925946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Wrap Up and Best Practices</a:t>
            </a:r>
          </a:p>
        </p:txBody>
      </p:sp>
      <p:sp>
        <p:nvSpPr>
          <p:cNvPr id="6" name="Subtitle 5"/>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924164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8C7E-8030-476E-8D4D-DC147E33FD1F}"/>
              </a:ext>
            </a:extLst>
          </p:cNvPr>
          <p:cNvSpPr>
            <a:spLocks noGrp="1"/>
          </p:cNvSpPr>
          <p:nvPr>
            <p:ph type="title"/>
          </p:nvPr>
        </p:nvSpPr>
        <p:spPr/>
        <p:txBody>
          <a:bodyPr/>
          <a:lstStyle/>
          <a:p>
            <a:r>
              <a:rPr lang="en-US" dirty="0"/>
              <a:t>3 Benefits of Budget Amendments</a:t>
            </a:r>
          </a:p>
        </p:txBody>
      </p:sp>
      <p:sp>
        <p:nvSpPr>
          <p:cNvPr id="3" name="Content Placeholder 2">
            <a:extLst>
              <a:ext uri="{FF2B5EF4-FFF2-40B4-BE49-F238E27FC236}">
                <a16:creationId xmlns:a16="http://schemas.microsoft.com/office/drawing/2014/main" id="{96C83172-D952-4F3B-B950-F1348956DD30}"/>
              </a:ext>
            </a:extLst>
          </p:cNvPr>
          <p:cNvSpPr>
            <a:spLocks noGrp="1"/>
          </p:cNvSpPr>
          <p:nvPr>
            <p:ph idx="1"/>
          </p:nvPr>
        </p:nvSpPr>
        <p:spPr>
          <a:xfrm>
            <a:off x="1371600" y="1450388"/>
            <a:ext cx="7162800" cy="5086815"/>
          </a:xfrm>
        </p:spPr>
        <p:txBody>
          <a:bodyPr/>
          <a:lstStyle/>
          <a:p>
            <a:pPr marL="0" lvl="0" indent="0">
              <a:buNone/>
            </a:pPr>
            <a:r>
              <a:rPr lang="en-US" b="1" dirty="0">
                <a:solidFill>
                  <a:srgbClr val="002060"/>
                </a:solidFill>
              </a:rPr>
              <a:t>Budget and Amendments in One System</a:t>
            </a:r>
          </a:p>
          <a:p>
            <a:pPr lvl="1">
              <a:spcAft>
                <a:spcPts val="1200"/>
              </a:spcAft>
            </a:pPr>
            <a:r>
              <a:rPr lang="en-US" dirty="0"/>
              <a:t>Research and create amendments in UR Budget</a:t>
            </a:r>
          </a:p>
          <a:p>
            <a:pPr marL="0" indent="0">
              <a:buNone/>
            </a:pPr>
            <a:endParaRPr lang="en-US" dirty="0"/>
          </a:p>
          <a:p>
            <a:pPr marL="0" indent="0">
              <a:buNone/>
            </a:pPr>
            <a:r>
              <a:rPr lang="en-US" b="1" dirty="0">
                <a:solidFill>
                  <a:srgbClr val="002060"/>
                </a:solidFill>
              </a:rPr>
              <a:t>No More Paper Processes</a:t>
            </a:r>
          </a:p>
          <a:p>
            <a:pPr lvl="1"/>
            <a:r>
              <a:rPr lang="en-US" dirty="0"/>
              <a:t>At SMH, Authorized FTE process moves online</a:t>
            </a:r>
          </a:p>
          <a:p>
            <a:pPr marL="0" indent="0">
              <a:buNone/>
            </a:pPr>
            <a:endParaRPr lang="en-US" b="1" dirty="0">
              <a:solidFill>
                <a:srgbClr val="002060"/>
              </a:solidFill>
            </a:endParaRPr>
          </a:p>
          <a:p>
            <a:pPr marL="0" indent="0">
              <a:buNone/>
            </a:pPr>
            <a:r>
              <a:rPr lang="en-US" b="1" dirty="0">
                <a:solidFill>
                  <a:srgbClr val="002060"/>
                </a:solidFill>
              </a:rPr>
              <a:t>Transparency for Smooth Approval</a:t>
            </a:r>
          </a:p>
          <a:p>
            <a:pPr lvl="1"/>
            <a:r>
              <a:rPr lang="en-US" dirty="0"/>
              <a:t>Requester, creator and reviewer document request and track progress together</a:t>
            </a:r>
          </a:p>
        </p:txBody>
      </p:sp>
      <p:grpSp>
        <p:nvGrpSpPr>
          <p:cNvPr id="17" name="Group 16"/>
          <p:cNvGrpSpPr/>
          <p:nvPr/>
        </p:nvGrpSpPr>
        <p:grpSpPr>
          <a:xfrm>
            <a:off x="0" y="1433663"/>
            <a:ext cx="1219200" cy="533400"/>
            <a:chOff x="0" y="1433663"/>
            <a:chExt cx="1219200" cy="533400"/>
          </a:xfrm>
        </p:grpSpPr>
        <p:sp>
          <p:nvSpPr>
            <p:cNvPr id="4" name="Arrow: Pentagon 3"/>
            <p:cNvSpPr/>
            <p:nvPr/>
          </p:nvSpPr>
          <p:spPr>
            <a:xfrm>
              <a:off x="0" y="1433663"/>
              <a:ext cx="1219200" cy="533400"/>
            </a:xfrm>
            <a:prstGeom prst="homePlate">
              <a:avLst/>
            </a:prstGeom>
            <a:solidFill>
              <a:srgbClr val="75A4DD"/>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1433663"/>
              <a:ext cx="609600"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1</a:t>
              </a:r>
            </a:p>
          </p:txBody>
        </p:sp>
      </p:grpSp>
      <p:grpSp>
        <p:nvGrpSpPr>
          <p:cNvPr id="18" name="Group 17"/>
          <p:cNvGrpSpPr/>
          <p:nvPr/>
        </p:nvGrpSpPr>
        <p:grpSpPr>
          <a:xfrm>
            <a:off x="0" y="2849208"/>
            <a:ext cx="1219200" cy="543580"/>
            <a:chOff x="0" y="2885420"/>
            <a:chExt cx="1219200" cy="543580"/>
          </a:xfrm>
        </p:grpSpPr>
        <p:sp>
          <p:nvSpPr>
            <p:cNvPr id="5" name="Arrow: Pentagon 4"/>
            <p:cNvSpPr/>
            <p:nvPr/>
          </p:nvSpPr>
          <p:spPr>
            <a:xfrm>
              <a:off x="0" y="2895600"/>
              <a:ext cx="1219200" cy="533400"/>
            </a:xfrm>
            <a:prstGeom prst="homePlate">
              <a:avLst/>
            </a:prstGeom>
            <a:solidFill>
              <a:srgbClr val="0070C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19100" y="2885420"/>
              <a:ext cx="609600"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2</a:t>
              </a:r>
            </a:p>
          </p:txBody>
        </p:sp>
      </p:grpSp>
      <p:grpSp>
        <p:nvGrpSpPr>
          <p:cNvPr id="10" name="Group 33"/>
          <p:cNvGrpSpPr>
            <a:grpSpLocks noChangeAspect="1"/>
          </p:cNvGrpSpPr>
          <p:nvPr/>
        </p:nvGrpSpPr>
        <p:grpSpPr bwMode="auto">
          <a:xfrm>
            <a:off x="7177860" y="243661"/>
            <a:ext cx="1356540" cy="1356540"/>
            <a:chOff x="3426" y="466"/>
            <a:chExt cx="864" cy="864"/>
          </a:xfrm>
          <a:effectLst>
            <a:outerShdw blurRad="50800" dist="38100" dir="2700000" algn="tl" rotWithShape="0">
              <a:prstClr val="black">
                <a:alpha val="40000"/>
              </a:prstClr>
            </a:outerShdw>
          </a:effectLst>
        </p:grpSpPr>
        <p:sp>
          <p:nvSpPr>
            <p:cNvPr id="11" name="AutoShape 32"/>
            <p:cNvSpPr>
              <a:spLocks noChangeAspect="1" noChangeArrowheads="1" noTextEdit="1"/>
            </p:cNvSpPr>
            <p:nvPr/>
          </p:nvSpPr>
          <p:spPr bwMode="auto">
            <a:xfrm>
              <a:off x="3426" y="46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Oval 34"/>
            <p:cNvSpPr>
              <a:spLocks noChangeArrowheads="1"/>
            </p:cNvSpPr>
            <p:nvPr/>
          </p:nvSpPr>
          <p:spPr bwMode="auto">
            <a:xfrm>
              <a:off x="3423" y="463"/>
              <a:ext cx="870" cy="870"/>
            </a:xfrm>
            <a:prstGeom prst="ellipse">
              <a:avLst/>
            </a:prstGeom>
            <a:solidFill>
              <a:srgbClr val="FEB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5"/>
            <p:cNvSpPr>
              <a:spLocks/>
            </p:cNvSpPr>
            <p:nvPr/>
          </p:nvSpPr>
          <p:spPr bwMode="auto">
            <a:xfrm>
              <a:off x="3573" y="637"/>
              <a:ext cx="714" cy="690"/>
            </a:xfrm>
            <a:custGeom>
              <a:avLst/>
              <a:gdLst>
                <a:gd name="T0" fmla="*/ 105 w 263"/>
                <a:gd name="T1" fmla="*/ 0 h 254"/>
                <a:gd name="T2" fmla="*/ 37 w 263"/>
                <a:gd name="T3" fmla="*/ 28 h 254"/>
                <a:gd name="T4" fmla="*/ 37 w 263"/>
                <a:gd name="T5" fmla="*/ 164 h 254"/>
                <a:gd name="T6" fmla="*/ 128 w 263"/>
                <a:gd name="T7" fmla="*/ 254 h 254"/>
                <a:gd name="T8" fmla="*/ 263 w 263"/>
                <a:gd name="T9" fmla="*/ 119 h 254"/>
                <a:gd name="T10" fmla="*/ 173 w 263"/>
                <a:gd name="T11" fmla="*/ 28 h 254"/>
                <a:gd name="T12" fmla="*/ 105 w 263"/>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263" h="254">
                  <a:moveTo>
                    <a:pt x="105" y="0"/>
                  </a:moveTo>
                  <a:cubicBezTo>
                    <a:pt x="80" y="0"/>
                    <a:pt x="56" y="9"/>
                    <a:pt x="37" y="28"/>
                  </a:cubicBezTo>
                  <a:cubicBezTo>
                    <a:pt x="0" y="66"/>
                    <a:pt x="0" y="126"/>
                    <a:pt x="37" y="164"/>
                  </a:cubicBezTo>
                  <a:cubicBezTo>
                    <a:pt x="128" y="254"/>
                    <a:pt x="128" y="254"/>
                    <a:pt x="128" y="254"/>
                  </a:cubicBezTo>
                  <a:cubicBezTo>
                    <a:pt x="198" y="244"/>
                    <a:pt x="253" y="189"/>
                    <a:pt x="263" y="119"/>
                  </a:cubicBezTo>
                  <a:cubicBezTo>
                    <a:pt x="173" y="28"/>
                    <a:pt x="173" y="28"/>
                    <a:pt x="173" y="28"/>
                  </a:cubicBezTo>
                  <a:cubicBezTo>
                    <a:pt x="154" y="9"/>
                    <a:pt x="130" y="0"/>
                    <a:pt x="105" y="0"/>
                  </a:cubicBezTo>
                </a:path>
              </a:pathLst>
            </a:custGeom>
            <a:solidFill>
              <a:srgbClr val="B88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6"/>
            <p:cNvSpPr>
              <a:spLocks noEditPoints="1"/>
            </p:cNvSpPr>
            <p:nvPr/>
          </p:nvSpPr>
          <p:spPr bwMode="auto">
            <a:xfrm>
              <a:off x="3597" y="637"/>
              <a:ext cx="522" cy="522"/>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8 h 192"/>
                <a:gd name="T12" fmla="*/ 90 w 192"/>
                <a:gd name="T13" fmla="*/ 130 h 192"/>
                <a:gd name="T14" fmla="*/ 84 w 192"/>
                <a:gd name="T15" fmla="*/ 132 h 192"/>
                <a:gd name="T16" fmla="*/ 78 w 192"/>
                <a:gd name="T17" fmla="*/ 130 h 192"/>
                <a:gd name="T18" fmla="*/ 49 w 192"/>
                <a:gd name="T19" fmla="*/ 100 h 192"/>
                <a:gd name="T20" fmla="*/ 46 w 192"/>
                <a:gd name="T21" fmla="*/ 94 h 192"/>
                <a:gd name="T22" fmla="*/ 49 w 192"/>
                <a:gd name="T23" fmla="*/ 89 h 192"/>
                <a:gd name="T24" fmla="*/ 54 w 192"/>
                <a:gd name="T25" fmla="*/ 86 h 192"/>
                <a:gd name="T26" fmla="*/ 60 w 192"/>
                <a:gd name="T27" fmla="*/ 89 h 192"/>
                <a:gd name="T28" fmla="*/ 84 w 192"/>
                <a:gd name="T29" fmla="*/ 113 h 192"/>
                <a:gd name="T30" fmla="*/ 140 w 192"/>
                <a:gd name="T31" fmla="*/ 56 h 192"/>
                <a:gd name="T32" fmla="*/ 146 w 192"/>
                <a:gd name="T33" fmla="*/ 54 h 192"/>
                <a:gd name="T34" fmla="*/ 152 w 192"/>
                <a:gd name="T35" fmla="*/ 56 h 192"/>
                <a:gd name="T36" fmla="*/ 154 w 192"/>
                <a:gd name="T37" fmla="*/ 62 h 192"/>
                <a:gd name="T38" fmla="*/ 152 w 192"/>
                <a:gd name="T39"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8"/>
                  </a:moveTo>
                  <a:cubicBezTo>
                    <a:pt x="90" y="130"/>
                    <a:pt x="90" y="130"/>
                    <a:pt x="90" y="130"/>
                  </a:cubicBezTo>
                  <a:cubicBezTo>
                    <a:pt x="88" y="131"/>
                    <a:pt x="86" y="132"/>
                    <a:pt x="84" y="132"/>
                  </a:cubicBezTo>
                  <a:cubicBezTo>
                    <a:pt x="82" y="132"/>
                    <a:pt x="80" y="131"/>
                    <a:pt x="78" y="130"/>
                  </a:cubicBezTo>
                  <a:cubicBezTo>
                    <a:pt x="49" y="100"/>
                    <a:pt x="49" y="100"/>
                    <a:pt x="49" y="100"/>
                  </a:cubicBezTo>
                  <a:cubicBezTo>
                    <a:pt x="47" y="98"/>
                    <a:pt x="46" y="96"/>
                    <a:pt x="46" y="94"/>
                  </a:cubicBezTo>
                  <a:cubicBezTo>
                    <a:pt x="46" y="92"/>
                    <a:pt x="47" y="90"/>
                    <a:pt x="49" y="89"/>
                  </a:cubicBezTo>
                  <a:cubicBezTo>
                    <a:pt x="50" y="87"/>
                    <a:pt x="52" y="86"/>
                    <a:pt x="54" y="86"/>
                  </a:cubicBezTo>
                  <a:cubicBezTo>
                    <a:pt x="56" y="86"/>
                    <a:pt x="58" y="87"/>
                    <a:pt x="60" y="89"/>
                  </a:cubicBezTo>
                  <a:cubicBezTo>
                    <a:pt x="84" y="113"/>
                    <a:pt x="84" y="113"/>
                    <a:pt x="84" y="113"/>
                  </a:cubicBezTo>
                  <a:cubicBezTo>
                    <a:pt x="140" y="56"/>
                    <a:pt x="140" y="56"/>
                    <a:pt x="140" y="56"/>
                  </a:cubicBezTo>
                  <a:cubicBezTo>
                    <a:pt x="142" y="55"/>
                    <a:pt x="144" y="54"/>
                    <a:pt x="146" y="54"/>
                  </a:cubicBezTo>
                  <a:cubicBezTo>
                    <a:pt x="148" y="54"/>
                    <a:pt x="150" y="55"/>
                    <a:pt x="152" y="56"/>
                  </a:cubicBezTo>
                  <a:cubicBezTo>
                    <a:pt x="153" y="58"/>
                    <a:pt x="154" y="60"/>
                    <a:pt x="154" y="62"/>
                  </a:cubicBezTo>
                  <a:cubicBezTo>
                    <a:pt x="154" y="64"/>
                    <a:pt x="153" y="66"/>
                    <a:pt x="152"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8"/>
          <p:cNvGrpSpPr/>
          <p:nvPr/>
        </p:nvGrpSpPr>
        <p:grpSpPr>
          <a:xfrm>
            <a:off x="0" y="4144859"/>
            <a:ext cx="1219200" cy="541326"/>
            <a:chOff x="0" y="4144859"/>
            <a:chExt cx="1219200" cy="541326"/>
          </a:xfrm>
        </p:grpSpPr>
        <p:sp>
          <p:nvSpPr>
            <p:cNvPr id="16" name="Arrow: Pentagon 4"/>
            <p:cNvSpPr/>
            <p:nvPr/>
          </p:nvSpPr>
          <p:spPr>
            <a:xfrm>
              <a:off x="0" y="4144859"/>
              <a:ext cx="1219200" cy="533400"/>
            </a:xfrm>
            <a:prstGeom prst="homePlate">
              <a:avLst/>
            </a:prstGeom>
            <a:solidFill>
              <a:srgbClr val="00477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7A4F352-630B-49F4-87A1-0718B417CCD8}"/>
                </a:ext>
              </a:extLst>
            </p:cNvPr>
            <p:cNvSpPr txBox="1"/>
            <p:nvPr/>
          </p:nvSpPr>
          <p:spPr>
            <a:xfrm>
              <a:off x="377912" y="4162965"/>
              <a:ext cx="609600"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3</a:t>
              </a:r>
            </a:p>
          </p:txBody>
        </p:sp>
      </p:grpSp>
      <p:sp>
        <p:nvSpPr>
          <p:cNvPr id="20" name="Slide Number Placeholder 5">
            <a:extLst>
              <a:ext uri="{FF2B5EF4-FFF2-40B4-BE49-F238E27FC236}">
                <a16:creationId xmlns:a16="http://schemas.microsoft.com/office/drawing/2014/main" id="{C77DF6C7-5845-473C-B89F-35437F4BBC02}"/>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39</a:t>
            </a:fld>
            <a:endParaRPr lang="en-US" dirty="0"/>
          </a:p>
        </p:txBody>
      </p:sp>
    </p:spTree>
    <p:extLst>
      <p:ext uri="{BB962C8B-B14F-4D97-AF65-F5344CB8AC3E}">
        <p14:creationId xmlns:p14="http://schemas.microsoft.com/office/powerpoint/2010/main" val="33800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Methodology</a:t>
            </a:r>
            <a:endParaRPr lang="en-GB" dirty="0"/>
          </a:p>
        </p:txBody>
      </p:sp>
      <p:grpSp>
        <p:nvGrpSpPr>
          <p:cNvPr id="11" name="Group 10"/>
          <p:cNvGrpSpPr/>
          <p:nvPr/>
        </p:nvGrpSpPr>
        <p:grpSpPr>
          <a:xfrm>
            <a:off x="1540541" y="1677942"/>
            <a:ext cx="3027649" cy="3294108"/>
            <a:chOff x="1551971" y="1735092"/>
            <a:chExt cx="3027649" cy="329410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68929" y="1735092"/>
              <a:ext cx="1710691" cy="3294108"/>
            </a:xfrm>
            <a:prstGeom prst="rect">
              <a:avLst/>
            </a:prstGeom>
          </p:spPr>
        </p:pic>
        <p:sp>
          <p:nvSpPr>
            <p:cNvPr id="7" name="Text Box 15"/>
            <p:cNvSpPr txBox="1">
              <a:spLocks noChangeArrowheads="1"/>
            </p:cNvSpPr>
            <p:nvPr/>
          </p:nvSpPr>
          <p:spPr bwMode="auto">
            <a:xfrm>
              <a:off x="1551971" y="2842778"/>
              <a:ext cx="1930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Clr>
                  <a:srgbClr val="FFFF00"/>
                </a:buClr>
              </a:pPr>
              <a:r>
                <a:rPr lang="en-US" altLang="en-US" sz="2400" dirty="0">
                  <a:solidFill>
                    <a:schemeClr val="tx1">
                      <a:lumMod val="75000"/>
                      <a:lumOff val="25000"/>
                    </a:schemeClr>
                  </a:solidFill>
                </a:rPr>
                <a:t>Information</a:t>
              </a:r>
            </a:p>
          </p:txBody>
        </p:sp>
      </p:grpSp>
      <p:grpSp>
        <p:nvGrpSpPr>
          <p:cNvPr id="13" name="Group 12"/>
          <p:cNvGrpSpPr/>
          <p:nvPr/>
        </p:nvGrpSpPr>
        <p:grpSpPr>
          <a:xfrm>
            <a:off x="2901200" y="3733800"/>
            <a:ext cx="3436600" cy="2044248"/>
            <a:chOff x="2901200" y="3733800"/>
            <a:chExt cx="3436600" cy="2044248"/>
          </a:xfrm>
        </p:grpSpPr>
        <p:pic>
          <p:nvPicPr>
            <p:cNvPr id="6"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t="57954"/>
            <a:stretch/>
          </p:blipFill>
          <p:spPr bwMode="auto">
            <a:xfrm>
              <a:off x="2901200" y="3733800"/>
              <a:ext cx="3436600" cy="1437961"/>
            </a:xfrm>
            <a:prstGeom prst="rect">
              <a:avLst/>
            </a:prstGeom>
            <a:noFill/>
          </p:spPr>
        </p:pic>
        <p:sp>
          <p:nvSpPr>
            <p:cNvPr id="9" name="Text Box 17"/>
            <p:cNvSpPr txBox="1">
              <a:spLocks noChangeArrowheads="1"/>
            </p:cNvSpPr>
            <p:nvPr/>
          </p:nvSpPr>
          <p:spPr bwMode="auto">
            <a:xfrm>
              <a:off x="3766403" y="5316383"/>
              <a:ext cx="1560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Clr>
                  <a:srgbClr val="FFFF00"/>
                </a:buClr>
              </a:pPr>
              <a:r>
                <a:rPr lang="en-US" altLang="en-US" sz="2400" dirty="0">
                  <a:solidFill>
                    <a:schemeClr val="tx1">
                      <a:lumMod val="75000"/>
                      <a:lumOff val="25000"/>
                    </a:schemeClr>
                  </a:solidFill>
                </a:rPr>
                <a:t>Skills</a:t>
              </a:r>
            </a:p>
          </p:txBody>
        </p:sp>
      </p:grpSp>
      <p:grpSp>
        <p:nvGrpSpPr>
          <p:cNvPr id="12" name="Group 11"/>
          <p:cNvGrpSpPr/>
          <p:nvPr/>
        </p:nvGrpSpPr>
        <p:grpSpPr>
          <a:xfrm>
            <a:off x="4377690" y="1691640"/>
            <a:ext cx="2974249" cy="3388838"/>
            <a:chOff x="4377690" y="1691640"/>
            <a:chExt cx="2974249" cy="3388838"/>
          </a:xfrm>
        </p:grpSpPr>
        <p:sp>
          <p:nvSpPr>
            <p:cNvPr id="8" name="Text Box 16"/>
            <p:cNvSpPr txBox="1">
              <a:spLocks noChangeArrowheads="1"/>
            </p:cNvSpPr>
            <p:nvPr/>
          </p:nvSpPr>
          <p:spPr bwMode="auto">
            <a:xfrm>
              <a:off x="5791029" y="2841016"/>
              <a:ext cx="1560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Clr>
                  <a:srgbClr val="FFFF00"/>
                </a:buClr>
              </a:pPr>
              <a:r>
                <a:rPr lang="en-US" altLang="en-US" sz="2400" dirty="0">
                  <a:solidFill>
                    <a:schemeClr val="tx1">
                      <a:lumMod val="75000"/>
                      <a:lumOff val="25000"/>
                    </a:schemeClr>
                  </a:solidFill>
                </a:rPr>
                <a:t>Tools</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42565" t="1713"/>
            <a:stretch/>
          </p:blipFill>
          <p:spPr>
            <a:xfrm>
              <a:off x="4377690" y="1691640"/>
              <a:ext cx="1965960" cy="3388838"/>
            </a:xfrm>
            <a:prstGeom prst="rect">
              <a:avLst/>
            </a:prstGeom>
          </p:spPr>
        </p:pic>
      </p:grpSp>
      <p:sp>
        <p:nvSpPr>
          <p:cNvPr id="3" name="Slide Number Placeholder 2">
            <a:extLst>
              <a:ext uri="{FF2B5EF4-FFF2-40B4-BE49-F238E27FC236}">
                <a16:creationId xmlns:a16="http://schemas.microsoft.com/office/drawing/2014/main" id="{D9B94BC7-E92A-483F-AFE8-C633AB5F38A6}"/>
              </a:ext>
            </a:extLst>
          </p:cNvPr>
          <p:cNvSpPr>
            <a:spLocks noGrp="1"/>
          </p:cNvSpPr>
          <p:nvPr>
            <p:ph type="sldNum" sz="quarter" idx="12"/>
          </p:nvPr>
        </p:nvSpPr>
        <p:spPr/>
        <p:txBody>
          <a:bodyPr/>
          <a:lstStyle/>
          <a:p>
            <a:fld id="{2000F9E5-5AC6-4ABF-BAE3-2D85D7846523}" type="slidenum">
              <a:rPr lang="en-US" smtClean="0"/>
              <a:pPr/>
              <a:t>4</a:t>
            </a:fld>
            <a:endParaRPr lang="en-US" dirty="0"/>
          </a:p>
        </p:txBody>
      </p:sp>
    </p:spTree>
    <p:extLst>
      <p:ext uri="{BB962C8B-B14F-4D97-AF65-F5344CB8AC3E}">
        <p14:creationId xmlns:p14="http://schemas.microsoft.com/office/powerpoint/2010/main" val="164365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83172-D952-4F3B-B950-F1348956DD30}"/>
              </a:ext>
            </a:extLst>
          </p:cNvPr>
          <p:cNvSpPr>
            <a:spLocks noGrp="1"/>
          </p:cNvSpPr>
          <p:nvPr>
            <p:ph idx="1"/>
          </p:nvPr>
        </p:nvSpPr>
        <p:spPr>
          <a:xfrm>
            <a:off x="3200400" y="1676400"/>
            <a:ext cx="5029200" cy="4297003"/>
          </a:xfrm>
        </p:spPr>
        <p:txBody>
          <a:bodyPr>
            <a:normAutofit/>
          </a:bodyPr>
          <a:lstStyle/>
          <a:p>
            <a:r>
              <a:rPr lang="en-US" dirty="0"/>
              <a:t>Transitioning from UR Financials to UR Budget for budget amendments</a:t>
            </a:r>
          </a:p>
          <a:p>
            <a:r>
              <a:rPr lang="en-US" dirty="0"/>
              <a:t>Approved budget amendments posted in UR Financials daily</a:t>
            </a:r>
          </a:p>
          <a:p>
            <a:r>
              <a:rPr lang="en-US" dirty="0"/>
              <a:t>Requesters and reviewers can collaborate within UR Budget</a:t>
            </a:r>
          </a:p>
          <a:p>
            <a:r>
              <a:rPr lang="en-US" dirty="0"/>
              <a:t>Technology change makes us more efficient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99" y="1837350"/>
            <a:ext cx="2277449" cy="2277449"/>
          </a:xfrm>
          <a:prstGeom prst="rect">
            <a:avLst/>
          </a:prstGeom>
          <a:effectLst/>
        </p:spPr>
      </p:pic>
      <p:sp>
        <p:nvSpPr>
          <p:cNvPr id="2" name="Title 1">
            <a:extLst>
              <a:ext uri="{FF2B5EF4-FFF2-40B4-BE49-F238E27FC236}">
                <a16:creationId xmlns:a16="http://schemas.microsoft.com/office/drawing/2014/main" id="{2E438C7E-8030-476E-8D4D-DC147E33FD1F}"/>
              </a:ext>
            </a:extLst>
          </p:cNvPr>
          <p:cNvSpPr>
            <a:spLocks noGrp="1"/>
          </p:cNvSpPr>
          <p:nvPr>
            <p:ph type="title"/>
          </p:nvPr>
        </p:nvSpPr>
        <p:spPr/>
        <p:txBody>
          <a:bodyPr/>
          <a:lstStyle/>
          <a:p>
            <a:r>
              <a:rPr lang="en-US" dirty="0"/>
              <a:t>Key Budget Amendment Takeaways</a:t>
            </a:r>
          </a:p>
        </p:txBody>
      </p:sp>
      <p:sp>
        <p:nvSpPr>
          <p:cNvPr id="6" name="Slide Number Placeholder 5">
            <a:extLst>
              <a:ext uri="{FF2B5EF4-FFF2-40B4-BE49-F238E27FC236}">
                <a16:creationId xmlns:a16="http://schemas.microsoft.com/office/drawing/2014/main" id="{B17E4FC9-7941-41CF-A813-946D2FABE98D}"/>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40</a:t>
            </a:fld>
            <a:endParaRPr lang="en-US" dirty="0"/>
          </a:p>
        </p:txBody>
      </p:sp>
    </p:spTree>
    <p:extLst>
      <p:ext uri="{BB962C8B-B14F-4D97-AF65-F5344CB8AC3E}">
        <p14:creationId xmlns:p14="http://schemas.microsoft.com/office/powerpoint/2010/main" val="29365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You Have Support</a:t>
            </a:r>
            <a:endParaRPr lang="en-GB" dirty="0"/>
          </a:p>
        </p:txBody>
      </p:sp>
      <p:sp>
        <p:nvSpPr>
          <p:cNvPr id="8" name="Round Same Side Corner Rectangle 11"/>
          <p:cNvSpPr/>
          <p:nvPr/>
        </p:nvSpPr>
        <p:spPr>
          <a:xfrm>
            <a:off x="4746175" y="1306061"/>
            <a:ext cx="4049481" cy="533400"/>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Same Side Corner Rectangle 10"/>
          <p:cNvSpPr/>
          <p:nvPr/>
        </p:nvSpPr>
        <p:spPr>
          <a:xfrm>
            <a:off x="381000" y="1306062"/>
            <a:ext cx="4049486" cy="533400"/>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6"/>
          <p:cNvSpPr txBox="1">
            <a:spLocks/>
          </p:cNvSpPr>
          <p:nvPr/>
        </p:nvSpPr>
        <p:spPr>
          <a:xfrm>
            <a:off x="489861" y="1326699"/>
            <a:ext cx="3951514" cy="533400"/>
          </a:xfrm>
          <a:prstGeom prst="rect">
            <a:avLst/>
          </a:prstGeom>
        </p:spPr>
        <p:txBody>
          <a:bodyPr/>
          <a:lstStyle>
            <a:lvl1pPr marL="342900" indent="-342900" algn="l" defTabSz="914400" rtl="0" eaLnBrk="1" latinLnBrk="0" hangingPunct="1">
              <a:spcBef>
                <a:spcPts val="1000"/>
              </a:spcBef>
              <a:buClr>
                <a:srgbClr val="FFC000"/>
              </a:buClr>
              <a:buFont typeface="Wingdings" pitchFamily="2" charset="2"/>
              <a:buChar char="§"/>
              <a:defRPr sz="2400" kern="1200">
                <a:solidFill>
                  <a:schemeClr val="tx1"/>
                </a:solidFill>
                <a:latin typeface="Arial" pitchFamily="34" charset="0"/>
                <a:ea typeface="+mn-ea"/>
                <a:cs typeface="Arial" pitchFamily="34" charset="0"/>
              </a:defRPr>
            </a:lvl1pPr>
            <a:lvl2pPr marL="623888" indent="-279400" algn="l" defTabSz="914400" rtl="0" eaLnBrk="1" latinLnBrk="0" hangingPunct="1">
              <a:spcBef>
                <a:spcPct val="20000"/>
              </a:spcBef>
              <a:buClr>
                <a:schemeClr val="accent6">
                  <a:lumMod val="75000"/>
                </a:schemeClr>
              </a:buClr>
              <a:buFont typeface="Arial" pitchFamily="34" charset="0"/>
              <a:buChar char="–"/>
              <a:defRPr sz="2200" kern="1200">
                <a:solidFill>
                  <a:srgbClr val="0070C0"/>
                </a:solidFill>
                <a:latin typeface="Arial" pitchFamily="34" charset="0"/>
                <a:ea typeface="+mn-ea"/>
                <a:cs typeface="Arial" pitchFamily="34" charset="0"/>
              </a:defRPr>
            </a:lvl2pPr>
            <a:lvl3pPr marL="860425" indent="-236538" algn="l" defTabSz="914400" rtl="0" eaLnBrk="1" latinLnBrk="0" hangingPunct="1">
              <a:spcBef>
                <a:spcPct val="20000"/>
              </a:spcBef>
              <a:buClr>
                <a:srgbClr val="E0B412"/>
              </a:buClr>
              <a:buFont typeface="Wingdings" pitchFamily="2" charset="2"/>
              <a:buChar char="§"/>
              <a:defRPr sz="2000" kern="1200">
                <a:solidFill>
                  <a:schemeClr val="tx1"/>
                </a:solidFill>
                <a:latin typeface="Arial" pitchFamily="34" charset="0"/>
                <a:ea typeface="+mn-ea"/>
                <a:cs typeface="Arial" pitchFamily="34" charset="0"/>
              </a:defRPr>
            </a:lvl3pPr>
            <a:lvl4pPr marL="1139825" indent="-279400" algn="l" defTabSz="914400" rtl="0" eaLnBrk="1" latinLnBrk="0" hangingPunct="1">
              <a:spcBef>
                <a:spcPct val="20000"/>
              </a:spcBef>
              <a:buClr>
                <a:schemeClr val="accent6">
                  <a:lumMod val="75000"/>
                </a:schemeClr>
              </a:buClr>
              <a:buFont typeface="Arial" pitchFamily="34" charset="0"/>
              <a:buChar char="–"/>
              <a:defRPr sz="1800" kern="1200">
                <a:solidFill>
                  <a:srgbClr val="0070C0"/>
                </a:solidFill>
                <a:latin typeface="Arial" pitchFamily="34" charset="0"/>
                <a:ea typeface="+mn-ea"/>
                <a:cs typeface="Arial" pitchFamily="34" charset="0"/>
              </a:defRPr>
            </a:lvl4pPr>
            <a:lvl5pPr marL="1430338" indent="-225425" algn="l" defTabSz="914400" rtl="0" eaLnBrk="1" latinLnBrk="0" hangingPunct="1">
              <a:spcBef>
                <a:spcPct val="20000"/>
              </a:spcBef>
              <a:buClr>
                <a:srgbClr val="E0B412"/>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rPr>
              <a:t>Just in Time Help </a:t>
            </a:r>
          </a:p>
        </p:txBody>
      </p:sp>
      <p:sp>
        <p:nvSpPr>
          <p:cNvPr id="11" name="Content Placeholder 3"/>
          <p:cNvSpPr txBox="1">
            <a:spLocks/>
          </p:cNvSpPr>
          <p:nvPr/>
        </p:nvSpPr>
        <p:spPr>
          <a:xfrm>
            <a:off x="457200" y="1880736"/>
            <a:ext cx="4040188" cy="3951288"/>
          </a:xfrm>
          <a:prstGeom prst="rect">
            <a:avLst/>
          </a:prstGeom>
        </p:spPr>
        <p:txBody>
          <a:bodyPr>
            <a:normAutofit/>
          </a:bodyPr>
          <a:lstStyle>
            <a:lvl1pPr marL="342900" indent="-342900" algn="l" defTabSz="914400" rtl="0" eaLnBrk="1" latinLnBrk="0" hangingPunct="1">
              <a:spcBef>
                <a:spcPts val="1000"/>
              </a:spcBef>
              <a:buClr>
                <a:srgbClr val="FFC000"/>
              </a:buClr>
              <a:buFont typeface="Wingdings" pitchFamily="2" charset="2"/>
              <a:buChar char="§"/>
              <a:defRPr sz="2400" kern="1200">
                <a:solidFill>
                  <a:schemeClr val="tx1"/>
                </a:solidFill>
                <a:latin typeface="Arial" pitchFamily="34" charset="0"/>
                <a:ea typeface="+mn-ea"/>
                <a:cs typeface="Arial" pitchFamily="34" charset="0"/>
              </a:defRPr>
            </a:lvl1pPr>
            <a:lvl2pPr marL="623888" indent="-279400" algn="l" defTabSz="914400" rtl="0" eaLnBrk="1" latinLnBrk="0" hangingPunct="1">
              <a:spcBef>
                <a:spcPct val="20000"/>
              </a:spcBef>
              <a:buClr>
                <a:schemeClr val="accent6">
                  <a:lumMod val="75000"/>
                </a:schemeClr>
              </a:buClr>
              <a:buFont typeface="Arial" pitchFamily="34" charset="0"/>
              <a:buChar char="–"/>
              <a:defRPr sz="2200" kern="1200">
                <a:solidFill>
                  <a:srgbClr val="0070C0"/>
                </a:solidFill>
                <a:latin typeface="Arial" pitchFamily="34" charset="0"/>
                <a:ea typeface="+mn-ea"/>
                <a:cs typeface="Arial" pitchFamily="34" charset="0"/>
              </a:defRPr>
            </a:lvl2pPr>
            <a:lvl3pPr marL="860425" indent="-236538" algn="l" defTabSz="914400" rtl="0" eaLnBrk="1" latinLnBrk="0" hangingPunct="1">
              <a:spcBef>
                <a:spcPct val="20000"/>
              </a:spcBef>
              <a:buClr>
                <a:srgbClr val="E0B412"/>
              </a:buClr>
              <a:buFont typeface="Wingdings" pitchFamily="2" charset="2"/>
              <a:buChar char="§"/>
              <a:defRPr sz="2000" kern="1200">
                <a:solidFill>
                  <a:schemeClr val="tx1"/>
                </a:solidFill>
                <a:latin typeface="Arial" pitchFamily="34" charset="0"/>
                <a:ea typeface="+mn-ea"/>
                <a:cs typeface="Arial" pitchFamily="34" charset="0"/>
              </a:defRPr>
            </a:lvl3pPr>
            <a:lvl4pPr marL="1139825" indent="-279400" algn="l" defTabSz="914400" rtl="0" eaLnBrk="1" latinLnBrk="0" hangingPunct="1">
              <a:spcBef>
                <a:spcPct val="20000"/>
              </a:spcBef>
              <a:buClr>
                <a:schemeClr val="accent6">
                  <a:lumMod val="75000"/>
                </a:schemeClr>
              </a:buClr>
              <a:buFont typeface="Arial" pitchFamily="34" charset="0"/>
              <a:buChar char="–"/>
              <a:defRPr sz="1800" kern="1200">
                <a:solidFill>
                  <a:srgbClr val="0070C0"/>
                </a:solidFill>
                <a:latin typeface="Arial" pitchFamily="34" charset="0"/>
                <a:ea typeface="+mn-ea"/>
                <a:cs typeface="Arial" pitchFamily="34" charset="0"/>
              </a:defRPr>
            </a:lvl4pPr>
            <a:lvl5pPr marL="1430338" indent="-225425" algn="l" defTabSz="914400" rtl="0" eaLnBrk="1" latinLnBrk="0" hangingPunct="1">
              <a:spcBef>
                <a:spcPct val="20000"/>
              </a:spcBef>
              <a:buClr>
                <a:srgbClr val="E0B412"/>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Training recording</a:t>
            </a:r>
          </a:p>
          <a:p>
            <a:r>
              <a:rPr lang="en-US" dirty="0"/>
              <a:t>UR Budget home page</a:t>
            </a:r>
          </a:p>
          <a:p>
            <a:r>
              <a:rPr lang="en-US" dirty="0"/>
              <a:t>UR Budget website</a:t>
            </a:r>
          </a:p>
          <a:p>
            <a:r>
              <a:rPr lang="en-US" dirty="0"/>
              <a:t>Hands-On sessions</a:t>
            </a:r>
          </a:p>
          <a:p>
            <a:endParaRPr lang="en-US" dirty="0"/>
          </a:p>
        </p:txBody>
      </p:sp>
      <p:sp>
        <p:nvSpPr>
          <p:cNvPr id="12" name="Text Placeholder 7"/>
          <p:cNvSpPr txBox="1">
            <a:spLocks/>
          </p:cNvSpPr>
          <p:nvPr/>
        </p:nvSpPr>
        <p:spPr>
          <a:xfrm>
            <a:off x="4873631" y="1341438"/>
            <a:ext cx="4041775" cy="639762"/>
          </a:xfrm>
          <a:prstGeom prst="rect">
            <a:avLst/>
          </a:prstGeom>
        </p:spPr>
        <p:txBody>
          <a:bodyPr/>
          <a:lstStyle>
            <a:lvl1pPr marL="342900" indent="-342900" algn="l" defTabSz="914400" rtl="0" eaLnBrk="1" latinLnBrk="0" hangingPunct="1">
              <a:spcBef>
                <a:spcPts val="1000"/>
              </a:spcBef>
              <a:buClr>
                <a:srgbClr val="FFC000"/>
              </a:buClr>
              <a:buFont typeface="Wingdings" pitchFamily="2" charset="2"/>
              <a:buChar char="§"/>
              <a:defRPr sz="2400" kern="1200">
                <a:solidFill>
                  <a:schemeClr val="tx1"/>
                </a:solidFill>
                <a:latin typeface="Arial" pitchFamily="34" charset="0"/>
                <a:ea typeface="+mn-ea"/>
                <a:cs typeface="Arial" pitchFamily="34" charset="0"/>
              </a:defRPr>
            </a:lvl1pPr>
            <a:lvl2pPr marL="623888" indent="-279400" algn="l" defTabSz="914400" rtl="0" eaLnBrk="1" latinLnBrk="0" hangingPunct="1">
              <a:spcBef>
                <a:spcPct val="20000"/>
              </a:spcBef>
              <a:buClr>
                <a:schemeClr val="accent6">
                  <a:lumMod val="75000"/>
                </a:schemeClr>
              </a:buClr>
              <a:buFont typeface="Arial" pitchFamily="34" charset="0"/>
              <a:buChar char="–"/>
              <a:defRPr sz="2200" kern="1200">
                <a:solidFill>
                  <a:srgbClr val="0070C0"/>
                </a:solidFill>
                <a:latin typeface="Arial" pitchFamily="34" charset="0"/>
                <a:ea typeface="+mn-ea"/>
                <a:cs typeface="Arial" pitchFamily="34" charset="0"/>
              </a:defRPr>
            </a:lvl2pPr>
            <a:lvl3pPr marL="860425" indent="-236538" algn="l" defTabSz="914400" rtl="0" eaLnBrk="1" latinLnBrk="0" hangingPunct="1">
              <a:spcBef>
                <a:spcPct val="20000"/>
              </a:spcBef>
              <a:buClr>
                <a:srgbClr val="E0B412"/>
              </a:buClr>
              <a:buFont typeface="Wingdings" pitchFamily="2" charset="2"/>
              <a:buChar char="§"/>
              <a:defRPr sz="2000" kern="1200">
                <a:solidFill>
                  <a:schemeClr val="tx1"/>
                </a:solidFill>
                <a:latin typeface="Arial" pitchFamily="34" charset="0"/>
                <a:ea typeface="+mn-ea"/>
                <a:cs typeface="Arial" pitchFamily="34" charset="0"/>
              </a:defRPr>
            </a:lvl3pPr>
            <a:lvl4pPr marL="1139825" indent="-279400" algn="l" defTabSz="914400" rtl="0" eaLnBrk="1" latinLnBrk="0" hangingPunct="1">
              <a:spcBef>
                <a:spcPct val="20000"/>
              </a:spcBef>
              <a:buClr>
                <a:schemeClr val="accent6">
                  <a:lumMod val="75000"/>
                </a:schemeClr>
              </a:buClr>
              <a:buFont typeface="Arial" pitchFamily="34" charset="0"/>
              <a:buChar char="–"/>
              <a:defRPr sz="1800" kern="1200">
                <a:solidFill>
                  <a:srgbClr val="0070C0"/>
                </a:solidFill>
                <a:latin typeface="Arial" pitchFamily="34" charset="0"/>
                <a:ea typeface="+mn-ea"/>
                <a:cs typeface="Arial" pitchFamily="34" charset="0"/>
              </a:defRPr>
            </a:lvl4pPr>
            <a:lvl5pPr marL="1430338" indent="-225425" algn="l" defTabSz="914400" rtl="0" eaLnBrk="1" latinLnBrk="0" hangingPunct="1">
              <a:spcBef>
                <a:spcPct val="20000"/>
              </a:spcBef>
              <a:buClr>
                <a:srgbClr val="E0B412"/>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rPr>
              <a:t>Ongoing Training</a:t>
            </a:r>
          </a:p>
        </p:txBody>
      </p:sp>
      <p:sp>
        <p:nvSpPr>
          <p:cNvPr id="13" name="Content Placeholder 8"/>
          <p:cNvSpPr txBox="1">
            <a:spLocks/>
          </p:cNvSpPr>
          <p:nvPr/>
        </p:nvSpPr>
        <p:spPr>
          <a:xfrm>
            <a:off x="4830087" y="1880736"/>
            <a:ext cx="4041775" cy="2538639"/>
          </a:xfrm>
          <a:prstGeom prst="rect">
            <a:avLst/>
          </a:prstGeom>
        </p:spPr>
        <p:txBody>
          <a:bodyPr/>
          <a:lstStyle>
            <a:lvl1pPr marL="342900" indent="-342900" algn="l" defTabSz="914400" rtl="0" eaLnBrk="1" latinLnBrk="0" hangingPunct="1">
              <a:spcBef>
                <a:spcPts val="1000"/>
              </a:spcBef>
              <a:buClr>
                <a:srgbClr val="FFC000"/>
              </a:buClr>
              <a:buFont typeface="Wingdings" pitchFamily="2" charset="2"/>
              <a:buChar char="§"/>
              <a:defRPr sz="2400" kern="1200">
                <a:solidFill>
                  <a:schemeClr val="tx1"/>
                </a:solidFill>
                <a:latin typeface="Arial" pitchFamily="34" charset="0"/>
                <a:ea typeface="+mn-ea"/>
                <a:cs typeface="Arial" pitchFamily="34" charset="0"/>
              </a:defRPr>
            </a:lvl1pPr>
            <a:lvl2pPr marL="623888" indent="-279400" algn="l" defTabSz="914400" rtl="0" eaLnBrk="1" latinLnBrk="0" hangingPunct="1">
              <a:spcBef>
                <a:spcPct val="20000"/>
              </a:spcBef>
              <a:buClr>
                <a:schemeClr val="accent6">
                  <a:lumMod val="75000"/>
                </a:schemeClr>
              </a:buClr>
              <a:buFont typeface="Arial" pitchFamily="34" charset="0"/>
              <a:buChar char="–"/>
              <a:defRPr sz="2200" kern="1200">
                <a:solidFill>
                  <a:srgbClr val="0070C0"/>
                </a:solidFill>
                <a:latin typeface="Arial" pitchFamily="34" charset="0"/>
                <a:ea typeface="+mn-ea"/>
                <a:cs typeface="Arial" pitchFamily="34" charset="0"/>
              </a:defRPr>
            </a:lvl2pPr>
            <a:lvl3pPr marL="860425" indent="-236538" algn="l" defTabSz="914400" rtl="0" eaLnBrk="1" latinLnBrk="0" hangingPunct="1">
              <a:spcBef>
                <a:spcPct val="20000"/>
              </a:spcBef>
              <a:buClr>
                <a:srgbClr val="E0B412"/>
              </a:buClr>
              <a:buFont typeface="Wingdings" pitchFamily="2" charset="2"/>
              <a:buChar char="§"/>
              <a:defRPr sz="2000" kern="1200">
                <a:solidFill>
                  <a:schemeClr val="tx1"/>
                </a:solidFill>
                <a:latin typeface="Arial" pitchFamily="34" charset="0"/>
                <a:ea typeface="+mn-ea"/>
                <a:cs typeface="Arial" pitchFamily="34" charset="0"/>
              </a:defRPr>
            </a:lvl3pPr>
            <a:lvl4pPr marL="1139825" indent="-279400" algn="l" defTabSz="914400" rtl="0" eaLnBrk="1" latinLnBrk="0" hangingPunct="1">
              <a:spcBef>
                <a:spcPct val="20000"/>
              </a:spcBef>
              <a:buClr>
                <a:schemeClr val="accent6">
                  <a:lumMod val="75000"/>
                </a:schemeClr>
              </a:buClr>
              <a:buFont typeface="Arial" pitchFamily="34" charset="0"/>
              <a:buChar char="–"/>
              <a:defRPr sz="1800" kern="1200">
                <a:solidFill>
                  <a:srgbClr val="0070C0"/>
                </a:solidFill>
                <a:latin typeface="Arial" pitchFamily="34" charset="0"/>
                <a:ea typeface="+mn-ea"/>
                <a:cs typeface="Arial" pitchFamily="34" charset="0"/>
              </a:defRPr>
            </a:lvl4pPr>
            <a:lvl5pPr marL="1430338" indent="-225425" algn="l" defTabSz="914400" rtl="0" eaLnBrk="1" latinLnBrk="0" hangingPunct="1">
              <a:spcBef>
                <a:spcPct val="20000"/>
              </a:spcBef>
              <a:buClr>
                <a:srgbClr val="E0B412"/>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Course Guide</a:t>
            </a:r>
          </a:p>
          <a:p>
            <a:r>
              <a:rPr lang="en-US" dirty="0"/>
              <a:t>Quick Reference Cards (QRC)</a:t>
            </a:r>
          </a:p>
          <a:p>
            <a:endParaRPr lang="en-US" dirty="0"/>
          </a:p>
        </p:txBody>
      </p:sp>
      <p:sp>
        <p:nvSpPr>
          <p:cNvPr id="14" name="Rounded Rectangle 12"/>
          <p:cNvSpPr/>
          <p:nvPr/>
        </p:nvSpPr>
        <p:spPr>
          <a:xfrm>
            <a:off x="366623" y="1304693"/>
            <a:ext cx="4063863" cy="3724507"/>
          </a:xfrm>
          <a:prstGeom prst="roundRect">
            <a:avLst>
              <a:gd name="adj" fmla="val 354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3"/>
          <p:cNvSpPr/>
          <p:nvPr/>
        </p:nvSpPr>
        <p:spPr>
          <a:xfrm>
            <a:off x="4735286" y="1295175"/>
            <a:ext cx="4071257" cy="3734025"/>
          </a:xfrm>
          <a:prstGeom prst="roundRect">
            <a:avLst>
              <a:gd name="adj" fmla="val 354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33CB15-34A2-45BF-95A1-9ACFC3073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849" y="4038600"/>
            <a:ext cx="2989410" cy="1766850"/>
          </a:xfrm>
          <a:prstGeom prst="rect">
            <a:avLst/>
          </a:prstGeom>
          <a:solidFill>
            <a:schemeClr val="tx1"/>
          </a:solidFill>
          <a:ln w="3175">
            <a:solidFill>
              <a:schemeClr val="tx1"/>
            </a:solidFill>
            <a:miter lim="800000"/>
            <a:headEnd/>
            <a:tailEnd/>
          </a:ln>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FD8E64E9-4D94-4F57-9A81-B24DE71204D6}"/>
              </a:ext>
            </a:extLst>
          </p:cNvPr>
          <p:cNvPicPr>
            <a:picLocks noChangeAspect="1"/>
          </p:cNvPicPr>
          <p:nvPr/>
        </p:nvPicPr>
        <p:blipFill>
          <a:blip r:embed="rId4"/>
          <a:stretch>
            <a:fillRect/>
          </a:stretch>
        </p:blipFill>
        <p:spPr>
          <a:xfrm>
            <a:off x="5638800" y="3954288"/>
            <a:ext cx="2433095" cy="1877736"/>
          </a:xfrm>
          <a:prstGeom prst="rect">
            <a:avLst/>
          </a:prstGeom>
          <a:solidFill>
            <a:schemeClr val="tx1"/>
          </a:solidFill>
          <a:ln w="3175">
            <a:solidFill>
              <a:schemeClr val="tx1"/>
            </a:solidFill>
          </a:ln>
          <a:effectLst>
            <a:outerShdw blurRad="63500" sx="102000" sy="102000" algn="ctr" rotWithShape="0">
              <a:prstClr val="black">
                <a:alpha val="40000"/>
              </a:prstClr>
            </a:outerShdw>
          </a:effectLst>
        </p:spPr>
      </p:pic>
      <p:sp>
        <p:nvSpPr>
          <p:cNvPr id="17" name="Slide Number Placeholder 5">
            <a:extLst>
              <a:ext uri="{FF2B5EF4-FFF2-40B4-BE49-F238E27FC236}">
                <a16:creationId xmlns:a16="http://schemas.microsoft.com/office/drawing/2014/main" id="{B8BBFC47-0335-4D13-A159-A7C61066797C}"/>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41</a:t>
            </a:fld>
            <a:endParaRPr lang="en-US" dirty="0"/>
          </a:p>
        </p:txBody>
      </p:sp>
    </p:spTree>
    <p:extLst>
      <p:ext uri="{BB962C8B-B14F-4D97-AF65-F5344CB8AC3E}">
        <p14:creationId xmlns:p14="http://schemas.microsoft.com/office/powerpoint/2010/main" val="520045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8C7E-8030-476E-8D4D-DC147E33FD1F}"/>
              </a:ext>
            </a:extLst>
          </p:cNvPr>
          <p:cNvSpPr>
            <a:spLocks noGrp="1"/>
          </p:cNvSpPr>
          <p:nvPr>
            <p:ph type="title"/>
          </p:nvPr>
        </p:nvSpPr>
        <p:spPr/>
        <p:txBody>
          <a:bodyPr/>
          <a:lstStyle/>
          <a:p>
            <a:r>
              <a:rPr lang="en-US" dirty="0"/>
              <a:t>Questions?</a:t>
            </a: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0220" y="1219200"/>
            <a:ext cx="6843559" cy="4906963"/>
          </a:xfrm>
          <a:effectLst>
            <a:softEdge rad="635000"/>
          </a:effectLst>
        </p:spPr>
      </p:pic>
      <p:sp>
        <p:nvSpPr>
          <p:cNvPr id="4" name="Slide Number Placeholder 5">
            <a:extLst>
              <a:ext uri="{FF2B5EF4-FFF2-40B4-BE49-F238E27FC236}">
                <a16:creationId xmlns:a16="http://schemas.microsoft.com/office/drawing/2014/main" id="{9526E2B6-9DA4-4DA8-957F-B2F1661F90E9}"/>
              </a:ext>
            </a:extLst>
          </p:cNvPr>
          <p:cNvSpPr>
            <a:spLocks noGrp="1"/>
          </p:cNvSpPr>
          <p:nvPr>
            <p:ph type="sldNum" sz="quarter" idx="12"/>
          </p:nvPr>
        </p:nvSpPr>
        <p:spPr>
          <a:xfrm>
            <a:off x="6553200" y="6356350"/>
            <a:ext cx="2133600" cy="365125"/>
          </a:xfrm>
        </p:spPr>
        <p:txBody>
          <a:bodyPr/>
          <a:lstStyle/>
          <a:p>
            <a:fld id="{2000F9E5-5AC6-4ABF-BAE3-2D85D7846523}" type="slidenum">
              <a:rPr lang="en-US" smtClean="0"/>
              <a:pPr/>
              <a:t>42</a:t>
            </a:fld>
            <a:endParaRPr lang="en-US" dirty="0"/>
          </a:p>
        </p:txBody>
      </p:sp>
    </p:spTree>
    <p:extLst>
      <p:ext uri="{BB962C8B-B14F-4D97-AF65-F5344CB8AC3E}">
        <p14:creationId xmlns:p14="http://schemas.microsoft.com/office/powerpoint/2010/main" val="2618441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23796"/>
            <a:ext cx="5486400" cy="862404"/>
          </a:xfrm>
        </p:spPr>
        <p:txBody>
          <a:bodyPr/>
          <a:lstStyle/>
          <a:p>
            <a:r>
              <a:rPr lang="en-US" dirty="0"/>
              <a:t>Thank You!</a:t>
            </a:r>
          </a:p>
        </p:txBody>
      </p:sp>
      <p:sp>
        <p:nvSpPr>
          <p:cNvPr id="6" name="Subtitle 5"/>
          <p:cNvSpPr>
            <a:spLocks noGrp="1"/>
          </p:cNvSpPr>
          <p:nvPr>
            <p:ph type="subTitle" idx="13"/>
          </p:nvPr>
        </p:nvSpPr>
        <p:spPr/>
        <p:txBody>
          <a:bodyPr/>
          <a:lstStyle/>
          <a:p>
            <a:r>
              <a:rPr lang="en-US" dirty="0"/>
              <a:t>Evaluation and Assessment</a:t>
            </a:r>
          </a:p>
        </p:txBody>
      </p:sp>
    </p:spTree>
    <p:extLst>
      <p:ext uri="{BB962C8B-B14F-4D97-AF65-F5344CB8AC3E}">
        <p14:creationId xmlns:p14="http://schemas.microsoft.com/office/powerpoint/2010/main" val="250179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28650" y="2062548"/>
            <a:ext cx="7867650" cy="3001433"/>
            <a:chOff x="2209800" y="2284456"/>
            <a:chExt cx="8077200" cy="2923954"/>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86000"/>
              <a:ext cx="4191000" cy="292241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284456"/>
              <a:ext cx="4191000" cy="2922410"/>
            </a:xfrm>
            <a:prstGeom prst="rect">
              <a:avLst/>
            </a:prstGeom>
          </p:spPr>
        </p:pic>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360" y="2579776"/>
            <a:ext cx="2337572" cy="1583662"/>
          </a:xfrm>
          <a:prstGeom prst="rect">
            <a:avLst/>
          </a:prstGeom>
          <a:effectLst>
            <a:innerShdw blurRad="38100" dist="25400" dir="13500000">
              <a:prstClr val="black">
                <a:alpha val="50000"/>
              </a:prstClr>
            </a:innerShdw>
          </a:effectLst>
        </p:spPr>
      </p:pic>
      <p:sp>
        <p:nvSpPr>
          <p:cNvPr id="2" name="Title 1"/>
          <p:cNvSpPr>
            <a:spLocks noGrp="1"/>
          </p:cNvSpPr>
          <p:nvPr>
            <p:ph type="title"/>
          </p:nvPr>
        </p:nvSpPr>
        <p:spPr/>
        <p:txBody>
          <a:bodyPr/>
          <a:lstStyle/>
          <a:p>
            <a:r>
              <a:rPr lang="en-US" dirty="0"/>
              <a:t>Content-Mirrored Instruction</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9018" y="2579776"/>
            <a:ext cx="2337572" cy="1583662"/>
          </a:xfrm>
          <a:prstGeom prst="rect">
            <a:avLst/>
          </a:prstGeom>
          <a:effectLst>
            <a:innerShdw blurRad="38100" dist="25400" dir="13500000">
              <a:prstClr val="black">
                <a:alpha val="50000"/>
              </a:prstClr>
            </a:innerShdw>
          </a:effectLst>
        </p:spPr>
      </p:pic>
      <p:sp>
        <p:nvSpPr>
          <p:cNvPr id="10" name="Right Arrow 17"/>
          <p:cNvSpPr/>
          <p:nvPr/>
        </p:nvSpPr>
        <p:spPr>
          <a:xfrm>
            <a:off x="2680814" y="2951559"/>
            <a:ext cx="1417039" cy="881369"/>
          </a:xfrm>
          <a:prstGeom prst="right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13" dirty="0">
              <a:solidFill>
                <a:srgbClr val="005CAB"/>
              </a:solidFill>
            </a:endParaRPr>
          </a:p>
        </p:txBody>
      </p:sp>
      <p:sp>
        <p:nvSpPr>
          <p:cNvPr id="3" name="Slide Number Placeholder 2">
            <a:extLst>
              <a:ext uri="{FF2B5EF4-FFF2-40B4-BE49-F238E27FC236}">
                <a16:creationId xmlns:a16="http://schemas.microsoft.com/office/drawing/2014/main" id="{DEC714B7-3F86-46AA-A0D9-B82093451D87}"/>
              </a:ext>
            </a:extLst>
          </p:cNvPr>
          <p:cNvSpPr>
            <a:spLocks noGrp="1"/>
          </p:cNvSpPr>
          <p:nvPr>
            <p:ph type="sldNum" sz="quarter" idx="12"/>
          </p:nvPr>
        </p:nvSpPr>
        <p:spPr/>
        <p:txBody>
          <a:bodyPr/>
          <a:lstStyle/>
          <a:p>
            <a:fld id="{2000F9E5-5AC6-4ABF-BAE3-2D85D7846523}" type="slidenum">
              <a:rPr lang="en-US" smtClean="0"/>
              <a:pPr/>
              <a:t>5</a:t>
            </a:fld>
            <a:endParaRPr lang="en-US" dirty="0"/>
          </a:p>
        </p:txBody>
      </p:sp>
    </p:spTree>
    <p:extLst>
      <p:ext uri="{BB962C8B-B14F-4D97-AF65-F5344CB8AC3E}">
        <p14:creationId xmlns:p14="http://schemas.microsoft.com/office/powerpoint/2010/main" val="2452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2.08333E-6 3.7037E-6 L 0.18698 3.7037E-6 " pathEditMode="relative" rAng="0" ptsTypes="AA">
                                      <p:cBhvr>
                                        <p:cTn id="6" dur="1000" fill="hold"/>
                                        <p:tgtEl>
                                          <p:spTgt spid="10"/>
                                        </p:tgtEl>
                                        <p:attrNameLst>
                                          <p:attrName>ppt_x</p:attrName>
                                          <p:attrName>ppt_y</p:attrName>
                                        </p:attrNameLst>
                                      </p:cBhvr>
                                      <p:rCtr x="934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3"/>
          <p:cNvSpPr/>
          <p:nvPr/>
        </p:nvSpPr>
        <p:spPr>
          <a:xfrm>
            <a:off x="4735286" y="1295176"/>
            <a:ext cx="4071257" cy="2819624"/>
          </a:xfrm>
          <a:prstGeom prst="roundRect">
            <a:avLst>
              <a:gd name="adj" fmla="val 3546"/>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US" dirty="0"/>
              <a:t>You Have Support</a:t>
            </a:r>
            <a:endParaRPr lang="en-GB" dirty="0"/>
          </a:p>
        </p:txBody>
      </p:sp>
      <p:sp>
        <p:nvSpPr>
          <p:cNvPr id="8" name="Round Same Side Corner Rectangle 11"/>
          <p:cNvSpPr/>
          <p:nvPr/>
        </p:nvSpPr>
        <p:spPr>
          <a:xfrm>
            <a:off x="4746175" y="1306061"/>
            <a:ext cx="4049481" cy="533400"/>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Same Side Corner Rectangle 10"/>
          <p:cNvSpPr/>
          <p:nvPr/>
        </p:nvSpPr>
        <p:spPr>
          <a:xfrm>
            <a:off x="381000" y="1307364"/>
            <a:ext cx="4049486" cy="521435"/>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6"/>
          <p:cNvSpPr txBox="1">
            <a:spLocks/>
          </p:cNvSpPr>
          <p:nvPr/>
        </p:nvSpPr>
        <p:spPr>
          <a:xfrm>
            <a:off x="508468" y="1322439"/>
            <a:ext cx="4049474" cy="533400"/>
          </a:xfrm>
          <a:prstGeom prst="rect">
            <a:avLst/>
          </a:prstGeom>
        </p:spPr>
        <p:txBody>
          <a:bodyPr/>
          <a:lstStyle>
            <a:lvl1pPr marL="342900" indent="-342900" algn="l" defTabSz="914400" rtl="0" eaLnBrk="1" latinLnBrk="0" hangingPunct="1">
              <a:spcBef>
                <a:spcPts val="1000"/>
              </a:spcBef>
              <a:buClr>
                <a:srgbClr val="FFC000"/>
              </a:buClr>
              <a:buFont typeface="Wingdings" pitchFamily="2" charset="2"/>
              <a:buChar char="§"/>
              <a:defRPr sz="2400" kern="1200">
                <a:solidFill>
                  <a:schemeClr val="tx1"/>
                </a:solidFill>
                <a:latin typeface="Arial" pitchFamily="34" charset="0"/>
                <a:ea typeface="+mn-ea"/>
                <a:cs typeface="Arial" pitchFamily="34" charset="0"/>
              </a:defRPr>
            </a:lvl1pPr>
            <a:lvl2pPr marL="623888" indent="-279400" algn="l" defTabSz="914400" rtl="0" eaLnBrk="1" latinLnBrk="0" hangingPunct="1">
              <a:spcBef>
                <a:spcPct val="20000"/>
              </a:spcBef>
              <a:buClr>
                <a:schemeClr val="accent6">
                  <a:lumMod val="75000"/>
                </a:schemeClr>
              </a:buClr>
              <a:buFont typeface="Arial" pitchFamily="34" charset="0"/>
              <a:buChar char="–"/>
              <a:defRPr sz="2200" kern="1200">
                <a:solidFill>
                  <a:srgbClr val="0070C0"/>
                </a:solidFill>
                <a:latin typeface="Arial" pitchFamily="34" charset="0"/>
                <a:ea typeface="+mn-ea"/>
                <a:cs typeface="Arial" pitchFamily="34" charset="0"/>
              </a:defRPr>
            </a:lvl2pPr>
            <a:lvl3pPr marL="860425" indent="-236538" algn="l" defTabSz="914400" rtl="0" eaLnBrk="1" latinLnBrk="0" hangingPunct="1">
              <a:spcBef>
                <a:spcPct val="20000"/>
              </a:spcBef>
              <a:buClr>
                <a:srgbClr val="E0B412"/>
              </a:buClr>
              <a:buFont typeface="Wingdings" pitchFamily="2" charset="2"/>
              <a:buChar char="§"/>
              <a:defRPr sz="2000" kern="1200">
                <a:solidFill>
                  <a:schemeClr val="tx1"/>
                </a:solidFill>
                <a:latin typeface="Arial" pitchFamily="34" charset="0"/>
                <a:ea typeface="+mn-ea"/>
                <a:cs typeface="Arial" pitchFamily="34" charset="0"/>
              </a:defRPr>
            </a:lvl3pPr>
            <a:lvl4pPr marL="1139825" indent="-279400" algn="l" defTabSz="914400" rtl="0" eaLnBrk="1" latinLnBrk="0" hangingPunct="1">
              <a:spcBef>
                <a:spcPct val="20000"/>
              </a:spcBef>
              <a:buClr>
                <a:schemeClr val="accent6">
                  <a:lumMod val="75000"/>
                </a:schemeClr>
              </a:buClr>
              <a:buFont typeface="Arial" pitchFamily="34" charset="0"/>
              <a:buChar char="–"/>
              <a:defRPr sz="1800" kern="1200">
                <a:solidFill>
                  <a:srgbClr val="0070C0"/>
                </a:solidFill>
                <a:latin typeface="Arial" pitchFamily="34" charset="0"/>
                <a:ea typeface="+mn-ea"/>
                <a:cs typeface="Arial" pitchFamily="34" charset="0"/>
              </a:defRPr>
            </a:lvl4pPr>
            <a:lvl5pPr marL="1430338" indent="-225425" algn="l" defTabSz="914400" rtl="0" eaLnBrk="1" latinLnBrk="0" hangingPunct="1">
              <a:spcBef>
                <a:spcPct val="20000"/>
              </a:spcBef>
              <a:buClr>
                <a:srgbClr val="E0B412"/>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rPr>
              <a:t>Earlier Training</a:t>
            </a:r>
          </a:p>
        </p:txBody>
      </p:sp>
      <p:sp>
        <p:nvSpPr>
          <p:cNvPr id="11" name="Content Placeholder 3"/>
          <p:cNvSpPr txBox="1">
            <a:spLocks/>
          </p:cNvSpPr>
          <p:nvPr/>
        </p:nvSpPr>
        <p:spPr>
          <a:xfrm>
            <a:off x="457200" y="1981200"/>
            <a:ext cx="4040188" cy="3698424"/>
          </a:xfrm>
          <a:prstGeom prst="rect">
            <a:avLst/>
          </a:prstGeom>
        </p:spPr>
        <p:txBody>
          <a:bodyPr>
            <a:normAutofit/>
          </a:bodyPr>
          <a:lstStyle>
            <a:lvl1pPr marL="342900" indent="-342900" algn="l" defTabSz="914400" rtl="0" eaLnBrk="1" latinLnBrk="0" hangingPunct="1">
              <a:spcBef>
                <a:spcPts val="1000"/>
              </a:spcBef>
              <a:buClr>
                <a:srgbClr val="FFC000"/>
              </a:buClr>
              <a:buFont typeface="Wingdings" pitchFamily="2" charset="2"/>
              <a:buChar char="§"/>
              <a:defRPr sz="2400" kern="1200">
                <a:solidFill>
                  <a:schemeClr val="tx1"/>
                </a:solidFill>
                <a:latin typeface="Arial" pitchFamily="34" charset="0"/>
                <a:ea typeface="+mn-ea"/>
                <a:cs typeface="Arial" pitchFamily="34" charset="0"/>
              </a:defRPr>
            </a:lvl1pPr>
            <a:lvl2pPr marL="623888" indent="-279400" algn="l" defTabSz="914400" rtl="0" eaLnBrk="1" latinLnBrk="0" hangingPunct="1">
              <a:spcBef>
                <a:spcPct val="20000"/>
              </a:spcBef>
              <a:buClr>
                <a:schemeClr val="accent6">
                  <a:lumMod val="75000"/>
                </a:schemeClr>
              </a:buClr>
              <a:buFont typeface="Arial" pitchFamily="34" charset="0"/>
              <a:buChar char="–"/>
              <a:defRPr sz="2200" kern="1200">
                <a:solidFill>
                  <a:srgbClr val="0070C0"/>
                </a:solidFill>
                <a:latin typeface="Arial" pitchFamily="34" charset="0"/>
                <a:ea typeface="+mn-ea"/>
                <a:cs typeface="Arial" pitchFamily="34" charset="0"/>
              </a:defRPr>
            </a:lvl2pPr>
            <a:lvl3pPr marL="860425" indent="-236538" algn="l" defTabSz="914400" rtl="0" eaLnBrk="1" latinLnBrk="0" hangingPunct="1">
              <a:spcBef>
                <a:spcPct val="20000"/>
              </a:spcBef>
              <a:buClr>
                <a:srgbClr val="E0B412"/>
              </a:buClr>
              <a:buFont typeface="Wingdings" pitchFamily="2" charset="2"/>
              <a:buChar char="§"/>
              <a:defRPr sz="2000" kern="1200">
                <a:solidFill>
                  <a:schemeClr val="tx1"/>
                </a:solidFill>
                <a:latin typeface="Arial" pitchFamily="34" charset="0"/>
                <a:ea typeface="+mn-ea"/>
                <a:cs typeface="Arial" pitchFamily="34" charset="0"/>
              </a:defRPr>
            </a:lvl3pPr>
            <a:lvl4pPr marL="1139825" indent="-279400" algn="l" defTabSz="914400" rtl="0" eaLnBrk="1" latinLnBrk="0" hangingPunct="1">
              <a:spcBef>
                <a:spcPct val="20000"/>
              </a:spcBef>
              <a:buClr>
                <a:schemeClr val="accent6">
                  <a:lumMod val="75000"/>
                </a:schemeClr>
              </a:buClr>
              <a:buFont typeface="Arial" pitchFamily="34" charset="0"/>
              <a:buChar char="–"/>
              <a:defRPr sz="1800" kern="1200">
                <a:solidFill>
                  <a:srgbClr val="0070C0"/>
                </a:solidFill>
                <a:latin typeface="Arial" pitchFamily="34" charset="0"/>
                <a:ea typeface="+mn-ea"/>
                <a:cs typeface="Arial" pitchFamily="34" charset="0"/>
              </a:defRPr>
            </a:lvl4pPr>
            <a:lvl5pPr marL="1430338" indent="-225425" algn="l" defTabSz="914400" rtl="0" eaLnBrk="1" latinLnBrk="0" hangingPunct="1">
              <a:spcBef>
                <a:spcPct val="20000"/>
              </a:spcBef>
              <a:buClr>
                <a:srgbClr val="E0B412"/>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2000" dirty="0"/>
              <a:t>Introduction to UR Budget eLearning and QRC</a:t>
            </a:r>
          </a:p>
          <a:p>
            <a:pPr marL="287338" indent="-287338"/>
            <a:r>
              <a:rPr lang="en-US" sz="2000" dirty="0"/>
              <a:t>Summary &amp; Labor Training</a:t>
            </a:r>
          </a:p>
          <a:p>
            <a:endParaRPr lang="en-US" dirty="0"/>
          </a:p>
        </p:txBody>
      </p:sp>
      <p:sp>
        <p:nvSpPr>
          <p:cNvPr id="12" name="Text Placeholder 7"/>
          <p:cNvSpPr txBox="1">
            <a:spLocks/>
          </p:cNvSpPr>
          <p:nvPr/>
        </p:nvSpPr>
        <p:spPr>
          <a:xfrm>
            <a:off x="4873631" y="1341438"/>
            <a:ext cx="4041775" cy="639762"/>
          </a:xfrm>
          <a:prstGeom prst="rect">
            <a:avLst/>
          </a:prstGeom>
        </p:spPr>
        <p:txBody>
          <a:bodyPr/>
          <a:lstStyle>
            <a:lvl1pPr marL="342900" indent="-342900" algn="l" defTabSz="914400" rtl="0" eaLnBrk="1" latinLnBrk="0" hangingPunct="1">
              <a:spcBef>
                <a:spcPts val="1000"/>
              </a:spcBef>
              <a:buClr>
                <a:srgbClr val="FFC000"/>
              </a:buClr>
              <a:buFont typeface="Wingdings" pitchFamily="2" charset="2"/>
              <a:buChar char="§"/>
              <a:defRPr sz="2400" kern="1200">
                <a:solidFill>
                  <a:schemeClr val="tx1"/>
                </a:solidFill>
                <a:latin typeface="Arial" pitchFamily="34" charset="0"/>
                <a:ea typeface="+mn-ea"/>
                <a:cs typeface="Arial" pitchFamily="34" charset="0"/>
              </a:defRPr>
            </a:lvl1pPr>
            <a:lvl2pPr marL="623888" indent="-279400" algn="l" defTabSz="914400" rtl="0" eaLnBrk="1" latinLnBrk="0" hangingPunct="1">
              <a:spcBef>
                <a:spcPct val="20000"/>
              </a:spcBef>
              <a:buClr>
                <a:schemeClr val="accent6">
                  <a:lumMod val="75000"/>
                </a:schemeClr>
              </a:buClr>
              <a:buFont typeface="Arial" pitchFamily="34" charset="0"/>
              <a:buChar char="–"/>
              <a:defRPr sz="2200" kern="1200">
                <a:solidFill>
                  <a:srgbClr val="0070C0"/>
                </a:solidFill>
                <a:latin typeface="Arial" pitchFamily="34" charset="0"/>
                <a:ea typeface="+mn-ea"/>
                <a:cs typeface="Arial" pitchFamily="34" charset="0"/>
              </a:defRPr>
            </a:lvl2pPr>
            <a:lvl3pPr marL="860425" indent="-236538" algn="l" defTabSz="914400" rtl="0" eaLnBrk="1" latinLnBrk="0" hangingPunct="1">
              <a:spcBef>
                <a:spcPct val="20000"/>
              </a:spcBef>
              <a:buClr>
                <a:srgbClr val="E0B412"/>
              </a:buClr>
              <a:buFont typeface="Wingdings" pitchFamily="2" charset="2"/>
              <a:buChar char="§"/>
              <a:defRPr sz="2000" kern="1200">
                <a:solidFill>
                  <a:schemeClr val="tx1"/>
                </a:solidFill>
                <a:latin typeface="Arial" pitchFamily="34" charset="0"/>
                <a:ea typeface="+mn-ea"/>
                <a:cs typeface="Arial" pitchFamily="34" charset="0"/>
              </a:defRPr>
            </a:lvl3pPr>
            <a:lvl4pPr marL="1139825" indent="-279400" algn="l" defTabSz="914400" rtl="0" eaLnBrk="1" latinLnBrk="0" hangingPunct="1">
              <a:spcBef>
                <a:spcPct val="20000"/>
              </a:spcBef>
              <a:buClr>
                <a:schemeClr val="accent6">
                  <a:lumMod val="75000"/>
                </a:schemeClr>
              </a:buClr>
              <a:buFont typeface="Arial" pitchFamily="34" charset="0"/>
              <a:buChar char="–"/>
              <a:defRPr sz="1800" kern="1200">
                <a:solidFill>
                  <a:srgbClr val="0070C0"/>
                </a:solidFill>
                <a:latin typeface="Arial" pitchFamily="34" charset="0"/>
                <a:ea typeface="+mn-ea"/>
                <a:cs typeface="Arial" pitchFamily="34" charset="0"/>
              </a:defRPr>
            </a:lvl4pPr>
            <a:lvl5pPr marL="1430338" indent="-225425" algn="l" defTabSz="914400" rtl="0" eaLnBrk="1" latinLnBrk="0" hangingPunct="1">
              <a:spcBef>
                <a:spcPct val="20000"/>
              </a:spcBef>
              <a:buClr>
                <a:srgbClr val="E0B412"/>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rPr>
              <a:t>After Today’s Training</a:t>
            </a:r>
          </a:p>
        </p:txBody>
      </p:sp>
      <p:sp>
        <p:nvSpPr>
          <p:cNvPr id="13" name="Content Placeholder 8"/>
          <p:cNvSpPr txBox="1">
            <a:spLocks/>
          </p:cNvSpPr>
          <p:nvPr/>
        </p:nvSpPr>
        <p:spPr>
          <a:xfrm>
            <a:off x="4830087" y="1981200"/>
            <a:ext cx="4041775" cy="2391912"/>
          </a:xfrm>
          <a:prstGeom prst="rect">
            <a:avLst/>
          </a:prstGeom>
        </p:spPr>
        <p:txBody>
          <a:bodyPr/>
          <a:lstStyle>
            <a:lvl1pPr marL="342900" indent="-342900" algn="l" defTabSz="914400" rtl="0" eaLnBrk="1" latinLnBrk="0" hangingPunct="1">
              <a:spcBef>
                <a:spcPts val="1000"/>
              </a:spcBef>
              <a:buClr>
                <a:srgbClr val="FFC000"/>
              </a:buClr>
              <a:buFont typeface="Wingdings" pitchFamily="2" charset="2"/>
              <a:buChar char="§"/>
              <a:defRPr sz="2400" kern="1200">
                <a:solidFill>
                  <a:schemeClr val="tx1"/>
                </a:solidFill>
                <a:latin typeface="Arial" pitchFamily="34" charset="0"/>
                <a:ea typeface="+mn-ea"/>
                <a:cs typeface="Arial" pitchFamily="34" charset="0"/>
              </a:defRPr>
            </a:lvl1pPr>
            <a:lvl2pPr marL="623888" indent="-279400" algn="l" defTabSz="914400" rtl="0" eaLnBrk="1" latinLnBrk="0" hangingPunct="1">
              <a:spcBef>
                <a:spcPct val="20000"/>
              </a:spcBef>
              <a:buClr>
                <a:schemeClr val="accent6">
                  <a:lumMod val="75000"/>
                </a:schemeClr>
              </a:buClr>
              <a:buFont typeface="Arial" pitchFamily="34" charset="0"/>
              <a:buChar char="–"/>
              <a:defRPr sz="2200" kern="1200">
                <a:solidFill>
                  <a:srgbClr val="0070C0"/>
                </a:solidFill>
                <a:latin typeface="Arial" pitchFamily="34" charset="0"/>
                <a:ea typeface="+mn-ea"/>
                <a:cs typeface="Arial" pitchFamily="34" charset="0"/>
              </a:defRPr>
            </a:lvl2pPr>
            <a:lvl3pPr marL="860425" indent="-236538" algn="l" defTabSz="914400" rtl="0" eaLnBrk="1" latinLnBrk="0" hangingPunct="1">
              <a:spcBef>
                <a:spcPct val="20000"/>
              </a:spcBef>
              <a:buClr>
                <a:srgbClr val="E0B412"/>
              </a:buClr>
              <a:buFont typeface="Wingdings" pitchFamily="2" charset="2"/>
              <a:buChar char="§"/>
              <a:defRPr sz="2000" kern="1200">
                <a:solidFill>
                  <a:schemeClr val="tx1"/>
                </a:solidFill>
                <a:latin typeface="Arial" pitchFamily="34" charset="0"/>
                <a:ea typeface="+mn-ea"/>
                <a:cs typeface="Arial" pitchFamily="34" charset="0"/>
              </a:defRPr>
            </a:lvl3pPr>
            <a:lvl4pPr marL="1139825" indent="-279400" algn="l" defTabSz="914400" rtl="0" eaLnBrk="1" latinLnBrk="0" hangingPunct="1">
              <a:spcBef>
                <a:spcPct val="20000"/>
              </a:spcBef>
              <a:buClr>
                <a:schemeClr val="accent6">
                  <a:lumMod val="75000"/>
                </a:schemeClr>
              </a:buClr>
              <a:buFont typeface="Arial" pitchFamily="34" charset="0"/>
              <a:buChar char="–"/>
              <a:defRPr sz="1800" kern="1200">
                <a:solidFill>
                  <a:srgbClr val="0070C0"/>
                </a:solidFill>
                <a:latin typeface="Arial" pitchFamily="34" charset="0"/>
                <a:ea typeface="+mn-ea"/>
                <a:cs typeface="Arial" pitchFamily="34" charset="0"/>
              </a:defRPr>
            </a:lvl4pPr>
            <a:lvl5pPr marL="1430338" indent="-225425" algn="l" defTabSz="914400" rtl="0" eaLnBrk="1" latinLnBrk="0" hangingPunct="1">
              <a:spcBef>
                <a:spcPct val="20000"/>
              </a:spcBef>
              <a:buClr>
                <a:srgbClr val="E0B412"/>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2000" dirty="0"/>
              <a:t>Student Guide</a:t>
            </a:r>
          </a:p>
          <a:p>
            <a:pPr marL="287338" indent="-287338">
              <a:spcBef>
                <a:spcPts val="600"/>
              </a:spcBef>
            </a:pPr>
            <a:r>
              <a:rPr lang="en-US" sz="2000" dirty="0"/>
              <a:t>Recording of Live Training</a:t>
            </a:r>
          </a:p>
          <a:p>
            <a:pPr marL="287338" indent="-287338">
              <a:spcBef>
                <a:spcPts val="600"/>
              </a:spcBef>
            </a:pPr>
            <a:r>
              <a:rPr lang="en-US" sz="2000" dirty="0"/>
              <a:t>Quick Reference Cards (QRC)</a:t>
            </a:r>
          </a:p>
          <a:p>
            <a:endParaRPr lang="en-US" dirty="0"/>
          </a:p>
        </p:txBody>
      </p:sp>
      <p:sp>
        <p:nvSpPr>
          <p:cNvPr id="14" name="Rounded Rectangle 12"/>
          <p:cNvSpPr/>
          <p:nvPr/>
        </p:nvSpPr>
        <p:spPr>
          <a:xfrm>
            <a:off x="370114" y="1306060"/>
            <a:ext cx="4063863" cy="2808739"/>
          </a:xfrm>
          <a:prstGeom prst="roundRect">
            <a:avLst>
              <a:gd name="adj" fmla="val 354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3"/>
          <p:cNvPicPr>
            <a:picLocks noChangeAspect="1" noChangeArrowheads="1"/>
          </p:cNvPicPr>
          <p:nvPr/>
        </p:nvPicPr>
        <p:blipFill>
          <a:blip r:embed="rId3" cstate="print"/>
          <a:srcRect/>
          <a:stretch>
            <a:fillRect/>
          </a:stretch>
        </p:blipFill>
        <p:spPr bwMode="auto">
          <a:xfrm>
            <a:off x="1171066" y="3614157"/>
            <a:ext cx="2461958" cy="1916080"/>
          </a:xfrm>
          <a:prstGeom prst="rect">
            <a:avLst/>
          </a:prstGeom>
          <a:ln w="3175">
            <a:noFill/>
          </a:ln>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BD4A1A28-80D2-44BB-AB2E-422B3FFA0B08}"/>
              </a:ext>
            </a:extLst>
          </p:cNvPr>
          <p:cNvPicPr>
            <a:picLocks noChangeAspect="1"/>
          </p:cNvPicPr>
          <p:nvPr/>
        </p:nvPicPr>
        <p:blipFill>
          <a:blip r:embed="rId4"/>
          <a:stretch>
            <a:fillRect/>
          </a:stretch>
        </p:blipFill>
        <p:spPr>
          <a:xfrm>
            <a:off x="5663539" y="3616550"/>
            <a:ext cx="2461958" cy="1900012"/>
          </a:xfrm>
          <a:prstGeom prst="rect">
            <a:avLst/>
          </a:prstGeom>
          <a:ln w="3175">
            <a:noFill/>
          </a:ln>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3FAE174C-69BC-4D0E-80D3-3AFC2C638E82}"/>
              </a:ext>
            </a:extLst>
          </p:cNvPr>
          <p:cNvSpPr>
            <a:spLocks noGrp="1"/>
          </p:cNvSpPr>
          <p:nvPr>
            <p:ph type="sldNum" sz="quarter" idx="12"/>
          </p:nvPr>
        </p:nvSpPr>
        <p:spPr/>
        <p:txBody>
          <a:bodyPr/>
          <a:lstStyle/>
          <a:p>
            <a:fld id="{2000F9E5-5AC6-4ABF-BAE3-2D85D7846523}" type="slidenum">
              <a:rPr lang="en-US" smtClean="0"/>
              <a:pPr/>
              <a:t>6</a:t>
            </a:fld>
            <a:endParaRPr lang="en-US" dirty="0"/>
          </a:p>
        </p:txBody>
      </p:sp>
    </p:spTree>
    <p:extLst>
      <p:ext uri="{BB962C8B-B14F-4D97-AF65-F5344CB8AC3E}">
        <p14:creationId xmlns:p14="http://schemas.microsoft.com/office/powerpoint/2010/main" val="114209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Budget Amendments Overview</a:t>
            </a:r>
          </a:p>
        </p:txBody>
      </p:sp>
      <p:sp>
        <p:nvSpPr>
          <p:cNvPr id="6" name="Subtitle 5"/>
          <p:cNvSpPr>
            <a:spLocks noGrp="1"/>
          </p:cNvSpPr>
          <p:nvPr>
            <p:ph type="subTitle" idx="13"/>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Different with Budget Amendments</a:t>
            </a:r>
          </a:p>
        </p:txBody>
      </p:sp>
      <p:sp>
        <p:nvSpPr>
          <p:cNvPr id="10" name="Content Placeholder 2"/>
          <p:cNvSpPr>
            <a:spLocks noGrp="1"/>
          </p:cNvSpPr>
          <p:nvPr>
            <p:ph idx="1"/>
          </p:nvPr>
        </p:nvSpPr>
        <p:spPr>
          <a:xfrm>
            <a:off x="3505200" y="1219200"/>
            <a:ext cx="5181600" cy="4952999"/>
          </a:xfrm>
        </p:spPr>
        <p:txBody>
          <a:bodyPr/>
          <a:lstStyle/>
          <a:p>
            <a:r>
              <a:rPr lang="en-US" dirty="0"/>
              <a:t>FY19: Input in UR Budget rather than in UR Financials</a:t>
            </a:r>
          </a:p>
          <a:p>
            <a:r>
              <a:rPr lang="en-US" dirty="0"/>
              <a:t>SMH: Authorized FTE and dollars on same sheet</a:t>
            </a:r>
          </a:p>
          <a:p>
            <a:r>
              <a:rPr lang="en-US" dirty="0"/>
              <a:t>Monthly tracking of budget and amendments</a:t>
            </a:r>
          </a:p>
        </p:txBody>
      </p:sp>
      <p:pic>
        <p:nvPicPr>
          <p:cNvPr id="3" name="Picture 2">
            <a:extLst>
              <a:ext uri="{FF2B5EF4-FFF2-40B4-BE49-F238E27FC236}">
                <a16:creationId xmlns:a16="http://schemas.microsoft.com/office/drawing/2014/main" id="{A47F6B78-6B70-490C-8CE1-0531101C0696}"/>
              </a:ext>
            </a:extLst>
          </p:cNvPr>
          <p:cNvPicPr>
            <a:picLocks noChangeAspect="1"/>
          </p:cNvPicPr>
          <p:nvPr/>
        </p:nvPicPr>
        <p:blipFill rotWithShape="1">
          <a:blip r:embed="rId3"/>
          <a:srcRect t="5736" r="50649" b="24324"/>
          <a:stretch/>
        </p:blipFill>
        <p:spPr>
          <a:xfrm>
            <a:off x="685800" y="1371600"/>
            <a:ext cx="2472376" cy="2819400"/>
          </a:xfrm>
          <a:prstGeom prst="rect">
            <a:avLst/>
          </a:prstGeom>
          <a:ln w="3175">
            <a:noFill/>
          </a:ln>
          <a:effectLst>
            <a:outerShdw blurRad="63500" sx="102000" sy="102000" algn="ctr" rotWithShape="0">
              <a:prstClr val="black">
                <a:alpha val="40000"/>
              </a:prstClr>
            </a:outerShdw>
          </a:effectLst>
        </p:spPr>
      </p:pic>
      <p:sp>
        <p:nvSpPr>
          <p:cNvPr id="5" name="Rounded Rectangle 7">
            <a:extLst>
              <a:ext uri="{FF2B5EF4-FFF2-40B4-BE49-F238E27FC236}">
                <a16:creationId xmlns:a16="http://schemas.microsoft.com/office/drawing/2014/main" id="{0DAD14C3-FC3C-4F8C-A31D-3EE53E3EE358}"/>
              </a:ext>
            </a:extLst>
          </p:cNvPr>
          <p:cNvSpPr/>
          <p:nvPr/>
        </p:nvSpPr>
        <p:spPr>
          <a:xfrm>
            <a:off x="1026456" y="3571875"/>
            <a:ext cx="1530626" cy="150019"/>
          </a:xfrm>
          <a:prstGeom prst="roundRect">
            <a:avLst>
              <a:gd name="adj" fmla="val 134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90F52B75-D1FA-459C-858B-F06EE03A940E}"/>
              </a:ext>
            </a:extLst>
          </p:cNvPr>
          <p:cNvSpPr>
            <a:spLocks noGrp="1"/>
          </p:cNvSpPr>
          <p:nvPr>
            <p:ph type="sldNum" sz="quarter" idx="12"/>
          </p:nvPr>
        </p:nvSpPr>
        <p:spPr>
          <a:xfrm>
            <a:off x="6553200" y="6306607"/>
            <a:ext cx="2133600" cy="365125"/>
          </a:xfrm>
        </p:spPr>
        <p:txBody>
          <a:bodyPr/>
          <a:lstStyle/>
          <a:p>
            <a:fld id="{2000F9E5-5AC6-4ABF-BAE3-2D85D7846523}"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9F79-9251-4963-911A-A898B62EDEF5}"/>
              </a:ext>
            </a:extLst>
          </p:cNvPr>
          <p:cNvSpPr>
            <a:spLocks noGrp="1"/>
          </p:cNvSpPr>
          <p:nvPr>
            <p:ph type="title"/>
          </p:nvPr>
        </p:nvSpPr>
        <p:spPr/>
        <p:txBody>
          <a:bodyPr>
            <a:normAutofit/>
          </a:bodyPr>
          <a:lstStyle/>
          <a:p>
            <a:r>
              <a:rPr lang="en-US" dirty="0"/>
              <a:t>Ease of Use and Other Benefits</a:t>
            </a:r>
          </a:p>
        </p:txBody>
      </p:sp>
      <p:sp>
        <p:nvSpPr>
          <p:cNvPr id="3" name="Content Placeholder 2">
            <a:extLst>
              <a:ext uri="{FF2B5EF4-FFF2-40B4-BE49-F238E27FC236}">
                <a16:creationId xmlns:a16="http://schemas.microsoft.com/office/drawing/2014/main" id="{E22EA2A7-0E8D-4D3B-8E15-A21BD1463EFB}"/>
              </a:ext>
            </a:extLst>
          </p:cNvPr>
          <p:cNvSpPr>
            <a:spLocks noGrp="1"/>
          </p:cNvSpPr>
          <p:nvPr>
            <p:ph idx="1"/>
          </p:nvPr>
        </p:nvSpPr>
        <p:spPr>
          <a:xfrm>
            <a:off x="457200" y="1127918"/>
            <a:ext cx="7942798" cy="3957516"/>
          </a:xfrm>
        </p:spPr>
        <p:txBody>
          <a:bodyPr/>
          <a:lstStyle/>
          <a:p>
            <a:r>
              <a:rPr lang="en-US" dirty="0"/>
              <a:t>Develop budgets and amendments in the same system</a:t>
            </a:r>
          </a:p>
          <a:p>
            <a:r>
              <a:rPr lang="en-US" dirty="0"/>
              <a:t>Easy to access and fill out</a:t>
            </a:r>
          </a:p>
        </p:txBody>
      </p:sp>
      <p:pic>
        <p:nvPicPr>
          <p:cNvPr id="4" name="Picture 3">
            <a:extLst>
              <a:ext uri="{FF2B5EF4-FFF2-40B4-BE49-F238E27FC236}">
                <a16:creationId xmlns:a16="http://schemas.microsoft.com/office/drawing/2014/main" id="{B54E85A5-13BF-4226-B052-C23E529D20D4}"/>
              </a:ext>
            </a:extLst>
          </p:cNvPr>
          <p:cNvPicPr>
            <a:picLocks noChangeAspect="1"/>
          </p:cNvPicPr>
          <p:nvPr/>
        </p:nvPicPr>
        <p:blipFill rotWithShape="1">
          <a:blip r:embed="rId3"/>
          <a:srcRect b="58015"/>
          <a:stretch/>
        </p:blipFill>
        <p:spPr>
          <a:xfrm>
            <a:off x="414207" y="5336135"/>
            <a:ext cx="7985791" cy="685800"/>
          </a:xfrm>
          <a:prstGeom prst="rect">
            <a:avLst/>
          </a:prstGeom>
          <a:ln w="3175">
            <a:noFill/>
          </a:ln>
          <a:effectLst>
            <a:outerShdw blurRad="63500" sx="102000" sy="102000" algn="ctr" rotWithShape="0">
              <a:prstClr val="black">
                <a:alpha val="40000"/>
              </a:prstClr>
            </a:outerShdw>
          </a:effectLst>
        </p:spPr>
      </p:pic>
      <p:sp>
        <p:nvSpPr>
          <p:cNvPr id="7" name="Rounded Rectangle 7">
            <a:extLst>
              <a:ext uri="{FF2B5EF4-FFF2-40B4-BE49-F238E27FC236}">
                <a16:creationId xmlns:a16="http://schemas.microsoft.com/office/drawing/2014/main" id="{FF309B0F-CE4C-493E-BA35-5E938A99BAB2}"/>
              </a:ext>
            </a:extLst>
          </p:cNvPr>
          <p:cNvSpPr/>
          <p:nvPr/>
        </p:nvSpPr>
        <p:spPr>
          <a:xfrm>
            <a:off x="4677980" y="5621325"/>
            <a:ext cx="3750440" cy="381001"/>
          </a:xfrm>
          <a:prstGeom prst="roundRect">
            <a:avLst>
              <a:gd name="adj" fmla="val 396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FE9D707-85E0-4564-9FF2-CBA6A02B5699}"/>
              </a:ext>
            </a:extLst>
          </p:cNvPr>
          <p:cNvPicPr>
            <a:picLocks noChangeAspect="1"/>
          </p:cNvPicPr>
          <p:nvPr/>
        </p:nvPicPr>
        <p:blipFill rotWithShape="1">
          <a:blip r:embed="rId4"/>
          <a:srcRect l="2935"/>
          <a:stretch/>
        </p:blipFill>
        <p:spPr>
          <a:xfrm>
            <a:off x="4605191" y="1847877"/>
            <a:ext cx="3753329" cy="3053489"/>
          </a:xfrm>
          <a:prstGeom prst="rect">
            <a:avLst/>
          </a:prstGeom>
          <a:ln w="3175">
            <a:noFill/>
          </a:ln>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57CB07C7-11EC-4118-AB02-E836816DB44C}"/>
              </a:ext>
            </a:extLst>
          </p:cNvPr>
          <p:cNvSpPr txBox="1"/>
          <p:nvPr/>
        </p:nvSpPr>
        <p:spPr>
          <a:xfrm>
            <a:off x="457200" y="2058173"/>
            <a:ext cx="3750440" cy="3133165"/>
          </a:xfrm>
          <a:prstGeom prst="rect">
            <a:avLst/>
          </a:prstGeom>
          <a:noFill/>
        </p:spPr>
        <p:txBody>
          <a:bodyPr wrap="square" rtlCol="0">
            <a:spAutoFit/>
          </a:bodyPr>
          <a:lstStyle/>
          <a:p>
            <a:pPr marL="280988" lvl="0" indent="-280988">
              <a:spcBef>
                <a:spcPct val="20000"/>
              </a:spcBef>
              <a:buClr>
                <a:srgbClr val="FFC000"/>
              </a:buClr>
              <a:buFont typeface="Wingdings" pitchFamily="2" charset="2"/>
              <a:buChar char="§"/>
            </a:pPr>
            <a:r>
              <a:rPr lang="en-US" sz="2400" dirty="0">
                <a:solidFill>
                  <a:prstClr val="black"/>
                </a:solidFill>
                <a:latin typeface="Arial" pitchFamily="34" charset="0"/>
                <a:cs typeface="Arial" pitchFamily="34" charset="0"/>
              </a:rPr>
              <a:t>Pick from lists</a:t>
            </a:r>
          </a:p>
          <a:p>
            <a:pPr marL="280988" lvl="0" indent="-280988">
              <a:spcBef>
                <a:spcPct val="20000"/>
              </a:spcBef>
              <a:buClr>
                <a:srgbClr val="FFC000"/>
              </a:buClr>
              <a:buFont typeface="Wingdings" pitchFamily="2" charset="2"/>
              <a:buChar char="§"/>
            </a:pPr>
            <a:r>
              <a:rPr lang="en-US" sz="2400" dirty="0">
                <a:solidFill>
                  <a:prstClr val="black"/>
                </a:solidFill>
                <a:latin typeface="Arial" pitchFamily="34" charset="0"/>
                <a:cs typeface="Arial" pitchFamily="34" charset="0"/>
              </a:rPr>
              <a:t>FAO &amp; FAC descriptions are handy: no need to look them up</a:t>
            </a:r>
          </a:p>
          <a:p>
            <a:pPr marL="280988" indent="-280988">
              <a:spcBef>
                <a:spcPct val="20000"/>
              </a:spcBef>
              <a:buClr>
                <a:srgbClr val="FFC000"/>
              </a:buClr>
              <a:buFont typeface="Wingdings" pitchFamily="2" charset="2"/>
              <a:buChar char="§"/>
            </a:pPr>
            <a:r>
              <a:rPr lang="en-US" sz="2400" dirty="0">
                <a:solidFill>
                  <a:prstClr val="black"/>
                </a:solidFill>
                <a:latin typeface="Arial" pitchFamily="34" charset="0"/>
                <a:cs typeface="Arial" pitchFamily="34" charset="0"/>
              </a:rPr>
              <a:t>Ledger account automatically filled in</a:t>
            </a:r>
          </a:p>
          <a:p>
            <a:pPr marL="738188" lvl="1" indent="-280988">
              <a:spcBef>
                <a:spcPct val="20000"/>
              </a:spcBef>
              <a:buClr>
                <a:srgbClr val="FFC000"/>
              </a:buClr>
              <a:buFont typeface="Wingdings" pitchFamily="2" charset="2"/>
              <a:buChar char="§"/>
            </a:pPr>
            <a:r>
              <a:rPr lang="en-US" sz="2000" dirty="0">
                <a:solidFill>
                  <a:srgbClr val="0070C0"/>
                </a:solidFill>
                <a:latin typeface="Arial" pitchFamily="34" charset="0"/>
                <a:cs typeface="Arial" pitchFamily="34" charset="0"/>
              </a:rPr>
              <a:t>Can change default to 65300 </a:t>
            </a:r>
          </a:p>
        </p:txBody>
      </p:sp>
      <p:sp>
        <p:nvSpPr>
          <p:cNvPr id="11" name="Slide Number Placeholder 5">
            <a:extLst>
              <a:ext uri="{FF2B5EF4-FFF2-40B4-BE49-F238E27FC236}">
                <a16:creationId xmlns:a16="http://schemas.microsoft.com/office/drawing/2014/main" id="{A14CC665-F5CC-4823-B302-8B5B016B55CB}"/>
              </a:ext>
            </a:extLst>
          </p:cNvPr>
          <p:cNvSpPr>
            <a:spLocks noGrp="1"/>
          </p:cNvSpPr>
          <p:nvPr>
            <p:ph type="sldNum" sz="quarter" idx="12"/>
          </p:nvPr>
        </p:nvSpPr>
        <p:spPr>
          <a:xfrm>
            <a:off x="6553200" y="6324600"/>
            <a:ext cx="2133600" cy="365125"/>
          </a:xfrm>
        </p:spPr>
        <p:txBody>
          <a:bodyPr/>
          <a:lstStyle/>
          <a:p>
            <a:fld id="{2000F9E5-5AC6-4ABF-BAE3-2D85D7846523}" type="slidenum">
              <a:rPr lang="en-US" smtClean="0"/>
              <a:pPr/>
              <a:t>9</a:t>
            </a:fld>
            <a:endParaRPr lang="en-US" dirty="0"/>
          </a:p>
        </p:txBody>
      </p:sp>
    </p:spTree>
    <p:extLst>
      <p:ext uri="{BB962C8B-B14F-4D97-AF65-F5344CB8AC3E}">
        <p14:creationId xmlns:p14="http://schemas.microsoft.com/office/powerpoint/2010/main" val="202815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FE9BA20DEEA0D42B58B870177844142" ma:contentTypeVersion="0" ma:contentTypeDescription="Create a new document." ma:contentTypeScope="" ma:versionID="c991a8058f964c447db52b26fc9041ab">
  <xsd:schema xmlns:xsd="http://www.w3.org/2001/XMLSchema" xmlns:xs="http://www.w3.org/2001/XMLSchema" xmlns:p="http://schemas.microsoft.com/office/2006/metadata/properties" xmlns:ns2="b14b80df-9146-4346-b52d-a7fe86e167c7" targetNamespace="http://schemas.microsoft.com/office/2006/metadata/properties" ma:root="true" ma:fieldsID="94cb28fcce7e5b57356e11d83082e4d4" ns2:_="">
    <xsd:import namespace="b14b80df-9146-4346-b52d-a7fe86e167c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4b80df-9146-4346-b52d-a7fe86e167c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dlc_DocId xmlns="b14b80df-9146-4346-b52d-a7fe86e167c7">3H4APCQPFEEV-869-932</_dlc_DocId>
    <_dlc_DocIdUrl xmlns="b14b80df-9146-4346-b52d-a7fe86e167c7">
      <Url>https://it.ur.rochester.edu/vPMO/PrjSites/868/_layouts/15/DocIdRedir.aspx?ID=3H4APCQPFEEV-869-932</Url>
      <Description>3H4APCQPFEEV-869-932</Description>
    </_dlc_DocIdUrl>
  </documentManagement>
</p:properties>
</file>

<file path=customXml/itemProps1.xml><?xml version="1.0" encoding="utf-8"?>
<ds:datastoreItem xmlns:ds="http://schemas.openxmlformats.org/officeDocument/2006/customXml" ds:itemID="{A8387B50-3E82-4AF8-ACE4-97F56FD9E68A}"/>
</file>

<file path=customXml/itemProps2.xml><?xml version="1.0" encoding="utf-8"?>
<ds:datastoreItem xmlns:ds="http://schemas.openxmlformats.org/officeDocument/2006/customXml" ds:itemID="{59C9D761-77CD-43C2-9E62-CBF3E0066C33}"/>
</file>

<file path=customXml/itemProps3.xml><?xml version="1.0" encoding="utf-8"?>
<ds:datastoreItem xmlns:ds="http://schemas.openxmlformats.org/officeDocument/2006/customXml" ds:itemID="{2F333183-7343-4A0C-AB3F-D39ED6F2CC10}"/>
</file>

<file path=customXml/itemProps4.xml><?xml version="1.0" encoding="utf-8"?>
<ds:datastoreItem xmlns:ds="http://schemas.openxmlformats.org/officeDocument/2006/customXml" ds:itemID="{86AB8AC2-4210-4AAA-9739-7467185260F7}"/>
</file>

<file path=customXml/itemProps5.xml><?xml version="1.0" encoding="utf-8"?>
<ds:datastoreItem xmlns:ds="http://schemas.openxmlformats.org/officeDocument/2006/customXml" ds:itemID="{0AD5DF23-7AC6-4B9A-BE49-32F6695E3CCE}"/>
</file>

<file path=docProps/app.xml><?xml version="1.0" encoding="utf-8"?>
<Properties xmlns="http://schemas.openxmlformats.org/officeDocument/2006/extended-properties" xmlns:vt="http://schemas.openxmlformats.org/officeDocument/2006/docPropsVTypes">
  <TotalTime>4054</TotalTime>
  <Words>3117</Words>
  <Application>Microsoft Office PowerPoint</Application>
  <PresentationFormat>On-screen Show (4:3)</PresentationFormat>
  <Paragraphs>456</Paragraphs>
  <Slides>43</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Times New Roman</vt:lpstr>
      <vt:lpstr>Wingdings</vt:lpstr>
      <vt:lpstr>Wingdings 2</vt:lpstr>
      <vt:lpstr>Office Theme</vt:lpstr>
      <vt:lpstr>1_Office Theme</vt:lpstr>
      <vt:lpstr>Budget Amendments</vt:lpstr>
      <vt:lpstr>Introductions/Partnership</vt:lpstr>
      <vt:lpstr>What We’re Covering Today</vt:lpstr>
      <vt:lpstr>Training Methodology</vt:lpstr>
      <vt:lpstr>Content-Mirrored Instruction</vt:lpstr>
      <vt:lpstr>You Have Support</vt:lpstr>
      <vt:lpstr>Budget Amendments Overview</vt:lpstr>
      <vt:lpstr>What’s Different with Budget Amendments</vt:lpstr>
      <vt:lpstr>Ease of Use and Other Benefits</vt:lpstr>
      <vt:lpstr>Exercise: Budget Amendments Tour</vt:lpstr>
      <vt:lpstr>PowerPoint Presentation</vt:lpstr>
      <vt:lpstr>Debrief: Budget Amendments Tour</vt:lpstr>
      <vt:lpstr>Create a Standard Budget Amendment Within an FAO</vt:lpstr>
      <vt:lpstr>Process Overview: Amendment in FAO</vt:lpstr>
      <vt:lpstr>Get Your Data Together</vt:lpstr>
      <vt:lpstr>Best Practices</vt:lpstr>
      <vt:lpstr>Signed Values for Revenue and Expenses</vt:lpstr>
      <vt:lpstr>Exercise: New Amendment Within FAO</vt:lpstr>
      <vt:lpstr>PowerPoint Presentation</vt:lpstr>
      <vt:lpstr>Debrief: New Amendment within FAO</vt:lpstr>
      <vt:lpstr>Create a Standard Budget Amendment from One FAO to Multiple FACs or FAOs </vt:lpstr>
      <vt:lpstr>Transfers Between FAOs and/or FACs</vt:lpstr>
      <vt:lpstr>Exercise: Amendment From One FAO to Several</vt:lpstr>
      <vt:lpstr>PowerPoint Presentation</vt:lpstr>
      <vt:lpstr>Debrief: From One FAO to Several</vt:lpstr>
      <vt:lpstr>Budget Amendment Approval Processes</vt:lpstr>
      <vt:lpstr>Approval Process: Academic Departments</vt:lpstr>
      <vt:lpstr>Approval Process: SMH</vt:lpstr>
      <vt:lpstr>Approval Process: Medical Center</vt:lpstr>
      <vt:lpstr>What Happens After Approval </vt:lpstr>
      <vt:lpstr>Budget Amendment Reports</vt:lpstr>
      <vt:lpstr>Reports to Check Work and Compare</vt:lpstr>
      <vt:lpstr>Reports Help You Chart Your Progress</vt:lpstr>
      <vt:lpstr>Use the Right Report for the Job</vt:lpstr>
      <vt:lpstr>Exercise: Reports</vt:lpstr>
      <vt:lpstr>PowerPoint Presentation</vt:lpstr>
      <vt:lpstr>Debrief: Budget Amendment Reports</vt:lpstr>
      <vt:lpstr>Wrap Up and Best Practices</vt:lpstr>
      <vt:lpstr>3 Benefits of Budget Amendments</vt:lpstr>
      <vt:lpstr>Key Budget Amendment Takeaways</vt:lpstr>
      <vt:lpstr>You Have Support</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cwolfanger</dc:creator>
  <cp:lastModifiedBy>Craig Watkins</cp:lastModifiedBy>
  <cp:revision>291</cp:revision>
  <cp:lastPrinted>2018-01-10T14:20:39Z</cp:lastPrinted>
  <dcterms:created xsi:type="dcterms:W3CDTF">2013-05-14T20:34:37Z</dcterms:created>
  <dcterms:modified xsi:type="dcterms:W3CDTF">2018-01-10T14:20:41Z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9c3d9dac-fbb8-4f32-9744-2cd9f7042c65</vt:lpwstr>
  </property>
  <property fmtid="{D5CDD505-2E9C-101B-9397-08002B2CF9AE}" pid="3" name="ContentTypeId">
    <vt:lpwstr>0x0101003FE9BA20DEEA0D42B58B870177844142</vt:lpwstr>
  </property>
</Properties>
</file>