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67" r:id="rId5"/>
    <p:sldMasterId id="2147484379" r:id="rId6"/>
    <p:sldMasterId id="2147484389" r:id="rId7"/>
  </p:sldMasterIdLst>
  <p:notesMasterIdLst>
    <p:notesMasterId r:id="rId22"/>
  </p:notesMasterIdLst>
  <p:handoutMasterIdLst>
    <p:handoutMasterId r:id="rId23"/>
  </p:handoutMasterIdLst>
  <p:sldIdLst>
    <p:sldId id="1128" r:id="rId8"/>
    <p:sldId id="1129" r:id="rId9"/>
    <p:sldId id="1146" r:id="rId10"/>
    <p:sldId id="1142" r:id="rId11"/>
    <p:sldId id="1135" r:id="rId12"/>
    <p:sldId id="1147" r:id="rId13"/>
    <p:sldId id="1139" r:id="rId14"/>
    <p:sldId id="1149" r:id="rId15"/>
    <p:sldId id="1140" r:id="rId16"/>
    <p:sldId id="1127" r:id="rId17"/>
    <p:sldId id="1143" r:id="rId18"/>
    <p:sldId id="1132" r:id="rId19"/>
    <p:sldId id="1042" r:id="rId20"/>
    <p:sldId id="1112" r:id="rId21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7" userDrawn="1">
          <p15:clr>
            <a:srgbClr val="A4A3A4"/>
          </p15:clr>
        </p15:guide>
        <p15:guide id="2" pos="2168" userDrawn="1">
          <p15:clr>
            <a:srgbClr val="A4A3A4"/>
          </p15:clr>
        </p15:guide>
        <p15:guide id="3" orient="horz" pos="2903" userDrawn="1">
          <p15:clr>
            <a:srgbClr val="A4A3A4"/>
          </p15:clr>
        </p15:guide>
        <p15:guide id="4" pos="2165" userDrawn="1">
          <p15:clr>
            <a:srgbClr val="A4A3A4"/>
          </p15:clr>
        </p15:guide>
        <p15:guide id="5" orient="horz" pos="2888" userDrawn="1">
          <p15:clr>
            <a:srgbClr val="A4A3A4"/>
          </p15:clr>
        </p15:guide>
        <p15:guide id="6" orient="horz" pos="2884" userDrawn="1">
          <p15:clr>
            <a:srgbClr val="A4A3A4"/>
          </p15:clr>
        </p15:guide>
        <p15:guide id="7" orient="horz" pos="2955" userDrawn="1">
          <p15:clr>
            <a:srgbClr val="A4A3A4"/>
          </p15:clr>
        </p15:guide>
        <p15:guide id="8" orient="horz" pos="2951" userDrawn="1">
          <p15:clr>
            <a:srgbClr val="A4A3A4"/>
          </p15:clr>
        </p15:guide>
        <p15:guide id="9" orient="horz" pos="2936" userDrawn="1">
          <p15:clr>
            <a:srgbClr val="A4A3A4"/>
          </p15:clr>
        </p15:guide>
        <p15:guide id="10" orient="horz" pos="2932" userDrawn="1">
          <p15:clr>
            <a:srgbClr val="A4A3A4"/>
          </p15:clr>
        </p15:guide>
        <p15:guide id="11" pos="2217" userDrawn="1">
          <p15:clr>
            <a:srgbClr val="A4A3A4"/>
          </p15:clr>
        </p15:guide>
        <p15:guide id="12" pos="221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ts_local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2C5D98"/>
    <a:srgbClr val="E26A54"/>
    <a:srgbClr val="6076B4"/>
    <a:srgbClr val="003E74"/>
    <a:srgbClr val="FFFFFF"/>
    <a:srgbClr val="C7E68F"/>
    <a:srgbClr val="FFEB89"/>
    <a:srgbClr val="FFFFC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5405" autoAdjust="0"/>
  </p:normalViewPr>
  <p:slideViewPr>
    <p:cSldViewPr>
      <p:cViewPr varScale="1">
        <p:scale>
          <a:sx n="66" d="100"/>
          <a:sy n="66" d="100"/>
        </p:scale>
        <p:origin x="104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072" y="-77"/>
      </p:cViewPr>
      <p:guideLst>
        <p:guide orient="horz" pos="2907"/>
        <p:guide pos="2168"/>
        <p:guide orient="horz" pos="2903"/>
        <p:guide pos="2165"/>
        <p:guide orient="horz" pos="2888"/>
        <p:guide orient="horz" pos="2884"/>
        <p:guide orient="horz" pos="2955"/>
        <p:guide orient="horz" pos="2951"/>
        <p:guide orient="horz" pos="2936"/>
        <p:guide orient="horz" pos="2932"/>
        <p:guide pos="2217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86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2"/>
            <a:ext cx="3043131" cy="465455"/>
          </a:xfrm>
          <a:prstGeom prst="rect">
            <a:avLst/>
          </a:prstGeom>
        </p:spPr>
        <p:txBody>
          <a:bodyPr vert="horz" lIns="91928" tIns="45965" rIns="91928" bIns="459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384" y="2"/>
            <a:ext cx="3043131" cy="465455"/>
          </a:xfrm>
          <a:prstGeom prst="rect">
            <a:avLst/>
          </a:prstGeom>
        </p:spPr>
        <p:txBody>
          <a:bodyPr vert="horz" lIns="91928" tIns="45965" rIns="91928" bIns="45965" rtlCol="0"/>
          <a:lstStyle>
            <a:lvl1pPr algn="r">
              <a:defRPr sz="1200"/>
            </a:lvl1pPr>
          </a:lstStyle>
          <a:p>
            <a:fld id="{C5665B36-4B68-4038-B04C-4259637837E9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1" y="8842059"/>
            <a:ext cx="3043131" cy="465455"/>
          </a:xfrm>
          <a:prstGeom prst="rect">
            <a:avLst/>
          </a:prstGeom>
        </p:spPr>
        <p:txBody>
          <a:bodyPr vert="horz" lIns="91928" tIns="45965" rIns="91928" bIns="459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384" y="8842059"/>
            <a:ext cx="3043131" cy="465455"/>
          </a:xfrm>
          <a:prstGeom prst="rect">
            <a:avLst/>
          </a:prstGeom>
        </p:spPr>
        <p:txBody>
          <a:bodyPr vert="horz" lIns="91928" tIns="45965" rIns="91928" bIns="45965" rtlCol="0" anchor="b"/>
          <a:lstStyle>
            <a:lvl1pPr algn="r">
              <a:defRPr sz="1200"/>
            </a:lvl1pPr>
          </a:lstStyle>
          <a:p>
            <a:fld id="{D13542EC-0850-4146-A731-B7F0AE82D5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15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2"/>
            <a:ext cx="3043131" cy="465455"/>
          </a:xfrm>
          <a:prstGeom prst="rect">
            <a:avLst/>
          </a:prstGeom>
        </p:spPr>
        <p:txBody>
          <a:bodyPr vert="horz" lIns="93454" tIns="46726" rIns="93454" bIns="46726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384" y="2"/>
            <a:ext cx="3043131" cy="465455"/>
          </a:xfrm>
          <a:prstGeom prst="rect">
            <a:avLst/>
          </a:prstGeom>
        </p:spPr>
        <p:txBody>
          <a:bodyPr vert="horz" lIns="93454" tIns="46726" rIns="93454" bIns="46726" rtlCol="0"/>
          <a:lstStyle>
            <a:lvl1pPr algn="r">
              <a:defRPr sz="1200"/>
            </a:lvl1pPr>
          </a:lstStyle>
          <a:p>
            <a:pPr>
              <a:defRPr/>
            </a:pPr>
            <a:fld id="{B899B9D9-9514-4BB5-BD1B-84C8C666A399}" type="datetimeFigureOut">
              <a:rPr lang="en-US"/>
              <a:pPr>
                <a:defRPr/>
              </a:pPr>
              <a:t>6/6/2018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54" tIns="46726" rIns="93454" bIns="4672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31" y="4421830"/>
            <a:ext cx="5617843" cy="4189095"/>
          </a:xfrm>
          <a:prstGeom prst="rect">
            <a:avLst/>
          </a:prstGeom>
        </p:spPr>
        <p:txBody>
          <a:bodyPr vert="horz" lIns="93454" tIns="46726" rIns="93454" bIns="4672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" y="8842059"/>
            <a:ext cx="3043131" cy="465455"/>
          </a:xfrm>
          <a:prstGeom prst="rect">
            <a:avLst/>
          </a:prstGeom>
        </p:spPr>
        <p:txBody>
          <a:bodyPr vert="horz" lIns="93454" tIns="46726" rIns="93454" bIns="4672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384" y="8842059"/>
            <a:ext cx="3043131" cy="465455"/>
          </a:xfrm>
          <a:prstGeom prst="rect">
            <a:avLst/>
          </a:prstGeom>
        </p:spPr>
        <p:txBody>
          <a:bodyPr vert="horz" lIns="93454" tIns="46726" rIns="93454" bIns="46726" rtlCol="0" anchor="b"/>
          <a:lstStyle>
            <a:lvl1pPr algn="r">
              <a:defRPr sz="1200"/>
            </a:lvl1pPr>
          </a:lstStyle>
          <a:p>
            <a:pPr>
              <a:defRPr/>
            </a:pPr>
            <a:fld id="{6DD86180-870F-4C4E-80A9-4C1C75E40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73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11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60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identifies decisions regarding dates, match exception and Supplier Invoice Request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27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94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85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5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46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28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keep</a:t>
            </a:r>
            <a:r>
              <a:rPr lang="en-US" baseline="0" dirty="0" smtClean="0"/>
              <a:t> you up to date on the design of the system, the next several screens contain decisions that have been made.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30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keep</a:t>
            </a:r>
            <a:r>
              <a:rPr lang="en-US" baseline="0" dirty="0" smtClean="0"/>
              <a:t> you up to date on the design of the system, the next several screens contain decisions that have been made.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73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54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keep</a:t>
            </a:r>
            <a:r>
              <a:rPr lang="en-US" baseline="0" dirty="0" smtClean="0"/>
              <a:t> you up to date on the design of the system, the next several screens contain decisions that have been made.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6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1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09A0E-C91D-4C08-96DA-A9EF50F91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7F986-FBD9-4779-89EA-1BAFE28227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752600"/>
          </a:xfrm>
        </p:spPr>
        <p:txBody>
          <a:bodyPr/>
          <a:lstStyle>
            <a:lvl1pPr marL="0" indent="0" algn="ctr">
              <a:buFont typeface="Wingdings" pitchFamily="124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3079" name="Picture 7" descr="footerd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07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259" y="0"/>
            <a:ext cx="7772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685800" y="1143000"/>
            <a:ext cx="77724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33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587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8769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9121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7279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474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22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232E420-7A3D-42C3-8264-B5BCFC0A39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311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398583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232E420-7A3D-42C3-8264-B5BCFC0A3917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887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881781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A890F-08BD-4227-B960-C236C3729ED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2677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4880E-BE94-4AD5-ABF2-077AEC65D94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2356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F0BC1-900A-47A7-B68B-80E16F4A2F5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3254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895C5-5B7E-4DA2-B36B-DA5C7BBD628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1862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502B-7789-4E8F-BB3D-5A5CA3FEC2D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4485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6E41A-9738-42AF-AA10-C4A23CB8C35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783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09A0E-C91D-4C08-96DA-A9EF50F9173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1254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7F986-FBD9-4779-89EA-1BAFE282271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535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A890F-08BD-4227-B960-C236C3729E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4880E-BE94-4AD5-ABF2-077AEC65D9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F0BC1-900A-47A7-B68B-80E16F4A2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895C5-5B7E-4DA2-B36B-DA5C7BBD62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502B-7789-4E8F-BB3D-5A5CA3FEC2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6E41A-9738-42AF-AA10-C4A23CB8C3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232E420-7A3D-42C3-8264-B5BCFC0A39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D7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D7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D7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D7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036" name="Picture 12" descr="footerdar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7F986-FBD9-4779-89EA-1BAFE28227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47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800">
          <a:solidFill>
            <a:schemeClr val="tx1"/>
          </a:solidFill>
          <a:latin typeface="Calibri" panose="020F0502020204030204" pitchFamily="34" charset="0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4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232E420-7A3D-42C3-8264-B5BCFC0A3917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7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D7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D7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D7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D7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d5.myworkday.com/rochester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9" descr="Hor2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0"/>
            <a:ext cx="2286000" cy="17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3200400" y="5257800"/>
            <a:ext cx="59436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26027" y="1875270"/>
            <a:ext cx="838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prstClr val="white"/>
                </a:solidFill>
                <a:latin typeface="Calibri"/>
                <a:ea typeface="+mj-ea"/>
                <a:cs typeface="+mj-cs"/>
              </a:rPr>
              <a:t>Procure to Pay </a:t>
            </a:r>
            <a:r>
              <a:rPr lang="en-US" sz="4400" dirty="0" smtClean="0">
                <a:solidFill>
                  <a:prstClr val="white"/>
                </a:solidFill>
                <a:latin typeface="Calibri"/>
                <a:ea typeface="+mj-ea"/>
                <a:cs typeface="+mj-cs"/>
              </a:rPr>
              <a:t>Project</a:t>
            </a:r>
          </a:p>
          <a:p>
            <a:r>
              <a:rPr lang="en-US" sz="2800" dirty="0" smtClean="0">
                <a:solidFill>
                  <a:prstClr val="white"/>
                </a:solidFill>
                <a:latin typeface="Calibri"/>
                <a:ea typeface="+mj-ea"/>
                <a:cs typeface="+mj-cs"/>
              </a:rPr>
              <a:t>EUAT Weekly Communication and Training Meeting</a:t>
            </a:r>
          </a:p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June 6, 2018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450287" y="5997887"/>
            <a:ext cx="334774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Last Updated: June 5, 2018 </a:t>
            </a:r>
          </a:p>
        </p:txBody>
      </p:sp>
    </p:spTree>
    <p:extLst>
      <p:ext uri="{BB962C8B-B14F-4D97-AF65-F5344CB8AC3E}">
        <p14:creationId xmlns:p14="http://schemas.microsoft.com/office/powerpoint/2010/main" val="3076494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lang="en-US" sz="3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For Procure to Pay Access &amp; </a:t>
            </a:r>
            <a:r>
              <a:rPr lang="en-US" sz="34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Issues</a:t>
            </a:r>
            <a:endParaRPr lang="en-US" sz="3400" dirty="0">
              <a:latin typeface="Arial Rounded MT Bold" panose="020F07040305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219200"/>
            <a:ext cx="7794859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Procurement_service_center@ur.rochester.edu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P2P Service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Center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275-2012</a:t>
            </a: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676400"/>
            <a:ext cx="6553200" cy="3750813"/>
          </a:xfrm>
          <a:prstGeom prst="rect">
            <a:avLst/>
          </a:prstGeom>
          <a:solidFill>
            <a:srgbClr val="2C5D98"/>
          </a:solidFill>
        </p:spPr>
      </p:pic>
    </p:spTree>
    <p:extLst>
      <p:ext uri="{BB962C8B-B14F-4D97-AF65-F5344CB8AC3E}">
        <p14:creationId xmlns:p14="http://schemas.microsoft.com/office/powerpoint/2010/main" val="2448996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032"/>
            <a:ext cx="7772400" cy="11430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f All Else Fails??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572000"/>
            <a:ext cx="7061083" cy="1828800"/>
          </a:xfrm>
        </p:spPr>
        <p:txBody>
          <a:bodyPr/>
          <a:lstStyle/>
          <a:p>
            <a:pPr>
              <a:buNone/>
            </a:pPr>
            <a:endParaRPr lang="en-US" sz="1000" dirty="0"/>
          </a:p>
          <a:p>
            <a:pPr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a last resort, you can create a 312 Requisition or a paper F4 </a:t>
            </a:r>
          </a:p>
          <a:p>
            <a:pPr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FIRST…</a:t>
            </a:r>
          </a:p>
          <a:p>
            <a:pPr marL="400050" lvl="1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C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ontact the P2P Service Center </a:t>
            </a:r>
          </a:p>
          <a:p>
            <a:pPr marL="1257300" lvl="3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Procurement_service_center@ur.rochester.edu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3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P2P Service  Center 275-2012</a:t>
            </a:r>
          </a:p>
          <a:p>
            <a:pPr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32"/>
            <a:ext cx="9144000" cy="463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8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5153E2-2B8A-49F3-89FD-0A98A3016CC9}"/>
              </a:ext>
            </a:extLst>
          </p:cNvPr>
          <p:cNvSpPr txBox="1"/>
          <p:nvPr/>
        </p:nvSpPr>
        <p:spPr>
          <a:xfrm>
            <a:off x="2400300" y="41910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Questions</a:t>
            </a:r>
            <a:r>
              <a:rPr lang="en-US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372" y="481263"/>
            <a:ext cx="9182372" cy="57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91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or2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524000"/>
            <a:ext cx="2286000" cy="17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232E420-7A3D-42C3-8264-B5BCFC0A3917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63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295400"/>
          </a:xfrm>
        </p:spPr>
        <p:txBody>
          <a:bodyPr/>
          <a:lstStyle/>
          <a:p>
            <a:r>
              <a:rPr lang="en-US" sz="3600" dirty="0" smtClean="0"/>
              <a:t>Logging Into </a:t>
            </a:r>
            <a:r>
              <a:rPr lang="en-US" sz="3600" dirty="0"/>
              <a:t>Workday -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wd5.myworkday.com/rochester</a:t>
            </a:r>
            <a:r>
              <a:rPr lang="en-US" sz="2400" dirty="0" smtClean="0"/>
              <a:t> or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12" y="1447800"/>
            <a:ext cx="5615924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464247">
            <a:off x="6371643" y="1465988"/>
            <a:ext cx="256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Will be live 6/11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667"/>
            <a:ext cx="7645161" cy="14478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Agenda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3505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Gate 3 - Go / No Go Gate Review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Problems/Bug Fix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Decision Update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New Decisions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Where to go for Support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31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667"/>
            <a:ext cx="7645161" cy="14478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Gate 3 Go/No Go - PASS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3505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Move forward with a June 11 start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4" y="1085850"/>
            <a:ext cx="91440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645161" cy="14478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rial Rounded MT Bold" panose="020F0704030504030204" pitchFamily="34" charset="0"/>
                <a:cs typeface="Arial" panose="020B0604020202020204" pitchFamily="34" charset="0"/>
              </a:rPr>
              <a:t>Problem/Bug  Fixes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2074"/>
            <a:ext cx="5181600" cy="43434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Approvers on one FAO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Workday doesn’t perform as we would like for multiple approvers sharing the same role on an FAO.</a:t>
            </a:r>
          </a:p>
          <a:p>
            <a:pPr lvl="2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One instance for this EUAT – Physics and Astronomy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Grant GR506827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PHY-1725178-059919-002</a:t>
            </a:r>
          </a:p>
          <a:p>
            <a:pPr lvl="2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 – several instances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Workaround – can assign one approver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who can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then “Add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 the second.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Both would be required to “Approve”.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resolve during the EUAT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2860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6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060" y="232410"/>
            <a:ext cx="7772400" cy="1143000"/>
          </a:xfrm>
        </p:spPr>
        <p:txBody>
          <a:bodyPr/>
          <a:lstStyle/>
          <a:p>
            <a:r>
              <a:rPr lang="en-US" sz="4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Decisions update</a:t>
            </a:r>
            <a:endParaRPr lang="en-US" sz="4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Image result for decision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768281" cy="43434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Update and Solution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indent="-288925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Requisition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fields to be completed in the entirety, “see attached” is not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sufficient.  </a:t>
            </a:r>
          </a:p>
          <a:p>
            <a:pPr marL="688975" lvl="1" indent="-288925"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 is developing a tool that will allow Requisitioners to upload multiple line items into a draft requisition.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796" y="3657600"/>
            <a:ext cx="365760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1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060" y="232410"/>
            <a:ext cx="7772400" cy="1143000"/>
          </a:xfrm>
        </p:spPr>
        <p:txBody>
          <a:bodyPr/>
          <a:lstStyle/>
          <a:p>
            <a:r>
              <a:rPr lang="en-US" sz="4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New Decisions</a:t>
            </a:r>
            <a:endParaRPr lang="en-US" sz="4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Image result for decision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75" y="129056"/>
            <a:ext cx="2028825" cy="22574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060" y="1600200"/>
            <a:ext cx="7768281" cy="39624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Will not add Accounting Splits to the PO </a:t>
            </a:r>
            <a:r>
              <a:rPr 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his </a:t>
            </a: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is an internal </a:t>
            </a:r>
            <a:r>
              <a:rPr lang="en-US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 that </a:t>
            </a: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suppliers do not need.  </a:t>
            </a:r>
            <a:endParaRPr lang="en-US" sz="1600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A report </a:t>
            </a: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will be available for internal use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Procurement will have the ability to add freight if necessary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Procurement does not have a need to </a:t>
            </a:r>
            <a:r>
              <a:rPr 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Deny or “Kill” </a:t>
            </a: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order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ill send </a:t>
            </a: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back </a:t>
            </a:r>
            <a:r>
              <a:rPr lang="en-US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the Requisitioner with </a:t>
            </a: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reason</a:t>
            </a:r>
            <a:endParaRPr lang="en-US" sz="1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Activate all employees in Workday, will allow individuals to </a:t>
            </a:r>
            <a:r>
              <a:rPr 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go into Workday to receive.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ill </a:t>
            </a: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only have access to the specific modules for which they are activated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kern="12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kern="1200" dirty="0">
              <a:cs typeface="Arial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kern="12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466" y="1426143"/>
            <a:ext cx="3405134" cy="4005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38" y="478857"/>
            <a:ext cx="8369062" cy="61330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EUAT </a:t>
            </a:r>
            <a:r>
              <a:rPr lang="en-US" sz="3200" dirty="0">
                <a:latin typeface="Arial Rounded MT Bold" panose="020F0704030504030204" pitchFamily="34" charset="0"/>
                <a:cs typeface="Arial" panose="020B0604020202020204" pitchFamily="34" charset="0"/>
              </a:rPr>
              <a:t>S</a:t>
            </a:r>
            <a:r>
              <a:rPr lang="en-US" sz="32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upport, Training, Tools, Guidance</a:t>
            </a:r>
            <a:endParaRPr lang="en-US" sz="32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810" y="1219200"/>
            <a:ext cx="506519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2C5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</a:p>
          <a:p>
            <a:r>
              <a:rPr lang="en-US" sz="1400" dirty="0" smtClean="0">
                <a:solidFill>
                  <a:srgbClr val="2C5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 Kickoff and Overview meeting</a:t>
            </a:r>
          </a:p>
          <a:p>
            <a:r>
              <a:rPr lang="en-US" sz="1400" dirty="0" smtClean="0">
                <a:solidFill>
                  <a:srgbClr val="2C5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Workday in MyPath </a:t>
            </a:r>
          </a:p>
          <a:p>
            <a:r>
              <a:rPr lang="en-US" sz="1400" dirty="0" smtClean="0">
                <a:solidFill>
                  <a:srgbClr val="2C5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8 or 9 four hours hands on training </a:t>
            </a:r>
          </a:p>
          <a:p>
            <a:r>
              <a:rPr lang="en-US" sz="1400" dirty="0" smtClean="0">
                <a:solidFill>
                  <a:srgbClr val="2C5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Testing - Requisition and Supplier Invoice Requests 4 hours, May 21 or 23</a:t>
            </a:r>
          </a:p>
          <a:p>
            <a:pPr lvl="1"/>
            <a:r>
              <a:rPr lang="en-US" sz="1400" dirty="0">
                <a:solidFill>
                  <a:srgbClr val="2C5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US" sz="1400" dirty="0" smtClean="0">
                <a:solidFill>
                  <a:srgbClr val="2C5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requisitions </a:t>
            </a:r>
            <a:r>
              <a:rPr lang="en-US" sz="1400" dirty="0">
                <a:solidFill>
                  <a:srgbClr val="2C5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SIRs </a:t>
            </a:r>
            <a:r>
              <a:rPr lang="en-US" sz="1400" dirty="0" smtClean="0">
                <a:solidFill>
                  <a:srgbClr val="2C5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</a:t>
            </a:r>
            <a:r>
              <a:rPr lang="en-US" sz="1400" dirty="0">
                <a:solidFill>
                  <a:srgbClr val="2C5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correctly through the processes</a:t>
            </a:r>
          </a:p>
          <a:p>
            <a:pPr lvl="1"/>
            <a:r>
              <a:rPr lang="en-US" sz="1400" dirty="0" smtClean="0">
                <a:solidFill>
                  <a:srgbClr val="2C5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continue to test</a:t>
            </a: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Weekly meetings 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Wednesdays 10-11 am 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Daily Stabilization meetings 4:00-5:00-pm, 6/11- 16 and 6/19-23 if needed to troubleshoot and develop solutions for any issues that arise during the day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7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060" y="232410"/>
            <a:ext cx="7772400" cy="1143000"/>
          </a:xfrm>
        </p:spPr>
        <p:txBody>
          <a:bodyPr/>
          <a:lstStyle/>
          <a:p>
            <a:r>
              <a:rPr lang="en-US" sz="4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New Decisions</a:t>
            </a:r>
            <a:endParaRPr lang="en-US" sz="4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Image result for decision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75" y="64085"/>
            <a:ext cx="2028825" cy="22574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060" y="1600200"/>
            <a:ext cx="7768281" cy="396240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Daily Stabilization Meetings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4-5pm first 1 to 2 weeks or as needed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	Monday, Thursday and Fridays</a:t>
            </a: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Weekly Communication and Training meetings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Wednesdays 10-11am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Agenda: 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ew decisions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ssues and solutions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hare learnings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kern="12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-17646" y="5715000"/>
            <a:ext cx="9161646" cy="577850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cancel Tuesday and Wednesday Daily Stabilization meetings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734" y="0"/>
            <a:ext cx="9076266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Website</a:t>
            </a:r>
            <a:r>
              <a:rPr lang="en-US" sz="2800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/>
            </a:r>
            <a:br>
              <a:rPr lang="en-US" sz="2800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</a:br>
            <a:r>
              <a:rPr lang="en-US" sz="2500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https</a:t>
            </a:r>
            <a:r>
              <a:rPr lang="en-US" sz="2500" dirty="0">
                <a:latin typeface="Arial Rounded MT Bold" panose="020F0704030504030204" pitchFamily="34" charset="0"/>
                <a:cs typeface="Calibri" panose="020F0502020204030204" pitchFamily="34" charset="0"/>
              </a:rPr>
              <a:t>://www.rochester.edu/adminfinance/urprocurement/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4" y="1219200"/>
            <a:ext cx="9076266" cy="51054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-17646" y="5899789"/>
            <a:ext cx="9161646" cy="95821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All information will be posted on the Procure to Pay website: </a:t>
            </a: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https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://www.rochester.edu/adminfinance/urprocurement/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856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accent5">
            <a:lumMod val="75000"/>
          </a:schemeClr>
        </a:solidFill>
        <a:ln w="12700">
          <a:noFill/>
          <a:miter lim="800000"/>
          <a:headEnd/>
          <a:tailEnd/>
        </a:ln>
      </a:spPr>
      <a:bodyPr anchor="ctr">
        <a:spAutoFit/>
      </a:bodyPr>
      <a:lstStyle>
        <a:defPPr>
          <a:defRPr dirty="0" smtClean="0">
            <a:solidFill>
              <a:srgbClr val="FFFF00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Theme">
      <a:majorFont>
        <a:latin typeface="Times New Roman"/>
        <a:ea typeface="MS Pゴシック"/>
        <a:cs typeface=""/>
      </a:majorFont>
      <a:minorFont>
        <a:latin typeface="Times New Roman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accent5">
            <a:lumMod val="75000"/>
          </a:schemeClr>
        </a:solidFill>
        <a:ln w="12700">
          <a:noFill/>
          <a:miter lim="800000"/>
          <a:headEnd/>
          <a:tailEnd/>
        </a:ln>
      </a:spPr>
      <a:bodyPr anchor="ctr">
        <a:spAutoFit/>
      </a:bodyPr>
      <a:lstStyle>
        <a:defPPr>
          <a:defRPr dirty="0" smtClean="0">
            <a:solidFill>
              <a:srgbClr val="FFFF00"/>
            </a:solidFill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BF38ED958B0D42A1DB4C3166A68EE8" ma:contentTypeVersion="2" ma:contentTypeDescription="Create a new document." ma:contentTypeScope="" ma:versionID="108eeeb8665d8e084ebb628891056e6d">
  <xsd:schema xmlns:xsd="http://www.w3.org/2001/XMLSchema" xmlns:p="http://schemas.microsoft.com/office/2006/metadata/properties" xmlns:ns2="445c0127-97e6-4ecf-8763-62a3d9444353" targetNamespace="http://schemas.microsoft.com/office/2006/metadata/properties" ma:root="true" ma:fieldsID="67fc13db787d5e920f87b6a691640e83" ns2:_="">
    <xsd:import namespace="445c0127-97e6-4ecf-8763-62a3d9444353"/>
    <xsd:element name="properties">
      <xsd:complexType>
        <xsd:sequence>
          <xsd:element name="documentManagement">
            <xsd:complexType>
              <xsd:all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45c0127-97e6-4ecf-8763-62a3d9444353" elementFormDefault="qualified">
    <xsd:import namespace="http://schemas.microsoft.com/office/2006/documentManagement/types"/>
    <xsd:element name="Status" ma:index="8" nillable="true" ma:displayName="Status" ma:default="In Build" ma:format="Dropdown" ma:internalName="Status">
      <xsd:simpleType>
        <xsd:restriction base="dms:Choice">
          <xsd:enumeration value="In Build"/>
          <xsd:enumeration value="Ready for Testing"/>
          <xsd:enumeration value="In Process"/>
          <xsd:enumeration value="Completed - With Errors"/>
          <xsd:enumeration value="Completed - Without Error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rca:RCAuthoringProperties xmlns:rca="urn:sharePointPublishingRcaProperties">
  <rca:Converter rca:guid="6dfdc5b4-2a28-4a06-b0c6-ad3901e3a807">
    <rca:property rca:type="InheritParentSettings">False</rca:property>
    <rca:property rca:type="SelectedPageLayout">28</rca:property>
    <rca:property rca:type="SelectedPageField">f55c4d88-1f2e-4ad9-aaa8-819af4ee7ee8</rca:property>
    <rca:property rca:type="SelectedStylesField">00000000-0000-0000-0000-000000000000</rca:property>
    <rca:property rca:type="CreatePageWithSourceDocument">True</rca:property>
    <rca:property rca:type="AllowChangeLocationConfig">False</rca:property>
    <rca:property rca:type="ConfiguredPageLocation">https://uofr.rochester.edu</rca:property>
    <rca:property rca:type="CreateSynchronously">False</rca:property>
    <rca:property rca:type="AllowChangeProcessingConfig">False</rca:property>
    <rca:property rca:type="ConverterSpecificSettings"/>
  </rca:Converter>
</rca:RCAuthoring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Status xmlns="445c0127-97e6-4ecf-8763-62a3d9444353">In Build</Status>
  </documentManagement>
</p:properties>
</file>

<file path=customXml/itemProps1.xml><?xml version="1.0" encoding="utf-8"?>
<ds:datastoreItem xmlns:ds="http://schemas.openxmlformats.org/officeDocument/2006/customXml" ds:itemID="{41A2773B-34BB-4B2F-95B1-ED89D23180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5c0127-97e6-4ecf-8763-62a3d944435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90AE3C2-51D7-4772-85EF-99B26ACECB13}">
  <ds:schemaRefs>
    <ds:schemaRef ds:uri="urn:sharePointPublishingRcaProperties"/>
  </ds:schemaRefs>
</ds:datastoreItem>
</file>

<file path=customXml/itemProps3.xml><?xml version="1.0" encoding="utf-8"?>
<ds:datastoreItem xmlns:ds="http://schemas.openxmlformats.org/officeDocument/2006/customXml" ds:itemID="{8CE1EC6E-7DEE-40A7-8470-13A775BFD7B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7650506-E0D1-4842-AE4E-075A8982DE0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445c0127-97e6-4ecf-8763-62a3d944435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57627</TotalTime>
  <Words>523</Words>
  <Application>Microsoft Office PowerPoint</Application>
  <PresentationFormat>On-screen Show (4:3)</PresentationFormat>
  <Paragraphs>106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Rounded MT Bold</vt:lpstr>
      <vt:lpstr>Calibri</vt:lpstr>
      <vt:lpstr>MS Pゴシック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Agenda</vt:lpstr>
      <vt:lpstr>Gate 3 Go/No Go - PASS</vt:lpstr>
      <vt:lpstr>Problem/Bug  Fixes</vt:lpstr>
      <vt:lpstr>Decisions update</vt:lpstr>
      <vt:lpstr>New Decisions</vt:lpstr>
      <vt:lpstr>EUAT Support, Training, Tools, Guidance</vt:lpstr>
      <vt:lpstr>New Decisions</vt:lpstr>
      <vt:lpstr>Website https://www.rochester.edu/adminfinance/urprocurement/</vt:lpstr>
      <vt:lpstr>For Procure to Pay Access &amp; Issues</vt:lpstr>
      <vt:lpstr>If All Else Fails??</vt:lpstr>
      <vt:lpstr>PowerPoint Presentation</vt:lpstr>
      <vt:lpstr>PowerPoint Presentation</vt:lpstr>
      <vt:lpstr>Logging Into Workday - https://wd5.myworkday.com/rochester or </vt:lpstr>
    </vt:vector>
  </TitlesOfParts>
  <Company>University of Rochester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EDUCAUSE 2007</dc:subject>
  <dc:creator>Jim Dobbertin, Doug Wylie, John Barden</dc:creator>
  <cp:lastModifiedBy>Durman, Bernadette</cp:lastModifiedBy>
  <cp:revision>2999</cp:revision>
  <cp:lastPrinted>2018-05-02T18:43:29Z</cp:lastPrinted>
  <dcterms:created xsi:type="dcterms:W3CDTF">2007-09-21T12:15:26Z</dcterms:created>
  <dcterms:modified xsi:type="dcterms:W3CDTF">2018-06-06T15:27:58Z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0x010100F9BF38ED958B0D42A1DB4C3166A68EE8</vt:lpwstr>
  </property>
</Properties>
</file>