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69" r:id="rId3"/>
    <p:sldId id="263" r:id="rId4"/>
    <p:sldId id="270" r:id="rId5"/>
    <p:sldId id="271" r:id="rId6"/>
    <p:sldId id="272" r:id="rId7"/>
    <p:sldId id="261" r:id="rId8"/>
    <p:sldId id="260" r:id="rId9"/>
    <p:sldId id="266" r:id="rId10"/>
    <p:sldId id="262" r:id="rId11"/>
    <p:sldId id="268"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4660"/>
  </p:normalViewPr>
  <p:slideViewPr>
    <p:cSldViewPr snapToGrid="0">
      <p:cViewPr varScale="1">
        <p:scale>
          <a:sx n="115" d="100"/>
          <a:sy n="115" d="100"/>
        </p:scale>
        <p:origin x="444" y="10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3F7AB5-12D9-487E-8A14-FE947878ADCB}" type="datetimeFigureOut">
              <a:rPr lang="en-US" smtClean="0"/>
              <a:t>12/4/2018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F855B5-ACEF-4A83-85BF-A735064E05F2}" type="slidenum">
              <a:rPr lang="en-US" smtClean="0"/>
              <a:t>‹#›</a:t>
            </a:fld>
            <a:endParaRPr lang="en-US" dirty="0"/>
          </a:p>
        </p:txBody>
      </p:sp>
    </p:spTree>
    <p:extLst>
      <p:ext uri="{BB962C8B-B14F-4D97-AF65-F5344CB8AC3E}">
        <p14:creationId xmlns:p14="http://schemas.microsoft.com/office/powerpoint/2010/main" val="83591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622986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509653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8033421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171470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832587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839020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040465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424062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89180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653517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791289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918580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0357D2-7646-4D1D-97A6-D485B99636CB}" type="datetime1">
              <a:rPr lang="en-US" smtClean="0"/>
              <a:t>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3070112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DBE725-7054-4DB9-B86B-CE8FFC38041E}" type="datetime1">
              <a:rPr lang="en-US" smtClean="0"/>
              <a:t>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2412603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9BEF3-631A-4A95-8375-1EAE55D85E30}" type="datetime1">
              <a:rPr lang="en-US" smtClean="0"/>
              <a:t>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294023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3E8B1C-2265-4E9A-B07C-E75210DF3F18}" type="datetime1">
              <a:rPr lang="en-US" smtClean="0"/>
              <a:t>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2315108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C7D5BA-FE36-47EF-A9FE-8F7E959E1C53}" type="datetime1">
              <a:rPr lang="en-US" smtClean="0"/>
              <a:t>12/4/2018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274768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6821A3-1F0B-4B19-8617-D64D47831850}" type="datetime1">
              <a:rPr lang="en-US" smtClean="0"/>
              <a:t>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428779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6A617-A303-48D2-94B6-20C20E76885B}" type="datetime1">
              <a:rPr lang="en-US" smtClean="0"/>
              <a:t>12/4/2018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834409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DC8985-7B82-454A-8006-787CBD4246B6}" type="datetime1">
              <a:rPr lang="en-US" smtClean="0"/>
              <a:t>12/4/2018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138468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BDA918-2FF5-474C-A324-24DACBAAE6FA}" type="datetime1">
              <a:rPr lang="en-US" smtClean="0"/>
              <a:t>12/4/2018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377684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DC10E33-7816-4448-9E66-5A82D5F0459F}" type="datetime1">
              <a:rPr lang="en-US" smtClean="0"/>
              <a:t>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401338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1ED290-B8E3-4962-B81C-5368880449CC}" type="datetime1">
              <a:rPr lang="en-US" smtClean="0"/>
              <a:t>12/4/2018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066805-D750-4CB7-B2E0-E6745B7331FF}" type="slidenum">
              <a:rPr lang="en-US" smtClean="0"/>
              <a:t>‹#›</a:t>
            </a:fld>
            <a:endParaRPr lang="en-US" dirty="0"/>
          </a:p>
        </p:txBody>
      </p:sp>
    </p:spTree>
    <p:extLst>
      <p:ext uri="{BB962C8B-B14F-4D97-AF65-F5344CB8AC3E}">
        <p14:creationId xmlns:p14="http://schemas.microsoft.com/office/powerpoint/2010/main" val="337103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F3C1A-DB03-4701-B348-D042591E50FE}" type="datetime1">
              <a:rPr lang="en-US" smtClean="0"/>
              <a:t>12/4/2018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66805-D750-4CB7-B2E0-E6745B7331FF}" type="slidenum">
              <a:rPr lang="en-US" smtClean="0"/>
              <a:t>‹#›</a:t>
            </a:fld>
            <a:endParaRPr lang="en-US" dirty="0"/>
          </a:p>
        </p:txBody>
      </p:sp>
    </p:spTree>
    <p:extLst>
      <p:ext uri="{BB962C8B-B14F-4D97-AF65-F5344CB8AC3E}">
        <p14:creationId xmlns:p14="http://schemas.microsoft.com/office/powerpoint/2010/main" val="3975241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rochester.edu/adminfinance/urprocurement/p2p-project-team-only/resources-2/"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service.rochester.edu/login.js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9" descr="Hor2color"/>
          <p:cNvPicPr>
            <a:picLocks noChangeAspect="1" noChangeArrowheads="1"/>
          </p:cNvPicPr>
          <p:nvPr/>
        </p:nvPicPr>
        <p:blipFill>
          <a:blip r:embed="rId3" cstate="print"/>
          <a:srcRect/>
          <a:stretch>
            <a:fillRect/>
          </a:stretch>
        </p:blipFill>
        <p:spPr bwMode="auto">
          <a:xfrm>
            <a:off x="1498600" y="4165601"/>
            <a:ext cx="2286000" cy="1798967"/>
          </a:xfrm>
          <a:prstGeom prst="rect">
            <a:avLst/>
          </a:prstGeom>
          <a:noFill/>
          <a:ln w="9525">
            <a:noFill/>
            <a:miter lim="800000"/>
            <a:headEnd/>
            <a:tailEnd/>
          </a:ln>
        </p:spPr>
      </p:pic>
      <p:sp>
        <p:nvSpPr>
          <p:cNvPr id="6" name="Line 9"/>
          <p:cNvSpPr>
            <a:spLocks noChangeShapeType="1"/>
          </p:cNvSpPr>
          <p:nvPr/>
        </p:nvSpPr>
        <p:spPr bwMode="auto">
          <a:xfrm>
            <a:off x="4259944" y="4575629"/>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2" name="Rectangle 1"/>
          <p:cNvSpPr/>
          <p:nvPr/>
        </p:nvSpPr>
        <p:spPr>
          <a:xfrm>
            <a:off x="1498600" y="1182773"/>
            <a:ext cx="7760030" cy="1538883"/>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Procure to Pay Project</a:t>
            </a:r>
          </a:p>
          <a:p>
            <a:r>
              <a:rPr lang="en-US" sz="3600" dirty="0" smtClean="0">
                <a:solidFill>
                  <a:schemeClr val="accent1">
                    <a:lumMod val="75000"/>
                  </a:schemeClr>
                </a:solidFill>
                <a:cs typeface="Arial" panose="020B0604020202020204" pitchFamily="34" charset="0"/>
              </a:rPr>
              <a:t>Invoice Match Exception Overview</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Tree>
    <p:extLst>
      <p:ext uri="{BB962C8B-B14F-4D97-AF65-F5344CB8AC3E}">
        <p14:creationId xmlns:p14="http://schemas.microsoft.com/office/powerpoint/2010/main" val="1952443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1314" y="1068066"/>
            <a:ext cx="10290629" cy="4678204"/>
          </a:xfrm>
          <a:prstGeom prst="rect">
            <a:avLst/>
          </a:prstGeom>
          <a:noFill/>
          <a:ln w="9525">
            <a:noFill/>
            <a:miter lim="800000"/>
            <a:headEnd/>
            <a:tailEnd/>
          </a:ln>
        </p:spPr>
        <p:txBody>
          <a:bodyPr wrap="square">
            <a:spAutoFit/>
          </a:bodyPr>
          <a:lstStyle/>
          <a:p>
            <a:r>
              <a:rPr lang="en-US" sz="2800" b="1" dirty="0">
                <a:cs typeface="Arial" panose="020B0604020202020204" pitchFamily="34" charset="0"/>
              </a:rPr>
              <a:t>Purchasing Reference Guide:</a:t>
            </a:r>
          </a:p>
          <a:p>
            <a:r>
              <a:rPr lang="en-US" sz="2400" b="1" dirty="0" smtClean="0"/>
              <a:t>UR </a:t>
            </a:r>
            <a:r>
              <a:rPr lang="en-US" sz="2400" b="1" dirty="0"/>
              <a:t>Procurement – Purchasing Match Exceptions Reference Guide</a:t>
            </a:r>
          </a:p>
          <a:p>
            <a:endParaRPr lang="en-US" sz="2400" b="1" dirty="0" smtClean="0">
              <a:solidFill>
                <a:srgbClr val="FF0000"/>
              </a:solidFill>
              <a:latin typeface="+mj-lt"/>
              <a:ea typeface="+mj-ea"/>
              <a:cs typeface="Arial" panose="020B0604020202020204" pitchFamily="34" charset="0"/>
            </a:endParaRPr>
          </a:p>
          <a:p>
            <a:r>
              <a:rPr lang="en-US" sz="2400" b="1" dirty="0" smtClean="0">
                <a:solidFill>
                  <a:srgbClr val="FF0000"/>
                </a:solidFill>
                <a:latin typeface="+mj-lt"/>
                <a:ea typeface="+mj-ea"/>
                <a:cs typeface="Arial" panose="020B0604020202020204" pitchFamily="34" charset="0"/>
              </a:rPr>
              <a:t>Approval Options:</a:t>
            </a:r>
          </a:p>
          <a:p>
            <a:endParaRPr lang="en-US" sz="1600" b="1" dirty="0">
              <a:solidFill>
                <a:schemeClr val="accent1">
                  <a:lumMod val="75000"/>
                </a:schemeClr>
              </a:solidFill>
              <a:latin typeface="+mj-lt"/>
              <a:ea typeface="+mj-ea"/>
              <a:cs typeface="Arial" panose="020B0604020202020204" pitchFamily="34" charset="0"/>
            </a:endParaRPr>
          </a:p>
          <a:p>
            <a:r>
              <a:rPr lang="en-US" sz="1400" b="1" dirty="0" smtClean="0">
                <a:solidFill>
                  <a:schemeClr val="accent1">
                    <a:lumMod val="75000"/>
                  </a:schemeClr>
                </a:solidFill>
                <a:latin typeface="+mj-lt"/>
                <a:ea typeface="+mj-ea"/>
                <a:cs typeface="Arial" panose="020B0604020202020204" pitchFamily="34" charset="0"/>
              </a:rPr>
              <a:t>Request Match Exception Override</a:t>
            </a:r>
          </a:p>
          <a:p>
            <a:endParaRPr lang="en-US" sz="1400" b="1" dirty="0">
              <a:solidFill>
                <a:schemeClr val="accent1">
                  <a:lumMod val="75000"/>
                </a:schemeClr>
              </a:solidFill>
              <a:latin typeface="+mj-lt"/>
              <a:ea typeface="+mj-ea"/>
              <a:cs typeface="Arial" panose="020B0604020202020204" pitchFamily="34" charset="0"/>
            </a:endParaRPr>
          </a:p>
          <a:p>
            <a:pPr marL="285750" indent="-285750">
              <a:buFont typeface="Wingdings" panose="05000000000000000000" pitchFamily="2" charset="2"/>
              <a:buChar char="ü"/>
            </a:pPr>
            <a:r>
              <a:rPr lang="en-US" sz="1400" dirty="0" smtClean="0">
                <a:solidFill>
                  <a:schemeClr val="accent1">
                    <a:lumMod val="75000"/>
                  </a:schemeClr>
                </a:solidFill>
                <a:latin typeface="+mj-lt"/>
                <a:ea typeface="+mj-ea"/>
                <a:cs typeface="Arial" panose="020B0604020202020204" pitchFamily="34" charset="0"/>
              </a:rPr>
              <a:t>If the invoiced amount is correct and the invoice is ok to be paid</a:t>
            </a:r>
            <a:endParaRPr lang="en-US" sz="1400" dirty="0">
              <a:solidFill>
                <a:schemeClr val="accent1">
                  <a:lumMod val="75000"/>
                </a:schemeClr>
              </a:solidFill>
              <a:latin typeface="+mj-lt"/>
              <a:ea typeface="+mj-ea"/>
              <a:cs typeface="Arial" panose="020B0604020202020204" pitchFamily="34" charset="0"/>
            </a:endParaRPr>
          </a:p>
          <a:p>
            <a:endParaRPr lang="en-US" sz="1400" dirty="0" smtClean="0">
              <a:solidFill>
                <a:schemeClr val="accent1">
                  <a:lumMod val="75000"/>
                </a:schemeClr>
              </a:solidFill>
              <a:latin typeface="+mj-lt"/>
              <a:ea typeface="+mj-ea"/>
              <a:cs typeface="Arial" panose="020B0604020202020204" pitchFamily="34" charset="0"/>
            </a:endParaRPr>
          </a:p>
          <a:p>
            <a:endParaRPr lang="en-US" sz="1400" b="1" dirty="0">
              <a:solidFill>
                <a:schemeClr val="accent1">
                  <a:lumMod val="75000"/>
                </a:schemeClr>
              </a:solidFill>
              <a:latin typeface="+mj-lt"/>
              <a:ea typeface="+mj-ea"/>
              <a:cs typeface="Arial" panose="020B0604020202020204" pitchFamily="34" charset="0"/>
            </a:endParaRPr>
          </a:p>
          <a:p>
            <a:r>
              <a:rPr lang="en-US" sz="1400" b="1" dirty="0" smtClean="0">
                <a:solidFill>
                  <a:schemeClr val="accent1">
                    <a:lumMod val="75000"/>
                  </a:schemeClr>
                </a:solidFill>
                <a:latin typeface="+mj-lt"/>
                <a:ea typeface="+mj-ea"/>
                <a:cs typeface="Arial" panose="020B0604020202020204" pitchFamily="34" charset="0"/>
              </a:rPr>
              <a:t>Send Back</a:t>
            </a:r>
          </a:p>
          <a:p>
            <a:endParaRPr lang="en-US" sz="1400" b="1" dirty="0">
              <a:solidFill>
                <a:schemeClr val="accent1">
                  <a:lumMod val="75000"/>
                </a:schemeClr>
              </a:solidFill>
              <a:latin typeface="+mj-lt"/>
              <a:ea typeface="+mj-ea"/>
              <a:cs typeface="Arial" panose="020B0604020202020204" pitchFamily="34" charset="0"/>
            </a:endParaRPr>
          </a:p>
          <a:p>
            <a:pPr marL="285750" indent="-285750">
              <a:buFont typeface="Wingdings" panose="05000000000000000000" pitchFamily="2" charset="2"/>
              <a:buChar char="ü"/>
            </a:pPr>
            <a:r>
              <a:rPr lang="en-US" sz="1400" dirty="0" smtClean="0">
                <a:solidFill>
                  <a:schemeClr val="accent1">
                    <a:lumMod val="75000"/>
                  </a:schemeClr>
                </a:solidFill>
                <a:latin typeface="+mj-lt"/>
                <a:ea typeface="+mj-ea"/>
                <a:cs typeface="Arial" panose="020B0604020202020204" pitchFamily="34" charset="0"/>
              </a:rPr>
              <a:t>If the invoice should not be paid and should be cancelled by AP, select this option and type “Cancel this Invoice due to …….”</a:t>
            </a:r>
          </a:p>
          <a:p>
            <a:endParaRPr lang="en-US" sz="1400" dirty="0">
              <a:solidFill>
                <a:schemeClr val="accent1">
                  <a:lumMod val="75000"/>
                </a:schemeClr>
              </a:solidFill>
              <a:latin typeface="+mj-lt"/>
              <a:ea typeface="+mj-ea"/>
              <a:cs typeface="Arial" panose="020B0604020202020204" pitchFamily="34" charset="0"/>
            </a:endParaRPr>
          </a:p>
          <a:p>
            <a:endParaRPr lang="en-US" sz="1400" dirty="0" smtClean="0">
              <a:solidFill>
                <a:schemeClr val="accent1">
                  <a:lumMod val="75000"/>
                </a:schemeClr>
              </a:solidFill>
              <a:latin typeface="+mj-lt"/>
              <a:ea typeface="+mj-ea"/>
              <a:cs typeface="Arial" panose="020B0604020202020204" pitchFamily="34" charset="0"/>
            </a:endParaRPr>
          </a:p>
          <a:p>
            <a:r>
              <a:rPr lang="en-US" sz="1400" b="1" dirty="0" smtClean="0">
                <a:solidFill>
                  <a:schemeClr val="accent1">
                    <a:lumMod val="75000"/>
                  </a:schemeClr>
                </a:solidFill>
                <a:latin typeface="+mj-lt"/>
                <a:ea typeface="+mj-ea"/>
                <a:cs typeface="Arial" panose="020B0604020202020204" pitchFamily="34" charset="0"/>
              </a:rPr>
              <a:t>Reassign Task</a:t>
            </a:r>
          </a:p>
          <a:p>
            <a:pPr marL="285750" indent="-285750">
              <a:buFont typeface="Wingdings" panose="05000000000000000000" pitchFamily="2" charset="2"/>
              <a:buChar char="ü"/>
            </a:pPr>
            <a:endParaRPr lang="en-US" sz="1400" b="1" dirty="0">
              <a:solidFill>
                <a:schemeClr val="accent1">
                  <a:lumMod val="75000"/>
                </a:schemeClr>
              </a:solidFill>
              <a:latin typeface="+mj-lt"/>
              <a:ea typeface="+mj-ea"/>
              <a:cs typeface="Arial" panose="020B0604020202020204" pitchFamily="34" charset="0"/>
            </a:endParaRPr>
          </a:p>
          <a:p>
            <a:pPr marL="285750" indent="-285750">
              <a:buFont typeface="Wingdings" panose="05000000000000000000" pitchFamily="2" charset="2"/>
              <a:buChar char="ü"/>
            </a:pPr>
            <a:r>
              <a:rPr lang="en-US" sz="1400" dirty="0" smtClean="0">
                <a:solidFill>
                  <a:schemeClr val="accent1">
                    <a:lumMod val="75000"/>
                  </a:schemeClr>
                </a:solidFill>
                <a:latin typeface="+mj-lt"/>
                <a:ea typeface="+mj-ea"/>
                <a:cs typeface="Arial" panose="020B0604020202020204" pitchFamily="34" charset="0"/>
              </a:rPr>
              <a:t> This should be used when an invoice needs to be reassigned to a requestor to update the purchase order.</a:t>
            </a:r>
            <a:endParaRPr lang="en-US" sz="1400" dirty="0">
              <a:solidFill>
                <a:schemeClr val="accent1">
                  <a:lumMod val="75000"/>
                </a:schemeClr>
              </a:solidFill>
              <a:latin typeface="+mj-lt"/>
              <a:ea typeface="+mj-ea"/>
              <a:cs typeface="Arial" panose="020B0604020202020204" pitchFamily="34" charset="0"/>
            </a:endParaRPr>
          </a:p>
        </p:txBody>
      </p:sp>
      <p:sp>
        <p:nvSpPr>
          <p:cNvPr id="2" name="Rectangle 1"/>
          <p:cNvSpPr/>
          <p:nvPr/>
        </p:nvSpPr>
        <p:spPr>
          <a:xfrm>
            <a:off x="972456" y="158748"/>
            <a:ext cx="9913257"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Match Exception Approval Steps</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4" name="Line 9"/>
          <p:cNvSpPr>
            <a:spLocks noChangeShapeType="1"/>
          </p:cNvSpPr>
          <p:nvPr/>
        </p:nvSpPr>
        <p:spPr bwMode="auto">
          <a:xfrm flipV="1">
            <a:off x="1081313" y="902825"/>
            <a:ext cx="8939685" cy="37608"/>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Slide Number Placeholder 2"/>
          <p:cNvSpPr>
            <a:spLocks noGrp="1"/>
          </p:cNvSpPr>
          <p:nvPr>
            <p:ph type="sldNum" sz="quarter" idx="12"/>
          </p:nvPr>
        </p:nvSpPr>
        <p:spPr>
          <a:xfrm>
            <a:off x="10746014" y="6337670"/>
            <a:ext cx="1251857" cy="365125"/>
          </a:xfrm>
        </p:spPr>
        <p:txBody>
          <a:bodyPr/>
          <a:lstStyle/>
          <a:p>
            <a:fld id="{10066805-D750-4CB7-B2E0-E6745B7331FF}" type="slidenum">
              <a:rPr lang="en-US" smtClean="0"/>
              <a:t>10</a:t>
            </a:fld>
            <a:endParaRPr lang="en-US" dirty="0"/>
          </a:p>
        </p:txBody>
      </p:sp>
      <p:pic>
        <p:nvPicPr>
          <p:cNvPr id="5" name="Picture 4"/>
          <p:cNvPicPr>
            <a:picLocks noChangeAspect="1"/>
          </p:cNvPicPr>
          <p:nvPr/>
        </p:nvPicPr>
        <p:blipFill>
          <a:blip r:embed="rId3"/>
          <a:stretch>
            <a:fillRect/>
          </a:stretch>
        </p:blipFill>
        <p:spPr>
          <a:xfrm>
            <a:off x="10020999" y="757872"/>
            <a:ext cx="1663908" cy="1508798"/>
          </a:xfrm>
          <a:prstGeom prst="rect">
            <a:avLst/>
          </a:prstGeom>
        </p:spPr>
      </p:pic>
    </p:spTree>
    <p:extLst>
      <p:ext uri="{BB962C8B-B14F-4D97-AF65-F5344CB8AC3E}">
        <p14:creationId xmlns:p14="http://schemas.microsoft.com/office/powerpoint/2010/main" val="19774611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783768" y="1230718"/>
            <a:ext cx="10290629" cy="5386090"/>
          </a:xfrm>
          <a:prstGeom prst="rect">
            <a:avLst/>
          </a:prstGeom>
          <a:noFill/>
          <a:ln w="9525">
            <a:noFill/>
            <a:miter lim="800000"/>
            <a:headEnd/>
            <a:tailEnd/>
          </a:ln>
        </p:spPr>
        <p:txBody>
          <a:bodyPr wrap="square">
            <a:spAutoFit/>
          </a:bodyPr>
          <a:lstStyle/>
          <a:p>
            <a:pPr marL="285750" indent="-285750">
              <a:buFont typeface="Wingdings" panose="05000000000000000000" pitchFamily="2" charset="2"/>
              <a:buChar char="q"/>
            </a:pPr>
            <a:endParaRPr lang="en-US" sz="1600" dirty="0">
              <a:solidFill>
                <a:schemeClr val="accent1">
                  <a:lumMod val="75000"/>
                </a:schemeClr>
              </a:solidFill>
              <a:latin typeface="+mj-lt"/>
              <a:ea typeface="+mj-ea"/>
              <a:cs typeface="Arial" panose="020B0604020202020204" pitchFamily="34" charset="0"/>
            </a:endParaRPr>
          </a:p>
          <a:p>
            <a:pPr lvl="1"/>
            <a:r>
              <a:rPr lang="en-US" sz="2400" b="1" dirty="0" smtClean="0">
                <a:solidFill>
                  <a:srgbClr val="00B050"/>
                </a:solidFill>
                <a:latin typeface="+mj-lt"/>
                <a:ea typeface="+mj-ea"/>
                <a:cs typeface="Arial" panose="020B0604020202020204" pitchFamily="34" charset="0"/>
              </a:rPr>
              <a:t>Demo:</a:t>
            </a:r>
          </a:p>
          <a:p>
            <a:pPr lvl="1"/>
            <a:endParaRPr lang="en-US" sz="1600" b="1" dirty="0" smtClean="0">
              <a:solidFill>
                <a:schemeClr val="accent1">
                  <a:lumMod val="75000"/>
                </a:schemeClr>
              </a:solidFill>
              <a:latin typeface="+mj-lt"/>
              <a:ea typeface="+mj-ea"/>
              <a:cs typeface="Arial" panose="020B0604020202020204" pitchFamily="34" charset="0"/>
            </a:endParaRPr>
          </a:p>
          <a:p>
            <a:pPr marL="742950" lvl="1" indent="-285750">
              <a:buFont typeface="Wingdings" panose="05000000000000000000" pitchFamily="2" charset="2"/>
              <a:buChar char="q"/>
            </a:pPr>
            <a:r>
              <a:rPr lang="en-US" sz="1600" b="1" dirty="0" smtClean="0">
                <a:solidFill>
                  <a:schemeClr val="accent1">
                    <a:lumMod val="75000"/>
                  </a:schemeClr>
                </a:solidFill>
                <a:latin typeface="+mj-lt"/>
                <a:ea typeface="+mj-ea"/>
                <a:cs typeface="Arial" panose="020B0604020202020204" pitchFamily="34" charset="0"/>
              </a:rPr>
              <a:t>Setup Match Exception Worklet on Dashboard</a:t>
            </a:r>
          </a:p>
          <a:p>
            <a:pPr marL="742950" lvl="1" indent="-285750">
              <a:buFont typeface="Wingdings" panose="05000000000000000000" pitchFamily="2" charset="2"/>
              <a:buChar char="q"/>
            </a:pPr>
            <a:endParaRPr lang="en-US" sz="1600" b="1" dirty="0">
              <a:solidFill>
                <a:schemeClr val="accent1">
                  <a:lumMod val="75000"/>
                </a:schemeClr>
              </a:solidFill>
              <a:latin typeface="+mj-lt"/>
              <a:ea typeface="+mj-ea"/>
              <a:cs typeface="Arial" panose="020B0604020202020204" pitchFamily="34" charset="0"/>
            </a:endParaRPr>
          </a:p>
          <a:p>
            <a:pPr marL="742950" lvl="1" indent="-285750">
              <a:buFont typeface="Wingdings" panose="05000000000000000000" pitchFamily="2" charset="2"/>
              <a:buChar char="q"/>
            </a:pPr>
            <a:r>
              <a:rPr lang="en-US" sz="1600" b="1" dirty="0" smtClean="0">
                <a:solidFill>
                  <a:schemeClr val="accent1">
                    <a:lumMod val="75000"/>
                  </a:schemeClr>
                </a:solidFill>
                <a:latin typeface="+mj-lt"/>
                <a:ea typeface="+mj-ea"/>
                <a:cs typeface="Arial" panose="020B0604020202020204" pitchFamily="34" charset="0"/>
              </a:rPr>
              <a:t>Find Supplier Invoices</a:t>
            </a:r>
          </a:p>
          <a:p>
            <a:pPr marL="742950" lvl="1" indent="-285750">
              <a:buFont typeface="Wingdings" panose="05000000000000000000" pitchFamily="2" charset="2"/>
              <a:buChar char="q"/>
            </a:pPr>
            <a:endParaRPr lang="en-US" sz="1600" dirty="0" smtClean="0">
              <a:solidFill>
                <a:schemeClr val="accent1">
                  <a:lumMod val="75000"/>
                </a:schemeClr>
              </a:solidFill>
              <a:latin typeface="+mj-lt"/>
              <a:ea typeface="+mj-ea"/>
              <a:cs typeface="Arial" panose="020B0604020202020204" pitchFamily="34" charset="0"/>
            </a:endParaRPr>
          </a:p>
          <a:p>
            <a:pPr marL="742950" lvl="1" indent="-285750">
              <a:buFont typeface="Wingdings" panose="05000000000000000000" pitchFamily="2" charset="2"/>
              <a:buChar char="q"/>
            </a:pPr>
            <a:r>
              <a:rPr lang="en-US" sz="1600" b="1" dirty="0" smtClean="0">
                <a:solidFill>
                  <a:schemeClr val="accent1">
                    <a:lumMod val="75000"/>
                  </a:schemeClr>
                </a:solidFill>
                <a:latin typeface="+mj-lt"/>
                <a:ea typeface="+mj-ea"/>
                <a:cs typeface="Arial" panose="020B0604020202020204" pitchFamily="34" charset="0"/>
              </a:rPr>
              <a:t>Review Unit </a:t>
            </a:r>
            <a:r>
              <a:rPr lang="en-US" sz="1600" b="1" dirty="0">
                <a:solidFill>
                  <a:schemeClr val="accent1">
                    <a:lumMod val="75000"/>
                  </a:schemeClr>
                </a:solidFill>
                <a:latin typeface="+mj-lt"/>
                <a:ea typeface="+mj-ea"/>
                <a:cs typeface="Arial" panose="020B0604020202020204" pitchFamily="34" charset="0"/>
              </a:rPr>
              <a:t>P</a:t>
            </a:r>
            <a:r>
              <a:rPr lang="en-US" sz="1600" b="1" dirty="0" smtClean="0">
                <a:solidFill>
                  <a:schemeClr val="accent1">
                    <a:lumMod val="75000"/>
                  </a:schemeClr>
                </a:solidFill>
                <a:latin typeface="+mj-lt"/>
                <a:ea typeface="+mj-ea"/>
                <a:cs typeface="Arial" panose="020B0604020202020204" pitchFamily="34" charset="0"/>
              </a:rPr>
              <a:t>rice Exception</a:t>
            </a:r>
          </a:p>
          <a:p>
            <a:pPr marL="742950" lvl="1" indent="-285750">
              <a:buFont typeface="Wingdings" panose="05000000000000000000" pitchFamily="2" charset="2"/>
              <a:buChar char="q"/>
            </a:pPr>
            <a:endParaRPr lang="en-US" sz="1600" b="1" dirty="0" smtClean="0">
              <a:solidFill>
                <a:schemeClr val="accent1">
                  <a:lumMod val="75000"/>
                </a:schemeClr>
              </a:solidFill>
              <a:latin typeface="+mj-lt"/>
              <a:ea typeface="+mj-ea"/>
              <a:cs typeface="Arial" panose="020B0604020202020204" pitchFamily="34" charset="0"/>
            </a:endParaRPr>
          </a:p>
          <a:p>
            <a:pPr marL="1200150" lvl="2" indent="-285750">
              <a:buFont typeface="Wingdings" panose="05000000000000000000" pitchFamily="2" charset="2"/>
              <a:buChar char="q"/>
            </a:pPr>
            <a:r>
              <a:rPr lang="en-US" sz="1600" dirty="0" smtClean="0">
                <a:solidFill>
                  <a:schemeClr val="accent1">
                    <a:lumMod val="75000"/>
                  </a:schemeClr>
                </a:solidFill>
                <a:latin typeface="+mj-lt"/>
                <a:ea typeface="+mj-ea"/>
                <a:cs typeface="Arial" panose="020B0604020202020204" pitchFamily="34" charset="0"/>
              </a:rPr>
              <a:t>Match Exception Override – ok to pay</a:t>
            </a:r>
          </a:p>
          <a:p>
            <a:pPr marL="1200150" lvl="2" indent="-285750">
              <a:buFont typeface="Wingdings" panose="05000000000000000000" pitchFamily="2" charset="2"/>
              <a:buChar char="q"/>
            </a:pPr>
            <a:endParaRPr lang="en-US" sz="1600" dirty="0" smtClean="0">
              <a:solidFill>
                <a:schemeClr val="accent1">
                  <a:lumMod val="75000"/>
                </a:schemeClr>
              </a:solidFill>
              <a:latin typeface="+mj-lt"/>
              <a:ea typeface="+mj-ea"/>
              <a:cs typeface="Arial" panose="020B0604020202020204" pitchFamily="34" charset="0"/>
            </a:endParaRPr>
          </a:p>
          <a:p>
            <a:pPr marL="1200150" lvl="2" indent="-285750">
              <a:buFont typeface="Wingdings" panose="05000000000000000000" pitchFamily="2" charset="2"/>
              <a:buChar char="q"/>
            </a:pPr>
            <a:r>
              <a:rPr lang="en-US" sz="1600" dirty="0" smtClean="0">
                <a:solidFill>
                  <a:schemeClr val="accent1">
                    <a:lumMod val="75000"/>
                  </a:schemeClr>
                </a:solidFill>
                <a:latin typeface="+mj-lt"/>
                <a:ea typeface="+mj-ea"/>
                <a:cs typeface="Arial" panose="020B0604020202020204" pitchFamily="34" charset="0"/>
              </a:rPr>
              <a:t>Reassign match exception to requisitioner to create a PO Change to add money</a:t>
            </a:r>
          </a:p>
          <a:p>
            <a:pPr marL="1200150" lvl="2" indent="-285750">
              <a:buFont typeface="Wingdings" panose="05000000000000000000" pitchFamily="2" charset="2"/>
              <a:buChar char="q"/>
            </a:pPr>
            <a:endParaRPr lang="en-US" sz="1600" dirty="0">
              <a:solidFill>
                <a:schemeClr val="accent1">
                  <a:lumMod val="75000"/>
                </a:schemeClr>
              </a:solidFill>
              <a:latin typeface="+mj-lt"/>
              <a:ea typeface="+mj-ea"/>
              <a:cs typeface="Arial" panose="020B0604020202020204" pitchFamily="34" charset="0"/>
            </a:endParaRPr>
          </a:p>
          <a:p>
            <a:pPr marL="742950" lvl="1" indent="-285750">
              <a:buFont typeface="Wingdings" panose="05000000000000000000" pitchFamily="2" charset="2"/>
              <a:buChar char="q"/>
            </a:pPr>
            <a:r>
              <a:rPr lang="en-US" sz="1600" b="1" dirty="0" smtClean="0">
                <a:solidFill>
                  <a:schemeClr val="accent1">
                    <a:lumMod val="75000"/>
                  </a:schemeClr>
                </a:solidFill>
                <a:latin typeface="+mj-lt"/>
                <a:ea typeface="+mj-ea"/>
                <a:cs typeface="Arial" panose="020B0604020202020204" pitchFamily="34" charset="0"/>
              </a:rPr>
              <a:t>Freight Match Exception</a:t>
            </a:r>
          </a:p>
          <a:p>
            <a:pPr marL="742950" lvl="1" indent="-285750">
              <a:buFont typeface="Wingdings" panose="05000000000000000000" pitchFamily="2" charset="2"/>
              <a:buChar char="q"/>
            </a:pPr>
            <a:endParaRPr lang="en-US" sz="1600" b="1" dirty="0" smtClean="0">
              <a:solidFill>
                <a:schemeClr val="accent1">
                  <a:lumMod val="75000"/>
                </a:schemeClr>
              </a:solidFill>
              <a:latin typeface="+mj-lt"/>
              <a:ea typeface="+mj-ea"/>
              <a:cs typeface="Arial" panose="020B0604020202020204" pitchFamily="34" charset="0"/>
            </a:endParaRPr>
          </a:p>
          <a:p>
            <a:pPr marL="1200150" lvl="2" indent="-285750">
              <a:buFont typeface="Wingdings" panose="05000000000000000000" pitchFamily="2" charset="2"/>
              <a:buChar char="q"/>
            </a:pPr>
            <a:r>
              <a:rPr lang="en-US" sz="1600" dirty="0" smtClean="0">
                <a:solidFill>
                  <a:schemeClr val="accent1">
                    <a:lumMod val="75000"/>
                  </a:schemeClr>
                </a:solidFill>
                <a:latin typeface="+mj-lt"/>
                <a:ea typeface="+mj-ea"/>
                <a:cs typeface="Arial" panose="020B0604020202020204" pitchFamily="34" charset="0"/>
              </a:rPr>
              <a:t>Create a Ticket in Service Desk for the P2P Service Center, include PO# and Invoice #  so freight can be added and the invoice approved for payment.</a:t>
            </a:r>
          </a:p>
          <a:p>
            <a:pPr marL="1200150" lvl="2" indent="-285750">
              <a:buFont typeface="Wingdings" panose="05000000000000000000" pitchFamily="2" charset="2"/>
              <a:buChar char="q"/>
            </a:pPr>
            <a:endParaRPr lang="en-US" sz="1600" dirty="0" smtClean="0">
              <a:solidFill>
                <a:schemeClr val="accent1">
                  <a:lumMod val="75000"/>
                </a:schemeClr>
              </a:solidFill>
              <a:latin typeface="+mj-lt"/>
              <a:ea typeface="+mj-ea"/>
              <a:cs typeface="Arial" panose="020B0604020202020204" pitchFamily="34" charset="0"/>
            </a:endParaRPr>
          </a:p>
          <a:p>
            <a:pPr marL="1200150" lvl="2" indent="-285750">
              <a:buFont typeface="Wingdings" panose="05000000000000000000" pitchFamily="2" charset="2"/>
              <a:buChar char="q"/>
            </a:pPr>
            <a:r>
              <a:rPr lang="en-US" sz="1600" dirty="0" smtClean="0">
                <a:solidFill>
                  <a:schemeClr val="accent1">
                    <a:lumMod val="75000"/>
                  </a:schemeClr>
                </a:solidFill>
                <a:latin typeface="+mj-lt"/>
                <a:ea typeface="+mj-ea"/>
                <a:cs typeface="Arial" panose="020B0604020202020204" pitchFamily="34" charset="0"/>
              </a:rPr>
              <a:t>Send invoice back to AP with instructions to short pay and exclude freight</a:t>
            </a:r>
          </a:p>
          <a:p>
            <a:pPr marL="1657350" lvl="3" indent="-285750">
              <a:buFont typeface="Wingdings" panose="05000000000000000000" pitchFamily="2" charset="2"/>
              <a:buChar char="q"/>
            </a:pPr>
            <a:endParaRPr lang="en-US" sz="1600" dirty="0" smtClean="0">
              <a:solidFill>
                <a:schemeClr val="accent1">
                  <a:lumMod val="75000"/>
                </a:schemeClr>
              </a:solidFill>
              <a:latin typeface="+mj-lt"/>
              <a:ea typeface="+mj-ea"/>
              <a:cs typeface="Arial" panose="020B0604020202020204" pitchFamily="34" charset="0"/>
            </a:endParaRPr>
          </a:p>
          <a:p>
            <a:endParaRPr lang="en-US" sz="1600" dirty="0">
              <a:solidFill>
                <a:schemeClr val="accent1">
                  <a:lumMod val="75000"/>
                </a:schemeClr>
              </a:solidFill>
              <a:latin typeface="+mj-lt"/>
              <a:ea typeface="+mj-ea"/>
              <a:cs typeface="Arial" panose="020B0604020202020204" pitchFamily="34" charset="0"/>
            </a:endParaRPr>
          </a:p>
        </p:txBody>
      </p:sp>
      <p:sp>
        <p:nvSpPr>
          <p:cNvPr id="2" name="Rectangle 1"/>
          <p:cNvSpPr/>
          <p:nvPr/>
        </p:nvSpPr>
        <p:spPr>
          <a:xfrm>
            <a:off x="972456" y="245833"/>
            <a:ext cx="9913257"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Match Exception</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4" name="Line 9"/>
          <p:cNvSpPr>
            <a:spLocks noChangeShapeType="1"/>
          </p:cNvSpPr>
          <p:nvPr/>
        </p:nvSpPr>
        <p:spPr bwMode="auto">
          <a:xfrm flipV="1">
            <a:off x="1139370" y="995423"/>
            <a:ext cx="9935027" cy="61124"/>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5" name="Slide Number Placeholder 4"/>
          <p:cNvSpPr>
            <a:spLocks noGrp="1"/>
          </p:cNvSpPr>
          <p:nvPr>
            <p:ph type="sldNum" sz="quarter" idx="12"/>
          </p:nvPr>
        </p:nvSpPr>
        <p:spPr>
          <a:xfrm>
            <a:off x="10638970" y="6196938"/>
            <a:ext cx="1295399" cy="365125"/>
          </a:xfrm>
        </p:spPr>
        <p:txBody>
          <a:bodyPr/>
          <a:lstStyle/>
          <a:p>
            <a:fld id="{10066805-D750-4CB7-B2E0-E6745B7331FF}" type="slidenum">
              <a:rPr lang="en-US" smtClean="0"/>
              <a:t>11</a:t>
            </a:fld>
            <a:endParaRPr lang="en-US" dirty="0"/>
          </a:p>
        </p:txBody>
      </p:sp>
      <p:pic>
        <p:nvPicPr>
          <p:cNvPr id="2052" name="Picture 4" descr="Image result for Train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1708" y="1252230"/>
            <a:ext cx="2619375" cy="174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92277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783769" y="1230718"/>
            <a:ext cx="10290629" cy="5539978"/>
          </a:xfrm>
          <a:prstGeom prst="rect">
            <a:avLst/>
          </a:prstGeom>
          <a:noFill/>
          <a:ln w="9525">
            <a:noFill/>
            <a:miter lim="800000"/>
            <a:headEnd/>
            <a:tailEnd/>
          </a:ln>
        </p:spPr>
        <p:txBody>
          <a:bodyPr wrap="square">
            <a:spAutoFit/>
          </a:bodyPr>
          <a:lstStyle/>
          <a:p>
            <a:pPr lvl="1"/>
            <a:r>
              <a:rPr lang="en-US" sz="2000" b="1" dirty="0" smtClean="0">
                <a:solidFill>
                  <a:schemeClr val="accent1">
                    <a:lumMod val="75000"/>
                  </a:schemeClr>
                </a:solidFill>
                <a:latin typeface="+mj-lt"/>
                <a:ea typeface="+mj-ea"/>
                <a:cs typeface="Arial" panose="020B0604020202020204" pitchFamily="34" charset="0"/>
                <a:hlinkClick r:id="rId3"/>
              </a:rPr>
              <a:t>UR Procurement Website</a:t>
            </a:r>
          </a:p>
          <a:p>
            <a:pPr lvl="1"/>
            <a:endParaRPr lang="en-US" sz="1600" dirty="0">
              <a:solidFill>
                <a:schemeClr val="accent1">
                  <a:lumMod val="75000"/>
                </a:schemeClr>
              </a:solidFill>
              <a:latin typeface="+mj-lt"/>
              <a:ea typeface="+mj-ea"/>
              <a:cs typeface="Arial" panose="020B0604020202020204" pitchFamily="34" charset="0"/>
              <a:hlinkClick r:id="rId3"/>
            </a:endParaRPr>
          </a:p>
          <a:p>
            <a:pPr lvl="1"/>
            <a:r>
              <a:rPr lang="en-US" sz="1600" dirty="0" smtClean="0">
                <a:solidFill>
                  <a:schemeClr val="accent1">
                    <a:lumMod val="75000"/>
                  </a:schemeClr>
                </a:solidFill>
                <a:latin typeface="+mj-lt"/>
                <a:ea typeface="+mj-ea"/>
                <a:cs typeface="Arial" panose="020B0604020202020204" pitchFamily="34" charset="0"/>
                <a:hlinkClick r:id="rId3"/>
              </a:rPr>
              <a:t>https</a:t>
            </a:r>
            <a:r>
              <a:rPr lang="en-US" sz="1600" dirty="0">
                <a:solidFill>
                  <a:schemeClr val="accent1">
                    <a:lumMod val="75000"/>
                  </a:schemeClr>
                </a:solidFill>
                <a:latin typeface="+mj-lt"/>
                <a:ea typeface="+mj-ea"/>
                <a:cs typeface="Arial" panose="020B0604020202020204" pitchFamily="34" charset="0"/>
                <a:hlinkClick r:id="rId3"/>
              </a:rPr>
              <a:t>://www.rochester.edu/adminfinance/urprocurement/p2p-project-team-only/resources-2</a:t>
            </a:r>
            <a:r>
              <a:rPr lang="en-US" sz="1600" dirty="0" smtClean="0">
                <a:solidFill>
                  <a:schemeClr val="accent1">
                    <a:lumMod val="75000"/>
                  </a:schemeClr>
                </a:solidFill>
                <a:latin typeface="+mj-lt"/>
                <a:ea typeface="+mj-ea"/>
                <a:cs typeface="Arial" panose="020B0604020202020204" pitchFamily="34" charset="0"/>
                <a:hlinkClick r:id="rId3"/>
              </a:rPr>
              <a:t>/</a:t>
            </a:r>
            <a:r>
              <a:rPr lang="en-US" sz="1600" dirty="0" smtClean="0">
                <a:solidFill>
                  <a:schemeClr val="accent1">
                    <a:lumMod val="75000"/>
                  </a:schemeClr>
                </a:solidFill>
                <a:latin typeface="+mj-lt"/>
                <a:ea typeface="+mj-ea"/>
                <a:cs typeface="Arial" panose="020B0604020202020204" pitchFamily="34" charset="0"/>
              </a:rPr>
              <a:t> (use </a:t>
            </a:r>
            <a:r>
              <a:rPr lang="en-US" sz="1600" dirty="0" err="1" smtClean="0">
                <a:solidFill>
                  <a:schemeClr val="accent1">
                    <a:lumMod val="75000"/>
                  </a:schemeClr>
                </a:solidFill>
                <a:latin typeface="+mj-lt"/>
                <a:ea typeface="+mj-ea"/>
                <a:cs typeface="Arial" panose="020B0604020202020204" pitchFamily="34" charset="0"/>
              </a:rPr>
              <a:t>NetID</a:t>
            </a:r>
            <a:r>
              <a:rPr lang="en-US" sz="1600" dirty="0" smtClean="0">
                <a:solidFill>
                  <a:schemeClr val="accent1">
                    <a:lumMod val="75000"/>
                  </a:schemeClr>
                </a:solidFill>
                <a:latin typeface="+mj-lt"/>
                <a:ea typeface="+mj-ea"/>
                <a:cs typeface="Arial" panose="020B0604020202020204" pitchFamily="34" charset="0"/>
              </a:rPr>
              <a:t> to Login to the Resources Section of P2P Project Team Only Section)</a:t>
            </a:r>
          </a:p>
          <a:p>
            <a:pPr lvl="1"/>
            <a:endParaRPr lang="en-US" sz="1600" dirty="0">
              <a:solidFill>
                <a:schemeClr val="accent1">
                  <a:lumMod val="75000"/>
                </a:schemeClr>
              </a:solidFill>
              <a:latin typeface="+mj-lt"/>
              <a:ea typeface="+mj-ea"/>
              <a:cs typeface="Arial" panose="020B0604020202020204" pitchFamily="34" charset="0"/>
            </a:endParaRPr>
          </a:p>
          <a:p>
            <a:pPr lvl="1"/>
            <a:r>
              <a:rPr lang="en-US" sz="1600" b="1" dirty="0" smtClean="0">
                <a:solidFill>
                  <a:schemeClr val="accent6">
                    <a:lumMod val="75000"/>
                  </a:schemeClr>
                </a:solidFill>
                <a:latin typeface="+mj-lt"/>
                <a:ea typeface="+mj-ea"/>
                <a:cs typeface="Arial" panose="020B0604020202020204" pitchFamily="34" charset="0"/>
              </a:rPr>
              <a:t>Purchasing Reference Guides</a:t>
            </a: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pPr lvl="1"/>
            <a:endParaRPr lang="en-US" sz="1600" b="1" dirty="0">
              <a:solidFill>
                <a:schemeClr val="accent6">
                  <a:lumMod val="75000"/>
                </a:schemeClr>
              </a:solidFill>
              <a:latin typeface="+mj-lt"/>
              <a:ea typeface="+mj-ea"/>
              <a:cs typeface="Arial" panose="020B0604020202020204" pitchFamily="34" charset="0"/>
            </a:endParaRPr>
          </a:p>
          <a:p>
            <a:pPr lvl="1"/>
            <a:endParaRPr lang="en-US" sz="1600" b="1" dirty="0" smtClean="0">
              <a:solidFill>
                <a:schemeClr val="accent6">
                  <a:lumMod val="75000"/>
                </a:schemeClr>
              </a:solidFill>
              <a:latin typeface="+mj-lt"/>
              <a:ea typeface="+mj-ea"/>
              <a:cs typeface="Arial" panose="020B0604020202020204" pitchFamily="34" charset="0"/>
            </a:endParaRPr>
          </a:p>
          <a:p>
            <a:r>
              <a:rPr lang="en-US" sz="1600" dirty="0" smtClean="0">
                <a:solidFill>
                  <a:schemeClr val="accent1">
                    <a:lumMod val="75000"/>
                  </a:schemeClr>
                </a:solidFill>
                <a:latin typeface="+mj-lt"/>
                <a:ea typeface="+mj-ea"/>
                <a:cs typeface="Arial" panose="020B0604020202020204" pitchFamily="34" charset="0"/>
              </a:rPr>
              <a:t>           </a:t>
            </a:r>
            <a:r>
              <a:rPr lang="en-US" sz="1600" b="1" dirty="0" smtClean="0">
                <a:solidFill>
                  <a:schemeClr val="accent6">
                    <a:lumMod val="75000"/>
                  </a:schemeClr>
                </a:solidFill>
                <a:latin typeface="+mj-lt"/>
                <a:ea typeface="+mj-ea"/>
                <a:cs typeface="Arial" panose="020B0604020202020204" pitchFamily="34" charset="0"/>
              </a:rPr>
              <a:t>P2P Service Center </a:t>
            </a:r>
          </a:p>
          <a:p>
            <a:r>
              <a:rPr lang="en-US" sz="1600" b="1" dirty="0">
                <a:solidFill>
                  <a:schemeClr val="accent6">
                    <a:lumMod val="75000"/>
                  </a:schemeClr>
                </a:solidFill>
                <a:latin typeface="+mj-lt"/>
                <a:ea typeface="+mj-ea"/>
                <a:cs typeface="Arial" panose="020B0604020202020204" pitchFamily="34" charset="0"/>
              </a:rPr>
              <a:t>	</a:t>
            </a:r>
            <a:r>
              <a:rPr lang="en-US" sz="1400" dirty="0">
                <a:hlinkClick r:id="rId4"/>
              </a:rPr>
              <a:t>https://</a:t>
            </a:r>
            <a:r>
              <a:rPr lang="en-US" sz="1400" dirty="0" smtClean="0">
                <a:hlinkClick r:id="rId4"/>
              </a:rPr>
              <a:t>service.rochester.edu/login.jsp</a:t>
            </a:r>
            <a:endParaRPr lang="en-US" sz="1400" dirty="0" smtClean="0"/>
          </a:p>
          <a:p>
            <a:endParaRPr lang="en-US" sz="1400" b="1" dirty="0">
              <a:solidFill>
                <a:schemeClr val="accent6">
                  <a:lumMod val="75000"/>
                </a:schemeClr>
              </a:solidFill>
              <a:latin typeface="+mj-lt"/>
              <a:ea typeface="+mj-ea"/>
              <a:cs typeface="Arial" panose="020B0604020202020204" pitchFamily="34" charset="0"/>
            </a:endParaRPr>
          </a:p>
          <a:p>
            <a:r>
              <a:rPr lang="en-US" sz="1400" b="1" dirty="0">
                <a:solidFill>
                  <a:schemeClr val="accent6">
                    <a:lumMod val="75000"/>
                  </a:schemeClr>
                </a:solidFill>
                <a:latin typeface="+mj-lt"/>
                <a:ea typeface="+mj-ea"/>
                <a:cs typeface="Arial" panose="020B0604020202020204" pitchFamily="34" charset="0"/>
              </a:rPr>
              <a:t> </a:t>
            </a:r>
            <a:r>
              <a:rPr lang="en-US" sz="1400" b="1" dirty="0" smtClean="0">
                <a:solidFill>
                  <a:schemeClr val="accent6">
                    <a:lumMod val="75000"/>
                  </a:schemeClr>
                </a:solidFill>
                <a:latin typeface="+mj-lt"/>
                <a:ea typeface="+mj-ea"/>
                <a:cs typeface="Arial" panose="020B0604020202020204" pitchFamily="34" charset="0"/>
              </a:rPr>
              <a:t>           </a:t>
            </a:r>
            <a:r>
              <a:rPr lang="en-US" sz="1600" b="1" dirty="0" smtClean="0">
                <a:solidFill>
                  <a:schemeClr val="accent6">
                    <a:lumMod val="75000"/>
                  </a:schemeClr>
                </a:solidFill>
                <a:latin typeface="+mj-lt"/>
                <a:ea typeface="+mj-ea"/>
                <a:cs typeface="Arial" panose="020B0604020202020204" pitchFamily="34" charset="0"/>
              </a:rPr>
              <a:t>WalkMe</a:t>
            </a:r>
            <a:endParaRPr lang="en-US" sz="1600" b="1" dirty="0">
              <a:solidFill>
                <a:schemeClr val="accent6">
                  <a:lumMod val="75000"/>
                </a:schemeClr>
              </a:solidFill>
              <a:latin typeface="+mj-lt"/>
              <a:ea typeface="+mj-ea"/>
              <a:cs typeface="Arial" panose="020B0604020202020204" pitchFamily="34" charset="0"/>
            </a:endParaRPr>
          </a:p>
        </p:txBody>
      </p:sp>
      <p:sp>
        <p:nvSpPr>
          <p:cNvPr id="2" name="Rectangle 1"/>
          <p:cNvSpPr/>
          <p:nvPr/>
        </p:nvSpPr>
        <p:spPr>
          <a:xfrm>
            <a:off x="972456" y="245833"/>
            <a:ext cx="9913257"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Invoice Match Exception Resources</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4" name="Line 9"/>
          <p:cNvSpPr>
            <a:spLocks noChangeShapeType="1"/>
          </p:cNvSpPr>
          <p:nvPr/>
        </p:nvSpPr>
        <p:spPr bwMode="auto">
          <a:xfrm flipV="1">
            <a:off x="1139371" y="1041722"/>
            <a:ext cx="8016204" cy="14825"/>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5" name="Slide Number Placeholder 4"/>
          <p:cNvSpPr>
            <a:spLocks noGrp="1"/>
          </p:cNvSpPr>
          <p:nvPr>
            <p:ph type="sldNum" sz="quarter" idx="12"/>
          </p:nvPr>
        </p:nvSpPr>
        <p:spPr>
          <a:xfrm>
            <a:off x="10638970" y="6196938"/>
            <a:ext cx="1295399" cy="365125"/>
          </a:xfrm>
        </p:spPr>
        <p:txBody>
          <a:bodyPr/>
          <a:lstStyle/>
          <a:p>
            <a:fld id="{10066805-D750-4CB7-B2E0-E6745B7331FF}" type="slidenum">
              <a:rPr lang="en-US" smtClean="0"/>
              <a:t>12</a:t>
            </a:fld>
            <a:endParaRPr lang="en-US" dirty="0"/>
          </a:p>
        </p:txBody>
      </p:sp>
      <p:pic>
        <p:nvPicPr>
          <p:cNvPr id="3" name="Picture 2"/>
          <p:cNvPicPr>
            <a:picLocks noChangeAspect="1"/>
          </p:cNvPicPr>
          <p:nvPr/>
        </p:nvPicPr>
        <p:blipFill>
          <a:blip r:embed="rId5"/>
          <a:stretch>
            <a:fillRect/>
          </a:stretch>
        </p:blipFill>
        <p:spPr>
          <a:xfrm>
            <a:off x="1139371" y="3000777"/>
            <a:ext cx="5809311" cy="2460466"/>
          </a:xfrm>
          <a:prstGeom prst="rect">
            <a:avLst/>
          </a:prstGeom>
        </p:spPr>
      </p:pic>
      <p:pic>
        <p:nvPicPr>
          <p:cNvPr id="6" name="Picture 5"/>
          <p:cNvPicPr>
            <a:picLocks noChangeAspect="1"/>
          </p:cNvPicPr>
          <p:nvPr/>
        </p:nvPicPr>
        <p:blipFill>
          <a:blip r:embed="rId6"/>
          <a:stretch>
            <a:fillRect/>
          </a:stretch>
        </p:blipFill>
        <p:spPr>
          <a:xfrm>
            <a:off x="9404307" y="2619250"/>
            <a:ext cx="2469325" cy="1352832"/>
          </a:xfrm>
          <a:prstGeom prst="rect">
            <a:avLst/>
          </a:prstGeom>
        </p:spPr>
      </p:pic>
    </p:spTree>
    <p:extLst>
      <p:ext uri="{BB962C8B-B14F-4D97-AF65-F5344CB8AC3E}">
        <p14:creationId xmlns:p14="http://schemas.microsoft.com/office/powerpoint/2010/main" val="3072179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007141"/>
            <a:ext cx="10653485" cy="307777"/>
          </a:xfrm>
          <a:prstGeom prst="rect">
            <a:avLst/>
          </a:prstGeom>
          <a:noFill/>
          <a:ln w="9525">
            <a:noFill/>
            <a:miter lim="800000"/>
            <a:headEnd/>
            <a:tailEnd/>
          </a:ln>
        </p:spPr>
        <p:txBody>
          <a:bodyPr wrap="square">
            <a:spAutoFit/>
          </a:bodyPr>
          <a:lstStyle/>
          <a:p>
            <a:r>
              <a:rPr lang="en-US" sz="1400" dirty="0" smtClean="0">
                <a:solidFill>
                  <a:srgbClr val="FF0000"/>
                </a:solidFill>
                <a:latin typeface="+mj-lt"/>
                <a:cs typeface="Arial" panose="020B0604020202020204" pitchFamily="34" charset="0"/>
              </a:rPr>
              <a:t>There are currently 9 match exception rules in Workday.  3 of the 9 rules relate to Purchasing.</a:t>
            </a:r>
            <a:endParaRPr lang="en-US" sz="1400" dirty="0">
              <a:solidFill>
                <a:srgbClr val="FF0000"/>
              </a:solidFill>
              <a:latin typeface="+mj-lt"/>
              <a:cs typeface="Arial" panose="020B0604020202020204" pitchFamily="34" charset="0"/>
            </a:endParaRPr>
          </a:p>
        </p:txBody>
      </p:sp>
      <p:sp>
        <p:nvSpPr>
          <p:cNvPr id="2" name="Rectangle 1"/>
          <p:cNvSpPr/>
          <p:nvPr/>
        </p:nvSpPr>
        <p:spPr>
          <a:xfrm>
            <a:off x="972456" y="175508"/>
            <a:ext cx="9523825"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Workday Invoice Match Exception Rules	</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a:off x="1088572" y="908841"/>
            <a:ext cx="9918952" cy="2037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TextBox 2"/>
          <p:cNvSpPr txBox="1"/>
          <p:nvPr/>
        </p:nvSpPr>
        <p:spPr>
          <a:xfrm>
            <a:off x="11292114" y="6125029"/>
            <a:ext cx="638629" cy="369332"/>
          </a:xfrm>
          <a:prstGeom prst="rect">
            <a:avLst/>
          </a:prstGeom>
          <a:noFill/>
        </p:spPr>
        <p:txBody>
          <a:bodyPr wrap="square" rtlCol="0">
            <a:spAutoFit/>
          </a:bodyPr>
          <a:lstStyle/>
          <a:p>
            <a:pPr algn="r"/>
            <a:fld id="{2EA50F29-0834-48B2-B427-63A55B2DB4B6}" type="slidenum">
              <a:rPr lang="en-US" smtClean="0">
                <a:solidFill>
                  <a:schemeClr val="accent1">
                    <a:lumMod val="50000"/>
                  </a:schemeClr>
                </a:solidFill>
              </a:rPr>
              <a:pPr algn="r"/>
              <a:t>2</a:t>
            </a:fld>
            <a:endParaRPr lang="en-US" dirty="0">
              <a:solidFill>
                <a:schemeClr val="accent1">
                  <a:lumMod val="50000"/>
                </a:schemeClr>
              </a:solidFill>
            </a:endParaRPr>
          </a:p>
        </p:txBody>
      </p:sp>
      <p:pic>
        <p:nvPicPr>
          <p:cNvPr id="1026"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623" y="1433759"/>
            <a:ext cx="10293491" cy="4653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8124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007141"/>
            <a:ext cx="10653485" cy="5232202"/>
          </a:xfrm>
          <a:prstGeom prst="rect">
            <a:avLst/>
          </a:prstGeom>
          <a:noFill/>
          <a:ln w="9525">
            <a:noFill/>
            <a:miter lim="800000"/>
            <a:headEnd/>
            <a:tailEnd/>
          </a:ln>
        </p:spPr>
        <p:txBody>
          <a:bodyPr wrap="square">
            <a:spAutoFit/>
          </a:bodyPr>
          <a:lstStyle/>
          <a:p>
            <a:r>
              <a:rPr lang="en-US" sz="2000" b="1" dirty="0" smtClean="0">
                <a:solidFill>
                  <a:schemeClr val="accent5">
                    <a:lumMod val="75000"/>
                  </a:schemeClr>
                </a:solidFill>
                <a:latin typeface="Segoe UI" panose="020B0502040204020203" pitchFamily="34" charset="0"/>
                <a:ea typeface="+mj-ea"/>
                <a:cs typeface="Segoe UI" panose="020B0502040204020203" pitchFamily="34" charset="0"/>
              </a:rPr>
              <a:t>Invoice Match Exceptions</a:t>
            </a:r>
          </a:p>
          <a:p>
            <a:endParaRPr lang="en-US" sz="1400" dirty="0">
              <a:latin typeface="Segoe UI" panose="020B0502040204020203" pitchFamily="34" charset="0"/>
              <a:ea typeface="+mj-ea"/>
              <a:cs typeface="Segoe UI" panose="020B0502040204020203" pitchFamily="34" charset="0"/>
            </a:endParaRPr>
          </a:p>
          <a:p>
            <a:r>
              <a:rPr lang="en-US" sz="1400" i="1" dirty="0" smtClean="0">
                <a:latin typeface="Segoe UI" panose="020B0502040204020203" pitchFamily="34" charset="0"/>
                <a:ea typeface="+mj-ea"/>
                <a:cs typeface="Segoe UI" panose="020B0502040204020203" pitchFamily="34" charset="0"/>
              </a:rPr>
              <a:t>What type of invoice match exceptions should Purchasing expect to see?</a:t>
            </a:r>
          </a:p>
          <a:p>
            <a:endParaRPr lang="en-US" sz="1400" dirty="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Freight or Miscellaneous (Other – I.e. Restocking Fee)</a:t>
            </a:r>
          </a:p>
          <a:p>
            <a:pPr marL="742950" lvl="1" indent="-285750">
              <a:buFont typeface="Wingdings" panose="05000000000000000000" pitchFamily="2" charset="2"/>
              <a:buChar char="q"/>
            </a:pPr>
            <a:endParaRPr lang="en-US" sz="1400" dirty="0" smtClean="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Unit Price</a:t>
            </a:r>
          </a:p>
          <a:p>
            <a:endParaRPr lang="en-US" sz="1400" dirty="0">
              <a:latin typeface="Segoe UI" panose="020B0502040204020203" pitchFamily="34" charset="0"/>
              <a:ea typeface="+mj-ea"/>
              <a:cs typeface="Segoe UI" panose="020B0502040204020203" pitchFamily="34" charset="0"/>
            </a:endParaRPr>
          </a:p>
          <a:p>
            <a:r>
              <a:rPr lang="en-US" sz="1400" dirty="0">
                <a:latin typeface="Segoe UI" panose="020B0502040204020203" pitchFamily="34" charset="0"/>
                <a:cs typeface="Segoe UI" panose="020B0502040204020203" pitchFamily="34" charset="0"/>
              </a:rPr>
              <a:t>If there is only a quantity discrepancy or receipt discrepancy (and no price discrepancy), the supplier accounts match exception is sent to the requester to take action. However, when there is a price discrepancy in addition to a requester match exception, the exception will be sent to the Purchasing CM first. </a:t>
            </a:r>
            <a:endParaRPr lang="en-US" sz="2800" dirty="0">
              <a:solidFill>
                <a:schemeClr val="bg1"/>
              </a:solidFill>
              <a:latin typeface="Segoe UI" panose="020B0502040204020203" pitchFamily="34" charset="0"/>
              <a:cs typeface="Segoe UI" panose="020B0502040204020203" pitchFamily="34" charset="0"/>
            </a:endParaRPr>
          </a:p>
          <a:p>
            <a:endParaRPr lang="en-US" sz="1400" dirty="0" smtClean="0">
              <a:latin typeface="Segoe UI" panose="020B0502040204020203" pitchFamily="34" charset="0"/>
              <a:ea typeface="+mj-ea"/>
              <a:cs typeface="Segoe UI" panose="020B0502040204020203" pitchFamily="34" charset="0"/>
            </a:endParaRPr>
          </a:p>
          <a:p>
            <a:r>
              <a:rPr lang="en-US" sz="2000" b="1" dirty="0" smtClean="0">
                <a:solidFill>
                  <a:schemeClr val="accent5">
                    <a:lumMod val="75000"/>
                  </a:schemeClr>
                </a:solidFill>
                <a:latin typeface="Segoe UI" panose="020B0502040204020203" pitchFamily="34" charset="0"/>
                <a:ea typeface="+mj-ea"/>
                <a:cs typeface="Segoe UI" panose="020B0502040204020203" pitchFamily="34" charset="0"/>
              </a:rPr>
              <a:t>System Tolerances</a:t>
            </a:r>
          </a:p>
          <a:p>
            <a:endParaRPr lang="en-US" sz="1400" dirty="0">
              <a:latin typeface="Segoe UI" panose="020B0502040204020203" pitchFamily="34" charset="0"/>
              <a:ea typeface="+mj-ea"/>
              <a:cs typeface="Segoe UI" panose="020B0502040204020203" pitchFamily="34" charset="0"/>
            </a:endParaRPr>
          </a:p>
          <a:p>
            <a:r>
              <a:rPr lang="en-US" sz="1400" i="1" dirty="0" smtClean="0">
                <a:latin typeface="Segoe UI" panose="020B0502040204020203" pitchFamily="34" charset="0"/>
                <a:ea typeface="+mj-ea"/>
                <a:cs typeface="Segoe UI" panose="020B0502040204020203" pitchFamily="34" charset="0"/>
              </a:rPr>
              <a:t>Only exceptions outside of the system tolerances outlined below will be sent to Purchasing:</a:t>
            </a:r>
          </a:p>
          <a:p>
            <a:endParaRPr lang="en-US" sz="1400" dirty="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Freight Variance &gt; $25</a:t>
            </a:r>
          </a:p>
          <a:p>
            <a:pPr marL="742950" lvl="1" indent="-285750">
              <a:buFont typeface="Wingdings" panose="05000000000000000000" pitchFamily="2" charset="2"/>
              <a:buChar char="q"/>
            </a:pPr>
            <a:endParaRPr lang="en-US" sz="1400" dirty="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Miscellaneous (Other) &gt;$25</a:t>
            </a:r>
          </a:p>
          <a:p>
            <a:pPr marL="742950" lvl="1" indent="-285750">
              <a:buFont typeface="Wingdings" panose="05000000000000000000" pitchFamily="2" charset="2"/>
              <a:buChar char="q"/>
            </a:pPr>
            <a:endParaRPr lang="en-US" sz="1400" dirty="0" smtClean="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Unit Price – 10% or $250 per line, whichever is less</a:t>
            </a:r>
          </a:p>
          <a:p>
            <a:pPr marL="742950" lvl="1" indent="-285750">
              <a:buFont typeface="Wingdings" panose="05000000000000000000" pitchFamily="2" charset="2"/>
              <a:buChar char="q"/>
            </a:pPr>
            <a:endParaRPr lang="en-US" sz="1400" dirty="0">
              <a:latin typeface="Segoe UI" panose="020B0502040204020203" pitchFamily="34" charset="0"/>
              <a:ea typeface="+mj-ea"/>
              <a:cs typeface="Segoe UI" panose="020B0502040204020203" pitchFamily="34" charset="0"/>
            </a:endParaRPr>
          </a:p>
          <a:p>
            <a:pPr marL="742950" lvl="1" indent="-285750">
              <a:buFont typeface="Wingdings" panose="05000000000000000000" pitchFamily="2" charset="2"/>
              <a:buChar char="q"/>
            </a:pPr>
            <a:r>
              <a:rPr lang="en-US" sz="1400" dirty="0" smtClean="0">
                <a:latin typeface="Segoe UI" panose="020B0502040204020203" pitchFamily="34" charset="0"/>
                <a:ea typeface="+mj-ea"/>
                <a:cs typeface="Segoe UI" panose="020B0502040204020203" pitchFamily="34" charset="0"/>
              </a:rPr>
              <a:t>Total Header Amount Variance – Header Price 10% or $250 total, whichever is less</a:t>
            </a:r>
            <a:endParaRPr lang="en-US" sz="1400" dirty="0">
              <a:solidFill>
                <a:schemeClr val="bg1"/>
              </a:solidFill>
              <a:latin typeface="+mj-lt"/>
              <a:cs typeface="Arial" panose="020B0604020202020204" pitchFamily="34" charset="0"/>
            </a:endParaRPr>
          </a:p>
        </p:txBody>
      </p:sp>
      <p:sp>
        <p:nvSpPr>
          <p:cNvPr id="2" name="Rectangle 1"/>
          <p:cNvSpPr/>
          <p:nvPr/>
        </p:nvSpPr>
        <p:spPr>
          <a:xfrm>
            <a:off x="972457" y="175508"/>
            <a:ext cx="7760030"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Invoice Match Exception Rules	</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a:off x="1088572" y="726147"/>
            <a:ext cx="9918952" cy="2037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TextBox 2"/>
          <p:cNvSpPr txBox="1"/>
          <p:nvPr/>
        </p:nvSpPr>
        <p:spPr>
          <a:xfrm>
            <a:off x="11292114" y="6125029"/>
            <a:ext cx="638629" cy="369332"/>
          </a:xfrm>
          <a:prstGeom prst="rect">
            <a:avLst/>
          </a:prstGeom>
          <a:noFill/>
        </p:spPr>
        <p:txBody>
          <a:bodyPr wrap="square" rtlCol="0">
            <a:spAutoFit/>
          </a:bodyPr>
          <a:lstStyle/>
          <a:p>
            <a:pPr algn="r"/>
            <a:fld id="{2EA50F29-0834-48B2-B427-63A55B2DB4B6}" type="slidenum">
              <a:rPr lang="en-US" smtClean="0">
                <a:solidFill>
                  <a:schemeClr val="accent1">
                    <a:lumMod val="50000"/>
                  </a:schemeClr>
                </a:solidFill>
              </a:rPr>
              <a:pPr algn="r"/>
              <a:t>3</a:t>
            </a:fld>
            <a:endParaRPr lang="en-US" dirty="0">
              <a:solidFill>
                <a:schemeClr val="accent1">
                  <a:lumMod val="50000"/>
                </a:schemeClr>
              </a:solidFill>
            </a:endParaRPr>
          </a:p>
        </p:txBody>
      </p:sp>
    </p:spTree>
    <p:extLst>
      <p:ext uri="{BB962C8B-B14F-4D97-AF65-F5344CB8AC3E}">
        <p14:creationId xmlns:p14="http://schemas.microsoft.com/office/powerpoint/2010/main" val="4265483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007141"/>
            <a:ext cx="10653485" cy="307777"/>
          </a:xfrm>
          <a:prstGeom prst="rect">
            <a:avLst/>
          </a:prstGeom>
          <a:noFill/>
          <a:ln w="9525">
            <a:noFill/>
            <a:miter lim="800000"/>
            <a:headEnd/>
            <a:tailEnd/>
          </a:ln>
        </p:spPr>
        <p:txBody>
          <a:bodyPr wrap="square">
            <a:spAutoFit/>
          </a:bodyPr>
          <a:lstStyle/>
          <a:p>
            <a:endParaRPr lang="en-US" sz="1400" dirty="0">
              <a:solidFill>
                <a:schemeClr val="bg1"/>
              </a:solidFill>
              <a:latin typeface="+mj-lt"/>
              <a:cs typeface="Arial" panose="020B0604020202020204" pitchFamily="34" charset="0"/>
            </a:endParaRPr>
          </a:p>
        </p:txBody>
      </p:sp>
      <p:sp>
        <p:nvSpPr>
          <p:cNvPr id="2" name="Rectangle 1"/>
          <p:cNvSpPr/>
          <p:nvPr/>
        </p:nvSpPr>
        <p:spPr>
          <a:xfrm>
            <a:off x="972457" y="175508"/>
            <a:ext cx="7760030"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Discrepant Price Rule	</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a:off x="1088572" y="986771"/>
            <a:ext cx="9918952" cy="2037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TextBox 2"/>
          <p:cNvSpPr txBox="1"/>
          <p:nvPr/>
        </p:nvSpPr>
        <p:spPr>
          <a:xfrm>
            <a:off x="11292114" y="6125029"/>
            <a:ext cx="638629" cy="369332"/>
          </a:xfrm>
          <a:prstGeom prst="rect">
            <a:avLst/>
          </a:prstGeom>
          <a:noFill/>
        </p:spPr>
        <p:txBody>
          <a:bodyPr wrap="square" rtlCol="0">
            <a:spAutoFit/>
          </a:bodyPr>
          <a:lstStyle/>
          <a:p>
            <a:pPr algn="r"/>
            <a:fld id="{2EA50F29-0834-48B2-B427-63A55B2DB4B6}" type="slidenum">
              <a:rPr lang="en-US" smtClean="0">
                <a:solidFill>
                  <a:schemeClr val="accent1">
                    <a:lumMod val="50000"/>
                  </a:schemeClr>
                </a:solidFill>
              </a:rPr>
              <a:pPr algn="r"/>
              <a:t>4</a:t>
            </a:fld>
            <a:endParaRPr lang="en-US" dirty="0">
              <a:solidFill>
                <a:schemeClr val="accent1">
                  <a:lumMod val="50000"/>
                </a:schemeClr>
              </a:solidFill>
            </a:endParaRPr>
          </a:p>
        </p:txBody>
      </p:sp>
      <p:pic>
        <p:nvPicPr>
          <p:cNvPr id="5" name="Picture 4"/>
          <p:cNvPicPr>
            <a:picLocks noChangeAspect="1"/>
          </p:cNvPicPr>
          <p:nvPr/>
        </p:nvPicPr>
        <p:blipFill>
          <a:blip r:embed="rId3"/>
          <a:stretch>
            <a:fillRect/>
          </a:stretch>
        </p:blipFill>
        <p:spPr>
          <a:xfrm>
            <a:off x="1077870" y="1314918"/>
            <a:ext cx="10664187" cy="4288076"/>
          </a:xfrm>
          <a:prstGeom prst="rect">
            <a:avLst/>
          </a:prstGeom>
        </p:spPr>
      </p:pic>
    </p:spTree>
    <p:extLst>
      <p:ext uri="{BB962C8B-B14F-4D97-AF65-F5344CB8AC3E}">
        <p14:creationId xmlns:p14="http://schemas.microsoft.com/office/powerpoint/2010/main" val="3698009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007141"/>
            <a:ext cx="10653485" cy="307777"/>
          </a:xfrm>
          <a:prstGeom prst="rect">
            <a:avLst/>
          </a:prstGeom>
          <a:noFill/>
          <a:ln w="9525">
            <a:noFill/>
            <a:miter lim="800000"/>
            <a:headEnd/>
            <a:tailEnd/>
          </a:ln>
        </p:spPr>
        <p:txBody>
          <a:bodyPr wrap="square">
            <a:spAutoFit/>
          </a:bodyPr>
          <a:lstStyle/>
          <a:p>
            <a:endParaRPr lang="en-US" sz="1400" dirty="0">
              <a:solidFill>
                <a:schemeClr val="bg1"/>
              </a:solidFill>
              <a:latin typeface="+mj-lt"/>
              <a:cs typeface="Arial" panose="020B0604020202020204" pitchFamily="34" charset="0"/>
            </a:endParaRPr>
          </a:p>
        </p:txBody>
      </p:sp>
      <p:sp>
        <p:nvSpPr>
          <p:cNvPr id="2" name="Rectangle 1"/>
          <p:cNvSpPr/>
          <p:nvPr/>
        </p:nvSpPr>
        <p:spPr>
          <a:xfrm>
            <a:off x="972456" y="175508"/>
            <a:ext cx="9364239"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Discrepant Freight/Miscellaneous Rule	</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a:off x="1088572" y="1007141"/>
            <a:ext cx="9918952" cy="2037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TextBox 2"/>
          <p:cNvSpPr txBox="1"/>
          <p:nvPr/>
        </p:nvSpPr>
        <p:spPr>
          <a:xfrm>
            <a:off x="11292114" y="6125029"/>
            <a:ext cx="638629" cy="369332"/>
          </a:xfrm>
          <a:prstGeom prst="rect">
            <a:avLst/>
          </a:prstGeom>
          <a:noFill/>
        </p:spPr>
        <p:txBody>
          <a:bodyPr wrap="square" rtlCol="0">
            <a:spAutoFit/>
          </a:bodyPr>
          <a:lstStyle/>
          <a:p>
            <a:pPr algn="r"/>
            <a:fld id="{2EA50F29-0834-48B2-B427-63A55B2DB4B6}" type="slidenum">
              <a:rPr lang="en-US" smtClean="0">
                <a:solidFill>
                  <a:schemeClr val="accent1">
                    <a:lumMod val="50000"/>
                  </a:schemeClr>
                </a:solidFill>
              </a:rPr>
              <a:pPr algn="r"/>
              <a:t>5</a:t>
            </a:fld>
            <a:endParaRPr lang="en-US" dirty="0">
              <a:solidFill>
                <a:schemeClr val="accent1">
                  <a:lumMod val="50000"/>
                </a:schemeClr>
              </a:solidFill>
            </a:endParaRPr>
          </a:p>
        </p:txBody>
      </p:sp>
      <p:pic>
        <p:nvPicPr>
          <p:cNvPr id="4" name="Picture 3"/>
          <p:cNvPicPr>
            <a:picLocks noChangeAspect="1"/>
          </p:cNvPicPr>
          <p:nvPr/>
        </p:nvPicPr>
        <p:blipFill>
          <a:blip r:embed="rId3"/>
          <a:stretch>
            <a:fillRect/>
          </a:stretch>
        </p:blipFill>
        <p:spPr>
          <a:xfrm>
            <a:off x="1088572" y="1314918"/>
            <a:ext cx="10383045" cy="4264165"/>
          </a:xfrm>
          <a:prstGeom prst="rect">
            <a:avLst/>
          </a:prstGeom>
        </p:spPr>
      </p:pic>
      <p:sp>
        <p:nvSpPr>
          <p:cNvPr id="6" name="TextBox 5"/>
          <p:cNvSpPr txBox="1"/>
          <p:nvPr/>
        </p:nvSpPr>
        <p:spPr>
          <a:xfrm>
            <a:off x="1384786" y="6093957"/>
            <a:ext cx="6960724" cy="369332"/>
          </a:xfrm>
          <a:prstGeom prst="rect">
            <a:avLst/>
          </a:prstGeom>
          <a:noFill/>
        </p:spPr>
        <p:txBody>
          <a:bodyPr wrap="square" rtlCol="0">
            <a:spAutoFit/>
          </a:bodyPr>
          <a:lstStyle/>
          <a:p>
            <a:r>
              <a:rPr lang="en-US" b="1" dirty="0" smtClean="0"/>
              <a:t>Note:  </a:t>
            </a:r>
            <a:r>
              <a:rPr lang="en-US" dirty="0" smtClean="0"/>
              <a:t>Freight tolerance is being updated from $10 to $25</a:t>
            </a:r>
            <a:endParaRPr lang="en-US" dirty="0"/>
          </a:p>
        </p:txBody>
      </p:sp>
    </p:spTree>
    <p:extLst>
      <p:ext uri="{BB962C8B-B14F-4D97-AF65-F5344CB8AC3E}">
        <p14:creationId xmlns:p14="http://schemas.microsoft.com/office/powerpoint/2010/main" val="3921530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007141"/>
            <a:ext cx="10653485" cy="307777"/>
          </a:xfrm>
          <a:prstGeom prst="rect">
            <a:avLst/>
          </a:prstGeom>
          <a:noFill/>
          <a:ln w="9525">
            <a:noFill/>
            <a:miter lim="800000"/>
            <a:headEnd/>
            <a:tailEnd/>
          </a:ln>
        </p:spPr>
        <p:txBody>
          <a:bodyPr wrap="square">
            <a:spAutoFit/>
          </a:bodyPr>
          <a:lstStyle/>
          <a:p>
            <a:endParaRPr lang="en-US" sz="1400" dirty="0">
              <a:solidFill>
                <a:schemeClr val="bg1"/>
              </a:solidFill>
              <a:latin typeface="+mj-lt"/>
              <a:cs typeface="Arial" panose="020B0604020202020204" pitchFamily="34" charset="0"/>
            </a:endParaRPr>
          </a:p>
        </p:txBody>
      </p:sp>
      <p:sp>
        <p:nvSpPr>
          <p:cNvPr id="2" name="Rectangle 1"/>
          <p:cNvSpPr/>
          <p:nvPr/>
        </p:nvSpPr>
        <p:spPr>
          <a:xfrm>
            <a:off x="459408" y="175508"/>
            <a:ext cx="11471335"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Price Variance between PO Header and Invoice Rule	</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a:off x="558485" y="996956"/>
            <a:ext cx="9918952" cy="2037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TextBox 2"/>
          <p:cNvSpPr txBox="1"/>
          <p:nvPr/>
        </p:nvSpPr>
        <p:spPr>
          <a:xfrm>
            <a:off x="11292114" y="6125029"/>
            <a:ext cx="638629" cy="369332"/>
          </a:xfrm>
          <a:prstGeom prst="rect">
            <a:avLst/>
          </a:prstGeom>
          <a:noFill/>
        </p:spPr>
        <p:txBody>
          <a:bodyPr wrap="square" rtlCol="0">
            <a:spAutoFit/>
          </a:bodyPr>
          <a:lstStyle/>
          <a:p>
            <a:pPr algn="r"/>
            <a:fld id="{2EA50F29-0834-48B2-B427-63A55B2DB4B6}" type="slidenum">
              <a:rPr lang="en-US" smtClean="0">
                <a:solidFill>
                  <a:schemeClr val="accent1">
                    <a:lumMod val="50000"/>
                  </a:schemeClr>
                </a:solidFill>
              </a:rPr>
              <a:pPr algn="r"/>
              <a:t>6</a:t>
            </a:fld>
            <a:endParaRPr lang="en-US" dirty="0">
              <a:solidFill>
                <a:schemeClr val="accent1">
                  <a:lumMod val="50000"/>
                </a:schemeClr>
              </a:solidFill>
            </a:endParaRPr>
          </a:p>
        </p:txBody>
      </p:sp>
      <p:pic>
        <p:nvPicPr>
          <p:cNvPr id="6" name="Picture 5"/>
          <p:cNvPicPr>
            <a:picLocks noChangeAspect="1"/>
          </p:cNvPicPr>
          <p:nvPr/>
        </p:nvPicPr>
        <p:blipFill>
          <a:blip r:embed="rId3"/>
          <a:stretch>
            <a:fillRect/>
          </a:stretch>
        </p:blipFill>
        <p:spPr>
          <a:xfrm>
            <a:off x="558485" y="1497521"/>
            <a:ext cx="10055324" cy="5360479"/>
          </a:xfrm>
          <a:prstGeom prst="rect">
            <a:avLst/>
          </a:prstGeom>
        </p:spPr>
      </p:pic>
    </p:spTree>
    <p:extLst>
      <p:ext uri="{BB962C8B-B14F-4D97-AF65-F5344CB8AC3E}">
        <p14:creationId xmlns:p14="http://schemas.microsoft.com/office/powerpoint/2010/main" val="41381537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677302" y="1592782"/>
            <a:ext cx="9317438" cy="5109091"/>
          </a:xfrm>
          <a:prstGeom prst="rect">
            <a:avLst/>
          </a:prstGeom>
          <a:noFill/>
          <a:ln w="9525">
            <a:noFill/>
            <a:miter lim="800000"/>
            <a:headEnd/>
            <a:tailEnd/>
          </a:ln>
        </p:spPr>
        <p:txBody>
          <a:bodyPr wrap="square">
            <a:spAutoFit/>
          </a:bodyPr>
          <a:lstStyle/>
          <a:p>
            <a:r>
              <a:rPr lang="en-US" sz="2400" b="1" dirty="0" smtClean="0">
                <a:ea typeface="+mj-ea"/>
                <a:cs typeface="Arial" panose="020B0604020202020204" pitchFamily="34" charset="0"/>
              </a:rPr>
              <a:t>Purchasing Reference Guide:</a:t>
            </a:r>
          </a:p>
          <a:p>
            <a:r>
              <a:rPr lang="en-US" b="1" dirty="0" smtClean="0"/>
              <a:t>UR </a:t>
            </a:r>
            <a:r>
              <a:rPr lang="en-US" b="1" dirty="0"/>
              <a:t>Procurement – Purchasing Match Exceptions Reference Guide</a:t>
            </a:r>
          </a:p>
          <a:p>
            <a:endParaRPr lang="en-US" sz="2400" b="1" dirty="0">
              <a:solidFill>
                <a:srgbClr val="FF0000"/>
              </a:solidFill>
              <a:latin typeface="+mj-lt"/>
              <a:ea typeface="+mj-ea"/>
              <a:cs typeface="Arial" panose="020B0604020202020204" pitchFamily="34" charset="0"/>
            </a:endParaRPr>
          </a:p>
          <a:p>
            <a:r>
              <a:rPr lang="en-US" sz="2400" b="1" dirty="0" smtClean="0">
                <a:solidFill>
                  <a:srgbClr val="FF0000"/>
                </a:solidFill>
                <a:latin typeface="+mj-lt"/>
                <a:ea typeface="+mj-ea"/>
                <a:cs typeface="Arial" panose="020B0604020202020204" pitchFamily="34" charset="0"/>
              </a:rPr>
              <a:t>Review Steps:</a:t>
            </a:r>
          </a:p>
          <a:p>
            <a:endParaRPr lang="en-US" sz="2400" b="1" dirty="0" smtClean="0">
              <a:solidFill>
                <a:srgbClr val="FF0000"/>
              </a:solidFill>
              <a:latin typeface="+mj-lt"/>
              <a:ea typeface="+mj-ea"/>
              <a:cs typeface="Arial" panose="020B0604020202020204" pitchFamily="34" charset="0"/>
            </a:endParaRPr>
          </a:p>
          <a:p>
            <a:pPr marL="285750" indent="-285750">
              <a:buFont typeface="Wingdings" panose="05000000000000000000" pitchFamily="2" charset="2"/>
              <a:buChar char="ü"/>
            </a:pPr>
            <a:r>
              <a:rPr lang="en-US" sz="1600" dirty="0" smtClean="0">
                <a:ea typeface="+mj-ea"/>
                <a:cs typeface="Arial" panose="020B0604020202020204" pitchFamily="34" charset="0"/>
              </a:rPr>
              <a:t>Review the Match Exception Worklet on your dashboard to identify any match exceptions assigned to you and what the match exception is.</a:t>
            </a:r>
          </a:p>
          <a:p>
            <a:pPr marL="285750" indent="-285750">
              <a:buFont typeface="Wingdings" panose="05000000000000000000" pitchFamily="2" charset="2"/>
              <a:buChar char="ü"/>
            </a:pPr>
            <a:endParaRPr lang="en-US" sz="1600" dirty="0">
              <a:latin typeface="+mj-lt"/>
              <a:ea typeface="+mj-ea"/>
              <a:cs typeface="Arial" panose="020B0604020202020204" pitchFamily="34" charset="0"/>
            </a:endParaRPr>
          </a:p>
          <a:p>
            <a:pPr marL="285750" indent="-285750">
              <a:buFont typeface="Wingdings" panose="05000000000000000000" pitchFamily="2" charset="2"/>
              <a:buChar char="ü"/>
            </a:pPr>
            <a:r>
              <a:rPr lang="en-US" sz="1600" dirty="0"/>
              <a:t>An email notification will let you know that you have a supplier account match event awaiting your </a:t>
            </a:r>
            <a:r>
              <a:rPr lang="en-US" sz="1600" dirty="0" smtClean="0"/>
              <a:t>review.</a:t>
            </a:r>
          </a:p>
          <a:p>
            <a:pPr marL="285750" indent="-285750">
              <a:buFont typeface="Wingdings" panose="05000000000000000000" pitchFamily="2" charset="2"/>
              <a:buChar char="ü"/>
            </a:pPr>
            <a:endParaRPr lang="en-US" sz="1600" dirty="0">
              <a:solidFill>
                <a:schemeClr val="accent1">
                  <a:lumMod val="75000"/>
                </a:schemeClr>
              </a:solidFill>
              <a:latin typeface="+mj-lt"/>
              <a:ea typeface="+mj-ea"/>
              <a:cs typeface="Arial" panose="020B0604020202020204" pitchFamily="34" charset="0"/>
            </a:endParaRPr>
          </a:p>
          <a:p>
            <a:pPr marL="285750" lvl="0" indent="-285750">
              <a:buFont typeface="Wingdings" panose="05000000000000000000" pitchFamily="2" charset="2"/>
              <a:buChar char="ü"/>
            </a:pPr>
            <a:r>
              <a:rPr lang="en-US" sz="1600" dirty="0" smtClean="0"/>
              <a:t>Review the unit cost on a goods line and determine if </a:t>
            </a:r>
            <a:r>
              <a:rPr lang="en-US" sz="1600" dirty="0"/>
              <a:t>the invoiced unit cost </a:t>
            </a:r>
            <a:r>
              <a:rPr lang="en-US" sz="1600" dirty="0" smtClean="0"/>
              <a:t>is correct. </a:t>
            </a:r>
            <a:endParaRPr lang="en-US" sz="1600" dirty="0"/>
          </a:p>
          <a:p>
            <a:pPr marL="285750" indent="-285750">
              <a:buFont typeface="Wingdings" panose="05000000000000000000" pitchFamily="2" charset="2"/>
              <a:buChar char="ü"/>
            </a:pPr>
            <a:endParaRPr lang="en-US" sz="1600" dirty="0">
              <a:solidFill>
                <a:schemeClr val="accent1">
                  <a:lumMod val="75000"/>
                </a:schemeClr>
              </a:solidFill>
              <a:latin typeface="+mj-lt"/>
              <a:ea typeface="+mj-ea"/>
              <a:cs typeface="Arial" panose="020B0604020202020204" pitchFamily="34" charset="0"/>
            </a:endParaRPr>
          </a:p>
          <a:p>
            <a:pPr marL="285750" lvl="0" indent="-285750">
              <a:buFont typeface="Wingdings" panose="05000000000000000000" pitchFamily="2" charset="2"/>
              <a:buChar char="ü"/>
            </a:pPr>
            <a:r>
              <a:rPr lang="en-US" sz="1600" dirty="0" smtClean="0"/>
              <a:t>Review the total amount for a services line compared to the invoice total and determine if </a:t>
            </a:r>
            <a:r>
              <a:rPr lang="en-US" sz="1600" dirty="0"/>
              <a:t>the requisitioner </a:t>
            </a:r>
            <a:r>
              <a:rPr lang="en-US" sz="1600" dirty="0" smtClean="0"/>
              <a:t>needs </a:t>
            </a:r>
            <a:r>
              <a:rPr lang="en-US" sz="1600" dirty="0"/>
              <a:t>to add more money to the PO in order to pay the </a:t>
            </a:r>
            <a:r>
              <a:rPr lang="en-US" sz="1600" dirty="0" smtClean="0"/>
              <a:t>overage.</a:t>
            </a:r>
          </a:p>
          <a:p>
            <a:pPr marL="285750" lvl="0" indent="-285750">
              <a:buFont typeface="Wingdings" panose="05000000000000000000" pitchFamily="2" charset="2"/>
              <a:buChar char="ü"/>
            </a:pPr>
            <a:endParaRPr lang="en-US" sz="1600" dirty="0"/>
          </a:p>
          <a:p>
            <a:pPr marL="285750" lvl="0" indent="-285750">
              <a:buFont typeface="Wingdings" panose="05000000000000000000" pitchFamily="2" charset="2"/>
              <a:buChar char="ü"/>
            </a:pPr>
            <a:r>
              <a:rPr lang="en-US" sz="1600" dirty="0" smtClean="0"/>
              <a:t>Review the freight charge  or miscellaneous charge and determine if it is appropriate and if the P2P Service Center needs to add more money to the PO in order to pay the overage.</a:t>
            </a:r>
            <a:endParaRPr lang="en-US" sz="1600" dirty="0">
              <a:solidFill>
                <a:schemeClr val="accent1">
                  <a:lumMod val="75000"/>
                </a:schemeClr>
              </a:solidFill>
              <a:latin typeface="+mj-lt"/>
              <a:ea typeface="+mj-ea"/>
              <a:cs typeface="Arial" panose="020B0604020202020204" pitchFamily="34" charset="0"/>
            </a:endParaRPr>
          </a:p>
          <a:p>
            <a:endParaRPr lang="en-US" sz="2000" dirty="0">
              <a:solidFill>
                <a:schemeClr val="bg1"/>
              </a:solidFill>
              <a:latin typeface="+mj-lt"/>
              <a:cs typeface="Arial" panose="020B0604020202020204" pitchFamily="34" charset="0"/>
            </a:endParaRPr>
          </a:p>
        </p:txBody>
      </p:sp>
      <p:sp>
        <p:nvSpPr>
          <p:cNvPr id="2" name="Rectangle 1"/>
          <p:cNvSpPr/>
          <p:nvPr/>
        </p:nvSpPr>
        <p:spPr>
          <a:xfrm>
            <a:off x="845136" y="557078"/>
            <a:ext cx="7870602" cy="984885"/>
          </a:xfrm>
          <a:prstGeom prst="rect">
            <a:avLst/>
          </a:prstGeom>
        </p:spPr>
        <p:txBody>
          <a:bodyPr wrap="square">
            <a:spAutoFit/>
          </a:bodyPr>
          <a:lstStyle/>
          <a:p>
            <a:r>
              <a:rPr lang="en-US" sz="4000" dirty="0" smtClean="0">
                <a:solidFill>
                  <a:schemeClr val="accent1">
                    <a:lumMod val="75000"/>
                  </a:schemeClr>
                </a:solidFill>
                <a:cs typeface="Arial" panose="020B0604020202020204" pitchFamily="34" charset="0"/>
              </a:rPr>
              <a:t>Match Exception Review Steps</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4" name="Line 9"/>
          <p:cNvSpPr>
            <a:spLocks noChangeShapeType="1"/>
          </p:cNvSpPr>
          <p:nvPr/>
        </p:nvSpPr>
        <p:spPr bwMode="auto">
          <a:xfrm>
            <a:off x="845136" y="1592782"/>
            <a:ext cx="8981771"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3" name="Slide Number Placeholder 2"/>
          <p:cNvSpPr>
            <a:spLocks noGrp="1"/>
          </p:cNvSpPr>
          <p:nvPr>
            <p:ph type="sldNum" sz="quarter" idx="12"/>
          </p:nvPr>
        </p:nvSpPr>
        <p:spPr>
          <a:xfrm>
            <a:off x="9075057" y="6204834"/>
            <a:ext cx="2743200" cy="365125"/>
          </a:xfrm>
        </p:spPr>
        <p:txBody>
          <a:bodyPr/>
          <a:lstStyle/>
          <a:p>
            <a:fld id="{10066805-D750-4CB7-B2E0-E6745B7331FF}" type="slidenum">
              <a:rPr lang="en-US" smtClean="0"/>
              <a:t>7</a:t>
            </a:fld>
            <a:endParaRPr lang="en-US" dirty="0"/>
          </a:p>
        </p:txBody>
      </p:sp>
      <p:pic>
        <p:nvPicPr>
          <p:cNvPr id="1028" name="Picture 4" descr="Image result for review step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51648" y="3546058"/>
            <a:ext cx="1811836" cy="1811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7099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88572" y="1596825"/>
            <a:ext cx="9606436" cy="4739759"/>
          </a:xfrm>
          <a:prstGeom prst="rect">
            <a:avLst/>
          </a:prstGeom>
          <a:noFill/>
          <a:ln w="9525">
            <a:noFill/>
            <a:miter lim="800000"/>
            <a:headEnd/>
            <a:tailEnd/>
          </a:ln>
        </p:spPr>
        <p:txBody>
          <a:bodyPr wrap="square">
            <a:spAutoFit/>
          </a:bodyPr>
          <a:lstStyle/>
          <a:p>
            <a:pPr lvl="0"/>
            <a:r>
              <a:rPr lang="en-US" b="1" dirty="0">
                <a:latin typeface="Segoe UI" panose="020B0502040204020203" pitchFamily="34" charset="0"/>
                <a:cs typeface="Segoe UI" panose="020B0502040204020203" pitchFamily="34" charset="0"/>
              </a:rPr>
              <a:t>Price </a:t>
            </a:r>
            <a:r>
              <a:rPr lang="en-US" b="1" dirty="0" smtClean="0">
                <a:latin typeface="Segoe UI" panose="020B0502040204020203" pitchFamily="34" charset="0"/>
                <a:cs typeface="Segoe UI" panose="020B0502040204020203" pitchFamily="34" charset="0"/>
              </a:rPr>
              <a:t>Discrepancy</a:t>
            </a:r>
          </a:p>
          <a:p>
            <a:pPr lvl="0"/>
            <a:endParaRPr lang="en-US" dirty="0">
              <a:latin typeface="Segoe UI" panose="020B0502040204020203" pitchFamily="34" charset="0"/>
              <a:cs typeface="Segoe UI" panose="020B0502040204020203" pitchFamily="34" charset="0"/>
            </a:endParaRPr>
          </a:p>
          <a:p>
            <a:pPr lvl="1"/>
            <a:r>
              <a:rPr lang="en-US" sz="1400" dirty="0">
                <a:solidFill>
                  <a:srgbClr val="FF0000"/>
                </a:solidFill>
                <a:latin typeface="Segoe UI" panose="020B0502040204020203" pitchFamily="34" charset="0"/>
                <a:cs typeface="Segoe UI" panose="020B0502040204020203" pitchFamily="34" charset="0"/>
              </a:rPr>
              <a:t>Price variance between PO and Invoice greater than 10% or $250 tolerance</a:t>
            </a:r>
            <a:r>
              <a:rPr lang="en-US" sz="1400" dirty="0" smtClean="0">
                <a:solidFill>
                  <a:srgbClr val="FF0000"/>
                </a:solidFill>
                <a:latin typeface="Segoe UI" panose="020B0502040204020203" pitchFamily="34" charset="0"/>
                <a:cs typeface="Segoe UI" panose="020B0502040204020203" pitchFamily="34" charset="0"/>
              </a:rPr>
              <a:t>.</a:t>
            </a:r>
          </a:p>
          <a:p>
            <a:pPr lvl="1"/>
            <a:endParaRPr lang="en-US" sz="1400" dirty="0" smtClean="0">
              <a:latin typeface="Segoe UI" panose="020B0502040204020203" pitchFamily="34" charset="0"/>
              <a:cs typeface="Segoe UI" panose="020B0502040204020203" pitchFamily="34" charset="0"/>
            </a:endParaRPr>
          </a:p>
          <a:p>
            <a:pPr lvl="1"/>
            <a:r>
              <a:rPr lang="en-US" sz="1400" b="1" i="1" dirty="0" smtClean="0">
                <a:solidFill>
                  <a:schemeClr val="accent6">
                    <a:lumMod val="60000"/>
                    <a:lumOff val="40000"/>
                  </a:schemeClr>
                </a:solidFill>
                <a:latin typeface="Segoe UI" panose="020B0502040204020203" pitchFamily="34" charset="0"/>
                <a:cs typeface="Segoe UI" panose="020B0502040204020203" pitchFamily="34" charset="0"/>
              </a:rPr>
              <a:t>Additional Funds Needed?</a:t>
            </a:r>
            <a:endParaRPr lang="en-US" sz="1400" b="1" i="1" dirty="0">
              <a:solidFill>
                <a:schemeClr val="accent6">
                  <a:lumMod val="60000"/>
                  <a:lumOff val="40000"/>
                </a:schemeClr>
              </a:solidFill>
              <a:latin typeface="Segoe UI" panose="020B0502040204020203" pitchFamily="34" charset="0"/>
              <a:cs typeface="Segoe UI" panose="020B0502040204020203" pitchFamily="34" charset="0"/>
            </a:endParaRPr>
          </a:p>
          <a:p>
            <a:pPr lvl="2"/>
            <a:r>
              <a:rPr lang="en-US" sz="1400" dirty="0">
                <a:latin typeface="Segoe UI" panose="020B0502040204020203" pitchFamily="34" charset="0"/>
                <a:cs typeface="Segoe UI" panose="020B0502040204020203" pitchFamily="34" charset="0"/>
              </a:rPr>
              <a:t>If additional funds need to be added to the purchase order, Purchasing CM will need to reassign the supplier match exception to the </a:t>
            </a:r>
            <a:r>
              <a:rPr lang="en-US" sz="1400" dirty="0" smtClean="0">
                <a:latin typeface="Segoe UI" panose="020B0502040204020203" pitchFamily="34" charset="0"/>
                <a:cs typeface="Segoe UI" panose="020B0502040204020203" pitchFamily="34" charset="0"/>
              </a:rPr>
              <a:t>requisitioner so they can </a:t>
            </a:r>
            <a:r>
              <a:rPr lang="en-US" sz="1400" dirty="0">
                <a:latin typeface="Segoe UI" panose="020B0502040204020203" pitchFamily="34" charset="0"/>
                <a:cs typeface="Segoe UI" panose="020B0502040204020203" pitchFamily="34" charset="0"/>
              </a:rPr>
              <a:t>do a Change Order to add funds to the purchase order</a:t>
            </a:r>
            <a:r>
              <a:rPr lang="en-US" sz="1400" dirty="0" smtClean="0">
                <a:latin typeface="Segoe UI" panose="020B0502040204020203" pitchFamily="34" charset="0"/>
                <a:cs typeface="Segoe UI" panose="020B0502040204020203" pitchFamily="34" charset="0"/>
              </a:rPr>
              <a:t>.</a:t>
            </a:r>
          </a:p>
          <a:p>
            <a:pPr lvl="2"/>
            <a:endParaRPr lang="en-US" sz="1400" dirty="0" smtClean="0">
              <a:latin typeface="Segoe UI" panose="020B0502040204020203" pitchFamily="34" charset="0"/>
              <a:cs typeface="Segoe UI" panose="020B0502040204020203" pitchFamily="34" charset="0"/>
            </a:endParaRPr>
          </a:p>
          <a:p>
            <a:pPr lvl="1"/>
            <a:r>
              <a:rPr lang="en-US" sz="1400" b="1" i="1" dirty="0" smtClean="0">
                <a:solidFill>
                  <a:schemeClr val="accent6">
                    <a:lumMod val="60000"/>
                    <a:lumOff val="40000"/>
                  </a:schemeClr>
                </a:solidFill>
                <a:latin typeface="Segoe UI" panose="020B0502040204020203" pitchFamily="34" charset="0"/>
                <a:cs typeface="Segoe UI" panose="020B0502040204020203" pitchFamily="34" charset="0"/>
              </a:rPr>
              <a:t>Cancel Invoice if Supplier will not send in a credit memo and UR should Not Pay Invoice Price</a:t>
            </a:r>
            <a:endParaRPr lang="en-US" sz="1400" b="1" i="1" dirty="0">
              <a:solidFill>
                <a:schemeClr val="accent6">
                  <a:lumMod val="60000"/>
                  <a:lumOff val="40000"/>
                </a:schemeClr>
              </a:solidFill>
              <a:latin typeface="Segoe UI" panose="020B0502040204020203" pitchFamily="34" charset="0"/>
              <a:cs typeface="Segoe UI" panose="020B0502040204020203" pitchFamily="34" charset="0"/>
            </a:endParaRPr>
          </a:p>
          <a:p>
            <a:pPr lvl="2"/>
            <a:r>
              <a:rPr lang="en-US" sz="1400" dirty="0">
                <a:latin typeface="Segoe UI" panose="020B0502040204020203" pitchFamily="34" charset="0"/>
                <a:cs typeface="Segoe UI" panose="020B0502040204020203" pitchFamily="34" charset="0"/>
              </a:rPr>
              <a:t>If UR should not pay the invoice and the supplier will not send in a credit memo to correct the invoice, Purchasing CM will need to use &lt;</a:t>
            </a:r>
            <a:r>
              <a:rPr lang="en-US" sz="1400" b="1" dirty="0">
                <a:latin typeface="Segoe UI" panose="020B0502040204020203" pitchFamily="34" charset="0"/>
                <a:cs typeface="Segoe UI" panose="020B0502040204020203" pitchFamily="34" charset="0"/>
              </a:rPr>
              <a:t>Send Back</a:t>
            </a:r>
            <a:r>
              <a:rPr lang="en-US" sz="1400" dirty="0">
                <a:latin typeface="Segoe UI" panose="020B0502040204020203" pitchFamily="34" charset="0"/>
                <a:cs typeface="Segoe UI" panose="020B0502040204020203" pitchFamily="34" charset="0"/>
              </a:rPr>
              <a:t>&gt; to AP with reason to “Cancel this Invoice</a:t>
            </a:r>
            <a:r>
              <a:rPr lang="en-US" sz="1400" dirty="0" smtClean="0">
                <a:latin typeface="Segoe UI" panose="020B0502040204020203" pitchFamily="34" charset="0"/>
                <a:cs typeface="Segoe UI" panose="020B0502040204020203" pitchFamily="34" charset="0"/>
              </a:rPr>
              <a:t>.”</a:t>
            </a:r>
          </a:p>
          <a:p>
            <a:pPr lvl="2"/>
            <a:endParaRPr lang="en-US" sz="1400" dirty="0">
              <a:latin typeface="Segoe UI" panose="020B0502040204020203" pitchFamily="34" charset="0"/>
              <a:cs typeface="Segoe UI" panose="020B0502040204020203" pitchFamily="34" charset="0"/>
            </a:endParaRPr>
          </a:p>
          <a:p>
            <a:pPr lvl="1"/>
            <a:r>
              <a:rPr lang="en-US" sz="1400" dirty="0">
                <a:solidFill>
                  <a:srgbClr val="FF0000"/>
                </a:solidFill>
                <a:latin typeface="Segoe UI" panose="020B0502040204020203" pitchFamily="34" charset="0"/>
                <a:cs typeface="Segoe UI" panose="020B0502040204020203" pitchFamily="34" charset="0"/>
              </a:rPr>
              <a:t>Unit cost </a:t>
            </a:r>
            <a:r>
              <a:rPr lang="en-US" sz="1400" dirty="0" smtClean="0">
                <a:solidFill>
                  <a:srgbClr val="FF0000"/>
                </a:solidFill>
                <a:latin typeface="Segoe UI" panose="020B0502040204020203" pitchFamily="34" charset="0"/>
                <a:cs typeface="Segoe UI" panose="020B0502040204020203" pitchFamily="34" charset="0"/>
              </a:rPr>
              <a:t>line item variance </a:t>
            </a:r>
            <a:r>
              <a:rPr lang="en-US" sz="1400" dirty="0">
                <a:solidFill>
                  <a:srgbClr val="FF0000"/>
                </a:solidFill>
                <a:latin typeface="Segoe UI" panose="020B0502040204020203" pitchFamily="34" charset="0"/>
                <a:cs typeface="Segoe UI" panose="020B0502040204020203" pitchFamily="34" charset="0"/>
              </a:rPr>
              <a:t>greater than 10% or $250 tolerance. </a:t>
            </a:r>
            <a:endParaRPr lang="en-US" sz="1400" dirty="0" smtClean="0">
              <a:solidFill>
                <a:srgbClr val="FF0000"/>
              </a:solidFill>
              <a:latin typeface="Segoe UI" panose="020B0502040204020203" pitchFamily="34" charset="0"/>
              <a:cs typeface="Segoe UI" panose="020B0502040204020203" pitchFamily="34" charset="0"/>
            </a:endParaRPr>
          </a:p>
          <a:p>
            <a:pPr lvl="1"/>
            <a:endParaRPr lang="en-US" sz="1400" b="1" i="1" dirty="0" smtClean="0">
              <a:solidFill>
                <a:schemeClr val="accent6">
                  <a:lumMod val="60000"/>
                  <a:lumOff val="40000"/>
                </a:schemeClr>
              </a:solidFill>
              <a:latin typeface="Segoe UI" panose="020B0502040204020203" pitchFamily="34" charset="0"/>
              <a:cs typeface="Segoe UI" panose="020B0502040204020203" pitchFamily="34" charset="0"/>
            </a:endParaRPr>
          </a:p>
          <a:p>
            <a:pPr lvl="1"/>
            <a:r>
              <a:rPr lang="en-US" sz="1400" b="1" i="1" dirty="0" smtClean="0">
                <a:solidFill>
                  <a:schemeClr val="accent6">
                    <a:lumMod val="60000"/>
                    <a:lumOff val="40000"/>
                  </a:schemeClr>
                </a:solidFill>
                <a:latin typeface="Segoe UI" panose="020B0502040204020203" pitchFamily="34" charset="0"/>
                <a:cs typeface="Segoe UI" panose="020B0502040204020203" pitchFamily="34" charset="0"/>
              </a:rPr>
              <a:t>Pay Invoice As Is?</a:t>
            </a:r>
            <a:endParaRPr lang="en-US" sz="1400" b="1" i="1" dirty="0">
              <a:solidFill>
                <a:schemeClr val="accent6">
                  <a:lumMod val="60000"/>
                  <a:lumOff val="40000"/>
                </a:schemeClr>
              </a:solidFill>
              <a:latin typeface="Segoe UI" panose="020B0502040204020203" pitchFamily="34" charset="0"/>
              <a:cs typeface="Segoe UI" panose="020B0502040204020203" pitchFamily="34" charset="0"/>
            </a:endParaRPr>
          </a:p>
          <a:p>
            <a:pPr lvl="2"/>
            <a:r>
              <a:rPr lang="en-US" sz="1400" dirty="0">
                <a:latin typeface="Segoe UI" panose="020B0502040204020203" pitchFamily="34" charset="0"/>
                <a:cs typeface="Segoe UI" panose="020B0502040204020203" pitchFamily="34" charset="0"/>
              </a:rPr>
              <a:t>If UR should pay it the invoice as is, Purchasing CM will need </a:t>
            </a:r>
            <a:r>
              <a:rPr lang="en-US" sz="1400" dirty="0" smtClean="0">
                <a:latin typeface="Segoe UI" panose="020B0502040204020203" pitchFamily="34" charset="0"/>
                <a:cs typeface="Segoe UI" panose="020B0502040204020203" pitchFamily="34" charset="0"/>
              </a:rPr>
              <a:t>to request </a:t>
            </a:r>
            <a:r>
              <a:rPr lang="en-US" sz="1400" dirty="0">
                <a:latin typeface="Segoe UI" panose="020B0502040204020203" pitchFamily="34" charset="0"/>
                <a:cs typeface="Segoe UI" panose="020B0502040204020203" pitchFamily="34" charset="0"/>
              </a:rPr>
              <a:t>an override</a:t>
            </a:r>
            <a:r>
              <a:rPr lang="en-US" sz="1400" dirty="0" smtClean="0">
                <a:latin typeface="Segoe UI" panose="020B0502040204020203" pitchFamily="34" charset="0"/>
                <a:cs typeface="Segoe UI" panose="020B0502040204020203" pitchFamily="34" charset="0"/>
              </a:rPr>
              <a:t>.  Overrides will route to the next level up manager for approval.</a:t>
            </a:r>
            <a:endParaRPr lang="en-US" sz="1400" dirty="0" smtClean="0">
              <a:latin typeface="Segoe UI" panose="020B0502040204020203" pitchFamily="34" charset="0"/>
              <a:cs typeface="Segoe UI" panose="020B0502040204020203" pitchFamily="34" charset="0"/>
            </a:endParaRPr>
          </a:p>
          <a:p>
            <a:pPr lvl="2"/>
            <a:endParaRPr lang="en-US" sz="1400" dirty="0">
              <a:latin typeface="Segoe UI" panose="020B0502040204020203" pitchFamily="34" charset="0"/>
              <a:cs typeface="Segoe UI" panose="020B0502040204020203" pitchFamily="34" charset="0"/>
            </a:endParaRPr>
          </a:p>
          <a:p>
            <a:pPr lvl="1"/>
            <a:r>
              <a:rPr lang="en-US" sz="1400" b="1" i="1" dirty="0">
                <a:solidFill>
                  <a:schemeClr val="accent6">
                    <a:lumMod val="60000"/>
                    <a:lumOff val="40000"/>
                  </a:schemeClr>
                </a:solidFill>
                <a:latin typeface="Segoe UI" panose="020B0502040204020203" pitchFamily="34" charset="0"/>
                <a:cs typeface="Segoe UI" panose="020B0502040204020203" pitchFamily="34" charset="0"/>
              </a:rPr>
              <a:t>Cancel Invoice if Supplier will not send in a credit memo and UR should Not Pay Invoice Price</a:t>
            </a:r>
          </a:p>
          <a:p>
            <a:pPr lvl="2"/>
            <a:r>
              <a:rPr lang="en-US" sz="1400" dirty="0" smtClean="0">
                <a:latin typeface="Segoe UI" panose="020B0502040204020203" pitchFamily="34" charset="0"/>
                <a:cs typeface="Segoe UI" panose="020B0502040204020203" pitchFamily="34" charset="0"/>
              </a:rPr>
              <a:t>If </a:t>
            </a:r>
            <a:r>
              <a:rPr lang="en-US" sz="1400" dirty="0">
                <a:latin typeface="Segoe UI" panose="020B0502040204020203" pitchFamily="34" charset="0"/>
                <a:cs typeface="Segoe UI" panose="020B0502040204020203" pitchFamily="34" charset="0"/>
              </a:rPr>
              <a:t>UR should not pay the invoice and the supplier will not send in a credit memo to correct the invoice, Purchasing CM will need to use &lt;</a:t>
            </a:r>
            <a:r>
              <a:rPr lang="en-US" sz="1400" b="1" dirty="0">
                <a:latin typeface="Segoe UI" panose="020B0502040204020203" pitchFamily="34" charset="0"/>
                <a:cs typeface="Segoe UI" panose="020B0502040204020203" pitchFamily="34" charset="0"/>
              </a:rPr>
              <a:t>Send Back</a:t>
            </a:r>
            <a:r>
              <a:rPr lang="en-US" sz="1400" dirty="0">
                <a:latin typeface="Segoe UI" panose="020B0502040204020203" pitchFamily="34" charset="0"/>
                <a:cs typeface="Segoe UI" panose="020B0502040204020203" pitchFamily="34" charset="0"/>
              </a:rPr>
              <a:t>&gt; to AP with reason to “Cancel this Invoice</a:t>
            </a:r>
            <a:r>
              <a:rPr lang="en-US" sz="1400" dirty="0" smtClean="0">
                <a:latin typeface="Segoe UI" panose="020B0502040204020203" pitchFamily="34" charset="0"/>
                <a:cs typeface="Segoe UI" panose="020B0502040204020203" pitchFamily="34" charset="0"/>
              </a:rPr>
              <a:t>.”</a:t>
            </a:r>
            <a:endParaRPr lang="en-US" sz="1400" dirty="0">
              <a:latin typeface="Segoe UI" panose="020B0502040204020203" pitchFamily="34" charset="0"/>
              <a:cs typeface="Segoe UI" panose="020B0502040204020203" pitchFamily="34" charset="0"/>
            </a:endParaRPr>
          </a:p>
        </p:txBody>
      </p:sp>
      <p:sp>
        <p:nvSpPr>
          <p:cNvPr id="2" name="Rectangle 1"/>
          <p:cNvSpPr/>
          <p:nvPr/>
        </p:nvSpPr>
        <p:spPr>
          <a:xfrm>
            <a:off x="972456" y="428030"/>
            <a:ext cx="10900229" cy="923330"/>
          </a:xfrm>
          <a:prstGeom prst="rect">
            <a:avLst/>
          </a:prstGeom>
        </p:spPr>
        <p:txBody>
          <a:bodyPr wrap="square">
            <a:spAutoFit/>
          </a:bodyPr>
          <a:lstStyle/>
          <a:p>
            <a:r>
              <a:rPr lang="en-US" sz="3600" dirty="0" smtClean="0">
                <a:solidFill>
                  <a:schemeClr val="accent1">
                    <a:lumMod val="75000"/>
                  </a:schemeClr>
                </a:solidFill>
                <a:cs typeface="Arial" panose="020B0604020202020204" pitchFamily="34" charset="0"/>
              </a:rPr>
              <a:t>Price Discrepancy Steps</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flipV="1">
            <a:off x="1088572" y="1412915"/>
            <a:ext cx="10011550" cy="3629"/>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5" name="Slide Number Placeholder 4"/>
          <p:cNvSpPr>
            <a:spLocks noGrp="1"/>
          </p:cNvSpPr>
          <p:nvPr>
            <p:ph type="sldNum" sz="quarter" idx="12"/>
          </p:nvPr>
        </p:nvSpPr>
        <p:spPr>
          <a:xfrm>
            <a:off x="10958284" y="6303281"/>
            <a:ext cx="1034143" cy="365125"/>
          </a:xfrm>
        </p:spPr>
        <p:txBody>
          <a:bodyPr/>
          <a:lstStyle/>
          <a:p>
            <a:fld id="{10066805-D750-4CB7-B2E0-E6745B7331FF}" type="slidenum">
              <a:rPr lang="en-US" smtClean="0"/>
              <a:t>8</a:t>
            </a:fld>
            <a:endParaRPr lang="en-US" dirty="0"/>
          </a:p>
        </p:txBody>
      </p:sp>
    </p:spTree>
    <p:extLst>
      <p:ext uri="{BB962C8B-B14F-4D97-AF65-F5344CB8AC3E}">
        <p14:creationId xmlns:p14="http://schemas.microsoft.com/office/powerpoint/2010/main" val="730942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5"/>
          <p:cNvSpPr txBox="1">
            <a:spLocks noChangeArrowheads="1"/>
          </p:cNvSpPr>
          <p:nvPr/>
        </p:nvSpPr>
        <p:spPr bwMode="auto">
          <a:xfrm>
            <a:off x="1099521" y="1348800"/>
            <a:ext cx="10265680" cy="4770537"/>
          </a:xfrm>
          <a:prstGeom prst="rect">
            <a:avLst/>
          </a:prstGeom>
          <a:noFill/>
          <a:ln w="9525">
            <a:noFill/>
            <a:miter lim="800000"/>
            <a:headEnd/>
            <a:tailEnd/>
          </a:ln>
        </p:spPr>
        <p:txBody>
          <a:bodyPr wrap="square">
            <a:spAutoFit/>
          </a:bodyPr>
          <a:lstStyle/>
          <a:p>
            <a:pPr lvl="0"/>
            <a:r>
              <a:rPr lang="en-US" sz="2400" b="1" dirty="0" smtClean="0">
                <a:latin typeface="Segoe UI" panose="020B0502040204020203" pitchFamily="34" charset="0"/>
                <a:cs typeface="Segoe UI" panose="020B0502040204020203" pitchFamily="34" charset="0"/>
              </a:rPr>
              <a:t>Freight or Miscellaneous Variance</a:t>
            </a:r>
          </a:p>
          <a:p>
            <a:pPr lvl="0"/>
            <a:endParaRPr lang="en-US" b="1" dirty="0">
              <a:latin typeface="Segoe UI" panose="020B0502040204020203" pitchFamily="34" charset="0"/>
              <a:cs typeface="Segoe UI" panose="020B0502040204020203" pitchFamily="34" charset="0"/>
            </a:endParaRPr>
          </a:p>
          <a:p>
            <a:pPr lvl="0"/>
            <a:r>
              <a:rPr lang="en-US" sz="1600" b="1" dirty="0" smtClean="0">
                <a:solidFill>
                  <a:srgbClr val="FF0000"/>
                </a:solidFill>
                <a:latin typeface="Segoe UI" panose="020B0502040204020203" pitchFamily="34" charset="0"/>
                <a:cs typeface="Segoe UI" panose="020B0502040204020203" pitchFamily="34" charset="0"/>
              </a:rPr>
              <a:t>Freight or Miscellaneous Variance</a:t>
            </a:r>
            <a:r>
              <a:rPr lang="en-US" sz="1600" dirty="0" smtClean="0">
                <a:solidFill>
                  <a:srgbClr val="FF0000"/>
                </a:solidFill>
                <a:latin typeface="Segoe UI" panose="020B0502040204020203" pitchFamily="34" charset="0"/>
                <a:cs typeface="Segoe UI" panose="020B0502040204020203" pitchFamily="34" charset="0"/>
              </a:rPr>
              <a:t> </a:t>
            </a:r>
            <a:r>
              <a:rPr lang="en-US" sz="1600" dirty="0">
                <a:solidFill>
                  <a:srgbClr val="FF0000"/>
                </a:solidFill>
                <a:latin typeface="Segoe UI" panose="020B0502040204020203" pitchFamily="34" charset="0"/>
                <a:cs typeface="Segoe UI" panose="020B0502040204020203" pitchFamily="34" charset="0"/>
              </a:rPr>
              <a:t>greater than $25 </a:t>
            </a:r>
            <a:r>
              <a:rPr lang="en-US" sz="1600" dirty="0" smtClean="0">
                <a:solidFill>
                  <a:srgbClr val="FF0000"/>
                </a:solidFill>
                <a:latin typeface="Segoe UI" panose="020B0502040204020203" pitchFamily="34" charset="0"/>
                <a:cs typeface="Segoe UI" panose="020B0502040204020203" pitchFamily="34" charset="0"/>
              </a:rPr>
              <a:t>tolerance</a:t>
            </a:r>
          </a:p>
          <a:p>
            <a:endParaRPr lang="en-US" sz="1600" b="1" i="1" dirty="0" smtClean="0">
              <a:solidFill>
                <a:schemeClr val="accent6">
                  <a:lumMod val="60000"/>
                  <a:lumOff val="40000"/>
                </a:schemeClr>
              </a:solidFill>
              <a:latin typeface="Segoe UI" panose="020B0502040204020203" pitchFamily="34" charset="0"/>
              <a:cs typeface="Segoe UI" panose="020B0502040204020203" pitchFamily="34" charset="0"/>
            </a:endParaRPr>
          </a:p>
          <a:p>
            <a:r>
              <a:rPr lang="en-US" sz="1600" b="1" i="1" dirty="0">
                <a:solidFill>
                  <a:schemeClr val="accent6">
                    <a:lumMod val="60000"/>
                    <a:lumOff val="40000"/>
                  </a:schemeClr>
                </a:solidFill>
                <a:latin typeface="Segoe UI" panose="020B0502040204020203" pitchFamily="34" charset="0"/>
                <a:cs typeface="Segoe UI" panose="020B0502040204020203" pitchFamily="34" charset="0"/>
              </a:rPr>
              <a:t> </a:t>
            </a:r>
            <a:r>
              <a:rPr lang="en-US" sz="1600" b="1" i="1" dirty="0" smtClean="0">
                <a:solidFill>
                  <a:schemeClr val="accent6">
                    <a:lumMod val="60000"/>
                    <a:lumOff val="40000"/>
                  </a:schemeClr>
                </a:solidFill>
                <a:latin typeface="Segoe UI" panose="020B0502040204020203" pitchFamily="34" charset="0"/>
                <a:cs typeface="Segoe UI" panose="020B0502040204020203" pitchFamily="34" charset="0"/>
              </a:rPr>
              <a:t>       Ok to Pay Freight or Miscellaneous Charge?</a:t>
            </a:r>
            <a:endParaRPr lang="en-US" sz="1600" b="1" i="1" dirty="0">
              <a:solidFill>
                <a:schemeClr val="accent6">
                  <a:lumMod val="60000"/>
                  <a:lumOff val="40000"/>
                </a:schemeClr>
              </a:solidFill>
              <a:latin typeface="Segoe UI" panose="020B0502040204020203" pitchFamily="34" charset="0"/>
              <a:cs typeface="Segoe UI" panose="020B0502040204020203" pitchFamily="34" charset="0"/>
            </a:endParaRPr>
          </a:p>
          <a:p>
            <a:pPr lvl="0"/>
            <a:endParaRPr lang="en-US" sz="1600" dirty="0">
              <a:solidFill>
                <a:srgbClr val="FF0000"/>
              </a:solidFill>
              <a:latin typeface="Segoe UI" panose="020B0502040204020203" pitchFamily="34" charset="0"/>
              <a:cs typeface="Segoe UI" panose="020B0502040204020203" pitchFamily="34" charset="0"/>
            </a:endParaRPr>
          </a:p>
          <a:p>
            <a:pPr lvl="1"/>
            <a:r>
              <a:rPr lang="en-US" dirty="0">
                <a:latin typeface="Segoe UI" panose="020B0502040204020203" pitchFamily="34" charset="0"/>
                <a:cs typeface="Segoe UI" panose="020B0502040204020203" pitchFamily="34" charset="0"/>
              </a:rPr>
              <a:t>If UR should pay the freight </a:t>
            </a:r>
            <a:r>
              <a:rPr lang="en-US" dirty="0" smtClean="0">
                <a:latin typeface="Segoe UI" panose="020B0502040204020203" pitchFamily="34" charset="0"/>
                <a:cs typeface="Segoe UI" panose="020B0502040204020203" pitchFamily="34" charset="0"/>
              </a:rPr>
              <a:t>or miscellaneous charge</a:t>
            </a:r>
            <a:r>
              <a:rPr lang="en-US" dirty="0">
                <a:latin typeface="Segoe UI" panose="020B0502040204020203" pitchFamily="34" charset="0"/>
                <a:cs typeface="Segoe UI" panose="020B0502040204020203" pitchFamily="34" charset="0"/>
              </a:rPr>
              <a:t>, Purchasing CM will need to reassign the  supplier match exception to the </a:t>
            </a:r>
            <a:r>
              <a:rPr lang="en-US" dirty="0" smtClean="0">
                <a:latin typeface="Segoe UI" panose="020B0502040204020203" pitchFamily="34" charset="0"/>
                <a:cs typeface="Segoe UI" panose="020B0502040204020203" pitchFamily="34" charset="0"/>
              </a:rPr>
              <a:t>P2P Service Center through Service Desk so they can </a:t>
            </a:r>
            <a:r>
              <a:rPr lang="en-US" dirty="0">
                <a:latin typeface="Segoe UI" panose="020B0502040204020203" pitchFamily="34" charset="0"/>
                <a:cs typeface="Segoe UI" panose="020B0502040204020203" pitchFamily="34" charset="0"/>
              </a:rPr>
              <a:t>do a Change Order to add </a:t>
            </a:r>
            <a:r>
              <a:rPr lang="en-US" dirty="0" smtClean="0">
                <a:latin typeface="Segoe UI" panose="020B0502040204020203" pitchFamily="34" charset="0"/>
                <a:cs typeface="Segoe UI" panose="020B0502040204020203" pitchFamily="34" charset="0"/>
              </a:rPr>
              <a:t>the charge </a:t>
            </a:r>
            <a:r>
              <a:rPr lang="en-US" dirty="0">
                <a:latin typeface="Segoe UI" panose="020B0502040204020203" pitchFamily="34" charset="0"/>
                <a:cs typeface="Segoe UI" panose="020B0502040204020203" pitchFamily="34" charset="0"/>
              </a:rPr>
              <a:t>to the purchase order.</a:t>
            </a:r>
          </a:p>
          <a:p>
            <a:pPr lvl="1"/>
            <a:endParaRPr lang="en-US" dirty="0" smtClean="0">
              <a:latin typeface="Segoe UI" panose="020B0502040204020203" pitchFamily="34" charset="0"/>
              <a:cs typeface="Segoe UI" panose="020B0502040204020203" pitchFamily="34" charset="0"/>
            </a:endParaRPr>
          </a:p>
          <a:p>
            <a:pPr lvl="1"/>
            <a:r>
              <a:rPr lang="en-US" b="1" i="1" dirty="0" smtClean="0">
                <a:solidFill>
                  <a:schemeClr val="accent6">
                    <a:lumMod val="60000"/>
                    <a:lumOff val="40000"/>
                  </a:schemeClr>
                </a:solidFill>
                <a:latin typeface="Segoe UI" panose="020B0502040204020203" pitchFamily="34" charset="0"/>
                <a:cs typeface="Segoe UI" panose="020B0502040204020203" pitchFamily="34" charset="0"/>
              </a:rPr>
              <a:t>Not ok to Pay Freight?</a:t>
            </a:r>
          </a:p>
          <a:p>
            <a:pPr lvl="1"/>
            <a:endParaRPr lang="en-US" dirty="0" smtClean="0">
              <a:latin typeface="Segoe UI" panose="020B0502040204020203" pitchFamily="34" charset="0"/>
              <a:cs typeface="Segoe UI" panose="020B0502040204020203" pitchFamily="34" charset="0"/>
            </a:endParaRPr>
          </a:p>
          <a:p>
            <a:pPr lvl="1"/>
            <a:r>
              <a:rPr lang="en-US" dirty="0" smtClean="0">
                <a:latin typeface="Segoe UI" panose="020B0502040204020203" pitchFamily="34" charset="0"/>
                <a:cs typeface="Segoe UI" panose="020B0502040204020203" pitchFamily="34" charset="0"/>
              </a:rPr>
              <a:t>If </a:t>
            </a:r>
            <a:r>
              <a:rPr lang="en-US" dirty="0">
                <a:latin typeface="Segoe UI" panose="020B0502040204020203" pitchFamily="34" charset="0"/>
                <a:cs typeface="Segoe UI" panose="020B0502040204020203" pitchFamily="34" charset="0"/>
              </a:rPr>
              <a:t>UR should not pay the freight </a:t>
            </a:r>
            <a:r>
              <a:rPr lang="en-US" dirty="0" smtClean="0">
                <a:latin typeface="Segoe UI" panose="020B0502040204020203" pitchFamily="34" charset="0"/>
                <a:cs typeface="Segoe UI" panose="020B0502040204020203" pitchFamily="34" charset="0"/>
              </a:rPr>
              <a:t>or miscellaneous charge</a:t>
            </a:r>
            <a:r>
              <a:rPr lang="en-US" dirty="0">
                <a:latin typeface="Segoe UI" panose="020B0502040204020203" pitchFamily="34" charset="0"/>
                <a:cs typeface="Segoe UI" panose="020B0502040204020203" pitchFamily="34" charset="0"/>
              </a:rPr>
              <a:t>, Purchasing CM should use the &lt;</a:t>
            </a:r>
            <a:r>
              <a:rPr lang="en-US" b="1" dirty="0">
                <a:latin typeface="Segoe UI" panose="020B0502040204020203" pitchFamily="34" charset="0"/>
                <a:cs typeface="Segoe UI" panose="020B0502040204020203" pitchFamily="34" charset="0"/>
              </a:rPr>
              <a:t>Send Back</a:t>
            </a:r>
            <a:r>
              <a:rPr lang="en-US" dirty="0">
                <a:latin typeface="Segoe UI" panose="020B0502040204020203" pitchFamily="34" charset="0"/>
                <a:cs typeface="Segoe UI" panose="020B0502040204020203" pitchFamily="34" charset="0"/>
              </a:rPr>
              <a:t>&gt; to AP with reason: “Do Not Pay the </a:t>
            </a:r>
            <a:r>
              <a:rPr lang="en-US" dirty="0" smtClean="0">
                <a:latin typeface="Segoe UI" panose="020B0502040204020203" pitchFamily="34" charset="0"/>
                <a:cs typeface="Segoe UI" panose="020B0502040204020203" pitchFamily="34" charset="0"/>
              </a:rPr>
              <a:t>freight or Miscellaneous </a:t>
            </a:r>
            <a:r>
              <a:rPr lang="en-US" dirty="0">
                <a:latin typeface="Segoe UI" panose="020B0502040204020203" pitchFamily="34" charset="0"/>
                <a:cs typeface="Segoe UI" panose="020B0502040204020203" pitchFamily="34" charset="0"/>
              </a:rPr>
              <a:t>charge. Adjust the invoice to remove </a:t>
            </a:r>
            <a:r>
              <a:rPr lang="en-US" dirty="0" smtClean="0">
                <a:latin typeface="Segoe UI" panose="020B0502040204020203" pitchFamily="34" charset="0"/>
                <a:cs typeface="Segoe UI" panose="020B0502040204020203" pitchFamily="34" charset="0"/>
              </a:rPr>
              <a:t>freight/miscellaneous charge.”</a:t>
            </a:r>
          </a:p>
          <a:p>
            <a:pPr lvl="1"/>
            <a:endParaRPr lang="en-US" dirty="0">
              <a:latin typeface="Segoe UI" panose="020B0502040204020203" pitchFamily="34" charset="0"/>
              <a:cs typeface="Segoe UI" panose="020B0502040204020203" pitchFamily="34" charset="0"/>
            </a:endParaRPr>
          </a:p>
          <a:p>
            <a:pPr lvl="0"/>
            <a:endParaRPr lang="en-US" dirty="0"/>
          </a:p>
        </p:txBody>
      </p:sp>
      <p:sp>
        <p:nvSpPr>
          <p:cNvPr id="2" name="Rectangle 1"/>
          <p:cNvSpPr/>
          <p:nvPr/>
        </p:nvSpPr>
        <p:spPr>
          <a:xfrm>
            <a:off x="972456" y="428030"/>
            <a:ext cx="10900229" cy="923330"/>
          </a:xfrm>
          <a:prstGeom prst="rect">
            <a:avLst/>
          </a:prstGeom>
        </p:spPr>
        <p:txBody>
          <a:bodyPr wrap="square">
            <a:spAutoFit/>
          </a:bodyPr>
          <a:lstStyle/>
          <a:p>
            <a:r>
              <a:rPr lang="en-US" sz="3600" dirty="0" smtClean="0">
                <a:solidFill>
                  <a:schemeClr val="accent1">
                    <a:lumMod val="75000"/>
                  </a:schemeClr>
                </a:solidFill>
                <a:cs typeface="Arial" panose="020B0604020202020204" pitchFamily="34" charset="0"/>
              </a:rPr>
              <a:t>Freight Discrepancy Steps</a:t>
            </a:r>
            <a:endParaRPr lang="en-US" sz="3600" dirty="0">
              <a:solidFill>
                <a:schemeClr val="accent1">
                  <a:lumMod val="75000"/>
                </a:schemeClr>
              </a:solidFill>
              <a:cs typeface="Arial" panose="020B0604020202020204" pitchFamily="34" charset="0"/>
            </a:endParaRPr>
          </a:p>
          <a:p>
            <a:r>
              <a:rPr lang="en-US" dirty="0">
                <a:solidFill>
                  <a:prstClr val="white"/>
                </a:solidFill>
                <a:cs typeface="Arial" panose="020B0604020202020204" pitchFamily="34" charset="0"/>
              </a:rPr>
              <a:t>October 30, 2018 – P2P Staff Meeting</a:t>
            </a:r>
            <a:endParaRPr lang="en-US" dirty="0">
              <a:solidFill>
                <a:schemeClr val="bg1"/>
              </a:solidFill>
              <a:cs typeface="Arial" panose="020B0604020202020204" pitchFamily="34" charset="0"/>
            </a:endParaRPr>
          </a:p>
        </p:txBody>
      </p:sp>
      <p:sp>
        <p:nvSpPr>
          <p:cNvPr id="7" name="Line 9"/>
          <p:cNvSpPr>
            <a:spLocks noChangeShapeType="1"/>
          </p:cNvSpPr>
          <p:nvPr/>
        </p:nvSpPr>
        <p:spPr bwMode="auto">
          <a:xfrm flipV="1">
            <a:off x="1099521" y="1159206"/>
            <a:ext cx="10011550" cy="3629"/>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5" name="Slide Number Placeholder 4"/>
          <p:cNvSpPr>
            <a:spLocks noGrp="1"/>
          </p:cNvSpPr>
          <p:nvPr>
            <p:ph type="sldNum" sz="quarter" idx="12"/>
          </p:nvPr>
        </p:nvSpPr>
        <p:spPr>
          <a:xfrm>
            <a:off x="10958284" y="6303281"/>
            <a:ext cx="1034143" cy="365125"/>
          </a:xfrm>
        </p:spPr>
        <p:txBody>
          <a:bodyPr/>
          <a:lstStyle/>
          <a:p>
            <a:fld id="{10066805-D750-4CB7-B2E0-E6745B7331FF}" type="slidenum">
              <a:rPr lang="en-US" smtClean="0"/>
              <a:t>9</a:t>
            </a:fld>
            <a:endParaRPr lang="en-US" dirty="0"/>
          </a:p>
        </p:txBody>
      </p:sp>
    </p:spTree>
    <p:extLst>
      <p:ext uri="{BB962C8B-B14F-4D97-AF65-F5344CB8AC3E}">
        <p14:creationId xmlns:p14="http://schemas.microsoft.com/office/powerpoint/2010/main" val="1597260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TotalTime>
  <Words>977</Words>
  <Application>Microsoft Office PowerPoint</Application>
  <PresentationFormat>Widescreen</PresentationFormat>
  <Paragraphs>158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Segoe UI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URMC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Flotteron, Debbie</dc:creator>
  <cp:lastModifiedBy>Flotteron, Debbie</cp:lastModifiedBy>
  <cp:revision>42</cp:revision>
  <dcterms:created xsi:type="dcterms:W3CDTF">2018-11-19T14:30:30Z</dcterms:created>
  <dcterms:modified xsi:type="dcterms:W3CDTF">2018-12-04T15:51:29Z</dcterms:modified>
</cp:coreProperties>
</file>