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379" r:id="rId5"/>
  </p:sldMasterIdLst>
  <p:notesMasterIdLst>
    <p:notesMasterId r:id="rId36"/>
  </p:notesMasterIdLst>
  <p:handoutMasterIdLst>
    <p:handoutMasterId r:id="rId37"/>
  </p:handoutMasterIdLst>
  <p:sldIdLst>
    <p:sldId id="942" r:id="rId6"/>
    <p:sldId id="976" r:id="rId7"/>
    <p:sldId id="941" r:id="rId8"/>
    <p:sldId id="977" r:id="rId9"/>
    <p:sldId id="958" r:id="rId10"/>
    <p:sldId id="978" r:id="rId11"/>
    <p:sldId id="979" r:id="rId12"/>
    <p:sldId id="965" r:id="rId13"/>
    <p:sldId id="972" r:id="rId14"/>
    <p:sldId id="981" r:id="rId15"/>
    <p:sldId id="982" r:id="rId16"/>
    <p:sldId id="949" r:id="rId17"/>
    <p:sldId id="957" r:id="rId18"/>
    <p:sldId id="947" r:id="rId19"/>
    <p:sldId id="944" r:id="rId20"/>
    <p:sldId id="943" r:id="rId21"/>
    <p:sldId id="939" r:id="rId22"/>
    <p:sldId id="940" r:id="rId23"/>
    <p:sldId id="959" r:id="rId24"/>
    <p:sldId id="971" r:id="rId25"/>
    <p:sldId id="967" r:id="rId26"/>
    <p:sldId id="968" r:id="rId27"/>
    <p:sldId id="960" r:id="rId28"/>
    <p:sldId id="974" r:id="rId29"/>
    <p:sldId id="980" r:id="rId30"/>
    <p:sldId id="963" r:id="rId31"/>
    <p:sldId id="983" r:id="rId32"/>
    <p:sldId id="984" r:id="rId33"/>
    <p:sldId id="985" r:id="rId34"/>
    <p:sldId id="986" r:id="rId35"/>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5" userDrawn="1">
          <p15:clr>
            <a:srgbClr val="A4A3A4"/>
          </p15:clr>
        </p15:guide>
        <p15:guide id="2" pos="2217" userDrawn="1">
          <p15:clr>
            <a:srgbClr val="A4A3A4"/>
          </p15:clr>
        </p15:guide>
        <p15:guide id="3" orient="horz" pos="2951" userDrawn="1">
          <p15:clr>
            <a:srgbClr val="A4A3A4"/>
          </p15:clr>
        </p15:guide>
        <p15:guide id="4" pos="2213" userDrawn="1">
          <p15:clr>
            <a:srgbClr val="A4A3A4"/>
          </p15:clr>
        </p15:guide>
        <p15:guide id="5" orient="horz" pos="2936" userDrawn="1">
          <p15:clr>
            <a:srgbClr val="A4A3A4"/>
          </p15:clr>
        </p15:guide>
        <p15:guide id="6" orient="horz" pos="29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ts_local" initials="i" lastIdx="1" clrIdx="0"/>
  <p:cmAuthor id="1" name="Sophill Butler" initials="SB" lastIdx="18" clrIdx="1">
    <p:extLst>
      <p:ext uri="{19B8F6BF-5375-455C-9EA6-DF929625EA0E}">
        <p15:presenceInfo xmlns:p15="http://schemas.microsoft.com/office/powerpoint/2012/main" userId="S::sbutler@huronconsultinggroup.com::9e89bf94-b0cf-4d8a-b954-aa40e8f08202" providerId="AD"/>
      </p:ext>
    </p:extLst>
  </p:cmAuthor>
  <p:cmAuthor id="2" name="Flotteron, Debbie" initials="FD" lastIdx="1" clrIdx="2">
    <p:extLst>
      <p:ext uri="{19B8F6BF-5375-455C-9EA6-DF929625EA0E}">
        <p15:presenceInfo xmlns:p15="http://schemas.microsoft.com/office/powerpoint/2012/main" userId="S-1-5-21-329068152-583907252-725345543-3641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D98"/>
    <a:srgbClr val="FFCC00"/>
    <a:srgbClr val="003E74"/>
    <a:srgbClr val="C7E68F"/>
    <a:srgbClr val="FFEB89"/>
    <a:srgbClr val="FFFFCC"/>
    <a:srgbClr val="E26A54"/>
    <a:srgbClr val="F2F2F2"/>
    <a:srgbClr val="2F5897"/>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38" autoAdjust="0"/>
    <p:restoredTop sz="96395" autoAdjust="0"/>
  </p:normalViewPr>
  <p:slideViewPr>
    <p:cSldViewPr>
      <p:cViewPr varScale="1">
        <p:scale>
          <a:sx n="111" d="100"/>
          <a:sy n="111" d="100"/>
        </p:scale>
        <p:origin x="169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30" d="100"/>
        <a:sy n="130" d="100"/>
      </p:scale>
      <p:origin x="0" y="-252"/>
    </p:cViewPr>
  </p:sorterViewPr>
  <p:notesViewPr>
    <p:cSldViewPr>
      <p:cViewPr varScale="1">
        <p:scale>
          <a:sx n="86" d="100"/>
          <a:sy n="86" d="100"/>
        </p:scale>
        <p:origin x="3822" y="96"/>
      </p:cViewPr>
      <p:guideLst>
        <p:guide orient="horz" pos="2955"/>
        <p:guide pos="2217"/>
        <p:guide orient="horz" pos="2951"/>
        <p:guide pos="2213"/>
        <p:guide orient="horz" pos="2936"/>
        <p:guide orient="horz" pos="29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22A045-F0F1-4212-9FE8-754235DD9812}" type="doc">
      <dgm:prSet loTypeId="urn:microsoft.com/office/officeart/2005/8/layout/hChevron3" loCatId="process" qsTypeId="urn:microsoft.com/office/officeart/2005/8/quickstyle/simple1" qsCatId="simple" csTypeId="urn:microsoft.com/office/officeart/2005/8/colors/accent1_4" csCatId="accent1" phldr="1"/>
      <dgm:spPr/>
    </dgm:pt>
    <dgm:pt modelId="{5BFC84E4-210E-4C74-B564-AA2B5FAB9F00}">
      <dgm:prSet phldrT="[Text]"/>
      <dgm:spPr/>
      <dgm:t>
        <a:bodyPr/>
        <a:lstStyle/>
        <a:p>
          <a:r>
            <a:rPr lang="en-US" dirty="0" smtClean="0">
              <a:latin typeface="Arial" panose="020B0604020202020204" pitchFamily="34" charset="0"/>
              <a:cs typeface="Arial" panose="020B0604020202020204" pitchFamily="34" charset="0"/>
            </a:rPr>
            <a:t>Prepare</a:t>
          </a:r>
        </a:p>
      </dgm:t>
    </dgm:pt>
    <dgm:pt modelId="{00921539-BE16-4DFA-907E-021671FA48E3}" type="parTrans" cxnId="{FF56319D-6AD3-4D36-8FA8-34C66F075819}">
      <dgm:prSet/>
      <dgm:spPr/>
      <dgm:t>
        <a:bodyPr/>
        <a:lstStyle/>
        <a:p>
          <a:endParaRPr lang="en-US"/>
        </a:p>
      </dgm:t>
    </dgm:pt>
    <dgm:pt modelId="{1910FE18-23E0-4799-BF08-84AA86696F77}" type="sibTrans" cxnId="{FF56319D-6AD3-4D36-8FA8-34C66F075819}">
      <dgm:prSet/>
      <dgm:spPr/>
      <dgm:t>
        <a:bodyPr/>
        <a:lstStyle/>
        <a:p>
          <a:endParaRPr lang="en-US"/>
        </a:p>
      </dgm:t>
    </dgm:pt>
    <dgm:pt modelId="{FB1AFC20-5E4B-49EE-AE9E-B6E455CE2F7F}">
      <dgm:prSet phldrT="[Text]"/>
      <dgm:spPr/>
      <dgm:t>
        <a:bodyPr/>
        <a:lstStyle/>
        <a:p>
          <a:r>
            <a:rPr lang="en-US" dirty="0">
              <a:latin typeface="Arial" panose="020B0604020202020204" pitchFamily="34" charset="0"/>
              <a:cs typeface="Arial" panose="020B0604020202020204" pitchFamily="34" charset="0"/>
            </a:rPr>
            <a:t>User Acceptance Test 1, 2</a:t>
          </a:r>
        </a:p>
      </dgm:t>
    </dgm:pt>
    <dgm:pt modelId="{BE9CBD29-E44F-4E08-82FA-498C250E58E6}" type="parTrans" cxnId="{D6BC02BD-FC50-4DB0-AC29-754CF13D447C}">
      <dgm:prSet/>
      <dgm:spPr/>
      <dgm:t>
        <a:bodyPr/>
        <a:lstStyle/>
        <a:p>
          <a:endParaRPr lang="en-US"/>
        </a:p>
      </dgm:t>
    </dgm:pt>
    <dgm:pt modelId="{6C451B9B-D56E-41E7-B6C6-C019ED36C668}" type="sibTrans" cxnId="{D6BC02BD-FC50-4DB0-AC29-754CF13D447C}">
      <dgm:prSet/>
      <dgm:spPr/>
      <dgm:t>
        <a:bodyPr/>
        <a:lstStyle/>
        <a:p>
          <a:endParaRPr lang="en-US"/>
        </a:p>
      </dgm:t>
    </dgm:pt>
    <dgm:pt modelId="{0DEC9FAE-B71C-4323-9635-7E79177E8ADC}">
      <dgm:prSet phldrT="[Text]"/>
      <dgm:spPr/>
      <dgm:t>
        <a:bodyPr/>
        <a:lstStyle/>
        <a:p>
          <a:r>
            <a:rPr lang="en-US" dirty="0">
              <a:latin typeface="Arial" panose="020B0604020202020204" pitchFamily="34" charset="0"/>
              <a:cs typeface="Arial" panose="020B0604020202020204" pitchFamily="34" charset="0"/>
            </a:rPr>
            <a:t>Pilot Groups </a:t>
          </a:r>
        </a:p>
        <a:p>
          <a:r>
            <a:rPr lang="en-US" dirty="0">
              <a:latin typeface="Arial" panose="020B0604020202020204" pitchFamily="34" charset="0"/>
              <a:cs typeface="Arial" panose="020B0604020202020204" pitchFamily="34" charset="0"/>
            </a:rPr>
            <a:t>1 and 2</a:t>
          </a:r>
        </a:p>
      </dgm:t>
    </dgm:pt>
    <dgm:pt modelId="{87D62B7C-23D3-4B29-998F-0D999FE03FBD}" type="parTrans" cxnId="{3B070DE3-02C4-4B36-8F0D-4FAACC39491C}">
      <dgm:prSet/>
      <dgm:spPr/>
      <dgm:t>
        <a:bodyPr/>
        <a:lstStyle/>
        <a:p>
          <a:endParaRPr lang="en-US"/>
        </a:p>
      </dgm:t>
    </dgm:pt>
    <dgm:pt modelId="{D5047D7C-80B3-4B2F-9B20-278976F7D91A}" type="sibTrans" cxnId="{3B070DE3-02C4-4B36-8F0D-4FAACC39491C}">
      <dgm:prSet/>
      <dgm:spPr/>
      <dgm:t>
        <a:bodyPr/>
        <a:lstStyle/>
        <a:p>
          <a:endParaRPr lang="en-US"/>
        </a:p>
      </dgm:t>
    </dgm:pt>
    <dgm:pt modelId="{C7D78891-236F-4FFB-BD59-DE5F71DBDD8A}">
      <dgm:prSet/>
      <dgm:spPr/>
      <dgm:t>
        <a:bodyPr/>
        <a:lstStyle/>
        <a:p>
          <a:r>
            <a:rPr lang="en-US" dirty="0">
              <a:latin typeface="Arial" panose="020B0604020202020204" pitchFamily="34" charset="0"/>
              <a:cs typeface="Arial" panose="020B0604020202020204" pitchFamily="34" charset="0"/>
            </a:rPr>
            <a:t>System Roll Out </a:t>
          </a:r>
        </a:p>
        <a:p>
          <a:r>
            <a:rPr lang="en-US" dirty="0">
              <a:latin typeface="Arial" panose="020B0604020202020204" pitchFamily="34" charset="0"/>
              <a:cs typeface="Arial" panose="020B0604020202020204" pitchFamily="34" charset="0"/>
            </a:rPr>
            <a:t>1, 2, </a:t>
          </a:r>
          <a:r>
            <a:rPr lang="en-US" dirty="0" smtClean="0">
              <a:latin typeface="Arial" panose="020B0604020202020204" pitchFamily="34" charset="0"/>
              <a:cs typeface="Arial" panose="020B0604020202020204" pitchFamily="34" charset="0"/>
            </a:rPr>
            <a:t>3, …</a:t>
          </a:r>
          <a:endParaRPr lang="en-US" dirty="0">
            <a:latin typeface="Arial" panose="020B0604020202020204" pitchFamily="34" charset="0"/>
            <a:cs typeface="Arial" panose="020B0604020202020204" pitchFamily="34" charset="0"/>
          </a:endParaRPr>
        </a:p>
      </dgm:t>
    </dgm:pt>
    <dgm:pt modelId="{839162F9-EB6F-428F-89FE-3C5D5B38B131}" type="parTrans" cxnId="{A496CB6C-D678-466C-9B7B-23F15B0F6B6F}">
      <dgm:prSet/>
      <dgm:spPr/>
      <dgm:t>
        <a:bodyPr/>
        <a:lstStyle/>
        <a:p>
          <a:endParaRPr lang="en-US"/>
        </a:p>
      </dgm:t>
    </dgm:pt>
    <dgm:pt modelId="{0CDE3ECF-565E-4658-AE0A-B0D00466547E}" type="sibTrans" cxnId="{A496CB6C-D678-466C-9B7B-23F15B0F6B6F}">
      <dgm:prSet/>
      <dgm:spPr/>
      <dgm:t>
        <a:bodyPr/>
        <a:lstStyle/>
        <a:p>
          <a:endParaRPr lang="en-US"/>
        </a:p>
      </dgm:t>
    </dgm:pt>
    <dgm:pt modelId="{62E1FF6E-EDE1-4D2C-8FA2-9E2B377352EE}" type="pres">
      <dgm:prSet presAssocID="{C022A045-F0F1-4212-9FE8-754235DD9812}" presName="Name0" presStyleCnt="0">
        <dgm:presLayoutVars>
          <dgm:dir/>
          <dgm:resizeHandles val="exact"/>
        </dgm:presLayoutVars>
      </dgm:prSet>
      <dgm:spPr/>
    </dgm:pt>
    <dgm:pt modelId="{4B88DE30-BE02-4394-81AD-64C14A4AE0BC}" type="pres">
      <dgm:prSet presAssocID="{5BFC84E4-210E-4C74-B564-AA2B5FAB9F00}" presName="parTxOnly" presStyleLbl="node1" presStyleIdx="0" presStyleCnt="4">
        <dgm:presLayoutVars>
          <dgm:bulletEnabled val="1"/>
        </dgm:presLayoutVars>
      </dgm:prSet>
      <dgm:spPr/>
      <dgm:t>
        <a:bodyPr/>
        <a:lstStyle/>
        <a:p>
          <a:endParaRPr lang="en-US"/>
        </a:p>
      </dgm:t>
    </dgm:pt>
    <dgm:pt modelId="{8DAAF6E5-50EB-46A5-985A-B74F294AE309}" type="pres">
      <dgm:prSet presAssocID="{1910FE18-23E0-4799-BF08-84AA86696F77}" presName="parSpace" presStyleCnt="0"/>
      <dgm:spPr/>
    </dgm:pt>
    <dgm:pt modelId="{618A71AA-A518-4ADB-92F4-970688C5B295}" type="pres">
      <dgm:prSet presAssocID="{FB1AFC20-5E4B-49EE-AE9E-B6E455CE2F7F}" presName="parTxOnly" presStyleLbl="node1" presStyleIdx="1" presStyleCnt="4">
        <dgm:presLayoutVars>
          <dgm:bulletEnabled val="1"/>
        </dgm:presLayoutVars>
      </dgm:prSet>
      <dgm:spPr/>
      <dgm:t>
        <a:bodyPr/>
        <a:lstStyle/>
        <a:p>
          <a:endParaRPr lang="en-US"/>
        </a:p>
      </dgm:t>
    </dgm:pt>
    <dgm:pt modelId="{FFB279EB-675A-45A0-9635-0F17D8DCFD2D}" type="pres">
      <dgm:prSet presAssocID="{6C451B9B-D56E-41E7-B6C6-C019ED36C668}" presName="parSpace" presStyleCnt="0"/>
      <dgm:spPr/>
    </dgm:pt>
    <dgm:pt modelId="{62364550-980B-4F91-B84E-F3617A61D8A6}" type="pres">
      <dgm:prSet presAssocID="{0DEC9FAE-B71C-4323-9635-7E79177E8ADC}" presName="parTxOnly" presStyleLbl="node1" presStyleIdx="2" presStyleCnt="4">
        <dgm:presLayoutVars>
          <dgm:bulletEnabled val="1"/>
        </dgm:presLayoutVars>
      </dgm:prSet>
      <dgm:spPr/>
      <dgm:t>
        <a:bodyPr/>
        <a:lstStyle/>
        <a:p>
          <a:endParaRPr lang="en-US"/>
        </a:p>
      </dgm:t>
    </dgm:pt>
    <dgm:pt modelId="{BF59BAF2-6150-44FA-821E-E33168CBA027}" type="pres">
      <dgm:prSet presAssocID="{D5047D7C-80B3-4B2F-9B20-278976F7D91A}" presName="parSpace" presStyleCnt="0"/>
      <dgm:spPr/>
    </dgm:pt>
    <dgm:pt modelId="{CA76FB86-06C4-4EB9-AE7E-C97F0E21CFD8}" type="pres">
      <dgm:prSet presAssocID="{C7D78891-236F-4FFB-BD59-DE5F71DBDD8A}" presName="parTxOnly" presStyleLbl="node1" presStyleIdx="3" presStyleCnt="4">
        <dgm:presLayoutVars>
          <dgm:bulletEnabled val="1"/>
        </dgm:presLayoutVars>
      </dgm:prSet>
      <dgm:spPr/>
      <dgm:t>
        <a:bodyPr/>
        <a:lstStyle/>
        <a:p>
          <a:endParaRPr lang="en-US"/>
        </a:p>
      </dgm:t>
    </dgm:pt>
  </dgm:ptLst>
  <dgm:cxnLst>
    <dgm:cxn modelId="{CCA16079-7831-4FFE-B7F3-6A304C56283C}" type="presOf" srcId="{5BFC84E4-210E-4C74-B564-AA2B5FAB9F00}" destId="{4B88DE30-BE02-4394-81AD-64C14A4AE0BC}" srcOrd="0" destOrd="0" presId="urn:microsoft.com/office/officeart/2005/8/layout/hChevron3"/>
    <dgm:cxn modelId="{31D38F59-E184-4833-9CDC-09C4607E2FFF}" type="presOf" srcId="{C022A045-F0F1-4212-9FE8-754235DD9812}" destId="{62E1FF6E-EDE1-4D2C-8FA2-9E2B377352EE}" srcOrd="0" destOrd="0" presId="urn:microsoft.com/office/officeart/2005/8/layout/hChevron3"/>
    <dgm:cxn modelId="{A496CB6C-D678-466C-9B7B-23F15B0F6B6F}" srcId="{C022A045-F0F1-4212-9FE8-754235DD9812}" destId="{C7D78891-236F-4FFB-BD59-DE5F71DBDD8A}" srcOrd="3" destOrd="0" parTransId="{839162F9-EB6F-428F-89FE-3C5D5B38B131}" sibTransId="{0CDE3ECF-565E-4658-AE0A-B0D00466547E}"/>
    <dgm:cxn modelId="{CE0DB887-625B-43F6-B893-A9358E7BBB92}" type="presOf" srcId="{C7D78891-236F-4FFB-BD59-DE5F71DBDD8A}" destId="{CA76FB86-06C4-4EB9-AE7E-C97F0E21CFD8}" srcOrd="0" destOrd="0" presId="urn:microsoft.com/office/officeart/2005/8/layout/hChevron3"/>
    <dgm:cxn modelId="{3B070DE3-02C4-4B36-8F0D-4FAACC39491C}" srcId="{C022A045-F0F1-4212-9FE8-754235DD9812}" destId="{0DEC9FAE-B71C-4323-9635-7E79177E8ADC}" srcOrd="2" destOrd="0" parTransId="{87D62B7C-23D3-4B29-998F-0D999FE03FBD}" sibTransId="{D5047D7C-80B3-4B2F-9B20-278976F7D91A}"/>
    <dgm:cxn modelId="{00305FBB-B8B5-4AAD-942E-C0B3BE5AEB73}" type="presOf" srcId="{FB1AFC20-5E4B-49EE-AE9E-B6E455CE2F7F}" destId="{618A71AA-A518-4ADB-92F4-970688C5B295}" srcOrd="0" destOrd="0" presId="urn:microsoft.com/office/officeart/2005/8/layout/hChevron3"/>
    <dgm:cxn modelId="{F5768B91-860C-4AAA-A7C3-E472716F9E17}" type="presOf" srcId="{0DEC9FAE-B71C-4323-9635-7E79177E8ADC}" destId="{62364550-980B-4F91-B84E-F3617A61D8A6}" srcOrd="0" destOrd="0" presId="urn:microsoft.com/office/officeart/2005/8/layout/hChevron3"/>
    <dgm:cxn modelId="{D6BC02BD-FC50-4DB0-AC29-754CF13D447C}" srcId="{C022A045-F0F1-4212-9FE8-754235DD9812}" destId="{FB1AFC20-5E4B-49EE-AE9E-B6E455CE2F7F}" srcOrd="1" destOrd="0" parTransId="{BE9CBD29-E44F-4E08-82FA-498C250E58E6}" sibTransId="{6C451B9B-D56E-41E7-B6C6-C019ED36C668}"/>
    <dgm:cxn modelId="{FF56319D-6AD3-4D36-8FA8-34C66F075819}" srcId="{C022A045-F0F1-4212-9FE8-754235DD9812}" destId="{5BFC84E4-210E-4C74-B564-AA2B5FAB9F00}" srcOrd="0" destOrd="0" parTransId="{00921539-BE16-4DFA-907E-021671FA48E3}" sibTransId="{1910FE18-23E0-4799-BF08-84AA86696F77}"/>
    <dgm:cxn modelId="{8316879C-2061-43AB-BD7A-E28784ED3728}" type="presParOf" srcId="{62E1FF6E-EDE1-4D2C-8FA2-9E2B377352EE}" destId="{4B88DE30-BE02-4394-81AD-64C14A4AE0BC}" srcOrd="0" destOrd="0" presId="urn:microsoft.com/office/officeart/2005/8/layout/hChevron3"/>
    <dgm:cxn modelId="{69F6F77C-AFA6-4737-83C1-863C2FBA6453}" type="presParOf" srcId="{62E1FF6E-EDE1-4D2C-8FA2-9E2B377352EE}" destId="{8DAAF6E5-50EB-46A5-985A-B74F294AE309}" srcOrd="1" destOrd="0" presId="urn:microsoft.com/office/officeart/2005/8/layout/hChevron3"/>
    <dgm:cxn modelId="{9C6C7392-F778-46F3-9F9D-62D06D4BA5BF}" type="presParOf" srcId="{62E1FF6E-EDE1-4D2C-8FA2-9E2B377352EE}" destId="{618A71AA-A518-4ADB-92F4-970688C5B295}" srcOrd="2" destOrd="0" presId="urn:microsoft.com/office/officeart/2005/8/layout/hChevron3"/>
    <dgm:cxn modelId="{B12E3EDB-5928-40FD-87E0-D85C48EE7B25}" type="presParOf" srcId="{62E1FF6E-EDE1-4D2C-8FA2-9E2B377352EE}" destId="{FFB279EB-675A-45A0-9635-0F17D8DCFD2D}" srcOrd="3" destOrd="0" presId="urn:microsoft.com/office/officeart/2005/8/layout/hChevron3"/>
    <dgm:cxn modelId="{BF0D9394-1010-482A-9E46-1F4F63F123BC}" type="presParOf" srcId="{62E1FF6E-EDE1-4D2C-8FA2-9E2B377352EE}" destId="{62364550-980B-4F91-B84E-F3617A61D8A6}" srcOrd="4" destOrd="0" presId="urn:microsoft.com/office/officeart/2005/8/layout/hChevron3"/>
    <dgm:cxn modelId="{89E8B3D1-A0FF-47B2-8BDF-27FA8FE552D1}" type="presParOf" srcId="{62E1FF6E-EDE1-4D2C-8FA2-9E2B377352EE}" destId="{BF59BAF2-6150-44FA-821E-E33168CBA027}" srcOrd="5" destOrd="0" presId="urn:microsoft.com/office/officeart/2005/8/layout/hChevron3"/>
    <dgm:cxn modelId="{717EAE78-4FC1-4778-8C8A-94F19F9AEFF6}" type="presParOf" srcId="{62E1FF6E-EDE1-4D2C-8FA2-9E2B377352EE}" destId="{CA76FB86-06C4-4EB9-AE7E-C97F0E21CFD8}" srcOrd="6"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88DE30-BE02-4394-81AD-64C14A4AE0BC}">
      <dsp:nvSpPr>
        <dsp:cNvPr id="0" name=""/>
        <dsp:cNvSpPr/>
      </dsp:nvSpPr>
      <dsp:spPr>
        <a:xfrm>
          <a:off x="2407" y="1815650"/>
          <a:ext cx="2415248" cy="966099"/>
        </a:xfrm>
        <a:prstGeom prst="homePlate">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346" tIns="50673" rIns="25337" bIns="50673" numCol="1" spcCol="1270" anchor="ctr" anchorCtr="0">
          <a:noAutofit/>
        </a:bodyPr>
        <a:lstStyle/>
        <a:p>
          <a:pPr lvl="0" algn="ctr" defTabSz="844550">
            <a:lnSpc>
              <a:spcPct val="90000"/>
            </a:lnSpc>
            <a:spcBef>
              <a:spcPct val="0"/>
            </a:spcBef>
            <a:spcAft>
              <a:spcPct val="35000"/>
            </a:spcAft>
          </a:pPr>
          <a:r>
            <a:rPr lang="en-US" sz="1900" kern="1200" dirty="0" smtClean="0">
              <a:latin typeface="Arial" panose="020B0604020202020204" pitchFamily="34" charset="0"/>
              <a:cs typeface="Arial" panose="020B0604020202020204" pitchFamily="34" charset="0"/>
            </a:rPr>
            <a:t>Prepare</a:t>
          </a:r>
        </a:p>
      </dsp:txBody>
      <dsp:txXfrm>
        <a:off x="2407" y="1815650"/>
        <a:ext cx="2173723" cy="966099"/>
      </dsp:txXfrm>
    </dsp:sp>
    <dsp:sp modelId="{618A71AA-A518-4ADB-92F4-970688C5B295}">
      <dsp:nvSpPr>
        <dsp:cNvPr id="0" name=""/>
        <dsp:cNvSpPr/>
      </dsp:nvSpPr>
      <dsp:spPr>
        <a:xfrm>
          <a:off x="1934606" y="1815650"/>
          <a:ext cx="2415248" cy="966099"/>
        </a:xfrm>
        <a:prstGeom prst="chevron">
          <a:avLst/>
        </a:prstGeom>
        <a:solidFill>
          <a:schemeClr val="accent1">
            <a:shade val="50000"/>
            <a:hueOff val="104739"/>
            <a:satOff val="-1999"/>
            <a:lumOff val="204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50673" rIns="25337" bIns="50673" numCol="1" spcCol="1270" anchor="ctr" anchorCtr="0">
          <a:noAutofit/>
        </a:bodyPr>
        <a:lstStyle/>
        <a:p>
          <a:pPr lvl="0" algn="ctr" defTabSz="844550">
            <a:lnSpc>
              <a:spcPct val="90000"/>
            </a:lnSpc>
            <a:spcBef>
              <a:spcPct val="0"/>
            </a:spcBef>
            <a:spcAft>
              <a:spcPct val="35000"/>
            </a:spcAft>
          </a:pPr>
          <a:r>
            <a:rPr lang="en-US" sz="1900" kern="1200" dirty="0">
              <a:latin typeface="Arial" panose="020B0604020202020204" pitchFamily="34" charset="0"/>
              <a:cs typeface="Arial" panose="020B0604020202020204" pitchFamily="34" charset="0"/>
            </a:rPr>
            <a:t>User Acceptance Test 1, 2</a:t>
          </a:r>
        </a:p>
      </dsp:txBody>
      <dsp:txXfrm>
        <a:off x="2417656" y="1815650"/>
        <a:ext cx="1449149" cy="966099"/>
      </dsp:txXfrm>
    </dsp:sp>
    <dsp:sp modelId="{62364550-980B-4F91-B84E-F3617A61D8A6}">
      <dsp:nvSpPr>
        <dsp:cNvPr id="0" name=""/>
        <dsp:cNvSpPr/>
      </dsp:nvSpPr>
      <dsp:spPr>
        <a:xfrm>
          <a:off x="3866805" y="1815650"/>
          <a:ext cx="2415248" cy="966099"/>
        </a:xfrm>
        <a:prstGeom prst="chevron">
          <a:avLst/>
        </a:prstGeom>
        <a:solidFill>
          <a:schemeClr val="accent1">
            <a:shade val="50000"/>
            <a:hueOff val="209478"/>
            <a:satOff val="-3997"/>
            <a:lumOff val="4081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50673" rIns="25337" bIns="50673" numCol="1" spcCol="1270" anchor="ctr" anchorCtr="0">
          <a:noAutofit/>
        </a:bodyPr>
        <a:lstStyle/>
        <a:p>
          <a:pPr lvl="0" algn="ctr" defTabSz="844550">
            <a:lnSpc>
              <a:spcPct val="90000"/>
            </a:lnSpc>
            <a:spcBef>
              <a:spcPct val="0"/>
            </a:spcBef>
            <a:spcAft>
              <a:spcPct val="35000"/>
            </a:spcAft>
          </a:pPr>
          <a:r>
            <a:rPr lang="en-US" sz="1900" kern="1200" dirty="0">
              <a:latin typeface="Arial" panose="020B0604020202020204" pitchFamily="34" charset="0"/>
              <a:cs typeface="Arial" panose="020B0604020202020204" pitchFamily="34" charset="0"/>
            </a:rPr>
            <a:t>Pilot Groups </a:t>
          </a:r>
        </a:p>
        <a:p>
          <a:pPr lvl="0" algn="ctr" defTabSz="844550">
            <a:lnSpc>
              <a:spcPct val="90000"/>
            </a:lnSpc>
            <a:spcBef>
              <a:spcPct val="0"/>
            </a:spcBef>
            <a:spcAft>
              <a:spcPct val="35000"/>
            </a:spcAft>
          </a:pPr>
          <a:r>
            <a:rPr lang="en-US" sz="1900" kern="1200" dirty="0">
              <a:latin typeface="Arial" panose="020B0604020202020204" pitchFamily="34" charset="0"/>
              <a:cs typeface="Arial" panose="020B0604020202020204" pitchFamily="34" charset="0"/>
            </a:rPr>
            <a:t>1 and 2</a:t>
          </a:r>
        </a:p>
      </dsp:txBody>
      <dsp:txXfrm>
        <a:off x="4349855" y="1815650"/>
        <a:ext cx="1449149" cy="966099"/>
      </dsp:txXfrm>
    </dsp:sp>
    <dsp:sp modelId="{CA76FB86-06C4-4EB9-AE7E-C97F0E21CFD8}">
      <dsp:nvSpPr>
        <dsp:cNvPr id="0" name=""/>
        <dsp:cNvSpPr/>
      </dsp:nvSpPr>
      <dsp:spPr>
        <a:xfrm>
          <a:off x="5799004" y="1815650"/>
          <a:ext cx="2415248" cy="966099"/>
        </a:xfrm>
        <a:prstGeom prst="chevron">
          <a:avLst/>
        </a:prstGeom>
        <a:solidFill>
          <a:schemeClr val="accent1">
            <a:shade val="50000"/>
            <a:hueOff val="104739"/>
            <a:satOff val="-1999"/>
            <a:lumOff val="2040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50673" rIns="25337" bIns="50673" numCol="1" spcCol="1270" anchor="ctr" anchorCtr="0">
          <a:noAutofit/>
        </a:bodyPr>
        <a:lstStyle/>
        <a:p>
          <a:pPr lvl="0" algn="ctr" defTabSz="844550">
            <a:lnSpc>
              <a:spcPct val="90000"/>
            </a:lnSpc>
            <a:spcBef>
              <a:spcPct val="0"/>
            </a:spcBef>
            <a:spcAft>
              <a:spcPct val="35000"/>
            </a:spcAft>
          </a:pPr>
          <a:r>
            <a:rPr lang="en-US" sz="1900" kern="1200" dirty="0">
              <a:latin typeface="Arial" panose="020B0604020202020204" pitchFamily="34" charset="0"/>
              <a:cs typeface="Arial" panose="020B0604020202020204" pitchFamily="34" charset="0"/>
            </a:rPr>
            <a:t>System Roll Out </a:t>
          </a:r>
        </a:p>
        <a:p>
          <a:pPr lvl="0" algn="ctr" defTabSz="844550">
            <a:lnSpc>
              <a:spcPct val="90000"/>
            </a:lnSpc>
            <a:spcBef>
              <a:spcPct val="0"/>
            </a:spcBef>
            <a:spcAft>
              <a:spcPct val="35000"/>
            </a:spcAft>
          </a:pPr>
          <a:r>
            <a:rPr lang="en-US" sz="1900" kern="1200" dirty="0">
              <a:latin typeface="Arial" panose="020B0604020202020204" pitchFamily="34" charset="0"/>
              <a:cs typeface="Arial" panose="020B0604020202020204" pitchFamily="34" charset="0"/>
            </a:rPr>
            <a:t>1, 2, </a:t>
          </a:r>
          <a:r>
            <a:rPr lang="en-US" sz="1900" kern="1200" dirty="0" smtClean="0">
              <a:latin typeface="Arial" panose="020B0604020202020204" pitchFamily="34" charset="0"/>
              <a:cs typeface="Arial" panose="020B0604020202020204" pitchFamily="34" charset="0"/>
            </a:rPr>
            <a:t>3, …</a:t>
          </a:r>
          <a:endParaRPr lang="en-US" sz="1900" kern="1200" dirty="0">
            <a:latin typeface="Arial" panose="020B0604020202020204" pitchFamily="34" charset="0"/>
            <a:cs typeface="Arial" panose="020B0604020202020204" pitchFamily="34" charset="0"/>
          </a:endParaRPr>
        </a:p>
      </dsp:txBody>
      <dsp:txXfrm>
        <a:off x="6282054" y="1815650"/>
        <a:ext cx="1449149" cy="966099"/>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3"/>
            <a:ext cx="3043131" cy="465455"/>
          </a:xfrm>
          <a:prstGeom prst="rect">
            <a:avLst/>
          </a:prstGeom>
        </p:spPr>
        <p:txBody>
          <a:bodyPr vert="horz" lIns="91941" tIns="45971" rIns="91941" bIns="45971" rtlCol="0"/>
          <a:lstStyle>
            <a:lvl1pPr algn="l">
              <a:defRPr sz="1200"/>
            </a:lvl1pPr>
          </a:lstStyle>
          <a:p>
            <a:endParaRPr lang="en-US" dirty="0"/>
          </a:p>
        </p:txBody>
      </p:sp>
      <p:sp>
        <p:nvSpPr>
          <p:cNvPr id="3" name="Date Placeholder 2"/>
          <p:cNvSpPr>
            <a:spLocks noGrp="1"/>
          </p:cNvSpPr>
          <p:nvPr>
            <p:ph type="dt" sz="quarter" idx="1"/>
          </p:nvPr>
        </p:nvSpPr>
        <p:spPr>
          <a:xfrm>
            <a:off x="3978385" y="3"/>
            <a:ext cx="3043131" cy="465455"/>
          </a:xfrm>
          <a:prstGeom prst="rect">
            <a:avLst/>
          </a:prstGeom>
        </p:spPr>
        <p:txBody>
          <a:bodyPr vert="horz" lIns="91941" tIns="45971" rIns="91941" bIns="45971" rtlCol="0"/>
          <a:lstStyle>
            <a:lvl1pPr algn="r">
              <a:defRPr sz="1200"/>
            </a:lvl1pPr>
          </a:lstStyle>
          <a:p>
            <a:fld id="{C5665B36-4B68-4038-B04C-4259637837E9}" type="datetimeFigureOut">
              <a:rPr lang="en-US" smtClean="0"/>
              <a:pPr/>
              <a:t>1/16/2019</a:t>
            </a:fld>
            <a:endParaRPr lang="en-US" dirty="0"/>
          </a:p>
        </p:txBody>
      </p:sp>
      <p:sp>
        <p:nvSpPr>
          <p:cNvPr id="4" name="Footer Placeholder 3"/>
          <p:cNvSpPr>
            <a:spLocks noGrp="1"/>
          </p:cNvSpPr>
          <p:nvPr>
            <p:ph type="ftr" sz="quarter" idx="2"/>
          </p:nvPr>
        </p:nvSpPr>
        <p:spPr>
          <a:xfrm>
            <a:off x="11" y="8842060"/>
            <a:ext cx="3043131" cy="465455"/>
          </a:xfrm>
          <a:prstGeom prst="rect">
            <a:avLst/>
          </a:prstGeom>
        </p:spPr>
        <p:txBody>
          <a:bodyPr vert="horz" lIns="91941" tIns="45971" rIns="91941" bIns="4597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385" y="8842060"/>
            <a:ext cx="3043131" cy="465455"/>
          </a:xfrm>
          <a:prstGeom prst="rect">
            <a:avLst/>
          </a:prstGeom>
        </p:spPr>
        <p:txBody>
          <a:bodyPr vert="horz" lIns="91941" tIns="45971" rIns="91941" bIns="45971" rtlCol="0" anchor="b"/>
          <a:lstStyle>
            <a:lvl1pPr algn="r">
              <a:defRPr sz="1200"/>
            </a:lvl1pPr>
          </a:lstStyle>
          <a:p>
            <a:fld id="{D13542EC-0850-4146-A731-B7F0AE82D523}" type="slidenum">
              <a:rPr lang="en-US" smtClean="0"/>
              <a:pPr/>
              <a:t>‹#›</a:t>
            </a:fld>
            <a:endParaRPr lang="en-US" dirty="0"/>
          </a:p>
        </p:txBody>
      </p:sp>
    </p:spTree>
    <p:extLst>
      <p:ext uri="{BB962C8B-B14F-4D97-AF65-F5344CB8AC3E}">
        <p14:creationId xmlns:p14="http://schemas.microsoft.com/office/powerpoint/2010/main" val="34186159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1" y="3"/>
            <a:ext cx="3043131" cy="465455"/>
          </a:xfrm>
          <a:prstGeom prst="rect">
            <a:avLst/>
          </a:prstGeom>
        </p:spPr>
        <p:txBody>
          <a:bodyPr vert="horz" lIns="93468" tIns="46733" rIns="93468" bIns="46733" rtlCol="0"/>
          <a:lstStyle>
            <a:lvl1pPr algn="l">
              <a:defRPr sz="1200"/>
            </a:lvl1pPr>
          </a:lstStyle>
          <a:p>
            <a:pPr>
              <a:defRPr/>
            </a:pPr>
            <a:endParaRPr lang="en-US" dirty="0"/>
          </a:p>
        </p:txBody>
      </p:sp>
      <p:sp>
        <p:nvSpPr>
          <p:cNvPr id="3" name="Date Placeholder 2"/>
          <p:cNvSpPr>
            <a:spLocks noGrp="1"/>
          </p:cNvSpPr>
          <p:nvPr>
            <p:ph type="dt" idx="1"/>
          </p:nvPr>
        </p:nvSpPr>
        <p:spPr>
          <a:xfrm>
            <a:off x="3978385" y="3"/>
            <a:ext cx="3043131" cy="465455"/>
          </a:xfrm>
          <a:prstGeom prst="rect">
            <a:avLst/>
          </a:prstGeom>
        </p:spPr>
        <p:txBody>
          <a:bodyPr vert="horz" lIns="93468" tIns="46733" rIns="93468" bIns="46733" rtlCol="0"/>
          <a:lstStyle>
            <a:lvl1pPr algn="r">
              <a:defRPr sz="1200"/>
            </a:lvl1pPr>
          </a:lstStyle>
          <a:p>
            <a:pPr>
              <a:defRPr/>
            </a:pPr>
            <a:fld id="{B899B9D9-9514-4BB5-BD1B-84C8C666A399}" type="datetimeFigureOut">
              <a:rPr lang="en-US"/>
              <a:pPr>
                <a:defRPr/>
              </a:pPr>
              <a:t>1/16/2019</a:t>
            </a:fld>
            <a:endParaRPr lang="en-US" dirty="0"/>
          </a:p>
        </p:txBody>
      </p:sp>
      <p:sp>
        <p:nvSpPr>
          <p:cNvPr id="4" name="Slide Image Placeholder 3"/>
          <p:cNvSpPr>
            <a:spLocks noGrp="1" noRot="1" noChangeAspect="1"/>
          </p:cNvSpPr>
          <p:nvPr>
            <p:ph type="sldImg" idx="2"/>
          </p:nvPr>
        </p:nvSpPr>
        <p:spPr>
          <a:xfrm>
            <a:off x="1185863" y="700088"/>
            <a:ext cx="4652962" cy="3490912"/>
          </a:xfrm>
          <a:prstGeom prst="rect">
            <a:avLst/>
          </a:prstGeom>
          <a:noFill/>
          <a:ln w="12700">
            <a:solidFill>
              <a:prstClr val="black"/>
            </a:solidFill>
          </a:ln>
        </p:spPr>
        <p:txBody>
          <a:bodyPr vert="horz" lIns="93468" tIns="46733" rIns="93468" bIns="46733" rtlCol="0" anchor="ctr"/>
          <a:lstStyle/>
          <a:p>
            <a:pPr lvl="0"/>
            <a:endParaRPr lang="en-US" noProof="0" dirty="0"/>
          </a:p>
        </p:txBody>
      </p:sp>
      <p:sp>
        <p:nvSpPr>
          <p:cNvPr id="5" name="Notes Placeholder 4"/>
          <p:cNvSpPr>
            <a:spLocks noGrp="1"/>
          </p:cNvSpPr>
          <p:nvPr>
            <p:ph type="body" sz="quarter" idx="3"/>
          </p:nvPr>
        </p:nvSpPr>
        <p:spPr>
          <a:xfrm>
            <a:off x="702631" y="4421829"/>
            <a:ext cx="5617843" cy="4189095"/>
          </a:xfrm>
          <a:prstGeom prst="rect">
            <a:avLst/>
          </a:prstGeom>
        </p:spPr>
        <p:txBody>
          <a:bodyPr vert="horz" lIns="93468" tIns="46733" rIns="93468" bIns="4673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1" y="8842060"/>
            <a:ext cx="3043131" cy="465455"/>
          </a:xfrm>
          <a:prstGeom prst="rect">
            <a:avLst/>
          </a:prstGeom>
        </p:spPr>
        <p:txBody>
          <a:bodyPr vert="horz" lIns="93468" tIns="46733" rIns="93468" bIns="46733"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978385" y="8842060"/>
            <a:ext cx="3043131" cy="465455"/>
          </a:xfrm>
          <a:prstGeom prst="rect">
            <a:avLst/>
          </a:prstGeom>
        </p:spPr>
        <p:txBody>
          <a:bodyPr vert="horz" lIns="93468" tIns="46733" rIns="93468" bIns="46733" rtlCol="0" anchor="b"/>
          <a:lstStyle>
            <a:lvl1pPr algn="r">
              <a:defRPr sz="1200"/>
            </a:lvl1pPr>
          </a:lstStyle>
          <a:p>
            <a:pPr>
              <a:defRPr/>
            </a:pPr>
            <a:fld id="{6DD86180-870F-4C4E-80A9-4C1C75E40D3B}" type="slidenum">
              <a:rPr lang="en-US"/>
              <a:pPr>
                <a:defRPr/>
              </a:pPr>
              <a:t>‹#›</a:t>
            </a:fld>
            <a:endParaRPr lang="en-US" dirty="0"/>
          </a:p>
        </p:txBody>
      </p:sp>
    </p:spTree>
    <p:extLst>
      <p:ext uri="{BB962C8B-B14F-4D97-AF65-F5344CB8AC3E}">
        <p14:creationId xmlns:p14="http://schemas.microsoft.com/office/powerpoint/2010/main" val="20224731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a:t>
            </a:r>
            <a:r>
              <a:rPr lang="en-US" baseline="0" dirty="0" smtClean="0"/>
              <a:t> – Introduction and Kick Off</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1</a:t>
            </a:fld>
            <a:endParaRPr lang="en-US" dirty="0"/>
          </a:p>
        </p:txBody>
      </p:sp>
    </p:spTree>
    <p:extLst>
      <p:ext uri="{BB962C8B-B14F-4D97-AF65-F5344CB8AC3E}">
        <p14:creationId xmlns:p14="http://schemas.microsoft.com/office/powerpoint/2010/main" val="10190691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Debbie</a:t>
            </a:r>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10</a:t>
            </a:fld>
            <a:endParaRPr lang="en-US" dirty="0">
              <a:solidFill>
                <a:prstClr val="black"/>
              </a:solidFill>
            </a:endParaRPr>
          </a:p>
        </p:txBody>
      </p:sp>
    </p:spTree>
    <p:extLst>
      <p:ext uri="{BB962C8B-B14F-4D97-AF65-F5344CB8AC3E}">
        <p14:creationId xmlns:p14="http://schemas.microsoft.com/office/powerpoint/2010/main" val="7447734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Debbie</a:t>
            </a:r>
          </a:p>
          <a:p>
            <a:endParaRPr lang="en-US" dirty="0" smtClean="0"/>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11</a:t>
            </a:fld>
            <a:endParaRPr lang="en-US" dirty="0">
              <a:solidFill>
                <a:prstClr val="black"/>
              </a:solidFill>
            </a:endParaRPr>
          </a:p>
        </p:txBody>
      </p:sp>
    </p:spTree>
    <p:extLst>
      <p:ext uri="{BB962C8B-B14F-4D97-AF65-F5344CB8AC3E}">
        <p14:creationId xmlns:p14="http://schemas.microsoft.com/office/powerpoint/2010/main" val="4612631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Debbie Flotteron</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12</a:t>
            </a:fld>
            <a:endParaRPr lang="en-US" dirty="0">
              <a:solidFill>
                <a:prstClr val="black"/>
              </a:solidFill>
            </a:endParaRPr>
          </a:p>
        </p:txBody>
      </p:sp>
    </p:spTree>
    <p:extLst>
      <p:ext uri="{BB962C8B-B14F-4D97-AF65-F5344CB8AC3E}">
        <p14:creationId xmlns:p14="http://schemas.microsoft.com/office/powerpoint/2010/main" val="3971317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Debbie Flotteron</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13</a:t>
            </a:fld>
            <a:endParaRPr lang="en-US" dirty="0">
              <a:solidFill>
                <a:prstClr val="black"/>
              </a:solidFill>
            </a:endParaRPr>
          </a:p>
        </p:txBody>
      </p:sp>
    </p:spTree>
    <p:extLst>
      <p:ext uri="{BB962C8B-B14F-4D97-AF65-F5344CB8AC3E}">
        <p14:creationId xmlns:p14="http://schemas.microsoft.com/office/powerpoint/2010/main" val="457124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Debbie Flotteron</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14</a:t>
            </a:fld>
            <a:endParaRPr lang="en-US" dirty="0">
              <a:solidFill>
                <a:prstClr val="black"/>
              </a:solidFill>
            </a:endParaRPr>
          </a:p>
        </p:txBody>
      </p:sp>
    </p:spTree>
    <p:extLst>
      <p:ext uri="{BB962C8B-B14F-4D97-AF65-F5344CB8AC3E}">
        <p14:creationId xmlns:p14="http://schemas.microsoft.com/office/powerpoint/2010/main" val="374374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a:t>
            </a:r>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15</a:t>
            </a:fld>
            <a:endParaRPr lang="en-US" dirty="0">
              <a:solidFill>
                <a:prstClr val="black"/>
              </a:solidFill>
            </a:endParaRPr>
          </a:p>
        </p:txBody>
      </p:sp>
    </p:spTree>
    <p:extLst>
      <p:ext uri="{BB962C8B-B14F-4D97-AF65-F5344CB8AC3E}">
        <p14:creationId xmlns:p14="http://schemas.microsoft.com/office/powerpoint/2010/main" val="2953304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16</a:t>
            </a:fld>
            <a:endParaRPr lang="en-US" dirty="0">
              <a:solidFill>
                <a:prstClr val="black"/>
              </a:solidFill>
            </a:endParaRPr>
          </a:p>
        </p:txBody>
      </p:sp>
    </p:spTree>
    <p:extLst>
      <p:ext uri="{BB962C8B-B14F-4D97-AF65-F5344CB8AC3E}">
        <p14:creationId xmlns:p14="http://schemas.microsoft.com/office/powerpoint/2010/main" val="614600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17</a:t>
            </a:fld>
            <a:endParaRPr lang="en-US" dirty="0"/>
          </a:p>
        </p:txBody>
      </p:sp>
    </p:spTree>
    <p:extLst>
      <p:ext uri="{BB962C8B-B14F-4D97-AF65-F5344CB8AC3E}">
        <p14:creationId xmlns:p14="http://schemas.microsoft.com/office/powerpoint/2010/main" val="245916817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18</a:t>
            </a:fld>
            <a:endParaRPr lang="en-US" dirty="0"/>
          </a:p>
        </p:txBody>
      </p:sp>
    </p:spTree>
    <p:extLst>
      <p:ext uri="{BB962C8B-B14F-4D97-AF65-F5344CB8AC3E}">
        <p14:creationId xmlns:p14="http://schemas.microsoft.com/office/powerpoint/2010/main" val="41493097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a:t>
            </a:r>
            <a:r>
              <a:rPr lang="en-US" baseline="0" dirty="0" smtClean="0"/>
              <a:t>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19</a:t>
            </a:fld>
            <a:endParaRPr lang="en-US" dirty="0">
              <a:solidFill>
                <a:prstClr val="black"/>
              </a:solidFill>
            </a:endParaRPr>
          </a:p>
        </p:txBody>
      </p:sp>
    </p:spTree>
    <p:extLst>
      <p:ext uri="{BB962C8B-B14F-4D97-AF65-F5344CB8AC3E}">
        <p14:creationId xmlns:p14="http://schemas.microsoft.com/office/powerpoint/2010/main" val="2198162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 Dobbertin    Note:  If we do not have time to address questions submitted, they will be summarized and posted to the UR Procurement Website.</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a:t>
            </a:fld>
            <a:endParaRPr lang="en-US" dirty="0">
              <a:solidFill>
                <a:prstClr val="black"/>
              </a:solidFill>
            </a:endParaRPr>
          </a:p>
        </p:txBody>
      </p:sp>
    </p:spTree>
    <p:extLst>
      <p:ext uri="{BB962C8B-B14F-4D97-AF65-F5344CB8AC3E}">
        <p14:creationId xmlns:p14="http://schemas.microsoft.com/office/powerpoint/2010/main" val="41965690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20</a:t>
            </a:fld>
            <a:endParaRPr lang="en-US" dirty="0">
              <a:solidFill>
                <a:prstClr val="black"/>
              </a:solidFill>
            </a:endParaRPr>
          </a:p>
        </p:txBody>
      </p:sp>
    </p:spTree>
    <p:extLst>
      <p:ext uri="{BB962C8B-B14F-4D97-AF65-F5344CB8AC3E}">
        <p14:creationId xmlns:p14="http://schemas.microsoft.com/office/powerpoint/2010/main" val="42864060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21</a:t>
            </a:fld>
            <a:endParaRPr lang="en-US" dirty="0">
              <a:solidFill>
                <a:prstClr val="black"/>
              </a:solidFill>
            </a:endParaRPr>
          </a:p>
        </p:txBody>
      </p:sp>
    </p:spTree>
    <p:extLst>
      <p:ext uri="{BB962C8B-B14F-4D97-AF65-F5344CB8AC3E}">
        <p14:creationId xmlns:p14="http://schemas.microsoft.com/office/powerpoint/2010/main" val="27649954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22</a:t>
            </a:fld>
            <a:endParaRPr lang="en-US" dirty="0">
              <a:solidFill>
                <a:prstClr val="black"/>
              </a:solidFill>
            </a:endParaRPr>
          </a:p>
        </p:txBody>
      </p:sp>
    </p:spTree>
    <p:extLst>
      <p:ext uri="{BB962C8B-B14F-4D97-AF65-F5344CB8AC3E}">
        <p14:creationId xmlns:p14="http://schemas.microsoft.com/office/powerpoint/2010/main" val="27538156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23</a:t>
            </a:fld>
            <a:endParaRPr lang="en-US" dirty="0">
              <a:solidFill>
                <a:prstClr val="black"/>
              </a:solidFill>
            </a:endParaRPr>
          </a:p>
        </p:txBody>
      </p:sp>
    </p:spTree>
    <p:extLst>
      <p:ext uri="{BB962C8B-B14F-4D97-AF65-F5344CB8AC3E}">
        <p14:creationId xmlns:p14="http://schemas.microsoft.com/office/powerpoint/2010/main" val="2816989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Jill Brock</a:t>
            </a:r>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24</a:t>
            </a:fld>
            <a:endParaRPr lang="en-US" dirty="0">
              <a:solidFill>
                <a:prstClr val="black"/>
              </a:solidFill>
            </a:endParaRPr>
          </a:p>
        </p:txBody>
      </p:sp>
    </p:spTree>
    <p:extLst>
      <p:ext uri="{BB962C8B-B14F-4D97-AF65-F5344CB8AC3E}">
        <p14:creationId xmlns:p14="http://schemas.microsoft.com/office/powerpoint/2010/main" val="242937572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r>
              <a:rPr lang="en-US" baseline="0" dirty="0" smtClean="0"/>
              <a:t> Dobbertin</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25</a:t>
            </a:fld>
            <a:endParaRPr lang="en-US" dirty="0"/>
          </a:p>
        </p:txBody>
      </p:sp>
    </p:spTree>
    <p:extLst>
      <p:ext uri="{BB962C8B-B14F-4D97-AF65-F5344CB8AC3E}">
        <p14:creationId xmlns:p14="http://schemas.microsoft.com/office/powerpoint/2010/main" val="34945881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Jim</a:t>
            </a:r>
          </a:p>
          <a:p>
            <a:endParaRPr lang="en-US" dirty="0" smtClean="0"/>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26</a:t>
            </a:fld>
            <a:endParaRPr lang="en-US" dirty="0">
              <a:solidFill>
                <a:prstClr val="black"/>
              </a:solidFill>
            </a:endParaRPr>
          </a:p>
        </p:txBody>
      </p:sp>
    </p:spTree>
    <p:extLst>
      <p:ext uri="{BB962C8B-B14F-4D97-AF65-F5344CB8AC3E}">
        <p14:creationId xmlns:p14="http://schemas.microsoft.com/office/powerpoint/2010/main" val="231877840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27</a:t>
            </a:fld>
            <a:endParaRPr lang="en-US" dirty="0">
              <a:solidFill>
                <a:prstClr val="black"/>
              </a:solidFill>
            </a:endParaRPr>
          </a:p>
        </p:txBody>
      </p:sp>
    </p:spTree>
    <p:extLst>
      <p:ext uri="{BB962C8B-B14F-4D97-AF65-F5344CB8AC3E}">
        <p14:creationId xmlns:p14="http://schemas.microsoft.com/office/powerpoint/2010/main" val="9688572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28</a:t>
            </a:fld>
            <a:endParaRPr lang="en-US" dirty="0">
              <a:solidFill>
                <a:prstClr val="black"/>
              </a:solidFill>
            </a:endParaRPr>
          </a:p>
        </p:txBody>
      </p:sp>
    </p:spTree>
    <p:extLst>
      <p:ext uri="{BB962C8B-B14F-4D97-AF65-F5344CB8AC3E}">
        <p14:creationId xmlns:p14="http://schemas.microsoft.com/office/powerpoint/2010/main" val="2531531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29</a:t>
            </a:fld>
            <a:endParaRPr lang="en-US" dirty="0">
              <a:solidFill>
                <a:prstClr val="black"/>
              </a:solidFill>
            </a:endParaRPr>
          </a:p>
        </p:txBody>
      </p:sp>
    </p:spTree>
    <p:extLst>
      <p:ext uri="{BB962C8B-B14F-4D97-AF65-F5344CB8AC3E}">
        <p14:creationId xmlns:p14="http://schemas.microsoft.com/office/powerpoint/2010/main" val="640023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Carl Tietjen and Liz Milavec</a:t>
            </a:r>
          </a:p>
          <a:p>
            <a:endParaRPr lang="en-US" dirty="0" smtClean="0"/>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3</a:t>
            </a:fld>
            <a:endParaRPr lang="en-US" dirty="0">
              <a:solidFill>
                <a:prstClr val="black"/>
              </a:solidFill>
            </a:endParaRPr>
          </a:p>
        </p:txBody>
      </p:sp>
    </p:spTree>
    <p:extLst>
      <p:ext uri="{BB962C8B-B14F-4D97-AF65-F5344CB8AC3E}">
        <p14:creationId xmlns:p14="http://schemas.microsoft.com/office/powerpoint/2010/main" val="25688281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30</a:t>
            </a:fld>
            <a:endParaRPr lang="en-US" dirty="0">
              <a:solidFill>
                <a:prstClr val="black"/>
              </a:solidFill>
            </a:endParaRPr>
          </a:p>
        </p:txBody>
      </p:sp>
    </p:spTree>
    <p:extLst>
      <p:ext uri="{BB962C8B-B14F-4D97-AF65-F5344CB8AC3E}">
        <p14:creationId xmlns:p14="http://schemas.microsoft.com/office/powerpoint/2010/main" val="2959074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Katherine Sadoff-Herrick   Are we sure we want to include the P2P Video?</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4</a:t>
            </a:fld>
            <a:endParaRPr lang="en-US" dirty="0"/>
          </a:p>
        </p:txBody>
      </p:sp>
    </p:spTree>
    <p:extLst>
      <p:ext uri="{BB962C8B-B14F-4D97-AF65-F5344CB8AC3E}">
        <p14:creationId xmlns:p14="http://schemas.microsoft.com/office/powerpoint/2010/main" val="1992683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Katherine Sadoff-Herrick</a:t>
            </a:r>
          </a:p>
          <a:p>
            <a:endParaRPr lang="en-US" dirty="0" smtClean="0"/>
          </a:p>
          <a:p>
            <a:endParaRPr lang="en-US" dirty="0"/>
          </a:p>
        </p:txBody>
      </p:sp>
      <p:sp>
        <p:nvSpPr>
          <p:cNvPr id="4" name="Slide Number Placeholder 3"/>
          <p:cNvSpPr>
            <a:spLocks noGrp="1"/>
          </p:cNvSpPr>
          <p:nvPr>
            <p:ph type="sldNum" sz="quarter" idx="10"/>
          </p:nvPr>
        </p:nvSpPr>
        <p:spPr/>
        <p:txBody>
          <a:bodyPr/>
          <a:lstStyle/>
          <a:p>
            <a:pPr defTabSz="932958">
              <a:defRPr/>
            </a:pPr>
            <a:fld id="{6DD86180-870F-4C4E-80A9-4C1C75E40D3B}" type="slidenum">
              <a:rPr lang="en-US">
                <a:solidFill>
                  <a:prstClr val="black"/>
                </a:solidFill>
              </a:rPr>
              <a:pPr defTabSz="932958">
                <a:defRPr/>
              </a:pPr>
              <a:t>5</a:t>
            </a:fld>
            <a:endParaRPr lang="en-US" dirty="0">
              <a:solidFill>
                <a:prstClr val="black"/>
              </a:solidFill>
            </a:endParaRPr>
          </a:p>
        </p:txBody>
      </p:sp>
    </p:spTree>
    <p:extLst>
      <p:ext uri="{BB962C8B-B14F-4D97-AF65-F5344CB8AC3E}">
        <p14:creationId xmlns:p14="http://schemas.microsoft.com/office/powerpoint/2010/main" val="1888901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Katherine Sadoff-Herrick</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6</a:t>
            </a:fld>
            <a:endParaRPr lang="en-US" dirty="0"/>
          </a:p>
        </p:txBody>
      </p:sp>
    </p:spTree>
    <p:extLst>
      <p:ext uri="{BB962C8B-B14F-4D97-AF65-F5344CB8AC3E}">
        <p14:creationId xmlns:p14="http://schemas.microsoft.com/office/powerpoint/2010/main" val="36615857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Katherine Sadoff-Herrick</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7</a:t>
            </a:fld>
            <a:endParaRPr lang="en-US" dirty="0"/>
          </a:p>
        </p:txBody>
      </p:sp>
    </p:spTree>
    <p:extLst>
      <p:ext uri="{BB962C8B-B14F-4D97-AF65-F5344CB8AC3E}">
        <p14:creationId xmlns:p14="http://schemas.microsoft.com/office/powerpoint/2010/main" val="2542199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Katherine Sadoff-Herrick</a:t>
            </a:r>
            <a:endParaRPr lang="en-US" dirty="0"/>
          </a:p>
        </p:txBody>
      </p:sp>
      <p:sp>
        <p:nvSpPr>
          <p:cNvPr id="4" name="Slide Number Placeholder 3"/>
          <p:cNvSpPr>
            <a:spLocks noGrp="1"/>
          </p:cNvSpPr>
          <p:nvPr>
            <p:ph type="sldNum" sz="quarter" idx="10"/>
          </p:nvPr>
        </p:nvSpPr>
        <p:spPr/>
        <p:txBody>
          <a:bodyPr/>
          <a:lstStyle/>
          <a:p>
            <a:pPr>
              <a:defRPr/>
            </a:pPr>
            <a:fld id="{6DD86180-870F-4C4E-80A9-4C1C75E40D3B}" type="slidenum">
              <a:rPr lang="en-US" smtClean="0"/>
              <a:pPr>
                <a:defRPr/>
              </a:pPr>
              <a:t>8</a:t>
            </a:fld>
            <a:endParaRPr lang="en-US" dirty="0"/>
          </a:p>
        </p:txBody>
      </p:sp>
    </p:spTree>
    <p:extLst>
      <p:ext uri="{BB962C8B-B14F-4D97-AF65-F5344CB8AC3E}">
        <p14:creationId xmlns:p14="http://schemas.microsoft.com/office/powerpoint/2010/main" val="36362414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4C93BA-3513-4101-A6FE-9AAD5AEF4851}" type="slidenum">
              <a:rPr lang="en-US" altLang="en-US">
                <a:solidFill>
                  <a:prstClr val="black"/>
                </a:solidFill>
              </a:rPr>
              <a:pPr/>
              <a:t>9</a:t>
            </a:fld>
            <a:endParaRPr lang="en-US" altLang="en-US" dirty="0">
              <a:solidFill>
                <a:prstClr val="black"/>
              </a:solidFill>
            </a:endParaRPr>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altLang="en-US" dirty="0" smtClean="0"/>
              <a:t>Debbie Flotteron</a:t>
            </a:r>
            <a:endParaRPr lang="en-US" altLang="en-US" dirty="0"/>
          </a:p>
        </p:txBody>
      </p:sp>
    </p:spTree>
    <p:extLst>
      <p:ext uri="{BB962C8B-B14F-4D97-AF65-F5344CB8AC3E}">
        <p14:creationId xmlns:p14="http://schemas.microsoft.com/office/powerpoint/2010/main" val="34744852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057400"/>
            <a:ext cx="7772400" cy="1143000"/>
          </a:xfrm>
        </p:spPr>
        <p:txBody>
          <a:bodyPr/>
          <a:lstStyle>
            <a:lvl1pPr>
              <a:defRPr/>
            </a:lvl1pPr>
          </a:lstStyle>
          <a:p>
            <a:pPr lvl="0"/>
            <a:r>
              <a:rPr lang="en-US" altLang="en-US" noProof="0"/>
              <a:t>Click to edit Master title style</a:t>
            </a:r>
          </a:p>
        </p:txBody>
      </p:sp>
      <p:sp>
        <p:nvSpPr>
          <p:cNvPr id="3075" name="Rectangle 3"/>
          <p:cNvSpPr>
            <a:spLocks noGrp="1" noChangeArrowheads="1"/>
          </p:cNvSpPr>
          <p:nvPr>
            <p:ph type="subTitle" idx="1"/>
          </p:nvPr>
        </p:nvSpPr>
        <p:spPr>
          <a:xfrm>
            <a:off x="685800" y="3505200"/>
            <a:ext cx="7772400" cy="1752600"/>
          </a:xfrm>
        </p:spPr>
        <p:txBody>
          <a:bodyPr/>
          <a:lstStyle>
            <a:lvl1pPr marL="0" indent="0" algn="ctr">
              <a:buFont typeface="Wingdings" pitchFamily="124" charset="2"/>
              <a:buNone/>
              <a:defRPr/>
            </a:lvl1pPr>
          </a:lstStyle>
          <a:p>
            <a:pPr lvl="0"/>
            <a:r>
              <a:rPr lang="en-US" altLang="en-US" noProof="0"/>
              <a:t>Click to edit Master subtitle style</a:t>
            </a:r>
          </a:p>
        </p:txBody>
      </p:sp>
      <p:pic>
        <p:nvPicPr>
          <p:cNvPr id="3079" name="Picture 7" descr="footerdar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907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2158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06145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4" name="Picture 9" descr="Hor2color"/>
          <p:cNvPicPr>
            <a:picLocks noChangeAspect="1" noChangeArrowheads="1"/>
          </p:cNvPicPr>
          <p:nvPr userDrawn="1"/>
        </p:nvPicPr>
        <p:blipFill>
          <a:blip r:embed="rId2" cstate="print"/>
          <a:srcRect/>
          <a:stretch>
            <a:fillRect/>
          </a:stretch>
        </p:blipFill>
        <p:spPr bwMode="auto">
          <a:xfrm>
            <a:off x="685800" y="4572000"/>
            <a:ext cx="2286000" cy="1798967"/>
          </a:xfrm>
          <a:prstGeom prst="rect">
            <a:avLst/>
          </a:prstGeom>
          <a:noFill/>
          <a:ln w="9525">
            <a:noFill/>
            <a:miter lim="800000"/>
            <a:headEnd/>
            <a:tailEnd/>
          </a:ln>
        </p:spPr>
      </p:pic>
      <p:sp>
        <p:nvSpPr>
          <p:cNvPr id="5" name="Line 9"/>
          <p:cNvSpPr>
            <a:spLocks noChangeShapeType="1"/>
          </p:cNvSpPr>
          <p:nvPr userDrawn="1"/>
        </p:nvSpPr>
        <p:spPr bwMode="auto">
          <a:xfrm>
            <a:off x="3200400" y="5257800"/>
            <a:ext cx="5943600" cy="0"/>
          </a:xfrm>
          <a:prstGeom prst="line">
            <a:avLst/>
          </a:prstGeom>
          <a:noFill/>
          <a:ln w="50800">
            <a:solidFill>
              <a:srgbClr val="FFDE3B"/>
            </a:solidFill>
            <a:round/>
            <a:headEnd/>
            <a:tailEnd/>
          </a:ln>
        </p:spPr>
        <p:txBody>
          <a:bodyPr/>
          <a:lstStyle/>
          <a:p>
            <a:endParaRPr lang="en-US" dirty="0">
              <a:solidFill>
                <a:srgbClr val="FFFF00"/>
              </a:solidFill>
            </a:endParaRPr>
          </a:p>
        </p:txBody>
      </p:sp>
      <p:sp>
        <p:nvSpPr>
          <p:cNvPr id="11" name="Text Placeholder 10"/>
          <p:cNvSpPr>
            <a:spLocks noGrp="1"/>
          </p:cNvSpPr>
          <p:nvPr>
            <p:ph type="body" sz="quarter" idx="10" hasCustomPrompt="1"/>
          </p:nvPr>
        </p:nvSpPr>
        <p:spPr>
          <a:xfrm>
            <a:off x="685800" y="1676400"/>
            <a:ext cx="7772400" cy="731520"/>
          </a:xfrm>
        </p:spPr>
        <p:txBody>
          <a:bodyPr/>
          <a:lstStyle>
            <a:lvl1pPr marL="0" indent="0">
              <a:buNone/>
              <a:defRPr sz="4400"/>
            </a:lvl1pPr>
            <a:lvl2pPr marL="457200" indent="0">
              <a:buNone/>
              <a:defRPr/>
            </a:lvl2pPr>
          </a:lstStyle>
          <a:p>
            <a:pPr lvl="0"/>
            <a:r>
              <a:rPr lang="en-US" dirty="0"/>
              <a:t>Title</a:t>
            </a:r>
          </a:p>
        </p:txBody>
      </p:sp>
      <p:sp>
        <p:nvSpPr>
          <p:cNvPr id="13" name="Text Placeholder 12"/>
          <p:cNvSpPr>
            <a:spLocks noGrp="1"/>
          </p:cNvSpPr>
          <p:nvPr>
            <p:ph type="body" sz="quarter" idx="11" hasCustomPrompt="1"/>
          </p:nvPr>
        </p:nvSpPr>
        <p:spPr>
          <a:xfrm>
            <a:off x="685800" y="2514600"/>
            <a:ext cx="7772400" cy="584775"/>
          </a:xfrm>
        </p:spPr>
        <p:txBody>
          <a:bodyPr>
            <a:spAutoFit/>
          </a:bodyPr>
          <a:lstStyle>
            <a:lvl1pPr marL="0" indent="0">
              <a:buNone/>
              <a:defRPr sz="3200"/>
            </a:lvl1pPr>
          </a:lstStyle>
          <a:p>
            <a:pPr lvl="0"/>
            <a:r>
              <a:rPr lang="en-US" dirty="0"/>
              <a:t>Subtitle</a:t>
            </a:r>
          </a:p>
        </p:txBody>
      </p:sp>
      <p:sp>
        <p:nvSpPr>
          <p:cNvPr id="16" name="Text Placeholder 12"/>
          <p:cNvSpPr>
            <a:spLocks noGrp="1"/>
          </p:cNvSpPr>
          <p:nvPr>
            <p:ph type="body" sz="quarter" idx="12" hasCustomPrompt="1"/>
          </p:nvPr>
        </p:nvSpPr>
        <p:spPr>
          <a:xfrm>
            <a:off x="685800" y="3581400"/>
            <a:ext cx="1828800" cy="381000"/>
          </a:xfrm>
        </p:spPr>
        <p:txBody>
          <a:bodyPr/>
          <a:lstStyle>
            <a:lvl1pPr marL="0" indent="0" algn="l">
              <a:buNone/>
              <a:defRPr sz="2000"/>
            </a:lvl1pPr>
          </a:lstStyle>
          <a:p>
            <a:pPr lvl="0"/>
            <a:r>
              <a:rPr lang="en-US" dirty="0"/>
              <a:t>Date</a:t>
            </a:r>
          </a:p>
        </p:txBody>
      </p:sp>
    </p:spTree>
    <p:extLst>
      <p:ext uri="{BB962C8B-B14F-4D97-AF65-F5344CB8AC3E}">
        <p14:creationId xmlns:p14="http://schemas.microsoft.com/office/powerpoint/2010/main" val="336532772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6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1413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7633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265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48769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0912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177279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3474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77229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431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36" name="Picture 12" descr="footerdark"/>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6276975"/>
            <a:ext cx="9144000" cy="581025"/>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p:cNvSpPr>
            <a:spLocks noGrp="1" noChangeArrowheads="1"/>
          </p:cNvSpPr>
          <p:nvPr>
            <p:ph type="title"/>
          </p:nvPr>
        </p:nvSpPr>
        <p:spPr bwMode="auto">
          <a:xfrm>
            <a:off x="685800" y="609600"/>
            <a:ext cx="7772400" cy="11430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extLst>
      <p:ext uri="{BB962C8B-B14F-4D97-AF65-F5344CB8AC3E}">
        <p14:creationId xmlns:p14="http://schemas.microsoft.com/office/powerpoint/2010/main" val="2976476352"/>
      </p:ext>
    </p:extLst>
  </p:cSld>
  <p:clrMap bg1="lt1" tx1="dk1" bg2="lt2" tx2="dk2" accent1="accent1" accent2="accent2" accent3="accent3" accent4="accent4" accent5="accent5" accent6="accent6" hlink="hlink" folHlink="folHlink"/>
  <p:sldLayoutIdLst>
    <p:sldLayoutId id="2147484380" r:id="rId1"/>
    <p:sldLayoutId id="2147484381" r:id="rId2"/>
    <p:sldLayoutId id="2147484382" r:id="rId3"/>
    <p:sldLayoutId id="2147484383" r:id="rId4"/>
    <p:sldLayoutId id="2147484384" r:id="rId5"/>
    <p:sldLayoutId id="2147484385" r:id="rId6"/>
    <p:sldLayoutId id="2147484386" r:id="rId7"/>
    <p:sldLayoutId id="2147484387" r:id="rId8"/>
    <p:sldLayoutId id="2147484388" r:id="rId9"/>
    <p:sldLayoutId id="2147484389" r:id="rId10"/>
    <p:sldLayoutId id="2147484390" r:id="rId11"/>
    <p:sldLayoutId id="2147484391" r:id="rId12"/>
    <p:sldLayoutId id="2147484392" r:id="rId13"/>
  </p:sldLayoutIdLst>
  <p:hf sldNum="0"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p:titleStyle>
    <p:bodyStyle>
      <a:lvl1pPr marL="342900" indent="-342900" algn="l" rtl="0" fontAlgn="base">
        <a:spcBef>
          <a:spcPct val="20000"/>
        </a:spcBef>
        <a:spcAft>
          <a:spcPct val="0"/>
        </a:spcAft>
        <a:buFont typeface="Wingdings" pitchFamily="124" charset="2"/>
        <a:buChar char="§"/>
        <a:defRPr sz="3200">
          <a:solidFill>
            <a:schemeClr val="tx1"/>
          </a:solidFill>
          <a:latin typeface="+mn-lt"/>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mn-lt"/>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mn-lt"/>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mn-lt"/>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mn-lt"/>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rochester.edu/adminfinance/urprocurement/frequently-asked-question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URProcurement@rochester.edu"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service.rochester.edu/procurement"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www.rochester.edu/adminfinance/urprocurement"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hyperlink" Target="mailto:URProcurement@Rochester.edu"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service.rochester.edu/procuremen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urldefense.proofpoint.com/v2/url?u=https-3A__youtu.be_JMeVA-2D7LZnw&amp;d=DwMGaQ&amp;c=4sF48jRmVAe_CH-k9mXYXEGfSnM3bY53YSKuLUQRxhA&amp;r=bey2K6LMBZ79c6sIq4C-aQOzTvgXwbAMSGeVHQIflq9oXZPfIZ-_Ehpt962J9Gh4&amp;m=wfjmVgGQsil734MrTP9GSOYMC3mNKgB419nSeMwEKcE&amp;s=NTpfdzzyK4u9AcXYk0aZRIg2rpg-WKu5ZfQWBtzxrDc&amp;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rochester.edu/adminfinance/finance/FinanceForms.html"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hyperlink" Target="http://commons.wikimedia.org/wiki/File:Blue_check_PD.svg" TargetMode="External"/><Relationship Id="rId5" Type="http://schemas.microsoft.com/office/2007/relationships/hdphoto" Target="../media/hdphoto1.wdp"/><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a:latin typeface="Arial Narrow" panose="020B0606020202030204" pitchFamily="34" charset="0"/>
              </a:rPr>
              <a:t>Procure to Pay Project</a:t>
            </a:r>
          </a:p>
        </p:txBody>
      </p:sp>
      <p:sp>
        <p:nvSpPr>
          <p:cNvPr id="3" name="Text Placeholder 2"/>
          <p:cNvSpPr>
            <a:spLocks noGrp="1"/>
          </p:cNvSpPr>
          <p:nvPr>
            <p:ph type="body" sz="quarter" idx="11"/>
          </p:nvPr>
        </p:nvSpPr>
        <p:spPr>
          <a:xfrm>
            <a:off x="685800" y="2514600"/>
            <a:ext cx="7772400" cy="1668149"/>
          </a:xfrm>
        </p:spPr>
        <p:txBody>
          <a:bodyPr/>
          <a:lstStyle/>
          <a:p>
            <a:r>
              <a:rPr lang="en-US" sz="4000" dirty="0" smtClean="0">
                <a:latin typeface="Arial Narrow" panose="020B0606020202030204" pitchFamily="34" charset="0"/>
              </a:rPr>
              <a:t>Demo Days</a:t>
            </a:r>
          </a:p>
          <a:p>
            <a:endParaRPr lang="en-US" dirty="0">
              <a:latin typeface="Arial Narrow" panose="020B0606020202030204" pitchFamily="34" charset="0"/>
            </a:endParaRPr>
          </a:p>
          <a:p>
            <a:r>
              <a:rPr lang="en-US" sz="2000" dirty="0" smtClean="0">
                <a:latin typeface="Arial Narrow" panose="020B0606020202030204" pitchFamily="34" charset="0"/>
              </a:rPr>
              <a:t>January 15, 2019</a:t>
            </a:r>
            <a:endParaRPr lang="en-US" sz="2000" dirty="0">
              <a:latin typeface="Arial Narrow" panose="020B0606020202030204" pitchFamily="34" charset="0"/>
            </a:endParaRPr>
          </a:p>
        </p:txBody>
      </p:sp>
      <p:pic>
        <p:nvPicPr>
          <p:cNvPr id="4" name="Content Placeholder 3"/>
          <p:cNvPicPr>
            <a:picLocks noChangeAspect="1"/>
          </p:cNvPicPr>
          <p:nvPr/>
        </p:nvPicPr>
        <p:blipFill>
          <a:blip r:embed="rId3"/>
          <a:stretch>
            <a:fillRect/>
          </a:stretch>
        </p:blipFill>
        <p:spPr>
          <a:xfrm>
            <a:off x="3886200" y="3276600"/>
            <a:ext cx="4771607" cy="1676400"/>
          </a:xfrm>
          <a:prstGeom prst="rect">
            <a:avLst/>
          </a:prstGeom>
        </p:spPr>
      </p:pic>
    </p:spTree>
    <p:extLst>
      <p:ext uri="{BB962C8B-B14F-4D97-AF65-F5344CB8AC3E}">
        <p14:creationId xmlns:p14="http://schemas.microsoft.com/office/powerpoint/2010/main" val="63641141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smtClean="0">
                <a:latin typeface="Arial Narrow" panose="020B0606020202030204" pitchFamily="34" charset="0"/>
              </a:rPr>
              <a:t>Workday Procurement Dashboard</a:t>
            </a:r>
            <a:endParaRPr lang="en-US" sz="36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10</a:t>
            </a:r>
            <a:endParaRPr lang="en-US" sz="1200" dirty="0">
              <a:solidFill>
                <a:schemeClr val="bg1"/>
              </a:solidFill>
            </a:endParaRPr>
          </a:p>
        </p:txBody>
      </p:sp>
      <p:pic>
        <p:nvPicPr>
          <p:cNvPr id="7" name="Picture 6"/>
          <p:cNvPicPr>
            <a:picLocks noChangeAspect="1"/>
          </p:cNvPicPr>
          <p:nvPr/>
        </p:nvPicPr>
        <p:blipFill>
          <a:blip r:embed="rId3"/>
          <a:stretch>
            <a:fillRect/>
          </a:stretch>
        </p:blipFill>
        <p:spPr>
          <a:xfrm>
            <a:off x="301727" y="1946339"/>
            <a:ext cx="8578022" cy="3505200"/>
          </a:xfrm>
          <a:prstGeom prst="rect">
            <a:avLst/>
          </a:prstGeom>
        </p:spPr>
      </p:pic>
      <p:sp>
        <p:nvSpPr>
          <p:cNvPr id="9" name="TextBox 8"/>
          <p:cNvSpPr txBox="1"/>
          <p:nvPr/>
        </p:nvSpPr>
        <p:spPr>
          <a:xfrm>
            <a:off x="475938" y="1280564"/>
            <a:ext cx="5696262" cy="369332"/>
          </a:xfrm>
          <a:prstGeom prst="rect">
            <a:avLst/>
          </a:prstGeom>
          <a:noFill/>
        </p:spPr>
        <p:txBody>
          <a:bodyPr wrap="square" rtlCol="0">
            <a:spAutoFit/>
          </a:bodyPr>
          <a:lstStyle/>
          <a:p>
            <a:r>
              <a:rPr lang="en-US" dirty="0" smtClean="0"/>
              <a:t>My Supplier Invoice Requests (Previously F4)</a:t>
            </a:r>
            <a:endParaRPr lang="en-US" dirty="0"/>
          </a:p>
        </p:txBody>
      </p:sp>
    </p:spTree>
    <p:extLst>
      <p:ext uri="{BB962C8B-B14F-4D97-AF65-F5344CB8AC3E}">
        <p14:creationId xmlns:p14="http://schemas.microsoft.com/office/powerpoint/2010/main" val="3677327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smtClean="0">
                <a:latin typeface="Arial Narrow" panose="020B0606020202030204" pitchFamily="34" charset="0"/>
              </a:rPr>
              <a:t>Workday Procurement Dashboard</a:t>
            </a:r>
            <a:endParaRPr lang="en-US" sz="36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11</a:t>
            </a:r>
            <a:endParaRPr lang="en-US" sz="1200" dirty="0">
              <a:solidFill>
                <a:schemeClr val="bg1"/>
              </a:solidFill>
            </a:endParaRPr>
          </a:p>
        </p:txBody>
      </p:sp>
      <p:pic>
        <p:nvPicPr>
          <p:cNvPr id="9" name="Content Placeholder 8"/>
          <p:cNvPicPr>
            <a:picLocks noGrp="1" noChangeAspect="1"/>
          </p:cNvPicPr>
          <p:nvPr>
            <p:ph idx="1"/>
          </p:nvPr>
        </p:nvPicPr>
        <p:blipFill>
          <a:blip r:embed="rId3"/>
          <a:stretch>
            <a:fillRect/>
          </a:stretch>
        </p:blipFill>
        <p:spPr>
          <a:xfrm>
            <a:off x="459662" y="1828800"/>
            <a:ext cx="8433500" cy="3957010"/>
          </a:xfrm>
          <a:prstGeom prst="rect">
            <a:avLst/>
          </a:prstGeom>
        </p:spPr>
      </p:pic>
      <p:sp>
        <p:nvSpPr>
          <p:cNvPr id="10" name="TextBox 9"/>
          <p:cNvSpPr txBox="1"/>
          <p:nvPr/>
        </p:nvSpPr>
        <p:spPr>
          <a:xfrm>
            <a:off x="685800" y="1143000"/>
            <a:ext cx="4114800" cy="369332"/>
          </a:xfrm>
          <a:prstGeom prst="rect">
            <a:avLst/>
          </a:prstGeom>
          <a:noFill/>
        </p:spPr>
        <p:txBody>
          <a:bodyPr wrap="square" rtlCol="0">
            <a:spAutoFit/>
          </a:bodyPr>
          <a:lstStyle/>
          <a:p>
            <a:r>
              <a:rPr lang="en-US" dirty="0" smtClean="0"/>
              <a:t>My Requisitions</a:t>
            </a:r>
            <a:endParaRPr lang="en-US" dirty="0"/>
          </a:p>
        </p:txBody>
      </p:sp>
    </p:spTree>
    <p:extLst>
      <p:ext uri="{BB962C8B-B14F-4D97-AF65-F5344CB8AC3E}">
        <p14:creationId xmlns:p14="http://schemas.microsoft.com/office/powerpoint/2010/main" val="4117444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419099" y="1295400"/>
            <a:ext cx="8305800" cy="3674475"/>
          </a:xfrm>
          <a:prstGeom prst="rect">
            <a:avLst/>
          </a:prstGeom>
        </p:spPr>
      </p:pic>
      <p:sp>
        <p:nvSpPr>
          <p:cNvPr id="6" name="Rounded Rectangular Callout 5"/>
          <p:cNvSpPr/>
          <p:nvPr/>
        </p:nvSpPr>
        <p:spPr bwMode="auto">
          <a:xfrm>
            <a:off x="5791200" y="1523999"/>
            <a:ext cx="1905000" cy="388437"/>
          </a:xfrm>
          <a:prstGeom prst="wedgeRoundRectCallout">
            <a:avLst>
              <a:gd name="adj1" fmla="val -60682"/>
              <a:gd name="adj2" fmla="val 109670"/>
              <a:gd name="adj3" fmla="val 16667"/>
            </a:avLst>
          </a:prstGeom>
          <a:noFill/>
          <a:ln w="190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MS Pゴシック" pitchFamily="-92" charset="-128"/>
              </a:rPr>
              <a:t>Search Products</a:t>
            </a:r>
          </a:p>
        </p:txBody>
      </p:sp>
      <p:sp>
        <p:nvSpPr>
          <p:cNvPr id="7" name="Rounded Rectangular Callout 6"/>
          <p:cNvSpPr/>
          <p:nvPr/>
        </p:nvSpPr>
        <p:spPr bwMode="auto">
          <a:xfrm>
            <a:off x="3733800" y="5291463"/>
            <a:ext cx="1905000" cy="457200"/>
          </a:xfrm>
          <a:prstGeom prst="wedgeRoundRectCallout">
            <a:avLst>
              <a:gd name="adj1" fmla="val -55700"/>
              <a:gd name="adj2" fmla="val -197878"/>
              <a:gd name="adj3" fmla="val 16667"/>
            </a:avLst>
          </a:prstGeom>
          <a:noFill/>
          <a:ln w="190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a:ln>
                  <a:noFill/>
                </a:ln>
                <a:solidFill>
                  <a:schemeClr val="tx1"/>
                </a:solidFill>
                <a:effectLst/>
                <a:latin typeface="Arial" charset="0"/>
                <a:ea typeface="MS Pゴシック" pitchFamily="-92" charset="-128"/>
              </a:rPr>
              <a:t>Supplier Websites</a:t>
            </a:r>
          </a:p>
        </p:txBody>
      </p:sp>
      <p:sp>
        <p:nvSpPr>
          <p:cNvPr id="8" name="Title 1">
            <a:extLst>
              <a:ext uri="{FF2B5EF4-FFF2-40B4-BE49-F238E27FC236}">
                <a16:creationId xmlns:a16="http://schemas.microsoft.com/office/drawing/2014/main" id="{90079A5F-940A-48E3-A4F6-5272DE78D951}"/>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Procure to Pay: </a:t>
            </a:r>
            <a:r>
              <a:rPr lang="en-US" sz="3600" kern="0" dirty="0" smtClean="0">
                <a:latin typeface="Arial Narrow" panose="020B0606020202030204" pitchFamily="34" charset="0"/>
              </a:rPr>
              <a:t>Marketplace</a:t>
            </a:r>
            <a:endParaRPr lang="en-US" sz="3600" kern="0" dirty="0">
              <a:latin typeface="Arial Narrow" panose="020B0606020202030204" pitchFamily="34" charset="0"/>
            </a:endParaRPr>
          </a:p>
        </p:txBody>
      </p:sp>
      <p:cxnSp>
        <p:nvCxnSpPr>
          <p:cNvPr id="9" name="Straight Connector 8">
            <a:extLst>
              <a:ext uri="{FF2B5EF4-FFF2-40B4-BE49-F238E27FC236}">
                <a16:creationId xmlns:a16="http://schemas.microsoft.com/office/drawing/2014/main" id="{544FE7E6-47D1-44CC-9609-FB29D403D0D0}"/>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12</a:t>
            </a:r>
            <a:endParaRPr lang="en-US" sz="1200" dirty="0">
              <a:solidFill>
                <a:schemeClr val="bg1"/>
              </a:solidFill>
            </a:endParaRPr>
          </a:p>
        </p:txBody>
      </p:sp>
    </p:spTree>
    <p:extLst>
      <p:ext uri="{BB962C8B-B14F-4D97-AF65-F5344CB8AC3E}">
        <p14:creationId xmlns:p14="http://schemas.microsoft.com/office/powerpoint/2010/main" val="1723011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a:xfrm>
            <a:off x="481856" y="1219200"/>
            <a:ext cx="8229600" cy="4724400"/>
          </a:xfrm>
        </p:spPr>
        <p:txBody>
          <a:bodyPr anchor="ctr">
            <a:noAutofit/>
          </a:bodyPr>
          <a:lstStyle/>
          <a:p>
            <a:r>
              <a:rPr lang="en-US" sz="2400" dirty="0" smtClean="0">
                <a:latin typeface="Arial Narrow" panose="020B0606020202030204" pitchFamily="34" charset="0"/>
              </a:rPr>
              <a:t>Supplier </a:t>
            </a:r>
            <a:r>
              <a:rPr lang="en-US" sz="2400" dirty="0">
                <a:latin typeface="Arial Narrow" panose="020B0606020202030204" pitchFamily="34" charset="0"/>
              </a:rPr>
              <a:t>catalogues </a:t>
            </a:r>
            <a:r>
              <a:rPr lang="en-US" sz="2400" dirty="0" smtClean="0">
                <a:latin typeface="Arial Narrow" panose="020B0606020202030204" pitchFamily="34" charset="0"/>
              </a:rPr>
              <a:t>reside in the Marketplace </a:t>
            </a:r>
          </a:p>
          <a:p>
            <a:endParaRPr lang="en-US" sz="2400" dirty="0">
              <a:latin typeface="Arial Narrow" panose="020B0606020202030204" pitchFamily="34" charset="0"/>
            </a:endParaRPr>
          </a:p>
          <a:p>
            <a:r>
              <a:rPr lang="en-US" sz="2400" dirty="0" smtClean="0">
                <a:latin typeface="Arial Narrow" panose="020B0606020202030204" pitchFamily="34" charset="0"/>
              </a:rPr>
              <a:t>Where </a:t>
            </a:r>
            <a:r>
              <a:rPr lang="en-US" sz="2400" dirty="0">
                <a:latin typeface="Arial Narrow" panose="020B0606020202030204" pitchFamily="34" charset="0"/>
              </a:rPr>
              <a:t>applicable, university contract pricing will be available</a:t>
            </a:r>
          </a:p>
          <a:p>
            <a:endParaRPr lang="en-US" sz="2400" dirty="0" smtClean="0">
              <a:latin typeface="Arial Narrow" panose="020B0606020202030204" pitchFamily="34" charset="0"/>
            </a:endParaRPr>
          </a:p>
          <a:p>
            <a:r>
              <a:rPr lang="en-US" sz="2400" dirty="0" smtClean="0">
                <a:latin typeface="Arial Narrow" panose="020B0606020202030204" pitchFamily="34" charset="0"/>
              </a:rPr>
              <a:t>Provide </a:t>
            </a:r>
            <a:r>
              <a:rPr lang="en-US" sz="2400" dirty="0">
                <a:latin typeface="Arial Narrow" panose="020B0606020202030204" pitchFamily="34" charset="0"/>
              </a:rPr>
              <a:t>users with a streamlined and consolidated shopping experience</a:t>
            </a:r>
          </a:p>
          <a:p>
            <a:endParaRPr lang="en-US" sz="2400" dirty="0" smtClean="0">
              <a:latin typeface="Arial Narrow" panose="020B0606020202030204" pitchFamily="34" charset="0"/>
            </a:endParaRPr>
          </a:p>
          <a:p>
            <a:r>
              <a:rPr lang="en-US" sz="2400" dirty="0" smtClean="0">
                <a:latin typeface="Arial Narrow" panose="020B0606020202030204" pitchFamily="34" charset="0"/>
              </a:rPr>
              <a:t>Additional </a:t>
            </a:r>
            <a:r>
              <a:rPr lang="en-US" sz="2400" dirty="0">
                <a:latin typeface="Arial Narrow" panose="020B0606020202030204" pitchFamily="34" charset="0"/>
              </a:rPr>
              <a:t>suppliers will be added as validation is complete</a:t>
            </a:r>
          </a:p>
          <a:p>
            <a:endParaRPr lang="en-US" sz="2400" dirty="0" smtClean="0">
              <a:latin typeface="Arial Narrow" panose="020B0606020202030204" pitchFamily="34" charset="0"/>
            </a:endParaRPr>
          </a:p>
          <a:p>
            <a:r>
              <a:rPr lang="en-US" sz="2400" dirty="0" smtClean="0">
                <a:latin typeface="Arial Narrow" panose="020B0606020202030204" pitchFamily="34" charset="0"/>
              </a:rPr>
              <a:t>Workday </a:t>
            </a:r>
            <a:r>
              <a:rPr lang="en-US" sz="2400" dirty="0">
                <a:latin typeface="Arial Narrow" panose="020B0606020202030204" pitchFamily="34" charset="0"/>
              </a:rPr>
              <a:t>will continue to be used for non-catalogue items such as services and specialty </a:t>
            </a:r>
            <a:r>
              <a:rPr lang="en-US" sz="2400" dirty="0" smtClean="0">
                <a:latin typeface="Arial Narrow" panose="020B0606020202030204" pitchFamily="34" charset="0"/>
              </a:rPr>
              <a:t>goods</a:t>
            </a:r>
            <a:endParaRPr lang="en-US" sz="2400" dirty="0">
              <a:latin typeface="Arial Narrow" panose="020B0606020202030204" pitchFamily="34" charset="0"/>
            </a:endParaRPr>
          </a:p>
        </p:txBody>
      </p:sp>
      <p:sp>
        <p:nvSpPr>
          <p:cNvPr id="6" name="Title 1">
            <a:extLst>
              <a:ext uri="{FF2B5EF4-FFF2-40B4-BE49-F238E27FC236}">
                <a16:creationId xmlns:a16="http://schemas.microsoft.com/office/drawing/2014/main" id="{6ECADC5E-A4DC-4428-AC5D-2BEE41724F4B}"/>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Narrow" panose="020B0606020202030204" pitchFamily="34" charset="0"/>
              </a:rPr>
              <a:t>P2P: </a:t>
            </a:r>
            <a:r>
              <a:rPr lang="en-US" sz="3200" kern="0" dirty="0">
                <a:latin typeface="Arial Narrow" panose="020B0606020202030204" pitchFamily="34" charset="0"/>
              </a:rPr>
              <a:t>Supplier Catalogues the in Marketplace</a:t>
            </a:r>
            <a:endParaRPr lang="en-US" sz="4000" kern="0" dirty="0">
              <a:latin typeface="Arial Narrow" panose="020B0606020202030204" pitchFamily="34" charset="0"/>
            </a:endParaRPr>
          </a:p>
        </p:txBody>
      </p:sp>
      <p:cxnSp>
        <p:nvCxnSpPr>
          <p:cNvPr id="7" name="Straight Connector 6">
            <a:extLst>
              <a:ext uri="{FF2B5EF4-FFF2-40B4-BE49-F238E27FC236}">
                <a16:creationId xmlns:a16="http://schemas.microsoft.com/office/drawing/2014/main" id="{1EE62595-EA44-4019-AA11-137355828CF8}"/>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13</a:t>
            </a:r>
            <a:endParaRPr lang="en-US" sz="1200" dirty="0">
              <a:solidFill>
                <a:schemeClr val="bg1"/>
              </a:solidFill>
            </a:endParaRPr>
          </a:p>
        </p:txBody>
      </p:sp>
    </p:spTree>
    <p:extLst>
      <p:ext uri="{BB962C8B-B14F-4D97-AF65-F5344CB8AC3E}">
        <p14:creationId xmlns:p14="http://schemas.microsoft.com/office/powerpoint/2010/main" val="19083919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04A52437-D602-464A-9199-3F4DC764E401}"/>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Procure to Pay: </a:t>
            </a:r>
            <a:r>
              <a:rPr lang="en-US" sz="3600" kern="0" dirty="0" smtClean="0">
                <a:latin typeface="Arial Narrow" panose="020B0606020202030204" pitchFamily="34" charset="0"/>
              </a:rPr>
              <a:t>Supplier </a:t>
            </a:r>
            <a:r>
              <a:rPr lang="en-US" sz="3600" kern="0" dirty="0">
                <a:latin typeface="Arial Narrow" panose="020B0606020202030204" pitchFamily="34" charset="0"/>
              </a:rPr>
              <a:t>Catalogues</a:t>
            </a:r>
          </a:p>
        </p:txBody>
      </p:sp>
      <p:cxnSp>
        <p:nvCxnSpPr>
          <p:cNvPr id="12" name="Straight Connector 11">
            <a:extLst>
              <a:ext uri="{FF2B5EF4-FFF2-40B4-BE49-F238E27FC236}">
                <a16:creationId xmlns:a16="http://schemas.microsoft.com/office/drawing/2014/main" id="{5E3A1F66-6A41-4E4F-A728-27608FDBC325}"/>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14</a:t>
            </a:r>
            <a:endParaRPr lang="en-US" sz="1200" dirty="0">
              <a:solidFill>
                <a:schemeClr val="bg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948874598"/>
              </p:ext>
            </p:extLst>
          </p:nvPr>
        </p:nvGraphicFramePr>
        <p:xfrm>
          <a:off x="461142" y="1828800"/>
          <a:ext cx="8077200" cy="3200400"/>
        </p:xfrm>
        <a:graphic>
          <a:graphicData uri="http://schemas.openxmlformats.org/drawingml/2006/table">
            <a:tbl>
              <a:tblPr>
                <a:effectLst/>
              </a:tblPr>
              <a:tblGrid>
                <a:gridCol w="4038600">
                  <a:extLst>
                    <a:ext uri="{9D8B030D-6E8A-4147-A177-3AD203B41FA5}">
                      <a16:colId xmlns:a16="http://schemas.microsoft.com/office/drawing/2014/main" val="1920896726"/>
                    </a:ext>
                  </a:extLst>
                </a:gridCol>
                <a:gridCol w="4038600">
                  <a:extLst>
                    <a:ext uri="{9D8B030D-6E8A-4147-A177-3AD203B41FA5}">
                      <a16:colId xmlns:a16="http://schemas.microsoft.com/office/drawing/2014/main" val="2819919629"/>
                    </a:ext>
                  </a:extLst>
                </a:gridCol>
              </a:tblGrid>
              <a:tr h="320040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Airgas USA LLC</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Beckman Coulter</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Bio-Rad Laboratories</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EMD Millipore Corp</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Dupli Graphics    </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Fisher Scientific</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Hill and Markes, Inc.</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Integrated DNA Technologies Inc.</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Johnston Paper </a:t>
                      </a:r>
                    </a:p>
                  </a:txBody>
                  <a:tcPr marL="91446" marR="91446" marT="45701" marB="4570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Krackeler Scientific Inc</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Laboratory Products Sales</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Life Technologies</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McMaster-Carr Supply Company</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Sedgwick</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Sigma-Aldrich</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Staples</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VWR International</a:t>
                      </a:r>
                    </a:p>
                    <a:p>
                      <a:pPr marL="228600" marR="0" lvl="0" indent="-228600" algn="l" defTabSz="914400" rtl="0" eaLnBrk="1" fontAlgn="base" latinLnBrk="0" hangingPunct="1">
                        <a:lnSpc>
                          <a:spcPct val="100000"/>
                        </a:lnSpc>
                        <a:spcBef>
                          <a:spcPts val="0"/>
                        </a:spcBef>
                        <a:spcAft>
                          <a:spcPts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2">
                              <a:lumMod val="75000"/>
                            </a:schemeClr>
                          </a:solidFill>
                          <a:effectLst/>
                          <a:latin typeface="Calibri" panose="020F0502020204030204" pitchFamily="34" charset="0"/>
                          <a:cs typeface="Arial" charset="0"/>
                        </a:rPr>
                        <a:t>Workplace Interiors</a:t>
                      </a:r>
                    </a:p>
                  </a:txBody>
                  <a:tcPr marL="91446" marR="91446" marT="45701" marB="4570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33637714"/>
                  </a:ext>
                </a:extLst>
              </a:tr>
            </a:tbl>
          </a:graphicData>
        </a:graphic>
      </p:graphicFrame>
    </p:spTree>
    <p:extLst>
      <p:ext uri="{BB962C8B-B14F-4D97-AF65-F5344CB8AC3E}">
        <p14:creationId xmlns:p14="http://schemas.microsoft.com/office/powerpoint/2010/main" val="35050664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4"/>
          <p:cNvSpPr>
            <a:spLocks noGrp="1"/>
          </p:cNvSpPr>
          <p:nvPr>
            <p:ph idx="1"/>
          </p:nvPr>
        </p:nvSpPr>
        <p:spPr>
          <a:xfrm>
            <a:off x="457200" y="1143000"/>
            <a:ext cx="8229600" cy="5105400"/>
          </a:xfrm>
        </p:spPr>
        <p:txBody>
          <a:bodyPr>
            <a:noAutofit/>
          </a:bodyPr>
          <a:lstStyle/>
          <a:p>
            <a:r>
              <a:rPr lang="en-US" sz="2000" b="1" dirty="0">
                <a:latin typeface="Arial Narrow" panose="020B0606020202030204" pitchFamily="34" charset="0"/>
              </a:rPr>
              <a:t>Purchase Requisitioner</a:t>
            </a:r>
          </a:p>
          <a:p>
            <a:pPr lvl="1">
              <a:buFont typeface="Arial Narrow" panose="020B0606020202030204" pitchFamily="34" charset="0"/>
              <a:buChar char="–"/>
            </a:pPr>
            <a:r>
              <a:rPr lang="en-US" sz="1800" dirty="0">
                <a:latin typeface="Arial Narrow" panose="020B0606020202030204" pitchFamily="34" charset="0"/>
              </a:rPr>
              <a:t>Complete purchase requisition</a:t>
            </a:r>
          </a:p>
          <a:p>
            <a:pPr lvl="1">
              <a:buFont typeface="Arial Narrow" panose="020B0606020202030204" pitchFamily="34" charset="0"/>
              <a:buChar char="–"/>
            </a:pPr>
            <a:r>
              <a:rPr lang="en-US" sz="1800" dirty="0">
                <a:latin typeface="Arial Narrow" panose="020B0606020202030204" pitchFamily="34" charset="0"/>
              </a:rPr>
              <a:t>Build shopping cart for catalogued items</a:t>
            </a:r>
          </a:p>
          <a:p>
            <a:r>
              <a:rPr lang="en-US" sz="2000" b="1" dirty="0">
                <a:latin typeface="Arial Narrow" panose="020B0606020202030204" pitchFamily="34" charset="0"/>
              </a:rPr>
              <a:t>Supplier Invoice Requester</a:t>
            </a:r>
          </a:p>
          <a:p>
            <a:pPr lvl="1">
              <a:buFont typeface="Arial Narrow" panose="020B0606020202030204" pitchFamily="34" charset="0"/>
              <a:buChar char="–"/>
            </a:pPr>
            <a:r>
              <a:rPr lang="en-US" sz="1800" dirty="0">
                <a:latin typeface="Arial Narrow" panose="020B0606020202030204" pitchFamily="34" charset="0"/>
              </a:rPr>
              <a:t>Complete supplier invoice requests</a:t>
            </a:r>
          </a:p>
          <a:p>
            <a:pPr lvl="1">
              <a:buFont typeface="Arial Narrow" panose="020B0606020202030204" pitchFamily="34" charset="0"/>
              <a:buChar char="–"/>
            </a:pPr>
            <a:r>
              <a:rPr lang="en-US" sz="1800" dirty="0">
                <a:latin typeface="Arial Narrow" panose="020B0606020202030204" pitchFamily="34" charset="0"/>
              </a:rPr>
              <a:t>Answer questionnaire</a:t>
            </a:r>
          </a:p>
          <a:p>
            <a:r>
              <a:rPr lang="en-US" sz="2000" b="1" dirty="0">
                <a:latin typeface="Arial Narrow" panose="020B0606020202030204" pitchFamily="34" charset="0"/>
              </a:rPr>
              <a:t>FAO Manager</a:t>
            </a:r>
          </a:p>
          <a:p>
            <a:pPr lvl="1">
              <a:buFont typeface="Arial Narrow" panose="020B0606020202030204" pitchFamily="34" charset="0"/>
              <a:buChar char="–"/>
            </a:pPr>
            <a:r>
              <a:rPr lang="en-US" sz="1800" dirty="0">
                <a:latin typeface="Arial Narrow" panose="020B0606020202030204" pitchFamily="34" charset="0"/>
              </a:rPr>
              <a:t>Approve all purchases</a:t>
            </a:r>
          </a:p>
          <a:p>
            <a:r>
              <a:rPr lang="en-US" sz="2000" b="1" dirty="0">
                <a:latin typeface="Arial Narrow" panose="020B0606020202030204" pitchFamily="34" charset="0"/>
              </a:rPr>
              <a:t>Cost Center Manager</a:t>
            </a:r>
          </a:p>
          <a:p>
            <a:pPr lvl="1">
              <a:buFont typeface="Arial Narrow" panose="020B0606020202030204" pitchFamily="34" charset="0"/>
              <a:buChar char="–"/>
            </a:pPr>
            <a:r>
              <a:rPr lang="en-US" sz="1800" dirty="0">
                <a:latin typeface="Arial Narrow" panose="020B0606020202030204" pitchFamily="34" charset="0"/>
              </a:rPr>
              <a:t>Approve all purchases above the FAO manager’s threshold</a:t>
            </a:r>
          </a:p>
          <a:p>
            <a:r>
              <a:rPr lang="en-US" sz="2000" b="1" dirty="0">
                <a:latin typeface="Arial Narrow" panose="020B0606020202030204" pitchFamily="34" charset="0"/>
              </a:rPr>
              <a:t>Company Financial Approver</a:t>
            </a:r>
          </a:p>
          <a:p>
            <a:pPr lvl="1">
              <a:buFont typeface="Arial Narrow" panose="020B0606020202030204" pitchFamily="34" charset="0"/>
              <a:buChar char="–"/>
            </a:pPr>
            <a:r>
              <a:rPr lang="en-US" sz="1800" dirty="0">
                <a:latin typeface="Arial Narrow" panose="020B0606020202030204" pitchFamily="34" charset="0"/>
              </a:rPr>
              <a:t>Approve all purchases above the Cost Center manager’s </a:t>
            </a:r>
            <a:r>
              <a:rPr lang="en-US" sz="1800" dirty="0" smtClean="0">
                <a:latin typeface="Arial Narrow" panose="020B0606020202030204" pitchFamily="34" charset="0"/>
              </a:rPr>
              <a:t>threshold</a:t>
            </a:r>
          </a:p>
          <a:p>
            <a:endParaRPr lang="en-US" sz="1800" dirty="0">
              <a:latin typeface="Arial Narrow" panose="020B0606020202030204" pitchFamily="34" charset="0"/>
            </a:endParaRPr>
          </a:p>
          <a:p>
            <a:r>
              <a:rPr lang="en-US" sz="2000" dirty="0" smtClean="0">
                <a:latin typeface="Arial Narrow" panose="020B0606020202030204" pitchFamily="34" charset="0"/>
              </a:rPr>
              <a:t>If </a:t>
            </a:r>
            <a:r>
              <a:rPr lang="en-US" sz="2000" dirty="0">
                <a:latin typeface="Arial Narrow" panose="020B0606020202030204" pitchFamily="34" charset="0"/>
              </a:rPr>
              <a:t>no approver is assigned at a lower level (i.e. FAO Manager), the next level up becomes the approver</a:t>
            </a:r>
          </a:p>
          <a:p>
            <a:endParaRPr lang="en-US" sz="2000" dirty="0">
              <a:latin typeface="Arial Narrow" panose="020B0606020202030204" pitchFamily="34" charset="0"/>
            </a:endParaRPr>
          </a:p>
        </p:txBody>
      </p:sp>
      <p:sp>
        <p:nvSpPr>
          <p:cNvPr id="6" name="Title 1">
            <a:extLst>
              <a:ext uri="{FF2B5EF4-FFF2-40B4-BE49-F238E27FC236}">
                <a16:creationId xmlns:a16="http://schemas.microsoft.com/office/drawing/2014/main" id="{D36F8E6A-F314-441F-A12C-0E1B18E20DD5}"/>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Roles and Responsibilities</a:t>
            </a:r>
          </a:p>
        </p:txBody>
      </p:sp>
      <p:cxnSp>
        <p:nvCxnSpPr>
          <p:cNvPr id="7" name="Straight Connector 6">
            <a:extLst>
              <a:ext uri="{FF2B5EF4-FFF2-40B4-BE49-F238E27FC236}">
                <a16:creationId xmlns:a16="http://schemas.microsoft.com/office/drawing/2014/main" id="{7BA0F9F0-8D8D-4C85-8DDA-16215A77E3BB}"/>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15</a:t>
            </a:r>
            <a:endParaRPr lang="en-US" sz="1200" dirty="0">
              <a:solidFill>
                <a:schemeClr val="bg1"/>
              </a:solidFill>
            </a:endParaRPr>
          </a:p>
        </p:txBody>
      </p:sp>
    </p:spTree>
    <p:extLst>
      <p:ext uri="{BB962C8B-B14F-4D97-AF65-F5344CB8AC3E}">
        <p14:creationId xmlns:p14="http://schemas.microsoft.com/office/powerpoint/2010/main" val="696386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3600"/>
            <a:ext cx="8229600" cy="609600"/>
          </a:xfrm>
        </p:spPr>
        <p:txBody>
          <a:bodyPr>
            <a:noAutofit/>
          </a:bodyPr>
          <a:lstStyle/>
          <a:p>
            <a:pPr algn="l"/>
            <a:r>
              <a:rPr lang="en-US" sz="3600" dirty="0">
                <a:latin typeface="Arial Narrow" panose="020B0606020202030204" pitchFamily="34" charset="0"/>
              </a:rPr>
              <a:t>Financial Approval Hierarchy Guidelines</a:t>
            </a:r>
          </a:p>
        </p:txBody>
      </p:sp>
      <p:sp>
        <p:nvSpPr>
          <p:cNvPr id="8" name="Content Placeholder 4"/>
          <p:cNvSpPr>
            <a:spLocks noGrp="1"/>
          </p:cNvSpPr>
          <p:nvPr>
            <p:ph idx="1"/>
          </p:nvPr>
        </p:nvSpPr>
        <p:spPr>
          <a:xfrm>
            <a:off x="152399" y="914400"/>
            <a:ext cx="8839200" cy="5105400"/>
          </a:xfrm>
        </p:spPr>
        <p:txBody>
          <a:bodyPr>
            <a:noAutofit/>
          </a:bodyPr>
          <a:lstStyle/>
          <a:p>
            <a:r>
              <a:rPr lang="en-US" sz="2400" dirty="0">
                <a:latin typeface="Arial Narrow" panose="020B0606020202030204" pitchFamily="34" charset="0"/>
              </a:rPr>
              <a:t>Used for electronic routing of transactions for approval</a:t>
            </a:r>
          </a:p>
          <a:p>
            <a:endParaRPr lang="en-US" sz="2400" dirty="0" smtClean="0">
              <a:latin typeface="Arial Narrow" panose="020B0606020202030204" pitchFamily="34" charset="0"/>
            </a:endParaRPr>
          </a:p>
          <a:p>
            <a:r>
              <a:rPr lang="en-US" sz="2400" dirty="0" smtClean="0">
                <a:latin typeface="Arial Narrow" panose="020B0606020202030204" pitchFamily="34" charset="0"/>
              </a:rPr>
              <a:t>In </a:t>
            </a:r>
            <a:r>
              <a:rPr lang="en-US" sz="2400" dirty="0">
                <a:latin typeface="Arial Narrow" panose="020B0606020202030204" pitchFamily="34" charset="0"/>
              </a:rPr>
              <a:t>concert with current, but soon to be revised, signature authority for contracts</a:t>
            </a:r>
          </a:p>
          <a:p>
            <a:endParaRPr lang="en-US" sz="2400" dirty="0" smtClean="0">
              <a:latin typeface="Arial Narrow" panose="020B0606020202030204" pitchFamily="34" charset="0"/>
            </a:endParaRPr>
          </a:p>
          <a:p>
            <a:r>
              <a:rPr lang="en-US" sz="2400" dirty="0" smtClean="0">
                <a:latin typeface="Arial Narrow" panose="020B0606020202030204" pitchFamily="34" charset="0"/>
              </a:rPr>
              <a:t>Data </a:t>
            </a:r>
            <a:r>
              <a:rPr lang="en-US" sz="2400" dirty="0">
                <a:latin typeface="Arial Narrow" panose="020B0606020202030204" pitchFamily="34" charset="0"/>
              </a:rPr>
              <a:t>driven thresholds based on 6 months of spend transactions</a:t>
            </a:r>
          </a:p>
          <a:p>
            <a:endParaRPr lang="en-US" sz="2400" dirty="0" smtClean="0">
              <a:latin typeface="Arial Narrow" panose="020B0606020202030204" pitchFamily="34" charset="0"/>
            </a:endParaRPr>
          </a:p>
          <a:p>
            <a:r>
              <a:rPr lang="en-US" sz="2400" dirty="0" smtClean="0">
                <a:latin typeface="Arial Narrow" panose="020B0606020202030204" pitchFamily="34" charset="0"/>
              </a:rPr>
              <a:t>Benchmarked </a:t>
            </a:r>
            <a:r>
              <a:rPr lang="en-US" sz="2400" dirty="0">
                <a:latin typeface="Arial Narrow" panose="020B0606020202030204" pitchFamily="34" charset="0"/>
              </a:rPr>
              <a:t>with other university approval policies</a:t>
            </a:r>
          </a:p>
          <a:p>
            <a:endParaRPr lang="en-US" sz="2400" dirty="0" smtClean="0">
              <a:latin typeface="Arial Narrow" panose="020B0606020202030204" pitchFamily="34" charset="0"/>
            </a:endParaRPr>
          </a:p>
          <a:p>
            <a:r>
              <a:rPr lang="en-US" sz="2400" dirty="0" smtClean="0">
                <a:latin typeface="Arial Narrow" panose="020B0606020202030204" pitchFamily="34" charset="0"/>
              </a:rPr>
              <a:t>The </a:t>
            </a:r>
            <a:r>
              <a:rPr lang="en-US" sz="2400" dirty="0">
                <a:latin typeface="Arial Narrow" panose="020B0606020202030204" pitchFamily="34" charset="0"/>
              </a:rPr>
              <a:t>financial hierarchy guidelines is an evolving document </a:t>
            </a:r>
          </a:p>
          <a:p>
            <a:endParaRPr lang="en-US" sz="2400" dirty="0" smtClean="0">
              <a:latin typeface="Arial Narrow" panose="020B0606020202030204" pitchFamily="34" charset="0"/>
            </a:endParaRPr>
          </a:p>
          <a:p>
            <a:r>
              <a:rPr lang="en-US" sz="2400" dirty="0" smtClean="0">
                <a:latin typeface="Arial Narrow" panose="020B0606020202030204" pitchFamily="34" charset="0"/>
              </a:rPr>
              <a:t>Final </a:t>
            </a:r>
            <a:r>
              <a:rPr lang="en-US" sz="2400" dirty="0">
                <a:latin typeface="Arial Narrow" panose="020B0606020202030204" pitchFamily="34" charset="0"/>
              </a:rPr>
              <a:t>approval by Holly Crawford and Adam Anolik on September </a:t>
            </a:r>
            <a:r>
              <a:rPr lang="en-US" sz="2400" dirty="0" smtClean="0">
                <a:latin typeface="Arial Narrow" panose="020B0606020202030204" pitchFamily="34" charset="0"/>
              </a:rPr>
              <a:t>12, 2018 </a:t>
            </a:r>
            <a:endParaRPr lang="en-US" sz="2400" dirty="0">
              <a:latin typeface="Arial Narrow" panose="020B0606020202030204" pitchFamily="34" charset="0"/>
            </a:endParaRPr>
          </a:p>
        </p:txBody>
      </p:sp>
      <p:cxnSp>
        <p:nvCxnSpPr>
          <p:cNvPr id="6" name="Straight Connector 5">
            <a:extLst>
              <a:ext uri="{FF2B5EF4-FFF2-40B4-BE49-F238E27FC236}">
                <a16:creationId xmlns:a16="http://schemas.microsoft.com/office/drawing/2014/main" id="{18F861E4-14A2-47AE-874E-D6AF26F5E1D3}"/>
              </a:ext>
            </a:extLst>
          </p:cNvPr>
          <p:cNvCxnSpPr/>
          <p:nvPr/>
        </p:nvCxnSpPr>
        <p:spPr>
          <a:xfrm flipV="1">
            <a:off x="622539" y="7632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16</a:t>
            </a:r>
            <a:endParaRPr lang="en-US" sz="1200" dirty="0">
              <a:solidFill>
                <a:schemeClr val="bg1"/>
              </a:solidFill>
            </a:endParaRPr>
          </a:p>
        </p:txBody>
      </p:sp>
    </p:spTree>
    <p:extLst>
      <p:ext uri="{BB962C8B-B14F-4D97-AF65-F5344CB8AC3E}">
        <p14:creationId xmlns:p14="http://schemas.microsoft.com/office/powerpoint/2010/main" val="650732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735968" y="1159152"/>
            <a:ext cx="1051833" cy="782707"/>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Purchase Requisition / Supplier Invoice Request Created</a:t>
            </a:r>
          </a:p>
        </p:txBody>
      </p:sp>
      <p:cxnSp>
        <p:nvCxnSpPr>
          <p:cNvPr id="15" name="Straight Arrow Connector 14"/>
          <p:cNvCxnSpPr>
            <a:stCxn id="2" idx="3"/>
            <a:endCxn id="27" idx="1"/>
          </p:cNvCxnSpPr>
          <p:nvPr/>
        </p:nvCxnSpPr>
        <p:spPr>
          <a:xfrm>
            <a:off x="1787801" y="1550506"/>
            <a:ext cx="444416" cy="64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ounded Rectangle 15"/>
          <p:cNvSpPr/>
          <p:nvPr/>
        </p:nvSpPr>
        <p:spPr>
          <a:xfrm>
            <a:off x="3622242" y="1242415"/>
            <a:ext cx="790161" cy="630545"/>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Capital Asset Approval</a:t>
            </a:r>
          </a:p>
        </p:txBody>
      </p:sp>
      <p:sp>
        <p:nvSpPr>
          <p:cNvPr id="27" name="Rounded Rectangle 26"/>
          <p:cNvSpPr/>
          <p:nvPr/>
        </p:nvSpPr>
        <p:spPr>
          <a:xfrm>
            <a:off x="2232217" y="1240984"/>
            <a:ext cx="790161" cy="631977"/>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Expedited Spend Category Approval</a:t>
            </a:r>
          </a:p>
        </p:txBody>
      </p:sp>
      <p:cxnSp>
        <p:nvCxnSpPr>
          <p:cNvPr id="99" name="Straight Arrow Connector 98"/>
          <p:cNvCxnSpPr>
            <a:stCxn id="27" idx="3"/>
            <a:endCxn id="16" idx="1"/>
          </p:cNvCxnSpPr>
          <p:nvPr/>
        </p:nvCxnSpPr>
        <p:spPr>
          <a:xfrm>
            <a:off x="3022378" y="1556973"/>
            <a:ext cx="599864" cy="7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7" name="Oval 106"/>
          <p:cNvSpPr/>
          <p:nvPr/>
        </p:nvSpPr>
        <p:spPr>
          <a:xfrm>
            <a:off x="2058655" y="5563098"/>
            <a:ext cx="1125608" cy="559076"/>
          </a:xfrm>
          <a:prstGeom prst="ellipse">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1050" dirty="0">
                <a:solidFill>
                  <a:schemeClr val="tx1"/>
                </a:solidFill>
                <a:latin typeface="Arial Narrow" panose="020B0606020202030204" pitchFamily="34" charset="0"/>
              </a:rPr>
              <a:t>Approved</a:t>
            </a:r>
          </a:p>
        </p:txBody>
      </p:sp>
      <p:cxnSp>
        <p:nvCxnSpPr>
          <p:cNvPr id="110" name="Straight Arrow Connector 109"/>
          <p:cNvCxnSpPr>
            <a:stCxn id="27" idx="2"/>
            <a:endCxn id="107" idx="0"/>
          </p:cNvCxnSpPr>
          <p:nvPr/>
        </p:nvCxnSpPr>
        <p:spPr>
          <a:xfrm flipH="1">
            <a:off x="2621459" y="1872961"/>
            <a:ext cx="5839" cy="36901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6" name="Rounded Rectangle 115"/>
          <p:cNvSpPr/>
          <p:nvPr/>
        </p:nvSpPr>
        <p:spPr>
          <a:xfrm>
            <a:off x="6331372" y="2159541"/>
            <a:ext cx="790161" cy="4844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FAO Manager Approval</a:t>
            </a:r>
          </a:p>
        </p:txBody>
      </p:sp>
      <p:sp>
        <p:nvSpPr>
          <p:cNvPr id="119" name="Rounded Rectangle 118"/>
          <p:cNvSpPr/>
          <p:nvPr/>
        </p:nvSpPr>
        <p:spPr>
          <a:xfrm>
            <a:off x="6331372" y="2900776"/>
            <a:ext cx="790161" cy="4844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Cost Center Manager Approval</a:t>
            </a:r>
          </a:p>
        </p:txBody>
      </p:sp>
      <p:sp>
        <p:nvSpPr>
          <p:cNvPr id="120" name="Rounded Rectangle 119"/>
          <p:cNvSpPr/>
          <p:nvPr/>
        </p:nvSpPr>
        <p:spPr>
          <a:xfrm>
            <a:off x="6331372" y="3708974"/>
            <a:ext cx="790161" cy="4844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Company Financial  Approval</a:t>
            </a:r>
          </a:p>
        </p:txBody>
      </p:sp>
      <p:cxnSp>
        <p:nvCxnSpPr>
          <p:cNvPr id="129" name="Straight Arrow Connector 128"/>
          <p:cNvCxnSpPr>
            <a:stCxn id="116" idx="2"/>
            <a:endCxn id="119" idx="0"/>
          </p:cNvCxnSpPr>
          <p:nvPr/>
        </p:nvCxnSpPr>
        <p:spPr>
          <a:xfrm>
            <a:off x="6726453" y="2644021"/>
            <a:ext cx="0" cy="2567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2" name="Rounded Rectangle 141"/>
          <p:cNvSpPr/>
          <p:nvPr/>
        </p:nvSpPr>
        <p:spPr>
          <a:xfrm>
            <a:off x="6322610" y="4516146"/>
            <a:ext cx="790161" cy="4844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CFO Approval</a:t>
            </a:r>
          </a:p>
        </p:txBody>
      </p:sp>
      <p:sp>
        <p:nvSpPr>
          <p:cNvPr id="143" name="Rounded Rectangle 142"/>
          <p:cNvSpPr/>
          <p:nvPr/>
        </p:nvSpPr>
        <p:spPr>
          <a:xfrm>
            <a:off x="6331372" y="5600396"/>
            <a:ext cx="790161" cy="4844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President</a:t>
            </a:r>
          </a:p>
          <a:p>
            <a:pPr algn="ctr"/>
            <a:r>
              <a:rPr lang="en-US" sz="900" dirty="0">
                <a:solidFill>
                  <a:schemeClr val="tx1"/>
                </a:solidFill>
                <a:latin typeface="Arial Narrow" panose="020B0606020202030204" pitchFamily="34" charset="0"/>
              </a:rPr>
              <a:t>Approval</a:t>
            </a:r>
          </a:p>
        </p:txBody>
      </p:sp>
      <p:cxnSp>
        <p:nvCxnSpPr>
          <p:cNvPr id="144" name="Straight Arrow Connector 143"/>
          <p:cNvCxnSpPr>
            <a:stCxn id="120" idx="2"/>
            <a:endCxn id="142" idx="0"/>
          </p:cNvCxnSpPr>
          <p:nvPr/>
        </p:nvCxnSpPr>
        <p:spPr>
          <a:xfrm flipH="1">
            <a:off x="6717691" y="4193454"/>
            <a:ext cx="8762" cy="3226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42" idx="2"/>
            <a:endCxn id="143" idx="0"/>
          </p:cNvCxnSpPr>
          <p:nvPr/>
        </p:nvCxnSpPr>
        <p:spPr>
          <a:xfrm>
            <a:off x="6717691" y="5000626"/>
            <a:ext cx="8762" cy="5997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4" name="Rounded Rectangle 203"/>
          <p:cNvSpPr/>
          <p:nvPr/>
        </p:nvSpPr>
        <p:spPr>
          <a:xfrm>
            <a:off x="4183800" y="5600396"/>
            <a:ext cx="790161" cy="48448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Purchasing Review</a:t>
            </a:r>
          </a:p>
        </p:txBody>
      </p:sp>
      <p:cxnSp>
        <p:nvCxnSpPr>
          <p:cNvPr id="206" name="Straight Arrow Connector 205"/>
          <p:cNvCxnSpPr>
            <a:stCxn id="143" idx="1"/>
            <a:endCxn id="204" idx="3"/>
          </p:cNvCxnSpPr>
          <p:nvPr/>
        </p:nvCxnSpPr>
        <p:spPr>
          <a:xfrm flipH="1">
            <a:off x="4973961" y="5842636"/>
            <a:ext cx="135741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204" idx="1"/>
            <a:endCxn id="107" idx="6"/>
          </p:cNvCxnSpPr>
          <p:nvPr/>
        </p:nvCxnSpPr>
        <p:spPr>
          <a:xfrm flipH="1">
            <a:off x="3184263" y="5842636"/>
            <a:ext cx="999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4" name="Straight Arrow Connector 243"/>
          <p:cNvCxnSpPr>
            <a:endCxn id="116" idx="0"/>
          </p:cNvCxnSpPr>
          <p:nvPr/>
        </p:nvCxnSpPr>
        <p:spPr>
          <a:xfrm flipH="1">
            <a:off x="6726453" y="1874510"/>
            <a:ext cx="1" cy="2850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7" name="Straight Arrow Connector 246"/>
          <p:cNvCxnSpPr>
            <a:stCxn id="119" idx="2"/>
            <a:endCxn id="120" idx="0"/>
          </p:cNvCxnSpPr>
          <p:nvPr/>
        </p:nvCxnSpPr>
        <p:spPr>
          <a:xfrm>
            <a:off x="6726453" y="3385256"/>
            <a:ext cx="0" cy="323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2" name="Line Callout 1 281"/>
          <p:cNvSpPr/>
          <p:nvPr/>
        </p:nvSpPr>
        <p:spPr>
          <a:xfrm>
            <a:off x="923704" y="2320955"/>
            <a:ext cx="1134951" cy="1359849"/>
          </a:xfrm>
          <a:prstGeom prst="borderCallout1">
            <a:avLst>
              <a:gd name="adj1" fmla="val 1445"/>
              <a:gd name="adj2" fmla="val 98484"/>
              <a:gd name="adj3" fmla="val -33329"/>
              <a:gd name="adj4" fmla="val 138620"/>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en-US" sz="900" b="1" u="sng" dirty="0">
                <a:solidFill>
                  <a:schemeClr val="tx1"/>
                </a:solidFill>
                <a:latin typeface="Arial Narrow" panose="020B0606020202030204" pitchFamily="34" charset="0"/>
              </a:rPr>
              <a:t>Examples</a:t>
            </a:r>
            <a:r>
              <a:rPr lang="en-US" sz="900" dirty="0">
                <a:solidFill>
                  <a:schemeClr val="tx1"/>
                </a:solidFill>
                <a:latin typeface="Arial Narrow" panose="020B0606020202030204" pitchFamily="34" charset="0"/>
              </a:rPr>
              <a:t>:</a:t>
            </a:r>
          </a:p>
          <a:p>
            <a:pPr marL="128588" indent="-128588">
              <a:buFontTx/>
              <a:buChar char="-"/>
            </a:pPr>
            <a:r>
              <a:rPr lang="en-US" sz="900" dirty="0">
                <a:solidFill>
                  <a:schemeClr val="tx1"/>
                </a:solidFill>
                <a:latin typeface="Arial Narrow" panose="020B0606020202030204" pitchFamily="34" charset="0"/>
              </a:rPr>
              <a:t>Payroll Taxes</a:t>
            </a:r>
          </a:p>
          <a:p>
            <a:pPr marL="128588" indent="-128588">
              <a:buFontTx/>
              <a:buChar char="-"/>
            </a:pPr>
            <a:r>
              <a:rPr lang="en-US" sz="900" dirty="0">
                <a:solidFill>
                  <a:schemeClr val="tx1"/>
                </a:solidFill>
                <a:latin typeface="Arial Narrow" panose="020B0606020202030204" pitchFamily="34" charset="0"/>
              </a:rPr>
              <a:t>Benefit Plans</a:t>
            </a:r>
          </a:p>
          <a:p>
            <a:pPr marL="128588" indent="-128588">
              <a:buFontTx/>
              <a:buChar char="-"/>
            </a:pPr>
            <a:r>
              <a:rPr lang="en-US" sz="900" dirty="0">
                <a:solidFill>
                  <a:schemeClr val="tx1"/>
                </a:solidFill>
                <a:latin typeface="Arial Narrow" panose="020B0606020202030204" pitchFamily="34" charset="0"/>
              </a:rPr>
              <a:t>Investments Debt Service Sinking Fund</a:t>
            </a:r>
          </a:p>
          <a:p>
            <a:pPr marL="128588" indent="-128588">
              <a:buFontTx/>
              <a:buChar char="-"/>
            </a:pPr>
            <a:r>
              <a:rPr lang="en-US" sz="900" dirty="0">
                <a:solidFill>
                  <a:schemeClr val="tx1"/>
                </a:solidFill>
                <a:latin typeface="Arial Narrow" panose="020B0606020202030204" pitchFamily="34" charset="0"/>
              </a:rPr>
              <a:t>Etc.</a:t>
            </a:r>
          </a:p>
        </p:txBody>
      </p:sp>
      <p:sp>
        <p:nvSpPr>
          <p:cNvPr id="283" name="Line Callout 1 282"/>
          <p:cNvSpPr/>
          <p:nvPr/>
        </p:nvSpPr>
        <p:spPr>
          <a:xfrm>
            <a:off x="7467600" y="1230151"/>
            <a:ext cx="949042" cy="1208249"/>
          </a:xfrm>
          <a:prstGeom prst="borderCallout1">
            <a:avLst>
              <a:gd name="adj1" fmla="val 22259"/>
              <a:gd name="adj2" fmla="val 1396"/>
              <a:gd name="adj3" fmla="val 22378"/>
              <a:gd name="adj4" fmla="val -81252"/>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endParaRPr lang="en-US" sz="900" b="1" u="sng" dirty="0">
              <a:solidFill>
                <a:schemeClr val="tx1"/>
              </a:solidFill>
              <a:latin typeface="Arial Narrow" panose="020B0606020202030204" pitchFamily="34" charset="0"/>
            </a:endParaRPr>
          </a:p>
          <a:p>
            <a:r>
              <a:rPr lang="en-US" sz="900" b="1" u="sng" dirty="0">
                <a:solidFill>
                  <a:schemeClr val="tx1"/>
                </a:solidFill>
                <a:latin typeface="Arial Narrow" panose="020B0606020202030204" pitchFamily="34" charset="0"/>
              </a:rPr>
              <a:t>Examples</a:t>
            </a:r>
            <a:r>
              <a:rPr lang="en-US" sz="900" dirty="0">
                <a:solidFill>
                  <a:schemeClr val="tx1"/>
                </a:solidFill>
                <a:latin typeface="Arial Narrow" panose="020B0606020202030204" pitchFamily="34" charset="0"/>
              </a:rPr>
              <a:t>:</a:t>
            </a:r>
          </a:p>
          <a:p>
            <a:pPr marL="128588" indent="-128588">
              <a:buFontTx/>
              <a:buChar char="-"/>
            </a:pPr>
            <a:r>
              <a:rPr lang="en-US" sz="900" dirty="0">
                <a:solidFill>
                  <a:schemeClr val="tx1"/>
                </a:solidFill>
                <a:latin typeface="Arial Narrow" panose="020B0606020202030204" pitchFamily="34" charset="0"/>
              </a:rPr>
              <a:t>Legal Fees</a:t>
            </a:r>
          </a:p>
          <a:p>
            <a:pPr marL="128588" indent="-128588">
              <a:buFontTx/>
              <a:buChar char="-"/>
            </a:pPr>
            <a:r>
              <a:rPr lang="en-US" sz="900" dirty="0">
                <a:solidFill>
                  <a:schemeClr val="tx1"/>
                </a:solidFill>
                <a:latin typeface="Arial Narrow" panose="020B0606020202030204" pitchFamily="34" charset="0"/>
              </a:rPr>
              <a:t>Audit Fees</a:t>
            </a:r>
          </a:p>
          <a:p>
            <a:pPr marL="128588" indent="-128588">
              <a:buFontTx/>
              <a:buChar char="-"/>
            </a:pPr>
            <a:r>
              <a:rPr lang="en-US" sz="900" dirty="0">
                <a:solidFill>
                  <a:schemeClr val="tx1"/>
                </a:solidFill>
                <a:latin typeface="Arial Narrow" panose="020B0606020202030204" pitchFamily="34" charset="0"/>
              </a:rPr>
              <a:t>Construction</a:t>
            </a:r>
          </a:p>
          <a:p>
            <a:pPr marL="128588" indent="-128588">
              <a:buFontTx/>
              <a:buChar char="-"/>
            </a:pPr>
            <a:r>
              <a:rPr lang="en-US" sz="900" dirty="0">
                <a:solidFill>
                  <a:schemeClr val="tx1"/>
                </a:solidFill>
                <a:latin typeface="Arial Narrow" panose="020B0606020202030204" pitchFamily="34" charset="0"/>
              </a:rPr>
              <a:t>IT Spend</a:t>
            </a:r>
          </a:p>
          <a:p>
            <a:pPr marL="128588" indent="-128588">
              <a:buFontTx/>
              <a:buChar char="-"/>
            </a:pPr>
            <a:r>
              <a:rPr lang="en-US" sz="900" dirty="0">
                <a:solidFill>
                  <a:schemeClr val="tx1"/>
                </a:solidFill>
                <a:latin typeface="Arial Narrow" panose="020B0606020202030204" pitchFamily="34" charset="0"/>
              </a:rPr>
              <a:t>Hazardous Goods</a:t>
            </a:r>
          </a:p>
          <a:p>
            <a:pPr marL="128588" indent="-128588">
              <a:buFontTx/>
              <a:buChar char="-"/>
            </a:pPr>
            <a:r>
              <a:rPr lang="en-US" sz="900" dirty="0">
                <a:solidFill>
                  <a:schemeClr val="tx1"/>
                </a:solidFill>
                <a:latin typeface="Arial Narrow" panose="020B0606020202030204" pitchFamily="34" charset="0"/>
              </a:rPr>
              <a:t>Etc.</a:t>
            </a:r>
          </a:p>
          <a:p>
            <a:pPr marL="128588" indent="-128588">
              <a:buFontTx/>
              <a:buChar char="-"/>
            </a:pPr>
            <a:endParaRPr lang="en-US" sz="900" dirty="0">
              <a:solidFill>
                <a:schemeClr val="tx1"/>
              </a:solidFill>
              <a:latin typeface="Arial Narrow" panose="020B0606020202030204" pitchFamily="34" charset="0"/>
            </a:endParaRPr>
          </a:p>
        </p:txBody>
      </p:sp>
      <p:sp>
        <p:nvSpPr>
          <p:cNvPr id="285" name="TextBox 284"/>
          <p:cNvSpPr txBox="1"/>
          <p:nvPr/>
        </p:nvSpPr>
        <p:spPr>
          <a:xfrm>
            <a:off x="7790294" y="6036108"/>
            <a:ext cx="1377300" cy="219291"/>
          </a:xfrm>
          <a:prstGeom prst="rect">
            <a:avLst/>
          </a:prstGeom>
          <a:noFill/>
        </p:spPr>
        <p:txBody>
          <a:bodyPr wrap="none" rtlCol="0">
            <a:spAutoFit/>
          </a:bodyPr>
          <a:lstStyle/>
          <a:p>
            <a:r>
              <a:rPr lang="en-US" sz="825" dirty="0">
                <a:latin typeface="Arial Narrow" panose="020B0606020202030204" pitchFamily="34" charset="0"/>
              </a:rPr>
              <a:t>Last Updated: August 30, 2018</a:t>
            </a:r>
          </a:p>
        </p:txBody>
      </p:sp>
      <p:sp>
        <p:nvSpPr>
          <p:cNvPr id="69" name="Rounded Rectangle 68"/>
          <p:cNvSpPr/>
          <p:nvPr/>
        </p:nvSpPr>
        <p:spPr>
          <a:xfrm>
            <a:off x="5028097" y="1241502"/>
            <a:ext cx="790161" cy="631458"/>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Grant Approval</a:t>
            </a:r>
          </a:p>
        </p:txBody>
      </p:sp>
      <p:cxnSp>
        <p:nvCxnSpPr>
          <p:cNvPr id="83" name="Straight Arrow Connector 82"/>
          <p:cNvCxnSpPr>
            <a:stCxn id="16" idx="3"/>
            <a:endCxn id="69" idx="1"/>
          </p:cNvCxnSpPr>
          <p:nvPr/>
        </p:nvCxnSpPr>
        <p:spPr>
          <a:xfrm flipV="1">
            <a:off x="4412403" y="1557231"/>
            <a:ext cx="615694" cy="4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69" idx="3"/>
            <a:endCxn id="161" idx="1"/>
          </p:cNvCxnSpPr>
          <p:nvPr/>
        </p:nvCxnSpPr>
        <p:spPr>
          <a:xfrm flipV="1">
            <a:off x="5818258" y="1548576"/>
            <a:ext cx="504352" cy="86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4" name="Title 1">
            <a:extLst>
              <a:ext uri="{FF2B5EF4-FFF2-40B4-BE49-F238E27FC236}">
                <a16:creationId xmlns:a16="http://schemas.microsoft.com/office/drawing/2014/main" id="{D01FBFB0-62FF-4208-BD99-E2740D11DFDC}"/>
              </a:ext>
            </a:extLst>
          </p:cNvPr>
          <p:cNvSpPr txBox="1">
            <a:spLocks/>
          </p:cNvSpPr>
          <p:nvPr/>
        </p:nvSpPr>
        <p:spPr>
          <a:xfrm>
            <a:off x="475938" y="381000"/>
            <a:ext cx="8229600" cy="609600"/>
          </a:xfrm>
          <a:prstGeom prst="rect">
            <a:avLst/>
          </a:prstGeom>
        </p:spPr>
        <p:txBody>
          <a:bodyPr>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P2P: Simplified Financial Approval Routing</a:t>
            </a:r>
          </a:p>
        </p:txBody>
      </p:sp>
      <p:sp>
        <p:nvSpPr>
          <p:cNvPr id="161" name="Rounded Rectangle 160"/>
          <p:cNvSpPr/>
          <p:nvPr/>
        </p:nvSpPr>
        <p:spPr>
          <a:xfrm>
            <a:off x="6322610" y="1224192"/>
            <a:ext cx="790161" cy="648768"/>
          </a:xfrm>
          <a:prstGeom prst="roundRect">
            <a:avLst/>
          </a:prstGeom>
          <a:solidFill>
            <a:schemeClr val="bg1"/>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en-US" sz="900" dirty="0">
                <a:solidFill>
                  <a:schemeClr val="tx1"/>
                </a:solidFill>
                <a:latin typeface="Arial Narrow" panose="020B0606020202030204" pitchFamily="34" charset="0"/>
              </a:rPr>
              <a:t>Special Spend Category Approval</a:t>
            </a:r>
          </a:p>
        </p:txBody>
      </p:sp>
      <p:sp>
        <p:nvSpPr>
          <p:cNvPr id="37" name="TextBox 36">
            <a:extLst>
              <a:ext uri="{FF2B5EF4-FFF2-40B4-BE49-F238E27FC236}">
                <a16:creationId xmlns:a16="http://schemas.microsoft.com/office/drawing/2014/main" id="{A1CA2735-FC33-425C-8183-07B8FBF2B41A}"/>
              </a:ext>
            </a:extLst>
          </p:cNvPr>
          <p:cNvSpPr txBox="1"/>
          <p:nvPr/>
        </p:nvSpPr>
        <p:spPr>
          <a:xfrm>
            <a:off x="609600" y="4343400"/>
            <a:ext cx="1643257" cy="1015663"/>
          </a:xfrm>
          <a:prstGeom prst="rect">
            <a:avLst/>
          </a:prstGeom>
          <a:noFill/>
          <a:ln w="28575">
            <a:solidFill>
              <a:schemeClr val="tx1"/>
            </a:solidFill>
          </a:ln>
        </p:spPr>
        <p:txBody>
          <a:bodyPr wrap="square" rtlCol="0">
            <a:spAutoFit/>
          </a:bodyPr>
          <a:lstStyle/>
          <a:p>
            <a:pPr algn="ctr"/>
            <a:r>
              <a:rPr lang="en-US" sz="1000" b="1" u="sng" dirty="0">
                <a:latin typeface="Arial Narrow" panose="020B0606020202030204" pitchFamily="34" charset="0"/>
              </a:rPr>
              <a:t>Legend:</a:t>
            </a:r>
          </a:p>
          <a:p>
            <a:pPr marL="171450" indent="-171450">
              <a:buFont typeface="Wingdings" panose="05000000000000000000" pitchFamily="2" charset="2"/>
              <a:buChar char="§"/>
            </a:pPr>
            <a:r>
              <a:rPr lang="en-US" sz="1000" dirty="0">
                <a:latin typeface="Arial Narrow" panose="020B0606020202030204" pitchFamily="34" charset="0"/>
              </a:rPr>
              <a:t>Red outlined boxes are based on specific thresholds.</a:t>
            </a:r>
          </a:p>
          <a:p>
            <a:pPr marL="171450" indent="-171450">
              <a:buFont typeface="Wingdings" panose="05000000000000000000" pitchFamily="2" charset="2"/>
              <a:buChar char="§"/>
            </a:pPr>
            <a:r>
              <a:rPr lang="en-US" sz="1000" dirty="0">
                <a:latin typeface="Arial Narrow" panose="020B0606020202030204" pitchFamily="34" charset="0"/>
              </a:rPr>
              <a:t>Send back capabilities exist at every approval step.</a:t>
            </a:r>
          </a:p>
        </p:txBody>
      </p:sp>
      <p:cxnSp>
        <p:nvCxnSpPr>
          <p:cNvPr id="38" name="Straight Connector 37">
            <a:extLst>
              <a:ext uri="{FF2B5EF4-FFF2-40B4-BE49-F238E27FC236}">
                <a16:creationId xmlns:a16="http://schemas.microsoft.com/office/drawing/2014/main" id="{EB228619-EC68-494B-8970-8B52CD1FE428}"/>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17</a:t>
            </a:r>
            <a:endParaRPr lang="en-US" sz="1200" dirty="0">
              <a:solidFill>
                <a:schemeClr val="bg1"/>
              </a:solidFill>
            </a:endParaRPr>
          </a:p>
        </p:txBody>
      </p:sp>
    </p:spTree>
    <p:extLst>
      <p:ext uri="{BB962C8B-B14F-4D97-AF65-F5344CB8AC3E}">
        <p14:creationId xmlns:p14="http://schemas.microsoft.com/office/powerpoint/2010/main" val="17171871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671047" y="1235518"/>
            <a:ext cx="7948553" cy="2586002"/>
          </a:xfrm>
          <a:prstGeom prst="rect">
            <a:avLst/>
          </a:prstGeom>
          <a:ln w="9525">
            <a:solidFill>
              <a:schemeClr val="tx1"/>
            </a:solidFill>
          </a:ln>
        </p:spPr>
      </p:pic>
      <p:pic>
        <p:nvPicPr>
          <p:cNvPr id="5" name="Picture 4"/>
          <p:cNvPicPr>
            <a:picLocks noChangeAspect="1"/>
          </p:cNvPicPr>
          <p:nvPr/>
        </p:nvPicPr>
        <p:blipFill>
          <a:blip r:embed="rId4"/>
          <a:stretch>
            <a:fillRect/>
          </a:stretch>
        </p:blipFill>
        <p:spPr>
          <a:xfrm>
            <a:off x="671047" y="3888576"/>
            <a:ext cx="7948554" cy="2283624"/>
          </a:xfrm>
          <a:prstGeom prst="rect">
            <a:avLst/>
          </a:prstGeom>
          <a:ln w="9525">
            <a:solidFill>
              <a:schemeClr val="tx1"/>
            </a:solidFill>
          </a:ln>
        </p:spPr>
      </p:pic>
      <p:sp>
        <p:nvSpPr>
          <p:cNvPr id="7" name="Title 1">
            <a:extLst>
              <a:ext uri="{FF2B5EF4-FFF2-40B4-BE49-F238E27FC236}">
                <a16:creationId xmlns:a16="http://schemas.microsoft.com/office/drawing/2014/main" id="{9CCC4A9D-FA21-462B-83B6-D71B29CD53A5}"/>
              </a:ext>
            </a:extLst>
          </p:cNvPr>
          <p:cNvSpPr txBox="1">
            <a:spLocks/>
          </p:cNvSpPr>
          <p:nvPr/>
        </p:nvSpPr>
        <p:spPr>
          <a:xfrm>
            <a:off x="475938" y="381000"/>
            <a:ext cx="8229600" cy="609600"/>
          </a:xfrm>
          <a:prstGeom prst="rect">
            <a:avLst/>
          </a:prstGeom>
        </p:spPr>
        <p:txBody>
          <a:bodyPr>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P2P: Financial Approval Thresholds</a:t>
            </a:r>
          </a:p>
        </p:txBody>
      </p:sp>
      <p:cxnSp>
        <p:nvCxnSpPr>
          <p:cNvPr id="8" name="Straight Connector 7">
            <a:extLst>
              <a:ext uri="{FF2B5EF4-FFF2-40B4-BE49-F238E27FC236}">
                <a16:creationId xmlns:a16="http://schemas.microsoft.com/office/drawing/2014/main" id="{CF4130C8-C417-46A1-BD56-A259DBD073A1}"/>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18</a:t>
            </a:r>
            <a:endParaRPr lang="en-US" sz="1200" dirty="0">
              <a:solidFill>
                <a:schemeClr val="bg1"/>
              </a:solidFill>
            </a:endParaRPr>
          </a:p>
        </p:txBody>
      </p:sp>
    </p:spTree>
    <p:extLst>
      <p:ext uri="{BB962C8B-B14F-4D97-AF65-F5344CB8AC3E}">
        <p14:creationId xmlns:p14="http://schemas.microsoft.com/office/powerpoint/2010/main" val="3751529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Training</a:t>
            </a:r>
          </a:p>
        </p:txBody>
      </p:sp>
      <p:sp>
        <p:nvSpPr>
          <p:cNvPr id="8" name="Content Placeholder 4"/>
          <p:cNvSpPr>
            <a:spLocks noGrp="1"/>
          </p:cNvSpPr>
          <p:nvPr>
            <p:ph idx="1"/>
          </p:nvPr>
        </p:nvSpPr>
        <p:spPr>
          <a:xfrm>
            <a:off x="457200" y="1143000"/>
            <a:ext cx="8229600" cy="5105400"/>
          </a:xfrm>
        </p:spPr>
        <p:txBody>
          <a:bodyPr>
            <a:noAutofit/>
          </a:bodyPr>
          <a:lstStyle/>
          <a:p>
            <a:r>
              <a:rPr lang="en-US" sz="2400" dirty="0" smtClean="0">
                <a:latin typeface="Arial Narrow" panose="020B0606020202030204" pitchFamily="34" charset="0"/>
              </a:rPr>
              <a:t>Required Online </a:t>
            </a:r>
            <a:r>
              <a:rPr lang="en-US" sz="2400" dirty="0">
                <a:latin typeface="Arial Narrow" panose="020B0606020202030204" pitchFamily="34" charset="0"/>
              </a:rPr>
              <a:t>training mini-courses available in MyPath</a:t>
            </a:r>
          </a:p>
          <a:p>
            <a:endParaRPr lang="en-US" sz="2400" dirty="0" smtClean="0">
              <a:latin typeface="Arial Narrow" panose="020B0606020202030204" pitchFamily="34" charset="0"/>
            </a:endParaRPr>
          </a:p>
          <a:p>
            <a:r>
              <a:rPr lang="en-US" sz="2400" dirty="0" smtClean="0">
                <a:latin typeface="Arial Narrow" panose="020B0606020202030204" pitchFamily="34" charset="0"/>
              </a:rPr>
              <a:t>Optional additional </a:t>
            </a:r>
            <a:r>
              <a:rPr lang="en-US" sz="2400" dirty="0">
                <a:latin typeface="Arial Narrow" panose="020B0606020202030204" pitchFamily="34" charset="0"/>
              </a:rPr>
              <a:t>training </a:t>
            </a:r>
            <a:r>
              <a:rPr lang="en-US" sz="2400" dirty="0" smtClean="0">
                <a:latin typeface="Arial Narrow" panose="020B0606020202030204" pitchFamily="34" charset="0"/>
              </a:rPr>
              <a:t>to </a:t>
            </a:r>
            <a:r>
              <a:rPr lang="en-US" sz="2400" dirty="0">
                <a:latin typeface="Arial Narrow" panose="020B0606020202030204" pitchFamily="34" charset="0"/>
              </a:rPr>
              <a:t>include:</a:t>
            </a:r>
          </a:p>
          <a:p>
            <a:pPr lvl="1">
              <a:buFont typeface="Arial Narrow" panose="020B0606020202030204" pitchFamily="34" charset="0"/>
              <a:buChar char="–"/>
            </a:pPr>
            <a:r>
              <a:rPr lang="en-US" sz="2400" dirty="0">
                <a:latin typeface="Arial Narrow" panose="020B0606020202030204" pitchFamily="34" charset="0"/>
              </a:rPr>
              <a:t>In person classroom sessions</a:t>
            </a:r>
          </a:p>
          <a:p>
            <a:pPr lvl="1">
              <a:buFont typeface="Arial Narrow" panose="020B0606020202030204" pitchFamily="34" charset="0"/>
              <a:buChar char="–"/>
            </a:pPr>
            <a:r>
              <a:rPr lang="en-US" sz="2400" dirty="0">
                <a:latin typeface="Arial Narrow" panose="020B0606020202030204" pitchFamily="34" charset="0"/>
              </a:rPr>
              <a:t>Recordings of in person classroom events</a:t>
            </a:r>
          </a:p>
          <a:p>
            <a:endParaRPr lang="en-US" sz="2400" dirty="0" smtClean="0">
              <a:latin typeface="Arial Narrow" panose="020B0606020202030204" pitchFamily="34" charset="0"/>
            </a:endParaRPr>
          </a:p>
          <a:p>
            <a:r>
              <a:rPr lang="en-US" sz="2400" dirty="0" smtClean="0">
                <a:latin typeface="Arial Narrow" panose="020B0606020202030204" pitchFamily="34" charset="0"/>
              </a:rPr>
              <a:t>Additional Job Aids</a:t>
            </a:r>
            <a:endParaRPr lang="en-US" sz="2400" dirty="0">
              <a:latin typeface="Arial Narrow" panose="020B0606020202030204" pitchFamily="34" charset="0"/>
            </a:endParaRPr>
          </a:p>
          <a:p>
            <a:endParaRPr lang="en-US" sz="2400" dirty="0" smtClean="0">
              <a:latin typeface="Arial Narrow" panose="020B0606020202030204" pitchFamily="34" charset="0"/>
            </a:endParaRPr>
          </a:p>
          <a:p>
            <a:r>
              <a:rPr lang="en-US" sz="2400" dirty="0" smtClean="0">
                <a:latin typeface="Arial Narrow" panose="020B0606020202030204" pitchFamily="34" charset="0"/>
              </a:rPr>
              <a:t>Quick </a:t>
            </a:r>
            <a:r>
              <a:rPr lang="en-US" sz="2400" dirty="0">
                <a:latin typeface="Arial Narrow" panose="020B0606020202030204" pitchFamily="34" charset="0"/>
              </a:rPr>
              <a:t>Reference Cards</a:t>
            </a:r>
          </a:p>
          <a:p>
            <a:endParaRPr lang="en-US" sz="2400" dirty="0" smtClean="0">
              <a:latin typeface="Arial Narrow" panose="020B0606020202030204" pitchFamily="34" charset="0"/>
            </a:endParaRPr>
          </a:p>
          <a:p>
            <a:r>
              <a:rPr lang="en-US" sz="2400" dirty="0" smtClean="0">
                <a:latin typeface="Arial Narrow" panose="020B0606020202030204" pitchFamily="34" charset="0"/>
              </a:rPr>
              <a:t>Newsletters</a:t>
            </a:r>
            <a:endParaRPr lang="en-US" sz="2400" dirty="0">
              <a:latin typeface="Arial Narrow" panose="020B0606020202030204" pitchFamily="34" charset="0"/>
            </a:endParaRPr>
          </a:p>
          <a:p>
            <a:pPr lvl="1"/>
            <a:endParaRPr lang="en-US" dirty="0"/>
          </a:p>
          <a:p>
            <a:endParaRPr lang="en-US" sz="2800" dirty="0"/>
          </a:p>
          <a:p>
            <a:endParaRPr lang="en-US" sz="2800" dirty="0"/>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19</a:t>
            </a:r>
            <a:endParaRPr lang="en-US" sz="1200" dirty="0">
              <a:solidFill>
                <a:schemeClr val="bg1"/>
              </a:solidFill>
            </a:endParaRPr>
          </a:p>
        </p:txBody>
      </p:sp>
      <p:pic>
        <p:nvPicPr>
          <p:cNvPr id="3" name="Picture 2"/>
          <p:cNvPicPr>
            <a:picLocks noChangeAspect="1"/>
          </p:cNvPicPr>
          <p:nvPr/>
        </p:nvPicPr>
        <p:blipFill>
          <a:blip r:embed="rId3"/>
          <a:stretch>
            <a:fillRect/>
          </a:stretch>
        </p:blipFill>
        <p:spPr>
          <a:xfrm>
            <a:off x="6613501" y="3695700"/>
            <a:ext cx="1905000" cy="1666875"/>
          </a:xfrm>
          <a:prstGeom prst="rect">
            <a:avLst/>
          </a:prstGeom>
        </p:spPr>
      </p:pic>
    </p:spTree>
    <p:extLst>
      <p:ext uri="{BB962C8B-B14F-4D97-AF65-F5344CB8AC3E}">
        <p14:creationId xmlns:p14="http://schemas.microsoft.com/office/powerpoint/2010/main" val="418014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smtClean="0">
                <a:latin typeface="Arial Narrow" panose="020B0606020202030204" pitchFamily="34" charset="0"/>
              </a:rPr>
              <a:t>Are You On the Zoom?</a:t>
            </a:r>
            <a:endParaRPr lang="en-US" sz="36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9" name="Title 1"/>
          <p:cNvSpPr txBox="1">
            <a:spLocks/>
          </p:cNvSpPr>
          <p:nvPr/>
        </p:nvSpPr>
        <p:spPr bwMode="auto">
          <a:xfrm>
            <a:off x="291860" y="1192539"/>
            <a:ext cx="8229600" cy="815322"/>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marL="117475"/>
            <a:r>
              <a:rPr lang="en-US" kern="0" dirty="0" smtClean="0">
                <a:latin typeface="Arial Narrow" panose="020B0606020202030204" pitchFamily="34" charset="0"/>
              </a:rPr>
              <a:t>Information for Zoom Participants</a:t>
            </a:r>
            <a:endParaRPr lang="en-US" kern="0" dirty="0">
              <a:latin typeface="Arial Narrow" panose="020B0606020202030204" pitchFamily="34" charset="0"/>
            </a:endParaRPr>
          </a:p>
        </p:txBody>
      </p:sp>
      <p:sp>
        <p:nvSpPr>
          <p:cNvPr id="10" name="TextBox 9"/>
          <p:cNvSpPr txBox="1"/>
          <p:nvPr/>
        </p:nvSpPr>
        <p:spPr bwMode="auto">
          <a:xfrm>
            <a:off x="159058" y="2667000"/>
            <a:ext cx="8229600" cy="2400657"/>
          </a:xfrm>
          <a:prstGeom prst="rect">
            <a:avLst/>
          </a:prstGeom>
          <a:solidFill>
            <a:schemeClr val="bg1"/>
          </a:solidFill>
          <a:ln w="12700">
            <a:noFill/>
            <a:miter lim="800000"/>
            <a:headEnd/>
            <a:tailEnd/>
          </a:ln>
        </p:spPr>
        <p:txBody>
          <a:bodyPr wrap="square" rtlCol="0" anchor="ctr">
            <a:spAutoFit/>
          </a:bodyPr>
          <a:lstStyle/>
          <a:p>
            <a:r>
              <a:rPr lang="en-US" b="1" i="1" dirty="0" smtClean="0">
                <a:latin typeface="Arial Narrow" panose="020B0606020202030204" pitchFamily="34" charset="0"/>
              </a:rPr>
              <a:t>For those joining the Zoom:</a:t>
            </a:r>
          </a:p>
          <a:p>
            <a:endParaRPr lang="en-US" dirty="0">
              <a:latin typeface="Arial Narrow" panose="020B0606020202030204" pitchFamily="34" charset="0"/>
            </a:endParaRPr>
          </a:p>
          <a:p>
            <a:r>
              <a:rPr lang="en-US" sz="1600" dirty="0" smtClean="0">
                <a:latin typeface="Arial Narrow" panose="020B0606020202030204" pitchFamily="34" charset="0"/>
              </a:rPr>
              <a:t>1)    Phones will be muted.  Due to the volume of content to be shared, we may not have time for questions.</a:t>
            </a:r>
          </a:p>
          <a:p>
            <a:endParaRPr lang="en-US" sz="1600" dirty="0" smtClean="0">
              <a:latin typeface="Arial Narrow" panose="020B0606020202030204" pitchFamily="34" charset="0"/>
            </a:endParaRPr>
          </a:p>
          <a:p>
            <a:pPr marL="342900" indent="-342900">
              <a:buAutoNum type="arabicParenR" startAt="2"/>
            </a:pPr>
            <a:r>
              <a:rPr lang="en-US" sz="1600" dirty="0" smtClean="0">
                <a:latin typeface="Arial Narrow" panose="020B0606020202030204" pitchFamily="34" charset="0"/>
              </a:rPr>
              <a:t>Send your questions to URProcurement@Rochester.edu   They will be summarized and posted to the UR Procurement Website</a:t>
            </a:r>
          </a:p>
          <a:p>
            <a:endParaRPr lang="en-US" sz="1600" dirty="0">
              <a:latin typeface="Arial Narrow" panose="020B0606020202030204" pitchFamily="34" charset="0"/>
            </a:endParaRPr>
          </a:p>
          <a:p>
            <a:r>
              <a:rPr lang="en-US" sz="1600" dirty="0" smtClean="0">
                <a:latin typeface="Arial Narrow" panose="020B0606020202030204" pitchFamily="34" charset="0"/>
              </a:rPr>
              <a:t>3)    P2P Frequently Asked Questions can also be found on the </a:t>
            </a:r>
            <a:r>
              <a:rPr lang="en-US" sz="1600" dirty="0" smtClean="0">
                <a:latin typeface="Arial Narrow" panose="020B0606020202030204" pitchFamily="34" charset="0"/>
                <a:hlinkClick r:id="rId3"/>
              </a:rPr>
              <a:t>UR Procurement Website</a:t>
            </a:r>
            <a:r>
              <a:rPr lang="en-US" sz="1600" dirty="0" smtClean="0">
                <a:latin typeface="Arial Narrow" panose="020B0606020202030204" pitchFamily="34" charset="0"/>
              </a:rPr>
              <a:t>.</a:t>
            </a:r>
          </a:p>
          <a:p>
            <a:r>
              <a:rPr lang="en-US" dirty="0" smtClean="0">
                <a:latin typeface="+mn-lt"/>
              </a:rPr>
              <a:t> </a:t>
            </a:r>
          </a:p>
        </p:txBody>
      </p:sp>
      <p:sp>
        <p:nvSpPr>
          <p:cNvPr id="7" name="TextBox 6"/>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a:t>
            </a:r>
            <a:endParaRPr lang="en-US" sz="1200" dirty="0">
              <a:solidFill>
                <a:schemeClr val="bg1"/>
              </a:solidFill>
            </a:endParaRPr>
          </a:p>
        </p:txBody>
      </p:sp>
    </p:spTree>
    <p:extLst>
      <p:ext uri="{BB962C8B-B14F-4D97-AF65-F5344CB8AC3E}">
        <p14:creationId xmlns:p14="http://schemas.microsoft.com/office/powerpoint/2010/main" val="2523531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Training Curriculum</a:t>
            </a: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graphicFrame>
        <p:nvGraphicFramePr>
          <p:cNvPr id="6" name="Table 5"/>
          <p:cNvGraphicFramePr>
            <a:graphicFrameLocks noGrp="1"/>
          </p:cNvGraphicFramePr>
          <p:nvPr>
            <p:extLst>
              <p:ext uri="{D42A27DB-BD31-4B8C-83A1-F6EECF244321}">
                <p14:modId xmlns:p14="http://schemas.microsoft.com/office/powerpoint/2010/main" val="226210686"/>
              </p:ext>
            </p:extLst>
          </p:nvPr>
        </p:nvGraphicFramePr>
        <p:xfrm>
          <a:off x="567976" y="1572766"/>
          <a:ext cx="8045523" cy="4203519"/>
        </p:xfrm>
        <a:graphic>
          <a:graphicData uri="http://schemas.openxmlformats.org/drawingml/2006/table">
            <a:tbl>
              <a:tblPr firstRow="1" bandRow="1">
                <a:tableStyleId>{5C22544A-7EE6-4342-B048-85BDC9FD1C3A}</a:tableStyleId>
              </a:tblPr>
              <a:tblGrid>
                <a:gridCol w="1776995">
                  <a:extLst>
                    <a:ext uri="{9D8B030D-6E8A-4147-A177-3AD203B41FA5}">
                      <a16:colId xmlns:a16="http://schemas.microsoft.com/office/drawing/2014/main" val="20000"/>
                    </a:ext>
                  </a:extLst>
                </a:gridCol>
                <a:gridCol w="4800600">
                  <a:extLst>
                    <a:ext uri="{9D8B030D-6E8A-4147-A177-3AD203B41FA5}">
                      <a16:colId xmlns:a16="http://schemas.microsoft.com/office/drawing/2014/main" val="20001"/>
                    </a:ext>
                  </a:extLst>
                </a:gridCol>
                <a:gridCol w="1467928">
                  <a:extLst>
                    <a:ext uri="{9D8B030D-6E8A-4147-A177-3AD203B41FA5}">
                      <a16:colId xmlns:a16="http://schemas.microsoft.com/office/drawing/2014/main" val="20002"/>
                    </a:ext>
                  </a:extLst>
                </a:gridCol>
              </a:tblGrid>
              <a:tr h="459921">
                <a:tc>
                  <a:txBody>
                    <a:bodyPr/>
                    <a:lstStyle/>
                    <a:p>
                      <a:r>
                        <a:rPr lang="en-US" sz="2000" dirty="0">
                          <a:latin typeface="Arial Narrow" panose="020B0606020202030204" pitchFamily="34" charset="0"/>
                        </a:rPr>
                        <a:t>Role</a:t>
                      </a:r>
                    </a:p>
                  </a:txBody>
                  <a:tcPr/>
                </a:tc>
                <a:tc>
                  <a:txBody>
                    <a:bodyPr/>
                    <a:lstStyle/>
                    <a:p>
                      <a:r>
                        <a:rPr lang="en-US" sz="2000" dirty="0">
                          <a:latin typeface="Arial Narrow" panose="020B0606020202030204" pitchFamily="34" charset="0"/>
                        </a:rPr>
                        <a:t>Required Module(s)</a:t>
                      </a:r>
                    </a:p>
                  </a:txBody>
                  <a:tcPr/>
                </a:tc>
                <a:tc>
                  <a:txBody>
                    <a:bodyPr/>
                    <a:lstStyle/>
                    <a:p>
                      <a:pPr algn="ctr"/>
                      <a:r>
                        <a:rPr lang="en-US" sz="2000" dirty="0" smtClean="0">
                          <a:latin typeface="Arial Narrow" panose="020B0606020202030204" pitchFamily="34" charset="0"/>
                        </a:rPr>
                        <a:t>Duration</a:t>
                      </a:r>
                    </a:p>
                    <a:p>
                      <a:pPr algn="ctr"/>
                      <a:r>
                        <a:rPr lang="en-US" sz="2000" dirty="0" smtClean="0">
                          <a:latin typeface="Arial Narrow" panose="020B0606020202030204" pitchFamily="34" charset="0"/>
                        </a:rPr>
                        <a:t>(minutes)</a:t>
                      </a:r>
                      <a:endParaRPr lang="en-US" sz="2000" dirty="0">
                        <a:latin typeface="Arial Narrow" panose="020B0606020202030204" pitchFamily="34" charset="0"/>
                      </a:endParaRPr>
                    </a:p>
                  </a:txBody>
                  <a:tcPr/>
                </a:tc>
                <a:extLst>
                  <a:ext uri="{0D108BD9-81ED-4DB2-BD59-A6C34878D82A}">
                    <a16:rowId xmlns:a16="http://schemas.microsoft.com/office/drawing/2014/main" val="10000"/>
                  </a:ext>
                </a:extLst>
              </a:tr>
              <a:tr h="1521279">
                <a:tc>
                  <a:txBody>
                    <a:bodyPr/>
                    <a:lstStyle/>
                    <a:p>
                      <a:r>
                        <a:rPr lang="en-US" sz="2000" b="1" dirty="0">
                          <a:latin typeface="Arial Narrow" panose="020B0606020202030204" pitchFamily="34" charset="0"/>
                        </a:rPr>
                        <a:t>Requisitioner</a:t>
                      </a:r>
                    </a:p>
                    <a:p>
                      <a:r>
                        <a:rPr lang="en-US" sz="2000" b="1" dirty="0">
                          <a:latin typeface="Arial Narrow" panose="020B0606020202030204" pitchFamily="34" charset="0"/>
                        </a:rPr>
                        <a:t>(Blue 312 Reqs)</a:t>
                      </a:r>
                    </a:p>
                  </a:txBody>
                  <a:tcPr/>
                </a:tc>
                <a:tc>
                  <a:txBody>
                    <a:bodyPr/>
                    <a:lstStyle/>
                    <a:p>
                      <a:r>
                        <a:rPr lang="en-US" sz="2000" dirty="0">
                          <a:solidFill>
                            <a:srgbClr val="56575C"/>
                          </a:solidFill>
                          <a:latin typeface="Arial Narrow" panose="020B0606020202030204" pitchFamily="34" charset="0"/>
                        </a:rPr>
                        <a:t>Buying and Paying Guide Overview </a:t>
                      </a:r>
                    </a:p>
                    <a:p>
                      <a:r>
                        <a:rPr lang="en-US" sz="2000" dirty="0">
                          <a:solidFill>
                            <a:srgbClr val="56575C"/>
                          </a:solidFill>
                          <a:latin typeface="Arial Narrow" panose="020B0606020202030204" pitchFamily="34" charset="0"/>
                        </a:rPr>
                        <a:t>P2P: UR Procurement Basic Navigation </a:t>
                      </a:r>
                    </a:p>
                    <a:p>
                      <a:r>
                        <a:rPr lang="en-US" sz="2000" dirty="0">
                          <a:solidFill>
                            <a:srgbClr val="56575C"/>
                          </a:solidFill>
                          <a:latin typeface="Arial Narrow" panose="020B0606020202030204" pitchFamily="34" charset="0"/>
                        </a:rPr>
                        <a:t>P2P: Create Requisition Overview </a:t>
                      </a:r>
                      <a:endParaRPr lang="en-US" sz="2000" dirty="0">
                        <a:solidFill>
                          <a:srgbClr val="000000"/>
                        </a:solidFill>
                        <a:latin typeface="Arial Narrow" panose="020B0606020202030204" pitchFamily="34" charset="0"/>
                      </a:endParaRPr>
                    </a:p>
                    <a:p>
                      <a:r>
                        <a:rPr lang="en-US" sz="2000" dirty="0">
                          <a:solidFill>
                            <a:srgbClr val="56575C"/>
                          </a:solidFill>
                          <a:latin typeface="Arial Narrow" panose="020B0606020202030204" pitchFamily="34" charset="0"/>
                        </a:rPr>
                        <a:t>P2P: Marketplace Overview </a:t>
                      </a:r>
                    </a:p>
                  </a:txBody>
                  <a:tcPr/>
                </a:tc>
                <a:tc>
                  <a:txBody>
                    <a:bodyPr/>
                    <a:lstStyle/>
                    <a:p>
                      <a:pPr algn="ctr"/>
                      <a:r>
                        <a:rPr lang="en-US" sz="2000" dirty="0" smtClean="0">
                          <a:solidFill>
                            <a:srgbClr val="56575C"/>
                          </a:solidFill>
                          <a:latin typeface="Arial Narrow" panose="020B0606020202030204" pitchFamily="34" charset="0"/>
                        </a:rPr>
                        <a:t>15</a:t>
                      </a:r>
                    </a:p>
                    <a:p>
                      <a:pPr algn="ctr"/>
                      <a:r>
                        <a:rPr lang="en-US" sz="2000" dirty="0" smtClean="0">
                          <a:solidFill>
                            <a:srgbClr val="56575C"/>
                          </a:solidFill>
                          <a:latin typeface="Arial Narrow" panose="020B0606020202030204" pitchFamily="34" charset="0"/>
                        </a:rPr>
                        <a:t>15</a:t>
                      </a:r>
                    </a:p>
                    <a:p>
                      <a:pPr algn="ctr"/>
                      <a:r>
                        <a:rPr lang="en-US" sz="2000" dirty="0" smtClean="0">
                          <a:solidFill>
                            <a:srgbClr val="56575C"/>
                          </a:solidFill>
                          <a:latin typeface="Arial Narrow" panose="020B0606020202030204" pitchFamily="34" charset="0"/>
                        </a:rPr>
                        <a:t>20</a:t>
                      </a:r>
                    </a:p>
                    <a:p>
                      <a:pPr algn="ctr"/>
                      <a:r>
                        <a:rPr lang="en-US" sz="2000" dirty="0" smtClean="0">
                          <a:solidFill>
                            <a:srgbClr val="56575C"/>
                          </a:solidFill>
                          <a:latin typeface="Arial Narrow" panose="020B0606020202030204" pitchFamily="34" charset="0"/>
                        </a:rPr>
                        <a:t>20</a:t>
                      </a:r>
                      <a:endParaRPr lang="en-US" sz="2000" dirty="0">
                        <a:solidFill>
                          <a:srgbClr val="56575C"/>
                        </a:solidFill>
                        <a:latin typeface="Arial Narrow" panose="020B0606020202030204" pitchFamily="34" charset="0"/>
                      </a:endParaRPr>
                    </a:p>
                  </a:txBody>
                  <a:tcPr/>
                </a:tc>
                <a:extLst>
                  <a:ext uri="{0D108BD9-81ED-4DB2-BD59-A6C34878D82A}">
                    <a16:rowId xmlns:a16="http://schemas.microsoft.com/office/drawing/2014/main" val="10001"/>
                  </a:ext>
                </a:extLst>
              </a:tr>
              <a:tr h="1167493">
                <a:tc>
                  <a:txBody>
                    <a:bodyPr/>
                    <a:lstStyle/>
                    <a:p>
                      <a:r>
                        <a:rPr lang="en-US" sz="2000" b="1" dirty="0">
                          <a:latin typeface="Arial Narrow" panose="020B0606020202030204" pitchFamily="34" charset="0"/>
                        </a:rPr>
                        <a:t>SIR Requestor</a:t>
                      </a:r>
                    </a:p>
                    <a:p>
                      <a:r>
                        <a:rPr lang="en-US" sz="2000" b="1" dirty="0">
                          <a:latin typeface="Arial Narrow" panose="020B0606020202030204" pitchFamily="34" charset="0"/>
                        </a:rPr>
                        <a:t>(F4 Payments)</a:t>
                      </a:r>
                    </a:p>
                  </a:txBody>
                  <a:tcPr/>
                </a:tc>
                <a:tc>
                  <a:txBody>
                    <a:bodyPr/>
                    <a:lstStyle/>
                    <a:p>
                      <a:r>
                        <a:rPr lang="en-US" sz="2000" dirty="0">
                          <a:solidFill>
                            <a:srgbClr val="56575C"/>
                          </a:solidFill>
                          <a:latin typeface="Arial Narrow" panose="020B0606020202030204" pitchFamily="34" charset="0"/>
                        </a:rPr>
                        <a:t>Buying and Paying Guide Overview </a:t>
                      </a:r>
                    </a:p>
                    <a:p>
                      <a:r>
                        <a:rPr lang="en-US" sz="2000" dirty="0">
                          <a:solidFill>
                            <a:srgbClr val="56575C"/>
                          </a:solidFill>
                          <a:latin typeface="Arial Narrow" panose="020B0606020202030204" pitchFamily="34" charset="0"/>
                        </a:rPr>
                        <a:t>P2P: UR Procurement Basic Navigation </a:t>
                      </a:r>
                    </a:p>
                    <a:p>
                      <a:r>
                        <a:rPr lang="en-US" sz="2000" dirty="0">
                          <a:solidFill>
                            <a:srgbClr val="56575C"/>
                          </a:solidFill>
                          <a:latin typeface="Arial Narrow" panose="020B0606020202030204" pitchFamily="34" charset="0"/>
                        </a:rPr>
                        <a:t>P2P: Supplier Invoice Request (SIR) Overview </a:t>
                      </a:r>
                      <a:endParaRPr lang="en-US" sz="2000" dirty="0">
                        <a:solidFill>
                          <a:srgbClr val="000000"/>
                        </a:solidFill>
                        <a:latin typeface="Arial Narrow" panose="020B0606020202030204" pitchFamily="34" charset="0"/>
                      </a:endParaRPr>
                    </a:p>
                  </a:txBody>
                  <a:tcPr/>
                </a:tc>
                <a:tc>
                  <a:txBody>
                    <a:bodyPr/>
                    <a:lstStyle/>
                    <a:p>
                      <a:pPr algn="ctr"/>
                      <a:r>
                        <a:rPr lang="en-US" sz="2000" dirty="0" smtClean="0">
                          <a:solidFill>
                            <a:srgbClr val="000000"/>
                          </a:solidFill>
                          <a:latin typeface="Arial Narrow" panose="020B0606020202030204" pitchFamily="34" charset="0"/>
                        </a:rPr>
                        <a:t>15</a:t>
                      </a:r>
                    </a:p>
                    <a:p>
                      <a:pPr algn="ctr"/>
                      <a:r>
                        <a:rPr lang="en-US" sz="2000" dirty="0" smtClean="0">
                          <a:solidFill>
                            <a:srgbClr val="000000"/>
                          </a:solidFill>
                          <a:latin typeface="Arial Narrow" panose="020B0606020202030204" pitchFamily="34" charset="0"/>
                        </a:rPr>
                        <a:t>15</a:t>
                      </a:r>
                    </a:p>
                    <a:p>
                      <a:pPr algn="ctr"/>
                      <a:r>
                        <a:rPr lang="en-US" sz="2000" dirty="0" smtClean="0">
                          <a:solidFill>
                            <a:srgbClr val="000000"/>
                          </a:solidFill>
                          <a:latin typeface="Arial Narrow" panose="020B0606020202030204" pitchFamily="34" charset="0"/>
                        </a:rPr>
                        <a:t>20</a:t>
                      </a:r>
                      <a:endParaRPr lang="en-US" sz="2000" dirty="0">
                        <a:solidFill>
                          <a:srgbClr val="000000"/>
                        </a:solidFill>
                        <a:latin typeface="Arial Narrow" panose="020B0606020202030204" pitchFamily="34" charset="0"/>
                      </a:endParaRPr>
                    </a:p>
                  </a:txBody>
                  <a:tcPr/>
                </a:tc>
                <a:extLst>
                  <a:ext uri="{0D108BD9-81ED-4DB2-BD59-A6C34878D82A}">
                    <a16:rowId xmlns:a16="http://schemas.microsoft.com/office/drawing/2014/main" val="10002"/>
                  </a:ext>
                </a:extLst>
              </a:tr>
              <a:tr h="813707">
                <a:tc>
                  <a:txBody>
                    <a:bodyPr/>
                    <a:lstStyle/>
                    <a:p>
                      <a:r>
                        <a:rPr lang="en-US" sz="2000" b="1" dirty="0">
                          <a:latin typeface="Arial Narrow" panose="020B0606020202030204" pitchFamily="34" charset="0"/>
                        </a:rPr>
                        <a:t>Approver</a:t>
                      </a:r>
                    </a:p>
                  </a:txBody>
                  <a:tcPr/>
                </a:tc>
                <a:tc>
                  <a:txBody>
                    <a:bodyPr/>
                    <a:lstStyle/>
                    <a:p>
                      <a:r>
                        <a:rPr lang="en-US" sz="2000" dirty="0">
                          <a:solidFill>
                            <a:srgbClr val="56575C"/>
                          </a:solidFill>
                          <a:latin typeface="Arial Narrow" panose="020B0606020202030204" pitchFamily="34" charset="0"/>
                        </a:rPr>
                        <a:t>P2P:</a:t>
                      </a:r>
                      <a:r>
                        <a:rPr lang="en-US" sz="2000" baseline="0" dirty="0">
                          <a:solidFill>
                            <a:srgbClr val="56575C"/>
                          </a:solidFill>
                          <a:latin typeface="Arial Narrow" panose="020B0606020202030204" pitchFamily="34" charset="0"/>
                        </a:rPr>
                        <a:t> UR Procurement Basic Navigation</a:t>
                      </a:r>
                    </a:p>
                    <a:p>
                      <a:r>
                        <a:rPr lang="en-US" sz="2000" dirty="0">
                          <a:solidFill>
                            <a:srgbClr val="56575C"/>
                          </a:solidFill>
                          <a:latin typeface="Arial Narrow" panose="020B0606020202030204" pitchFamily="34" charset="0"/>
                        </a:rPr>
                        <a:t>P2P: UR Procurement Approver Overview </a:t>
                      </a:r>
                      <a:endParaRPr lang="en-US" sz="2000" dirty="0">
                        <a:latin typeface="Arial Narrow" panose="020B0606020202030204" pitchFamily="34" charset="0"/>
                      </a:endParaRPr>
                    </a:p>
                  </a:txBody>
                  <a:tcPr/>
                </a:tc>
                <a:tc>
                  <a:txBody>
                    <a:bodyPr/>
                    <a:lstStyle/>
                    <a:p>
                      <a:pPr algn="ctr"/>
                      <a:r>
                        <a:rPr lang="en-US" sz="2000" dirty="0" smtClean="0">
                          <a:latin typeface="Arial Narrow" panose="020B0606020202030204" pitchFamily="34" charset="0"/>
                        </a:rPr>
                        <a:t>15</a:t>
                      </a:r>
                    </a:p>
                    <a:p>
                      <a:pPr algn="ctr"/>
                      <a:r>
                        <a:rPr lang="en-US" sz="2000" dirty="0" smtClean="0">
                          <a:latin typeface="Arial Narrow" panose="020B0606020202030204" pitchFamily="34" charset="0"/>
                        </a:rPr>
                        <a:t>15</a:t>
                      </a:r>
                      <a:endParaRPr lang="en-US" sz="2000" dirty="0">
                        <a:latin typeface="Arial Narrow" panose="020B0606020202030204" pitchFamily="34" charset="0"/>
                      </a:endParaRPr>
                    </a:p>
                  </a:txBody>
                  <a:tcPr/>
                </a:tc>
                <a:extLst>
                  <a:ext uri="{0D108BD9-81ED-4DB2-BD59-A6C34878D82A}">
                    <a16:rowId xmlns:a16="http://schemas.microsoft.com/office/drawing/2014/main" val="10003"/>
                  </a:ext>
                </a:extLst>
              </a:tr>
            </a:tbl>
          </a:graphicData>
        </a:graphic>
      </p:graphicFrame>
      <p:sp>
        <p:nvSpPr>
          <p:cNvPr id="7" name="TextBox 6"/>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20</a:t>
            </a:r>
            <a:endParaRPr lang="en-US" sz="1200" dirty="0">
              <a:solidFill>
                <a:schemeClr val="bg1"/>
              </a:solidFill>
            </a:endParaRPr>
          </a:p>
        </p:txBody>
      </p:sp>
    </p:spTree>
    <p:extLst>
      <p:ext uri="{BB962C8B-B14F-4D97-AF65-F5344CB8AC3E}">
        <p14:creationId xmlns:p14="http://schemas.microsoft.com/office/powerpoint/2010/main" val="12505268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Self Paced MyPath Training</a:t>
            </a:r>
          </a:p>
        </p:txBody>
      </p:sp>
      <p:sp>
        <p:nvSpPr>
          <p:cNvPr id="8" name="Content Placeholder 4"/>
          <p:cNvSpPr>
            <a:spLocks noGrp="1"/>
          </p:cNvSpPr>
          <p:nvPr>
            <p:ph idx="1"/>
          </p:nvPr>
        </p:nvSpPr>
        <p:spPr>
          <a:xfrm>
            <a:off x="457200" y="1143000"/>
            <a:ext cx="8229600" cy="5105400"/>
          </a:xfrm>
        </p:spPr>
        <p:txBody>
          <a:bodyPr>
            <a:noAutofit/>
          </a:bodyPr>
          <a:lstStyle/>
          <a:p>
            <a:pPr lvl="1"/>
            <a:endParaRPr lang="en-US" dirty="0"/>
          </a:p>
          <a:p>
            <a:endParaRPr lang="en-US" sz="2800" dirty="0"/>
          </a:p>
          <a:p>
            <a:endParaRPr lang="en-US" sz="2800" dirty="0"/>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4232919678"/>
              </p:ext>
            </p:extLst>
          </p:nvPr>
        </p:nvGraphicFramePr>
        <p:xfrm>
          <a:off x="483336" y="1676400"/>
          <a:ext cx="8400738" cy="4132438"/>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gridCol w="1542738">
                  <a:extLst>
                    <a:ext uri="{9D8B030D-6E8A-4147-A177-3AD203B41FA5}">
                      <a16:colId xmlns:a16="http://schemas.microsoft.com/office/drawing/2014/main" val="20002"/>
                    </a:ext>
                  </a:extLst>
                </a:gridCol>
              </a:tblGrid>
              <a:tr h="398487">
                <a:tc>
                  <a:txBody>
                    <a:bodyPr/>
                    <a:lstStyle/>
                    <a:p>
                      <a:r>
                        <a:rPr lang="en-US" sz="1600" dirty="0">
                          <a:latin typeface="Arial Narrow" panose="020B0606020202030204" pitchFamily="34" charset="0"/>
                        </a:rPr>
                        <a:t>Course</a:t>
                      </a:r>
                    </a:p>
                  </a:txBody>
                  <a:tcPr/>
                </a:tc>
                <a:tc>
                  <a:txBody>
                    <a:bodyPr/>
                    <a:lstStyle/>
                    <a:p>
                      <a:r>
                        <a:rPr lang="en-US" sz="1600" dirty="0">
                          <a:latin typeface="Arial Narrow" panose="020B0606020202030204" pitchFamily="34" charset="0"/>
                        </a:rPr>
                        <a:t>Description</a:t>
                      </a:r>
                    </a:p>
                  </a:txBody>
                  <a:tcPr/>
                </a:tc>
                <a:tc>
                  <a:txBody>
                    <a:bodyPr/>
                    <a:lstStyle/>
                    <a:p>
                      <a:r>
                        <a:rPr lang="en-US" sz="1600" dirty="0">
                          <a:latin typeface="Arial Narrow" panose="020B0606020202030204" pitchFamily="34" charset="0"/>
                        </a:rPr>
                        <a:t>Duration</a:t>
                      </a:r>
                    </a:p>
                  </a:txBody>
                  <a:tcPr/>
                </a:tc>
                <a:extLst>
                  <a:ext uri="{0D108BD9-81ED-4DB2-BD59-A6C34878D82A}">
                    <a16:rowId xmlns:a16="http://schemas.microsoft.com/office/drawing/2014/main" val="10000"/>
                  </a:ext>
                </a:extLst>
              </a:tr>
              <a:tr h="12041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Buying and Paying Guide Overview </a:t>
                      </a:r>
                      <a:r>
                        <a:rPr lang="en-US" sz="1400" b="0" i="0" u="none" strike="noStrike" kern="1200" baseline="0" dirty="0">
                          <a:solidFill>
                            <a:schemeClr val="dk1"/>
                          </a:solidFill>
                          <a:latin typeface="Arial Narrow" panose="020B0606020202030204" pitchFamily="34" charset="0"/>
                          <a:ea typeface="+mn-ea"/>
                          <a:cs typeface="+mn-cs"/>
                        </a:rPr>
                        <a:t>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various procurement and payment methods at the University of  Rochester. After completing this module, you will be able to use the buying &amp; paying guide to determine the appropriate method. </a:t>
                      </a:r>
                    </a:p>
                  </a:txBody>
                  <a:tcPr/>
                </a:tc>
                <a:tc>
                  <a:txBody>
                    <a:bodyPr/>
                    <a:lstStyle/>
                    <a:p>
                      <a:r>
                        <a:rPr lang="en-US" sz="1400" dirty="0">
                          <a:latin typeface="Arial Narrow" panose="020B0606020202030204" pitchFamily="34" charset="0"/>
                        </a:rPr>
                        <a:t>15 minutes</a:t>
                      </a:r>
                    </a:p>
                  </a:txBody>
                  <a:tcPr/>
                </a:tc>
                <a:extLst>
                  <a:ext uri="{0D108BD9-81ED-4DB2-BD59-A6C34878D82A}">
                    <a16:rowId xmlns:a16="http://schemas.microsoft.com/office/drawing/2014/main" val="10001"/>
                  </a:ext>
                </a:extLst>
              </a:tr>
              <a:tr h="398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P2P: UR Procurement Basic Navigation </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Procure to Pay (P2P) process and UR Procurement, the University of Rochester’s procurement and payment system. After completing this module, you will be able to login and navigate the system, search for information and transactions, and run basic reports. 	</a:t>
                      </a:r>
                    </a:p>
                  </a:txBody>
                  <a:tcPr/>
                </a:tc>
                <a:tc>
                  <a:txBody>
                    <a:bodyPr/>
                    <a:lstStyle/>
                    <a:p>
                      <a:r>
                        <a:rPr lang="en-US" sz="1400" dirty="0">
                          <a:latin typeface="Arial Narrow" panose="020B0606020202030204" pitchFamily="34" charset="0"/>
                        </a:rPr>
                        <a:t>15 minutes</a:t>
                      </a:r>
                    </a:p>
                  </a:txBody>
                  <a:tcPr/>
                </a:tc>
                <a:extLst>
                  <a:ext uri="{0D108BD9-81ED-4DB2-BD59-A6C34878D82A}">
                    <a16:rowId xmlns:a16="http://schemas.microsoft.com/office/drawing/2014/main" val="10002"/>
                  </a:ext>
                </a:extLst>
              </a:tr>
              <a:tr h="398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P2P: UR Procurement Approver Overview </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approval process for UR Procurement, the University of Rochester’s procurement and payment system. After completing this module, you will be able to view and act upon transactions waiting for your approval using a computer, tablet, or mobile device; configure your preferences; set up delegations; and find online resources and support information. 	</a:t>
                      </a:r>
                    </a:p>
                  </a:txBody>
                  <a:tcPr/>
                </a:tc>
                <a:tc>
                  <a:txBody>
                    <a:bodyPr/>
                    <a:lstStyle/>
                    <a:p>
                      <a:r>
                        <a:rPr lang="en-US" sz="1400" dirty="0">
                          <a:latin typeface="Arial Narrow" panose="020B0606020202030204" pitchFamily="34" charset="0"/>
                        </a:rPr>
                        <a:t>15 minutes</a:t>
                      </a:r>
                    </a:p>
                  </a:txBody>
                  <a:tcPr/>
                </a:tc>
                <a:extLst>
                  <a:ext uri="{0D108BD9-81ED-4DB2-BD59-A6C34878D82A}">
                    <a16:rowId xmlns:a16="http://schemas.microsoft.com/office/drawing/2014/main" val="10003"/>
                  </a:ext>
                </a:extLst>
              </a:tr>
            </a:tbl>
          </a:graphicData>
        </a:graphic>
      </p:graphicFrame>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21</a:t>
            </a:r>
            <a:endParaRPr lang="en-US" sz="1200" dirty="0">
              <a:solidFill>
                <a:schemeClr val="bg1"/>
              </a:solidFill>
            </a:endParaRPr>
          </a:p>
        </p:txBody>
      </p:sp>
    </p:spTree>
    <p:extLst>
      <p:ext uri="{BB962C8B-B14F-4D97-AF65-F5344CB8AC3E}">
        <p14:creationId xmlns:p14="http://schemas.microsoft.com/office/powerpoint/2010/main" val="214255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Self Paced MyPath Training (Continued)</a:t>
            </a:r>
          </a:p>
        </p:txBody>
      </p:sp>
      <p:sp>
        <p:nvSpPr>
          <p:cNvPr id="8" name="Content Placeholder 4"/>
          <p:cNvSpPr>
            <a:spLocks noGrp="1"/>
          </p:cNvSpPr>
          <p:nvPr>
            <p:ph idx="1"/>
          </p:nvPr>
        </p:nvSpPr>
        <p:spPr>
          <a:xfrm>
            <a:off x="457200" y="1143000"/>
            <a:ext cx="8229600" cy="5105400"/>
          </a:xfrm>
        </p:spPr>
        <p:txBody>
          <a:bodyPr>
            <a:noAutofit/>
          </a:bodyPr>
          <a:lstStyle/>
          <a:p>
            <a:pPr lvl="1"/>
            <a:endParaRPr lang="en-US" dirty="0"/>
          </a:p>
          <a:p>
            <a:endParaRPr lang="en-US" sz="2800" dirty="0"/>
          </a:p>
          <a:p>
            <a:endParaRPr lang="en-US" sz="2800" dirty="0"/>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graphicFrame>
        <p:nvGraphicFramePr>
          <p:cNvPr id="3" name="Table 2"/>
          <p:cNvGraphicFramePr>
            <a:graphicFrameLocks noGrp="1"/>
          </p:cNvGraphicFramePr>
          <p:nvPr>
            <p:extLst>
              <p:ext uri="{D42A27DB-BD31-4B8C-83A1-F6EECF244321}">
                <p14:modId xmlns:p14="http://schemas.microsoft.com/office/powerpoint/2010/main" val="4111315199"/>
              </p:ext>
            </p:extLst>
          </p:nvPr>
        </p:nvGraphicFramePr>
        <p:xfrm>
          <a:off x="475938" y="1600200"/>
          <a:ext cx="8400738" cy="4010518"/>
        </p:xfrm>
        <a:graphic>
          <a:graphicData uri="http://schemas.openxmlformats.org/drawingml/2006/table">
            <a:tbl>
              <a:tblPr firstRow="1" bandRow="1">
                <a:tableStyleId>{5C22544A-7EE6-4342-B048-85BDC9FD1C3A}</a:tableStyleId>
              </a:tblPr>
              <a:tblGrid>
                <a:gridCol w="1752600">
                  <a:extLst>
                    <a:ext uri="{9D8B030D-6E8A-4147-A177-3AD203B41FA5}">
                      <a16:colId xmlns:a16="http://schemas.microsoft.com/office/drawing/2014/main" val="20000"/>
                    </a:ext>
                  </a:extLst>
                </a:gridCol>
                <a:gridCol w="5105400">
                  <a:extLst>
                    <a:ext uri="{9D8B030D-6E8A-4147-A177-3AD203B41FA5}">
                      <a16:colId xmlns:a16="http://schemas.microsoft.com/office/drawing/2014/main" val="20001"/>
                    </a:ext>
                  </a:extLst>
                </a:gridCol>
                <a:gridCol w="1542738">
                  <a:extLst>
                    <a:ext uri="{9D8B030D-6E8A-4147-A177-3AD203B41FA5}">
                      <a16:colId xmlns:a16="http://schemas.microsoft.com/office/drawing/2014/main" val="20002"/>
                    </a:ext>
                  </a:extLst>
                </a:gridCol>
              </a:tblGrid>
              <a:tr h="398487">
                <a:tc>
                  <a:txBody>
                    <a:bodyPr/>
                    <a:lstStyle/>
                    <a:p>
                      <a:r>
                        <a:rPr lang="en-US" sz="1600" dirty="0">
                          <a:latin typeface="Arial Narrow" panose="020B0606020202030204" pitchFamily="34" charset="0"/>
                        </a:rPr>
                        <a:t>Course</a:t>
                      </a:r>
                    </a:p>
                  </a:txBody>
                  <a:tcPr/>
                </a:tc>
                <a:tc>
                  <a:txBody>
                    <a:bodyPr/>
                    <a:lstStyle/>
                    <a:p>
                      <a:r>
                        <a:rPr lang="en-US" sz="1600" dirty="0">
                          <a:latin typeface="Arial Narrow" panose="020B0606020202030204" pitchFamily="34" charset="0"/>
                        </a:rPr>
                        <a:t>Description</a:t>
                      </a:r>
                    </a:p>
                  </a:txBody>
                  <a:tcPr/>
                </a:tc>
                <a:tc>
                  <a:txBody>
                    <a:bodyPr/>
                    <a:lstStyle/>
                    <a:p>
                      <a:r>
                        <a:rPr lang="en-US" sz="1600" dirty="0">
                          <a:latin typeface="Arial Narrow" panose="020B0606020202030204" pitchFamily="34" charset="0"/>
                        </a:rPr>
                        <a:t>Duration</a:t>
                      </a:r>
                    </a:p>
                  </a:txBody>
                  <a:tcPr/>
                </a:tc>
                <a:extLst>
                  <a:ext uri="{0D108BD9-81ED-4DB2-BD59-A6C34878D82A}">
                    <a16:rowId xmlns:a16="http://schemas.microsoft.com/office/drawing/2014/main" val="10000"/>
                  </a:ext>
                </a:extLst>
              </a:tr>
              <a:tr h="12041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P2P: Create Requisition Overview</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r>
                        <a:rPr lang="en-US" sz="1400" b="0" i="0" u="none" strike="noStrike" kern="1200" baseline="0" dirty="0">
                          <a:solidFill>
                            <a:schemeClr val="dk1"/>
                          </a:solidFill>
                          <a:latin typeface="Arial Narrow" panose="020B0606020202030204" pitchFamily="34" charset="0"/>
                          <a:ea typeface="+mn-ea"/>
                          <a:cs typeface="+mn-cs"/>
                        </a:rPr>
                        <a:t>This module provides an overview of the process to create a requisition for non-catalog items in UR Procurement, the University of Rochester’s procurement and payment system. After completing this module, you will be able to create a requisition, search for requisitions, and investigate status of requisitions. 	</a:t>
                      </a:r>
                    </a:p>
                  </a:txBody>
                  <a:tcPr/>
                </a:tc>
                <a:tc>
                  <a:txBody>
                    <a:bodyPr/>
                    <a:lstStyle/>
                    <a:p>
                      <a:r>
                        <a:rPr lang="en-US" sz="1400" dirty="0">
                          <a:latin typeface="Arial Narrow" panose="020B0606020202030204" pitchFamily="34" charset="0"/>
                        </a:rPr>
                        <a:t>20 minutes</a:t>
                      </a:r>
                    </a:p>
                  </a:txBody>
                  <a:tcPr/>
                </a:tc>
                <a:extLst>
                  <a:ext uri="{0D108BD9-81ED-4DB2-BD59-A6C34878D82A}">
                    <a16:rowId xmlns:a16="http://schemas.microsoft.com/office/drawing/2014/main" val="10001"/>
                  </a:ext>
                </a:extLst>
              </a:tr>
              <a:tr h="398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P2P: Marketplace Overview </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process to shop for catalog items in the Marketplace which is part of UR Procurement, the University of Rochester’s procurement and payment system. After completing this module, you will be able to shop for catalog items, checkout or assign a cart, and submit the requisition. 	</a:t>
                      </a:r>
                    </a:p>
                  </a:txBody>
                  <a:tcPr/>
                </a:tc>
                <a:tc>
                  <a:txBody>
                    <a:bodyPr/>
                    <a:lstStyle/>
                    <a:p>
                      <a:r>
                        <a:rPr lang="en-US" sz="1400" dirty="0">
                          <a:latin typeface="Arial Narrow" panose="020B0606020202030204" pitchFamily="34" charset="0"/>
                        </a:rPr>
                        <a:t>20 minutes</a:t>
                      </a:r>
                    </a:p>
                  </a:txBody>
                  <a:tcPr/>
                </a:tc>
                <a:extLst>
                  <a:ext uri="{0D108BD9-81ED-4DB2-BD59-A6C34878D82A}">
                    <a16:rowId xmlns:a16="http://schemas.microsoft.com/office/drawing/2014/main" val="10002"/>
                  </a:ext>
                </a:extLst>
              </a:tr>
              <a:tr h="398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P2P: Supplier Invoice Request (SIR) Overview </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Procure to Pay (P2P) process using a Supplier Invoice Request for making payments when Purchase Order or P-card are not preferred. 	</a:t>
                      </a:r>
                    </a:p>
                  </a:txBody>
                  <a:tcPr/>
                </a:tc>
                <a:tc>
                  <a:txBody>
                    <a:bodyPr/>
                    <a:lstStyle/>
                    <a:p>
                      <a:r>
                        <a:rPr lang="en-US" sz="1400" dirty="0">
                          <a:latin typeface="Arial Narrow" panose="020B0606020202030204" pitchFamily="34" charset="0"/>
                        </a:rPr>
                        <a:t>20 minutes</a:t>
                      </a:r>
                    </a:p>
                  </a:txBody>
                  <a:tcPr/>
                </a:tc>
                <a:extLst>
                  <a:ext uri="{0D108BD9-81ED-4DB2-BD59-A6C34878D82A}">
                    <a16:rowId xmlns:a16="http://schemas.microsoft.com/office/drawing/2014/main" val="10003"/>
                  </a:ext>
                </a:extLst>
              </a:tr>
              <a:tr h="398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u="none" strike="noStrike" kern="1200" baseline="0" dirty="0">
                          <a:solidFill>
                            <a:schemeClr val="dk1"/>
                          </a:solidFill>
                          <a:latin typeface="Arial Narrow" panose="020B0606020202030204" pitchFamily="34" charset="0"/>
                          <a:ea typeface="+mn-ea"/>
                          <a:cs typeface="+mn-cs"/>
                        </a:rPr>
                        <a:t>Purchasing Card Training </a:t>
                      </a:r>
                      <a:endParaRPr lang="en-US" sz="1400" b="0" i="0" u="none" strike="noStrike" kern="1200" baseline="0" dirty="0">
                        <a:solidFill>
                          <a:schemeClr val="dk1"/>
                        </a:solidFill>
                        <a:latin typeface="Arial Narrow" panose="020B0606020202030204" pitchFamily="34" charset="0"/>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Arial Narrow" panose="020B0606020202030204" pitchFamily="34" charset="0"/>
                          <a:ea typeface="+mn-ea"/>
                          <a:cs typeface="+mn-cs"/>
                        </a:rPr>
                        <a:t>This module provides an overview of the P-card process which allows staff to purchase low-dollar items using a US Bank VISA credit card. 	</a:t>
                      </a:r>
                    </a:p>
                  </a:txBody>
                  <a:tcPr/>
                </a:tc>
                <a:tc>
                  <a:txBody>
                    <a:bodyPr/>
                    <a:lstStyle/>
                    <a:p>
                      <a:r>
                        <a:rPr lang="en-US" sz="1400" dirty="0">
                          <a:latin typeface="Arial Narrow" panose="020B0606020202030204" pitchFamily="34" charset="0"/>
                        </a:rPr>
                        <a:t>20 minutes</a:t>
                      </a:r>
                    </a:p>
                  </a:txBody>
                  <a:tcPr/>
                </a:tc>
                <a:extLst>
                  <a:ext uri="{0D108BD9-81ED-4DB2-BD59-A6C34878D82A}">
                    <a16:rowId xmlns:a16="http://schemas.microsoft.com/office/drawing/2014/main" val="10004"/>
                  </a:ext>
                </a:extLst>
              </a:tr>
            </a:tbl>
          </a:graphicData>
        </a:graphic>
      </p:graphicFrame>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22</a:t>
            </a:r>
            <a:endParaRPr lang="en-US" sz="1200" dirty="0">
              <a:solidFill>
                <a:schemeClr val="bg1"/>
              </a:solidFill>
            </a:endParaRPr>
          </a:p>
        </p:txBody>
      </p:sp>
    </p:spTree>
    <p:extLst>
      <p:ext uri="{BB962C8B-B14F-4D97-AF65-F5344CB8AC3E}">
        <p14:creationId xmlns:p14="http://schemas.microsoft.com/office/powerpoint/2010/main" val="19926129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smtClean="0">
                <a:latin typeface="Arial Narrow" panose="020B0606020202030204" pitchFamily="34" charset="0"/>
              </a:rPr>
              <a:t>Hands On Testing</a:t>
            </a:r>
            <a:endParaRPr lang="en-US" sz="3600" dirty="0">
              <a:latin typeface="Arial Narrow" panose="020B0606020202030204" pitchFamily="34" charset="0"/>
            </a:endParaRPr>
          </a:p>
        </p:txBody>
      </p:sp>
      <p:sp>
        <p:nvSpPr>
          <p:cNvPr id="8" name="Content Placeholder 4"/>
          <p:cNvSpPr>
            <a:spLocks noGrp="1"/>
          </p:cNvSpPr>
          <p:nvPr>
            <p:ph idx="1"/>
          </p:nvPr>
        </p:nvSpPr>
        <p:spPr>
          <a:xfrm>
            <a:off x="475938" y="1433899"/>
            <a:ext cx="8229600" cy="5105400"/>
          </a:xfrm>
        </p:spPr>
        <p:txBody>
          <a:bodyPr>
            <a:noAutofit/>
          </a:bodyPr>
          <a:lstStyle/>
          <a:p>
            <a:r>
              <a:rPr lang="en-US" sz="2800" dirty="0">
                <a:latin typeface="Arial Narrow" panose="020B0606020202030204" pitchFamily="34" charset="0"/>
              </a:rPr>
              <a:t>Hands-on sessions with subject matter experts available to assist</a:t>
            </a:r>
          </a:p>
          <a:p>
            <a:pPr lvl="1">
              <a:buFont typeface="Arial Narrow" panose="020B0606020202030204" pitchFamily="34" charset="0"/>
              <a:buChar char="–"/>
            </a:pPr>
            <a:r>
              <a:rPr lang="en-US" sz="2400" dirty="0">
                <a:latin typeface="Arial Narrow" panose="020B0606020202030204" pitchFamily="34" charset="0"/>
              </a:rPr>
              <a:t>Available after </a:t>
            </a:r>
            <a:r>
              <a:rPr lang="en-US" sz="2400" dirty="0" smtClean="0">
                <a:latin typeface="Arial Narrow" panose="020B0606020202030204" pitchFamily="34" charset="0"/>
              </a:rPr>
              <a:t>Instructor Led classroom </a:t>
            </a:r>
            <a:r>
              <a:rPr lang="en-US" sz="2400" dirty="0">
                <a:latin typeface="Arial Narrow" panose="020B0606020202030204" pitchFamily="34" charset="0"/>
              </a:rPr>
              <a:t>and/or MyPath </a:t>
            </a:r>
            <a:r>
              <a:rPr lang="en-US" sz="2400" dirty="0" smtClean="0">
                <a:latin typeface="Arial Narrow" panose="020B0606020202030204" pitchFamily="34" charset="0"/>
              </a:rPr>
              <a:t>training</a:t>
            </a:r>
          </a:p>
          <a:p>
            <a:pPr marL="457200" lvl="1" indent="0">
              <a:buNone/>
            </a:pPr>
            <a:endParaRPr lang="en-US" sz="2400" dirty="0">
              <a:latin typeface="Arial Narrow" panose="020B0606020202030204" pitchFamily="34" charset="0"/>
            </a:endParaRPr>
          </a:p>
          <a:p>
            <a:r>
              <a:rPr lang="en-US" sz="2800" dirty="0">
                <a:latin typeface="Arial Narrow" panose="020B0606020202030204" pitchFamily="34" charset="0"/>
              </a:rPr>
              <a:t>Capability to enter real purchase requisitions and Supplier Invoice Requests (SIRs) in a test environment</a:t>
            </a:r>
          </a:p>
          <a:p>
            <a:pPr lvl="1"/>
            <a:endParaRPr lang="en-US" dirty="0">
              <a:latin typeface="Arial Narrow" panose="020B0606020202030204" pitchFamily="34" charset="0"/>
            </a:endParaRPr>
          </a:p>
          <a:p>
            <a:endParaRPr lang="en-US" sz="2800" dirty="0">
              <a:latin typeface="Arial Narrow" panose="020B0606020202030204" pitchFamily="34" charset="0"/>
            </a:endParaRPr>
          </a:p>
          <a:p>
            <a:endParaRPr lang="en-US" sz="28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23</a:t>
            </a:r>
            <a:endParaRPr lang="en-US" sz="1200" dirty="0">
              <a:solidFill>
                <a:schemeClr val="bg1"/>
              </a:solidFill>
            </a:endParaRPr>
          </a:p>
        </p:txBody>
      </p:sp>
    </p:spTree>
    <p:extLst>
      <p:ext uri="{BB962C8B-B14F-4D97-AF65-F5344CB8AC3E}">
        <p14:creationId xmlns:p14="http://schemas.microsoft.com/office/powerpoint/2010/main" val="4017909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Support Organization</a:t>
            </a:r>
          </a:p>
        </p:txBody>
      </p:sp>
      <p:sp>
        <p:nvSpPr>
          <p:cNvPr id="8" name="Content Placeholder 4"/>
          <p:cNvSpPr>
            <a:spLocks noGrp="1"/>
          </p:cNvSpPr>
          <p:nvPr>
            <p:ph idx="1"/>
          </p:nvPr>
        </p:nvSpPr>
        <p:spPr>
          <a:xfrm>
            <a:off x="457200" y="1143000"/>
            <a:ext cx="8229600" cy="5105400"/>
          </a:xfrm>
        </p:spPr>
        <p:txBody>
          <a:bodyPr>
            <a:noAutofit/>
          </a:bodyPr>
          <a:lstStyle/>
          <a:p>
            <a:r>
              <a:rPr lang="en-US" sz="2400" dirty="0" smtClean="0">
                <a:latin typeface="Arial Narrow" panose="020B0606020202030204" pitchFamily="34" charset="0"/>
              </a:rPr>
              <a:t>Procure to Pay Customer Service Center is available to answer questions or provide assistance</a:t>
            </a:r>
          </a:p>
          <a:p>
            <a:endParaRPr lang="en-US" sz="2400" dirty="0" smtClean="0">
              <a:latin typeface="Arial Narrow" panose="020B0606020202030204" pitchFamily="34" charset="0"/>
            </a:endParaRPr>
          </a:p>
          <a:p>
            <a:pPr lvl="1"/>
            <a:r>
              <a:rPr lang="en-US" sz="1600" dirty="0" smtClean="0">
                <a:latin typeface="Arial Narrow" panose="020B0606020202030204" pitchFamily="34" charset="0"/>
                <a:cs typeface="Arial" panose="020B0604020202020204" pitchFamily="34" charset="0"/>
              </a:rPr>
              <a:t>UR  </a:t>
            </a:r>
            <a:r>
              <a:rPr lang="en-US" sz="1600" dirty="0">
                <a:latin typeface="Arial Narrow" panose="020B0606020202030204" pitchFamily="34" charset="0"/>
                <a:cs typeface="Arial" panose="020B0604020202020204" pitchFamily="34" charset="0"/>
              </a:rPr>
              <a:t>Procurement </a:t>
            </a:r>
            <a:r>
              <a:rPr lang="en-US" sz="1600" dirty="0" smtClean="0">
                <a:latin typeface="Arial Narrow" panose="020B0606020202030204" pitchFamily="34" charset="0"/>
                <a:cs typeface="Arial" panose="020B0604020202020204" pitchFamily="34" charset="0"/>
              </a:rPr>
              <a:t>website:  rochester.edu/adminfinance/urprocurement</a:t>
            </a:r>
          </a:p>
          <a:p>
            <a:pPr lvl="1"/>
            <a:r>
              <a:rPr lang="en-US" sz="1600" dirty="0" smtClean="0">
                <a:latin typeface="Arial Narrow" panose="020B0606020202030204" pitchFamily="34" charset="0"/>
                <a:cs typeface="Arial" panose="020B0604020202020204" pitchFamily="34" charset="0"/>
              </a:rPr>
              <a:t>P2P Service Center: 275-2012</a:t>
            </a:r>
          </a:p>
          <a:p>
            <a:pPr lvl="1"/>
            <a:r>
              <a:rPr lang="en-US" sz="1600" dirty="0" smtClean="0">
                <a:latin typeface="Arial Narrow" panose="020B0606020202030204" pitchFamily="34" charset="0"/>
                <a:cs typeface="Arial" panose="020B0604020202020204" pitchFamily="34" charset="0"/>
              </a:rPr>
              <a:t>Email</a:t>
            </a:r>
            <a:r>
              <a:rPr lang="en-US" sz="1600" dirty="0">
                <a:latin typeface="Arial Narrow" panose="020B0606020202030204" pitchFamily="34" charset="0"/>
                <a:cs typeface="Arial" panose="020B0604020202020204" pitchFamily="34" charset="0"/>
              </a:rPr>
              <a:t>: </a:t>
            </a:r>
            <a:r>
              <a:rPr lang="en-US" sz="1600" dirty="0" smtClean="0">
                <a:latin typeface="Arial Narrow" panose="020B0606020202030204" pitchFamily="34" charset="0"/>
                <a:cs typeface="Arial" panose="020B0604020202020204" pitchFamily="34" charset="0"/>
                <a:hlinkClick r:id="rId3"/>
              </a:rPr>
              <a:t>URProcurement@rochester.edu</a:t>
            </a:r>
            <a:endParaRPr lang="en-US" sz="1600" dirty="0" smtClean="0">
              <a:latin typeface="Arial Narrow" panose="020B0606020202030204" pitchFamily="34" charset="0"/>
              <a:cs typeface="Arial" panose="020B0604020202020204" pitchFamily="34" charset="0"/>
            </a:endParaRPr>
          </a:p>
          <a:p>
            <a:pPr lvl="1"/>
            <a:r>
              <a:rPr lang="en-US" sz="1600" dirty="0" smtClean="0">
                <a:latin typeface="Arial Narrow" panose="020B0606020202030204" pitchFamily="34" charset="0"/>
                <a:cs typeface="Arial" panose="020B0604020202020204" pitchFamily="34" charset="0"/>
              </a:rPr>
              <a:t>Service Desk Requests:  </a:t>
            </a:r>
            <a:r>
              <a:rPr lang="en-US" sz="1600" dirty="0">
                <a:hlinkClick r:id="rId4"/>
              </a:rPr>
              <a:t>https://service.rochester.edu/procurement</a:t>
            </a:r>
            <a:endParaRPr lang="en-US" sz="1600" dirty="0" smtClean="0">
              <a:latin typeface="Arial Narrow" panose="020B0606020202030204" pitchFamily="34" charset="0"/>
              <a:cs typeface="Arial" panose="020B0604020202020204" pitchFamily="34" charset="0"/>
            </a:endParaRPr>
          </a:p>
          <a:p>
            <a:pPr lvl="1"/>
            <a:r>
              <a:rPr lang="en-US" sz="1600" dirty="0" smtClean="0">
                <a:latin typeface="Arial Narrow" panose="020B0606020202030204" pitchFamily="34" charset="0"/>
                <a:cs typeface="Arial" panose="020B0604020202020204" pitchFamily="34" charset="0"/>
              </a:rPr>
              <a:t>For </a:t>
            </a:r>
            <a:r>
              <a:rPr lang="en-US" sz="1600" dirty="0">
                <a:latin typeface="Arial Narrow" panose="020B0606020202030204" pitchFamily="34" charset="0"/>
                <a:cs typeface="Arial" panose="020B0604020202020204" pitchFamily="34" charset="0"/>
              </a:rPr>
              <a:t>System Access &amp; </a:t>
            </a:r>
            <a:r>
              <a:rPr lang="en-US" sz="1600" dirty="0" smtClean="0">
                <a:latin typeface="Arial Narrow" panose="020B0606020202030204" pitchFamily="34" charset="0"/>
                <a:cs typeface="Arial" panose="020B0604020202020204" pitchFamily="34" charset="0"/>
              </a:rPr>
              <a:t>Issues</a:t>
            </a:r>
          </a:p>
          <a:p>
            <a:pPr lvl="2"/>
            <a:r>
              <a:rPr lang="en-US" sz="1600" dirty="0" smtClean="0">
                <a:latin typeface="Arial Narrow" panose="020B0606020202030204" pitchFamily="34" charset="0"/>
                <a:cs typeface="Arial" panose="020B0604020202020204" pitchFamily="34" charset="0"/>
              </a:rPr>
              <a:t>Help </a:t>
            </a:r>
            <a:r>
              <a:rPr lang="en-US" sz="1600" dirty="0">
                <a:latin typeface="Arial Narrow" panose="020B0606020202030204" pitchFamily="34" charset="0"/>
                <a:cs typeface="Arial" panose="020B0604020202020204" pitchFamily="34" charset="0"/>
              </a:rPr>
              <a:t>Desk: UnivIT: 275 - 2000, </a:t>
            </a:r>
            <a:r>
              <a:rPr lang="en-US" sz="1600" dirty="0" smtClean="0">
                <a:latin typeface="Arial Narrow" panose="020B0606020202030204" pitchFamily="34" charset="0"/>
                <a:cs typeface="Arial" panose="020B0604020202020204" pitchFamily="34" charset="0"/>
              </a:rPr>
              <a:t>UnivITHelp</a:t>
            </a:r>
            <a:r>
              <a:rPr lang="en-US" sz="1600" dirty="0">
                <a:latin typeface="Arial Narrow" panose="020B0606020202030204" pitchFamily="34" charset="0"/>
                <a:cs typeface="Arial" panose="020B0604020202020204" pitchFamily="34" charset="0"/>
              </a:rPr>
              <a:t>@ </a:t>
            </a:r>
            <a:r>
              <a:rPr lang="en-US" sz="1600" dirty="0" smtClean="0">
                <a:latin typeface="Arial Narrow" panose="020B0606020202030204" pitchFamily="34" charset="0"/>
                <a:cs typeface="Arial" panose="020B0604020202020204" pitchFamily="34" charset="0"/>
              </a:rPr>
              <a:t>rochester.edu</a:t>
            </a:r>
          </a:p>
          <a:p>
            <a:pPr lvl="2"/>
            <a:r>
              <a:rPr lang="en-US" sz="1600" dirty="0" smtClean="0">
                <a:latin typeface="Arial Narrow" panose="020B0606020202030204" pitchFamily="34" charset="0"/>
                <a:cs typeface="Arial" panose="020B0604020202020204" pitchFamily="34" charset="0"/>
              </a:rPr>
              <a:t>Help Desk URMC</a:t>
            </a:r>
            <a:r>
              <a:rPr lang="en-US" sz="1600" dirty="0">
                <a:latin typeface="Arial Narrow" panose="020B0606020202030204" pitchFamily="34" charset="0"/>
                <a:cs typeface="Arial" panose="020B0604020202020204" pitchFamily="34" charset="0"/>
              </a:rPr>
              <a:t>: </a:t>
            </a:r>
            <a:r>
              <a:rPr lang="en-US" sz="1600" dirty="0" smtClean="0">
                <a:latin typeface="Arial Narrow" panose="020B0606020202030204" pitchFamily="34" charset="0"/>
                <a:cs typeface="Arial" panose="020B0604020202020204" pitchFamily="34" charset="0"/>
              </a:rPr>
              <a:t>275-3200, helpdesk_ISD</a:t>
            </a:r>
            <a:r>
              <a:rPr lang="en-US" sz="1600" dirty="0">
                <a:latin typeface="Arial Narrow" panose="020B0606020202030204" pitchFamily="34" charset="0"/>
                <a:cs typeface="Arial" panose="020B0604020202020204" pitchFamily="34" charset="0"/>
              </a:rPr>
              <a:t>@ urmc.rochester.edu</a:t>
            </a:r>
          </a:p>
          <a:p>
            <a:endParaRPr lang="en-US" sz="2400" dirty="0">
              <a:latin typeface="Arial Narrow" panose="020B0606020202030204" pitchFamily="34" charset="0"/>
            </a:endParaRPr>
          </a:p>
          <a:p>
            <a:endParaRPr lang="en-US" sz="24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24</a:t>
            </a:r>
            <a:endParaRPr lang="en-US" sz="1200" dirty="0">
              <a:solidFill>
                <a:schemeClr val="bg1"/>
              </a:solidFill>
            </a:endParaRPr>
          </a:p>
        </p:txBody>
      </p:sp>
    </p:spTree>
    <p:extLst>
      <p:ext uri="{BB962C8B-B14F-4D97-AF65-F5344CB8AC3E}">
        <p14:creationId xmlns:p14="http://schemas.microsoft.com/office/powerpoint/2010/main" val="501011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flipV="1">
            <a:off x="622539" y="10668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95267" y="200603"/>
            <a:ext cx="8229599" cy="1143000"/>
          </a:xfrm>
        </p:spPr>
        <p:txBody>
          <a:bodyPr/>
          <a:lstStyle/>
          <a:p>
            <a:pPr algn="l"/>
            <a:r>
              <a:rPr lang="en-US" sz="3000" dirty="0" smtClean="0">
                <a:latin typeface="Arial Rounded MT Bold" panose="020F0704030504030204" pitchFamily="34" charset="0"/>
                <a:cs typeface="Arial" panose="020B0604020202020204" pitchFamily="34" charset="0"/>
              </a:rPr>
              <a:t>Special Interest Groups and Leaders</a:t>
            </a:r>
            <a:endParaRPr lang="en-US" sz="30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1"/>
          </p:nvPr>
        </p:nvSpPr>
        <p:spPr>
          <a:xfrm>
            <a:off x="600080" y="1365985"/>
            <a:ext cx="7921380" cy="4767293"/>
          </a:xfrm>
        </p:spPr>
        <p:txBody>
          <a:bodyPr/>
          <a:lstStyle/>
          <a:p>
            <a:pPr marL="0" indent="0">
              <a:spcAft>
                <a:spcPts val="1200"/>
              </a:spcAft>
              <a:buNone/>
              <a:tabLst>
                <a:tab pos="3886200" algn="l"/>
                <a:tab pos="4114800" algn="l"/>
              </a:tabLst>
            </a:pPr>
            <a:r>
              <a:rPr lang="en-US" sz="2400" b="1" u="sng" dirty="0" smtClean="0">
                <a:latin typeface="Arial" panose="020B0604020202020204" pitchFamily="34" charset="0"/>
                <a:cs typeface="Arial" panose="020B0604020202020204" pitchFamily="34" charset="0"/>
              </a:rPr>
              <a:t>Special Interest Groups </a:t>
            </a:r>
            <a:r>
              <a:rPr lang="en-US" sz="2400" b="1" dirty="0">
                <a:latin typeface="Arial" panose="020B0604020202020204" pitchFamily="34" charset="0"/>
                <a:cs typeface="Arial" panose="020B0604020202020204" pitchFamily="34" charset="0"/>
              </a:rPr>
              <a:t>	</a:t>
            </a:r>
            <a:r>
              <a:rPr lang="en-US" sz="2400" b="1" u="sng" dirty="0" smtClean="0">
                <a:latin typeface="Arial" panose="020B0604020202020204" pitchFamily="34" charset="0"/>
                <a:cs typeface="Arial" panose="020B0604020202020204" pitchFamily="34" charset="0"/>
              </a:rPr>
              <a:t>Leader</a:t>
            </a:r>
            <a:endParaRPr lang="en-US" sz="2000" b="1" dirty="0" smtClean="0">
              <a:latin typeface="Arial" panose="020B0604020202020204" pitchFamily="34" charset="0"/>
              <a:cs typeface="Arial" panose="020B0604020202020204" pitchFamily="34" charset="0"/>
            </a:endParaRPr>
          </a:p>
          <a:p>
            <a:pPr marL="0" indent="0">
              <a:buNone/>
              <a:tabLst>
                <a:tab pos="3886200" algn="l"/>
                <a:tab pos="4114800" algn="l"/>
              </a:tabLst>
            </a:pPr>
            <a:r>
              <a:rPr lang="en-US" sz="2000" dirty="0" smtClean="0">
                <a:latin typeface="Arial" panose="020B0604020202020204" pitchFamily="34" charset="0"/>
                <a:cs typeface="Arial" panose="020B0604020202020204" pitchFamily="34" charset="0"/>
              </a:rPr>
              <a:t>Requisition and Receiving</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Debbie Flotteron</a:t>
            </a:r>
          </a:p>
          <a:p>
            <a:pPr marL="0" indent="0">
              <a:buNone/>
              <a:tabLst>
                <a:tab pos="3886200" algn="l"/>
                <a:tab pos="4114800" algn="l"/>
              </a:tabLst>
            </a:pPr>
            <a:r>
              <a:rPr lang="en-US" sz="2000" dirty="0" smtClean="0">
                <a:latin typeface="Arial" panose="020B0604020202020204" pitchFamily="34" charset="0"/>
                <a:cs typeface="Arial" panose="020B0604020202020204" pitchFamily="34" charset="0"/>
              </a:rPr>
              <a:t>Invoicing Matching	Marta Herman</a:t>
            </a:r>
          </a:p>
          <a:p>
            <a:pPr marL="0" indent="0">
              <a:buNone/>
              <a:tabLst>
                <a:tab pos="3886200" algn="l"/>
                <a:tab pos="4114800" algn="l"/>
              </a:tabLst>
            </a:pPr>
            <a:r>
              <a:rPr lang="en-US" sz="1800" dirty="0" smtClean="0">
                <a:latin typeface="Arial" panose="020B0604020202020204" pitchFamily="34" charset="0"/>
                <a:cs typeface="Arial" panose="020B0604020202020204" pitchFamily="34" charset="0"/>
              </a:rPr>
              <a:t>Medical Center	Carl Tietjen, Katie Oleksyn</a:t>
            </a:r>
          </a:p>
          <a:p>
            <a:pPr marL="0" indent="0">
              <a:buNone/>
              <a:tabLst>
                <a:tab pos="3886200" algn="l"/>
                <a:tab pos="4114800" algn="l"/>
              </a:tabLst>
            </a:pPr>
            <a:r>
              <a:rPr lang="en-US" sz="1800" dirty="0" smtClean="0">
                <a:latin typeface="Arial" panose="020B0604020202020204" pitchFamily="34" charset="0"/>
                <a:cs typeface="Arial" panose="020B0604020202020204" pitchFamily="34" charset="0"/>
              </a:rPr>
              <a:t>Research</a:t>
            </a:r>
            <a:r>
              <a:rPr lang="en-US" sz="1800" dirty="0">
                <a:latin typeface="Arial" panose="020B0604020202020204" pitchFamily="34" charset="0"/>
                <a:cs typeface="Arial" panose="020B0604020202020204" pitchFamily="34" charset="0"/>
              </a:rPr>
              <a:t>	</a:t>
            </a:r>
            <a:r>
              <a:rPr lang="en-US" sz="1800" dirty="0" smtClean="0">
                <a:latin typeface="Arial" panose="020B0604020202020204" pitchFamily="34" charset="0"/>
                <a:cs typeface="Arial" panose="020B0604020202020204" pitchFamily="34" charset="0"/>
              </a:rPr>
              <a:t>Debbie Flotteron, Mike Ritz</a:t>
            </a:r>
          </a:p>
          <a:p>
            <a:pPr marL="0" indent="0">
              <a:buNone/>
              <a:tabLst>
                <a:tab pos="3886200" algn="l"/>
                <a:tab pos="4114800" algn="l"/>
              </a:tabLst>
            </a:pPr>
            <a:r>
              <a:rPr lang="en-US" sz="1800" dirty="0" smtClean="0">
                <a:latin typeface="Arial" panose="020B0604020202020204" pitchFamily="34" charset="0"/>
                <a:cs typeface="Arial" panose="020B0604020202020204" pitchFamily="34" charset="0"/>
              </a:rPr>
              <a:t>Capital	Mike Altobelli, Carrie Ballou</a:t>
            </a:r>
          </a:p>
          <a:p>
            <a:pPr marL="0" indent="0">
              <a:buNone/>
              <a:tabLst>
                <a:tab pos="3886200" algn="l"/>
                <a:tab pos="4114800" algn="l"/>
              </a:tabLst>
            </a:pPr>
            <a:r>
              <a:rPr lang="en-US" sz="1800" dirty="0" smtClean="0">
                <a:latin typeface="Arial" panose="020B0604020202020204" pitchFamily="34" charset="0"/>
                <a:cs typeface="Arial" panose="020B0604020202020204" pitchFamily="34" charset="0"/>
              </a:rPr>
              <a:t> </a:t>
            </a:r>
          </a:p>
          <a:p>
            <a:pPr marL="0" indent="0">
              <a:buNone/>
              <a:tabLst>
                <a:tab pos="3886200" algn="l"/>
                <a:tab pos="4114800" algn="l"/>
              </a:tabLst>
            </a:pPr>
            <a:r>
              <a:rPr lang="en-US" sz="1800" dirty="0" smtClean="0">
                <a:latin typeface="Arial" panose="020B0604020202020204" pitchFamily="34" charset="0"/>
                <a:cs typeface="Arial" panose="020B0604020202020204" pitchFamily="34" charset="0"/>
              </a:rPr>
              <a:t>If you are interested in participating in one of the Special Interest Groups, please contact the leader for the group.</a:t>
            </a:r>
          </a:p>
        </p:txBody>
      </p:sp>
      <p:sp>
        <p:nvSpPr>
          <p:cNvPr id="4" name="TextBox 3"/>
          <p:cNvSpPr txBox="1"/>
          <p:nvPr/>
        </p:nvSpPr>
        <p:spPr>
          <a:xfrm>
            <a:off x="8610600" y="6477000"/>
            <a:ext cx="617849" cy="276999"/>
          </a:xfrm>
          <a:prstGeom prst="rect">
            <a:avLst/>
          </a:prstGeom>
          <a:noFill/>
        </p:spPr>
        <p:txBody>
          <a:bodyPr wrap="square" rtlCol="0">
            <a:spAutoFit/>
          </a:bodyPr>
          <a:lstStyle/>
          <a:p>
            <a:pPr algn="ctr"/>
            <a:r>
              <a:rPr lang="en-US" sz="1200" dirty="0" smtClean="0">
                <a:solidFill>
                  <a:schemeClr val="bg1"/>
                </a:solidFill>
              </a:rPr>
              <a:t>25</a:t>
            </a:r>
            <a:endParaRPr lang="en-US" sz="1200" dirty="0">
              <a:solidFill>
                <a:schemeClr val="bg1"/>
              </a:solidFill>
            </a:endParaRPr>
          </a:p>
        </p:txBody>
      </p:sp>
      <p:sp>
        <p:nvSpPr>
          <p:cNvPr id="7" name="AutoShape 2" descr="Image result for special interest groups"/>
          <p:cNvSpPr>
            <a:spLocks noChangeAspect="1" noChangeArrowheads="1"/>
          </p:cNvSpPr>
          <p:nvPr/>
        </p:nvSpPr>
        <p:spPr bwMode="auto">
          <a:xfrm>
            <a:off x="-3175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8" name="Picture 7"/>
          <p:cNvPicPr>
            <a:picLocks noChangeAspect="1"/>
          </p:cNvPicPr>
          <p:nvPr/>
        </p:nvPicPr>
        <p:blipFill>
          <a:blip r:embed="rId3"/>
          <a:stretch>
            <a:fillRect/>
          </a:stretch>
        </p:blipFill>
        <p:spPr>
          <a:xfrm>
            <a:off x="2362200" y="4741450"/>
            <a:ext cx="3624760" cy="1391828"/>
          </a:xfrm>
          <a:prstGeom prst="rect">
            <a:avLst/>
          </a:prstGeom>
        </p:spPr>
      </p:pic>
    </p:spTree>
    <p:extLst>
      <p:ext uri="{BB962C8B-B14F-4D97-AF65-F5344CB8AC3E}">
        <p14:creationId xmlns:p14="http://schemas.microsoft.com/office/powerpoint/2010/main" val="364914712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Next Steps</a:t>
            </a:r>
          </a:p>
        </p:txBody>
      </p:sp>
      <p:sp>
        <p:nvSpPr>
          <p:cNvPr id="8" name="Content Placeholder 4"/>
          <p:cNvSpPr>
            <a:spLocks noGrp="1"/>
          </p:cNvSpPr>
          <p:nvPr>
            <p:ph idx="1"/>
          </p:nvPr>
        </p:nvSpPr>
        <p:spPr>
          <a:xfrm>
            <a:off x="457200" y="1143000"/>
            <a:ext cx="8229600" cy="5105400"/>
          </a:xfrm>
        </p:spPr>
        <p:txBody>
          <a:bodyPr>
            <a:noAutofit/>
          </a:bodyPr>
          <a:lstStyle/>
          <a:p>
            <a:r>
              <a:rPr lang="en-US" sz="2000" dirty="0" smtClean="0">
                <a:latin typeface="Arial Narrow" panose="020B0606020202030204" pitchFamily="34" charset="0"/>
              </a:rPr>
              <a:t>Monthly Demo Day meetings</a:t>
            </a:r>
          </a:p>
          <a:p>
            <a:pPr lvl="1"/>
            <a:r>
              <a:rPr lang="en-US" sz="2000" dirty="0" smtClean="0">
                <a:latin typeface="Arial Narrow" panose="020B0606020202030204" pitchFamily="34" charset="0"/>
              </a:rPr>
              <a:t>Medical Center</a:t>
            </a:r>
          </a:p>
          <a:p>
            <a:pPr lvl="1"/>
            <a:r>
              <a:rPr lang="en-US" sz="2000" dirty="0" smtClean="0">
                <a:latin typeface="Arial Narrow" panose="020B0606020202030204" pitchFamily="34" charset="0"/>
              </a:rPr>
              <a:t>River Campus</a:t>
            </a:r>
          </a:p>
          <a:p>
            <a:endParaRPr lang="en-US" sz="2000" dirty="0" smtClean="0">
              <a:latin typeface="Arial Narrow" panose="020B0606020202030204" pitchFamily="34" charset="0"/>
            </a:endParaRPr>
          </a:p>
          <a:p>
            <a:r>
              <a:rPr lang="en-US" sz="2000" dirty="0" smtClean="0">
                <a:latin typeface="Arial Narrow" panose="020B0606020202030204" pitchFamily="34" charset="0"/>
              </a:rPr>
              <a:t>Visit the P2P Website </a:t>
            </a:r>
            <a:r>
              <a:rPr lang="en-US" sz="2000" dirty="0" smtClean="0">
                <a:latin typeface="Arial Narrow" panose="020B0606020202030204" pitchFamily="34" charset="0"/>
                <a:hlinkClick r:id="rId3"/>
              </a:rPr>
              <a:t>UR </a:t>
            </a:r>
            <a:r>
              <a:rPr lang="en-US" sz="2000" dirty="0">
                <a:latin typeface="Arial Narrow" panose="020B0606020202030204" pitchFamily="34" charset="0"/>
                <a:hlinkClick r:id="rId3"/>
              </a:rPr>
              <a:t>Procurement </a:t>
            </a:r>
            <a:r>
              <a:rPr lang="en-US" sz="2000" dirty="0" smtClean="0">
                <a:latin typeface="Arial Narrow" panose="020B0606020202030204" pitchFamily="34" charset="0"/>
                <a:hlinkClick r:id="rId3"/>
              </a:rPr>
              <a:t>Website</a:t>
            </a:r>
            <a:endParaRPr lang="en-US" sz="2000" dirty="0" smtClean="0">
              <a:latin typeface="Arial Narrow" panose="020B0606020202030204" pitchFamily="34" charset="0"/>
            </a:endParaRPr>
          </a:p>
          <a:p>
            <a:endParaRPr lang="en-US" sz="2000" dirty="0" smtClean="0">
              <a:latin typeface="Arial Narrow" panose="020B0606020202030204" pitchFamily="34" charset="0"/>
            </a:endParaRPr>
          </a:p>
          <a:p>
            <a:r>
              <a:rPr lang="en-US" sz="2000" dirty="0" smtClean="0">
                <a:latin typeface="Arial Narrow" panose="020B0606020202030204" pitchFamily="34" charset="0"/>
              </a:rPr>
              <a:t>Questions</a:t>
            </a:r>
            <a:r>
              <a:rPr lang="en-US" sz="2000" dirty="0">
                <a:latin typeface="Arial Narrow" panose="020B0606020202030204" pitchFamily="34" charset="0"/>
              </a:rPr>
              <a:t>? Please reach out to</a:t>
            </a:r>
            <a:r>
              <a:rPr lang="en-US" sz="2000" dirty="0" smtClean="0">
                <a:latin typeface="Arial Narrow" panose="020B0606020202030204" pitchFamily="34" charset="0"/>
              </a:rPr>
              <a:t>:</a:t>
            </a:r>
          </a:p>
          <a:p>
            <a:pPr lvl="1"/>
            <a:r>
              <a:rPr lang="en-US" sz="2000" dirty="0" smtClean="0">
                <a:latin typeface="Arial Narrow" panose="020B0606020202030204" pitchFamily="34" charset="0"/>
                <a:cs typeface="+mn-cs"/>
                <a:hlinkClick r:id="rId4"/>
              </a:rPr>
              <a:t>URProcurement@Rochester.edu</a:t>
            </a:r>
            <a:endParaRPr lang="en-US" sz="2000" dirty="0" smtClean="0">
              <a:latin typeface="Arial Narrow" panose="020B0606020202030204" pitchFamily="34" charset="0"/>
              <a:cs typeface="+mn-cs"/>
            </a:endParaRPr>
          </a:p>
          <a:p>
            <a:pPr lvl="1"/>
            <a:endParaRPr lang="en-US" sz="2000" dirty="0">
              <a:latin typeface="Arial Narrow" panose="020B0606020202030204" pitchFamily="34" charset="0"/>
              <a:cs typeface="+mn-cs"/>
            </a:endParaRPr>
          </a:p>
          <a:p>
            <a:r>
              <a:rPr lang="en-US" sz="2000" dirty="0" smtClean="0">
                <a:latin typeface="Arial Narrow" panose="020B0606020202030204" pitchFamily="34" charset="0"/>
              </a:rPr>
              <a:t>Future Demo Day Topics</a:t>
            </a:r>
          </a:p>
          <a:p>
            <a:pPr lvl="1"/>
            <a:r>
              <a:rPr lang="en-US" sz="1600" dirty="0" smtClean="0">
                <a:latin typeface="Arial Narrow" panose="020B0606020202030204" pitchFamily="34" charset="0"/>
              </a:rPr>
              <a:t>Catalog Orders (Formerly SOLO)</a:t>
            </a:r>
          </a:p>
          <a:p>
            <a:pPr lvl="1"/>
            <a:r>
              <a:rPr lang="en-US" sz="1600" dirty="0" smtClean="0">
                <a:latin typeface="Arial Narrow" panose="020B0606020202030204" pitchFamily="34" charset="0"/>
              </a:rPr>
              <a:t>Non-Catalog Order</a:t>
            </a:r>
          </a:p>
          <a:p>
            <a:pPr lvl="1"/>
            <a:r>
              <a:rPr lang="en-US" sz="1600" dirty="0">
                <a:latin typeface="Arial Narrow" panose="020B0606020202030204" pitchFamily="34" charset="0"/>
              </a:rPr>
              <a:t>Service Order</a:t>
            </a:r>
          </a:p>
          <a:p>
            <a:pPr lvl="1"/>
            <a:r>
              <a:rPr lang="en-US" sz="1600" dirty="0" smtClean="0">
                <a:latin typeface="Arial Narrow" panose="020B0606020202030204" pitchFamily="34" charset="0"/>
              </a:rPr>
              <a:t>Supplier Invoice Request (Formerly F4)</a:t>
            </a:r>
            <a:endParaRPr lang="en-US" sz="16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26</a:t>
            </a:r>
            <a:endParaRPr lang="en-US" sz="1200" dirty="0">
              <a:solidFill>
                <a:schemeClr val="bg1"/>
              </a:solidFill>
            </a:endParaRPr>
          </a:p>
        </p:txBody>
      </p:sp>
    </p:spTree>
    <p:extLst>
      <p:ext uri="{BB962C8B-B14F-4D97-AF65-F5344CB8AC3E}">
        <p14:creationId xmlns:p14="http://schemas.microsoft.com/office/powerpoint/2010/main" val="2352943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Questions?</a:t>
            </a: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05800" y="6398401"/>
            <a:ext cx="762000" cy="276999"/>
          </a:xfrm>
          <a:prstGeom prst="rect">
            <a:avLst/>
          </a:prstGeom>
          <a:noFill/>
        </p:spPr>
        <p:txBody>
          <a:bodyPr wrap="square" rtlCol="0">
            <a:spAutoFit/>
          </a:bodyPr>
          <a:lstStyle/>
          <a:p>
            <a:pPr algn="r"/>
            <a:r>
              <a:rPr lang="en-US" sz="1200" dirty="0" smtClean="0">
                <a:solidFill>
                  <a:schemeClr val="bg1"/>
                </a:solidFill>
              </a:rPr>
              <a:t>27</a:t>
            </a:r>
            <a:endParaRPr lang="en-US" sz="1200" dirty="0">
              <a:solidFill>
                <a:schemeClr val="bg1"/>
              </a:solidFill>
            </a:endParaRPr>
          </a:p>
        </p:txBody>
      </p:sp>
      <p:sp>
        <p:nvSpPr>
          <p:cNvPr id="4" name="Rectangle 1"/>
          <p:cNvSpPr>
            <a:spLocks noChangeArrowheads="1"/>
          </p:cNvSpPr>
          <p:nvPr/>
        </p:nvSpPr>
        <p:spPr bwMode="auto">
          <a:xfrm>
            <a:off x="470187" y="1236077"/>
            <a:ext cx="8229600" cy="5601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When do we get our Login ID’s to access Workday after training?</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You will be granted rights on your go live date.  Your NetID will be required to access Workday.</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 use 312 requisitions internally.  How will P2P affect this? </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This is out of scope.  You will continue to use 312 requisitions for internal purchases.</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If I have an existing role in Workday, will I have another role based on Procure to Pay?  </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Yes</a:t>
            </a:r>
            <a:endParaRPr kumimoji="0" lang="en-US" altLang="en-US"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Could people have multiple roles in Procure to Pay?</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Yes, someone could have multiple roles. As an example, someone could be a Requisitioner and a Supplier Invoice Requestor.</a:t>
            </a:r>
            <a:endParaRPr kumimoji="0" lang="en-US" altLang="en-US" sz="600" b="0" i="0" u="none" strike="noStrike" cap="none" normalizeH="0" baseline="0" dirty="0" smtClean="0">
              <a:ln>
                <a:noFill/>
              </a:ln>
              <a:solidFill>
                <a:schemeClr val="tx1"/>
              </a:solidFill>
              <a:effectLst/>
            </a:endParaRPr>
          </a:p>
          <a:p>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Will my P2P login be the same as UR Financials login?</a:t>
            </a:r>
            <a:r>
              <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Yes, it will be your NetID</a:t>
            </a:r>
          </a:p>
          <a:p>
            <a:endParaRPr lang="en-US" sz="1100" b="1" dirty="0" smtClean="0">
              <a:latin typeface="Calibri" panose="020F0502020204030204" pitchFamily="34" charset="0"/>
            </a:endParaRPr>
          </a:p>
          <a:p>
            <a:endParaRPr lang="en-US" sz="1100" b="1" dirty="0" smtClean="0">
              <a:latin typeface="Calibri" panose="020F0502020204030204" pitchFamily="34" charset="0"/>
            </a:endParaRPr>
          </a:p>
          <a:p>
            <a:r>
              <a:rPr lang="en-US" sz="1100" b="1" dirty="0" smtClean="0">
                <a:latin typeface="Calibri" panose="020F0502020204030204" pitchFamily="34" charset="0"/>
              </a:rPr>
              <a:t>If </a:t>
            </a:r>
            <a:r>
              <a:rPr lang="en-US" sz="1100" b="1" dirty="0">
                <a:latin typeface="Calibri" panose="020F0502020204030204" pitchFamily="34" charset="0"/>
              </a:rPr>
              <a:t>there are multiple FAO’s in a department, could someone prepare the information (requisition or SIR) and leave the FAO information for someone else to complete?  </a:t>
            </a:r>
            <a:r>
              <a:rPr lang="en-US" sz="1100" dirty="0">
                <a:latin typeface="Calibri" panose="020F0502020204030204" pitchFamily="34" charset="0"/>
              </a:rPr>
              <a:t>No, the Requisitioner or Supplier Invoice Requestor are required to complete all information including FAO and Spend Category before they can submit the request.</a:t>
            </a:r>
          </a:p>
          <a:p>
            <a:endParaRPr lang="en-US" sz="1100" b="1" dirty="0" smtClean="0">
              <a:latin typeface="Calibri" panose="020F0502020204030204" pitchFamily="34" charset="0"/>
            </a:endParaRPr>
          </a:p>
          <a:p>
            <a:endParaRPr lang="en-US" sz="1100" b="1" dirty="0" smtClean="0">
              <a:latin typeface="Calibri" panose="020F0502020204030204" pitchFamily="34" charset="0"/>
            </a:endParaRPr>
          </a:p>
          <a:p>
            <a:r>
              <a:rPr lang="en-US" sz="1100" b="1" dirty="0" smtClean="0">
                <a:latin typeface="Calibri" panose="020F0502020204030204" pitchFamily="34" charset="0"/>
              </a:rPr>
              <a:t>Can </a:t>
            </a:r>
            <a:r>
              <a:rPr lang="en-US" sz="1100" b="1" dirty="0">
                <a:latin typeface="Calibri" panose="020F0502020204030204" pitchFamily="34" charset="0"/>
              </a:rPr>
              <a:t>you have multiple people assigned to an FAO as a Requisitioner or Supplier Invoice Requestor?</a:t>
            </a:r>
            <a:r>
              <a:rPr lang="en-US" sz="1100" dirty="0">
                <a:latin typeface="Calibri" panose="020F0502020204030204" pitchFamily="34" charset="0"/>
              </a:rPr>
              <a:t>  Yes</a:t>
            </a:r>
          </a:p>
          <a:p>
            <a:endParaRPr lang="en-US" sz="1100" b="1" dirty="0" smtClean="0">
              <a:latin typeface="Calibri" panose="020F0502020204030204" pitchFamily="34" charset="0"/>
            </a:endParaRPr>
          </a:p>
          <a:p>
            <a:endParaRPr lang="en-US" sz="1100" b="1" dirty="0" smtClean="0">
              <a:latin typeface="Calibri" panose="020F0502020204030204" pitchFamily="34" charset="0"/>
            </a:endParaRPr>
          </a:p>
          <a:p>
            <a:r>
              <a:rPr lang="en-US" sz="1100" b="1" dirty="0" smtClean="0">
                <a:latin typeface="Calibri" panose="020F0502020204030204" pitchFamily="34" charset="0"/>
              </a:rPr>
              <a:t>Will </a:t>
            </a:r>
            <a:r>
              <a:rPr lang="en-US" sz="1100" b="1" dirty="0">
                <a:latin typeface="Calibri" panose="020F0502020204030204" pitchFamily="34" charset="0"/>
              </a:rPr>
              <a:t>approvals be needed for approval of all transactions currently in SOLO (i.e. Dupli – Business Cards)?</a:t>
            </a:r>
            <a:r>
              <a:rPr lang="en-US" sz="1100" dirty="0">
                <a:latin typeface="Calibri" panose="020F0502020204030204" pitchFamily="34" charset="0"/>
              </a:rPr>
              <a:t>  This is currently under review</a:t>
            </a:r>
            <a:r>
              <a:rPr lang="en-US" sz="1100" dirty="0" smtClean="0">
                <a:latin typeface="Calibri" panose="020F0502020204030204" pitchFamily="34" charset="0"/>
              </a:rPr>
              <a:t>.</a:t>
            </a:r>
            <a:endPar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ltLang="en-US" sz="1100" dirty="0">
              <a:latin typeface="Calibri" panose="020F0502020204030204" pitchFamily="34" charset="0"/>
              <a:ea typeface="Calibri" panose="020F0502020204030204" pitchFamily="34" charset="0"/>
              <a:cs typeface="Times New Roman" panose="02020603050405020304" pitchFamily="18" charset="0"/>
            </a:endParaRPr>
          </a:p>
          <a:p>
            <a:endParaRPr kumimoji="0" lang="en-US"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ltLang="en-US" sz="1000" b="1" dirty="0" smtClean="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7019071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Questions?</a:t>
            </a: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05800" y="6398401"/>
            <a:ext cx="762000" cy="276999"/>
          </a:xfrm>
          <a:prstGeom prst="rect">
            <a:avLst/>
          </a:prstGeom>
          <a:noFill/>
        </p:spPr>
        <p:txBody>
          <a:bodyPr wrap="square" rtlCol="0">
            <a:spAutoFit/>
          </a:bodyPr>
          <a:lstStyle/>
          <a:p>
            <a:pPr algn="r"/>
            <a:r>
              <a:rPr lang="en-US" sz="1200" dirty="0" smtClean="0">
                <a:solidFill>
                  <a:schemeClr val="bg1"/>
                </a:solidFill>
              </a:rPr>
              <a:t>27</a:t>
            </a:r>
            <a:endParaRPr lang="en-US" sz="1200" dirty="0">
              <a:solidFill>
                <a:schemeClr val="bg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6367450"/>
              </p:ext>
            </p:extLst>
          </p:nvPr>
        </p:nvGraphicFramePr>
        <p:xfrm>
          <a:off x="509006" y="1676400"/>
          <a:ext cx="7872994" cy="2966720"/>
        </p:xfrm>
        <a:graphic>
          <a:graphicData uri="http://schemas.openxmlformats.org/drawingml/2006/table">
            <a:tbl>
              <a:tblPr>
                <a:tableStyleId>{5C22544A-7EE6-4342-B048-85BDC9FD1C3A}</a:tableStyleId>
              </a:tblPr>
              <a:tblGrid>
                <a:gridCol w="2462794">
                  <a:extLst>
                    <a:ext uri="{9D8B030D-6E8A-4147-A177-3AD203B41FA5}">
                      <a16:colId xmlns:a16="http://schemas.microsoft.com/office/drawing/2014/main" val="3667462632"/>
                    </a:ext>
                  </a:extLst>
                </a:gridCol>
                <a:gridCol w="1143000">
                  <a:extLst>
                    <a:ext uri="{9D8B030D-6E8A-4147-A177-3AD203B41FA5}">
                      <a16:colId xmlns:a16="http://schemas.microsoft.com/office/drawing/2014/main" val="2060556406"/>
                    </a:ext>
                  </a:extLst>
                </a:gridCol>
                <a:gridCol w="914400">
                  <a:extLst>
                    <a:ext uri="{9D8B030D-6E8A-4147-A177-3AD203B41FA5}">
                      <a16:colId xmlns:a16="http://schemas.microsoft.com/office/drawing/2014/main" val="484829849"/>
                    </a:ext>
                  </a:extLst>
                </a:gridCol>
                <a:gridCol w="1371600">
                  <a:extLst>
                    <a:ext uri="{9D8B030D-6E8A-4147-A177-3AD203B41FA5}">
                      <a16:colId xmlns:a16="http://schemas.microsoft.com/office/drawing/2014/main" val="1897971429"/>
                    </a:ext>
                  </a:extLst>
                </a:gridCol>
                <a:gridCol w="1981200">
                  <a:extLst>
                    <a:ext uri="{9D8B030D-6E8A-4147-A177-3AD203B41FA5}">
                      <a16:colId xmlns:a16="http://schemas.microsoft.com/office/drawing/2014/main" val="1541987229"/>
                    </a:ext>
                  </a:extLst>
                </a:gridCol>
              </a:tblGrid>
              <a:tr h="441960">
                <a:tc>
                  <a:txBody>
                    <a:bodyPr/>
                    <a:lstStyle/>
                    <a:p>
                      <a:pPr marL="0" marR="0" fontAlgn="b">
                        <a:lnSpc>
                          <a:spcPct val="107000"/>
                        </a:lnSpc>
                        <a:spcBef>
                          <a:spcPts val="0"/>
                        </a:spcBef>
                        <a:spcAft>
                          <a:spcPts val="0"/>
                        </a:spcAft>
                      </a:pPr>
                      <a:r>
                        <a:rPr lang="en-US" sz="900" kern="1200" dirty="0">
                          <a:effectLst/>
                          <a:latin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b">
                    <a:solidFill>
                      <a:schemeClr val="tx2">
                        <a:lumMod val="40000"/>
                        <a:lumOff val="60000"/>
                      </a:schemeClr>
                    </a:solidFill>
                  </a:tcPr>
                </a:tc>
                <a:tc gridSpan="4">
                  <a:txBody>
                    <a:bodyPr/>
                    <a:lstStyle/>
                    <a:p>
                      <a:pPr marL="0" marR="0" algn="ctr" fontAlgn="ctr">
                        <a:lnSpc>
                          <a:spcPct val="107000"/>
                        </a:lnSpc>
                        <a:spcBef>
                          <a:spcPts val="0"/>
                        </a:spcBef>
                        <a:spcAft>
                          <a:spcPts val="0"/>
                        </a:spcAft>
                      </a:pPr>
                      <a:r>
                        <a:rPr lang="en-US" sz="1800" b="1" kern="1200" dirty="0">
                          <a:effectLst/>
                          <a:latin typeface="Calibri" panose="020F0502020204030204" pitchFamily="34" charset="0"/>
                        </a:rPr>
                        <a:t>Workday Function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96753409"/>
                  </a:ext>
                </a:extLst>
              </a:tr>
              <a:tr h="893445">
                <a:tc>
                  <a:txBody>
                    <a:bodyPr/>
                    <a:lstStyle/>
                    <a:p>
                      <a:pPr marL="0" marR="0" algn="ctr" fontAlgn="ctr">
                        <a:lnSpc>
                          <a:spcPct val="107000"/>
                        </a:lnSpc>
                        <a:spcBef>
                          <a:spcPts val="0"/>
                        </a:spcBef>
                        <a:spcAft>
                          <a:spcPts val="0"/>
                        </a:spcAft>
                      </a:pPr>
                      <a:r>
                        <a:rPr lang="en-US" sz="900" b="1" kern="1200" dirty="0">
                          <a:effectLst/>
                          <a:latin typeface="Calibri" panose="020F0502020204030204" pitchFamily="34" charset="0"/>
                        </a:rPr>
                        <a:t>PMM Blanket Order</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60000"/>
                        <a:lumOff val="40000"/>
                      </a:schemeClr>
                    </a:solidFill>
                  </a:tcPr>
                </a:tc>
                <a:tc>
                  <a:txBody>
                    <a:bodyPr/>
                    <a:lstStyle/>
                    <a:p>
                      <a:pPr marL="0" marR="0" algn="ctr" fontAlgn="ctr">
                        <a:lnSpc>
                          <a:spcPct val="107000"/>
                        </a:lnSpc>
                        <a:spcBef>
                          <a:spcPts val="0"/>
                        </a:spcBef>
                        <a:spcAft>
                          <a:spcPts val="0"/>
                        </a:spcAft>
                      </a:pPr>
                      <a:r>
                        <a:rPr lang="en-US" sz="900" b="1" kern="1200" dirty="0">
                          <a:effectLst/>
                          <a:latin typeface="Calibri" panose="020F0502020204030204" pitchFamily="34" charset="0"/>
                        </a:rPr>
                        <a:t>Workday Non-Catalog Goods Requisition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60000"/>
                        <a:lumOff val="40000"/>
                      </a:schemeClr>
                    </a:solidFill>
                  </a:tcPr>
                </a:tc>
                <a:tc>
                  <a:txBody>
                    <a:bodyPr/>
                    <a:lstStyle/>
                    <a:p>
                      <a:pPr marL="0" marR="0" algn="ctr" fontAlgn="ctr">
                        <a:lnSpc>
                          <a:spcPct val="107000"/>
                        </a:lnSpc>
                        <a:spcBef>
                          <a:spcPts val="0"/>
                        </a:spcBef>
                        <a:spcAft>
                          <a:spcPts val="0"/>
                        </a:spcAft>
                      </a:pPr>
                      <a:r>
                        <a:rPr lang="en-US" sz="900" b="1" kern="1200" dirty="0">
                          <a:effectLst/>
                          <a:latin typeface="Calibri" panose="020F0502020204030204" pitchFamily="34" charset="0"/>
                        </a:rPr>
                        <a:t>Workday Catalog Goods Requisition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60000"/>
                        <a:lumOff val="40000"/>
                      </a:schemeClr>
                    </a:solidFill>
                  </a:tcPr>
                </a:tc>
                <a:tc>
                  <a:txBody>
                    <a:bodyPr/>
                    <a:lstStyle/>
                    <a:p>
                      <a:pPr marL="0" marR="0" algn="ctr" fontAlgn="ctr">
                        <a:lnSpc>
                          <a:spcPct val="107000"/>
                        </a:lnSpc>
                        <a:spcBef>
                          <a:spcPts val="0"/>
                        </a:spcBef>
                        <a:spcAft>
                          <a:spcPts val="0"/>
                        </a:spcAft>
                      </a:pPr>
                      <a:r>
                        <a:rPr lang="en-US" sz="900" b="1" kern="1200" dirty="0">
                          <a:effectLst/>
                          <a:latin typeface="Calibri" panose="020F0502020204030204" pitchFamily="34" charset="0"/>
                        </a:rPr>
                        <a:t>Workday Non-Catalog Service Requisition</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60000"/>
                        <a:lumOff val="40000"/>
                      </a:schemeClr>
                    </a:solidFill>
                  </a:tcPr>
                </a:tc>
                <a:tc>
                  <a:txBody>
                    <a:bodyPr/>
                    <a:lstStyle/>
                    <a:p>
                      <a:pPr marL="0" marR="0" algn="ctr" fontAlgn="ctr">
                        <a:lnSpc>
                          <a:spcPct val="107000"/>
                        </a:lnSpc>
                        <a:spcBef>
                          <a:spcPts val="0"/>
                        </a:spcBef>
                        <a:spcAft>
                          <a:spcPts val="0"/>
                        </a:spcAft>
                      </a:pPr>
                      <a:r>
                        <a:rPr lang="en-US" sz="900" b="1" kern="1200" dirty="0">
                          <a:effectLst/>
                          <a:latin typeface="Calibri" panose="020F0502020204030204" pitchFamily="34" charset="0"/>
                        </a:rPr>
                        <a:t>Create Requisition Against Contract</a:t>
                      </a: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solidFill>
                      <a:schemeClr val="tx2">
                        <a:lumMod val="60000"/>
                        <a:lumOff val="40000"/>
                      </a:schemeClr>
                    </a:solidFill>
                  </a:tcPr>
                </a:tc>
                <a:extLst>
                  <a:ext uri="{0D108BD9-81ED-4DB2-BD59-A6C34878D82A}">
                    <a16:rowId xmlns:a16="http://schemas.microsoft.com/office/drawing/2014/main" val="4240326849"/>
                  </a:ext>
                </a:extLst>
              </a:tr>
              <a:tr h="405130">
                <a:tc>
                  <a:txBody>
                    <a:bodyPr/>
                    <a:lstStyle/>
                    <a:p>
                      <a:pPr marL="0" marR="0" fontAlgn="ctr">
                        <a:lnSpc>
                          <a:spcPct val="107000"/>
                        </a:lnSpc>
                        <a:spcBef>
                          <a:spcPts val="0"/>
                        </a:spcBef>
                        <a:spcAft>
                          <a:spcPts val="0"/>
                        </a:spcAft>
                      </a:pPr>
                      <a:r>
                        <a:rPr lang="en-US" sz="900" kern="1200" dirty="0">
                          <a:effectLst/>
                          <a:latin typeface="Calibri" panose="020F0502020204030204" pitchFamily="34" charset="0"/>
                        </a:rPr>
                        <a:t>Clinical Supply (i.e. medical supplies) Blanket Order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a:lnSpc>
                          <a:spcPct val="107000"/>
                        </a:lnSpc>
                      </a:pPr>
                      <a:endParaRPr lang="en-US" sz="1100" dirty="0">
                        <a:effectLst/>
                        <a:latin typeface="Calibri" panose="020F0502020204030204" pitchFamily="34" charset="0"/>
                      </a:endParaRPr>
                    </a:p>
                  </a:txBody>
                  <a:tcPr marL="7620" marR="7620" marT="7620" marB="0" anchor="b"/>
                </a:tc>
                <a:tc>
                  <a:txBody>
                    <a:bodyPr/>
                    <a:lstStyle/>
                    <a:p>
                      <a:pPr marL="342900" marR="0" lvl="0" indent="-342900" algn="ctr" fontAlgn="b">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b"/>
                </a:tc>
                <a:extLst>
                  <a:ext uri="{0D108BD9-81ED-4DB2-BD59-A6C34878D82A}">
                    <a16:rowId xmlns:a16="http://schemas.microsoft.com/office/drawing/2014/main" val="1662220712"/>
                  </a:ext>
                </a:extLst>
              </a:tr>
              <a:tr h="405130">
                <a:tc>
                  <a:txBody>
                    <a:bodyPr/>
                    <a:lstStyle/>
                    <a:p>
                      <a:pPr marL="0" marR="0" fontAlgn="ctr">
                        <a:lnSpc>
                          <a:spcPct val="107000"/>
                        </a:lnSpc>
                        <a:spcBef>
                          <a:spcPts val="0"/>
                        </a:spcBef>
                        <a:spcAft>
                          <a:spcPts val="0"/>
                        </a:spcAft>
                      </a:pPr>
                      <a:r>
                        <a:rPr lang="en-US" sz="900" kern="1200" dirty="0">
                          <a:effectLst/>
                          <a:latin typeface="Calibri" panose="020F0502020204030204" pitchFamily="34" charset="0"/>
                        </a:rPr>
                        <a:t>Non Clinical Supply (i.e. lab supplies) Blanket Order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a:lnSpc>
                          <a:spcPct val="107000"/>
                        </a:lnSpc>
                      </a:pPr>
                      <a:endParaRPr lang="en-US" sz="1100" dirty="0">
                        <a:effectLst/>
                        <a:latin typeface="Calibri" panose="020F0502020204030204" pitchFamily="34" charset="0"/>
                      </a:endParaRPr>
                    </a:p>
                  </a:txBody>
                  <a:tcPr marL="7620" marR="7620" marT="7620" marB="0" anchor="b"/>
                </a:tc>
                <a:tc>
                  <a:txBody>
                    <a:bodyPr/>
                    <a:lstStyle/>
                    <a:p>
                      <a:pPr marL="342900" marR="0" lvl="0" indent="-342900" algn="ctr" fontAlgn="b">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b"/>
                </a:tc>
                <a:extLst>
                  <a:ext uri="{0D108BD9-81ED-4DB2-BD59-A6C34878D82A}">
                    <a16:rowId xmlns:a16="http://schemas.microsoft.com/office/drawing/2014/main" val="3367128608"/>
                  </a:ext>
                </a:extLst>
              </a:tr>
              <a:tr h="405130">
                <a:tc>
                  <a:txBody>
                    <a:bodyPr/>
                    <a:lstStyle/>
                    <a:p>
                      <a:pPr marL="0" marR="0" fontAlgn="ctr">
                        <a:lnSpc>
                          <a:spcPct val="107000"/>
                        </a:lnSpc>
                        <a:spcBef>
                          <a:spcPts val="0"/>
                        </a:spcBef>
                        <a:spcAft>
                          <a:spcPts val="0"/>
                        </a:spcAft>
                      </a:pPr>
                      <a:r>
                        <a:rPr lang="en-US" sz="900" kern="1200" dirty="0">
                          <a:effectLst/>
                          <a:latin typeface="Calibri" panose="020F0502020204030204" pitchFamily="34" charset="0"/>
                        </a:rPr>
                        <a:t>Consultant/Independent Contractor Blanket Order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tc>
                <a:tc>
                  <a:txBody>
                    <a:bodyPr/>
                    <a:lstStyle/>
                    <a:p>
                      <a:pPr marL="0" marR="0" algn="ctr" fontAlgn="b">
                        <a:lnSpc>
                          <a:spcPct val="107000"/>
                        </a:lnSpc>
                        <a:spcBef>
                          <a:spcPts val="0"/>
                        </a:spcBef>
                        <a:spcAft>
                          <a:spcPts val="0"/>
                        </a:spcAft>
                      </a:pPr>
                      <a:r>
                        <a:rPr lang="en-US" sz="900" kern="1200" dirty="0">
                          <a:effectLst/>
                          <a:latin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b"/>
                </a:tc>
                <a:tc>
                  <a:txBody>
                    <a:bodyPr/>
                    <a:lstStyle/>
                    <a:p>
                      <a:pPr>
                        <a:lnSpc>
                          <a:spcPct val="107000"/>
                        </a:lnSpc>
                      </a:pPr>
                      <a:endParaRPr lang="en-US" sz="1100" dirty="0">
                        <a:effectLst/>
                        <a:latin typeface="Calibri" panose="020F0502020204030204" pitchFamily="34" charset="0"/>
                      </a:endParaRPr>
                    </a:p>
                  </a:txBody>
                  <a:tcPr marL="7620" marR="7620" marT="7620" marB="0" anchor="b"/>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extLst>
                  <a:ext uri="{0D108BD9-81ED-4DB2-BD59-A6C34878D82A}">
                    <a16:rowId xmlns:a16="http://schemas.microsoft.com/office/drawing/2014/main" val="2579378300"/>
                  </a:ext>
                </a:extLst>
              </a:tr>
              <a:tr h="415925">
                <a:tc>
                  <a:txBody>
                    <a:bodyPr/>
                    <a:lstStyle/>
                    <a:p>
                      <a:pPr marL="0" marR="0" fontAlgn="ctr">
                        <a:lnSpc>
                          <a:spcPct val="107000"/>
                        </a:lnSpc>
                        <a:spcBef>
                          <a:spcPts val="0"/>
                        </a:spcBef>
                        <a:spcAft>
                          <a:spcPts val="0"/>
                        </a:spcAft>
                      </a:pPr>
                      <a:r>
                        <a:rPr lang="en-US" sz="900" kern="1200" dirty="0">
                          <a:effectLst/>
                          <a:latin typeface="Calibri" panose="020F0502020204030204" pitchFamily="34" charset="0"/>
                        </a:rPr>
                        <a:t>Equipment Maintenance/Service Blanket Order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ctr"/>
                </a:tc>
                <a:tc>
                  <a:txBody>
                    <a:bodyPr/>
                    <a:lstStyle/>
                    <a:p>
                      <a:pPr marL="0" marR="0" algn="ctr" fontAlgn="b">
                        <a:lnSpc>
                          <a:spcPct val="107000"/>
                        </a:lnSpc>
                        <a:spcBef>
                          <a:spcPts val="0"/>
                        </a:spcBef>
                        <a:spcAft>
                          <a:spcPts val="0"/>
                        </a:spcAft>
                      </a:pPr>
                      <a:r>
                        <a:rPr lang="en-US" sz="900" kern="1200" dirty="0">
                          <a:effectLst/>
                          <a:latin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b"/>
                </a:tc>
                <a:tc>
                  <a:txBody>
                    <a:bodyPr/>
                    <a:lstStyle/>
                    <a:p>
                      <a:pPr marL="0" marR="0" algn="ctr" fontAlgn="b">
                        <a:lnSpc>
                          <a:spcPct val="107000"/>
                        </a:lnSpc>
                        <a:spcBef>
                          <a:spcPts val="0"/>
                        </a:spcBef>
                        <a:spcAft>
                          <a:spcPts val="0"/>
                        </a:spcAft>
                      </a:pPr>
                      <a:r>
                        <a:rPr lang="en-US" sz="900" kern="1200" dirty="0">
                          <a:effectLst/>
                          <a:latin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620" marR="7620" marT="7620" marB="0" anchor="b"/>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tc>
                  <a:txBody>
                    <a:bodyPr/>
                    <a:lstStyle/>
                    <a:p>
                      <a:pPr marL="342900" marR="0" lvl="0" indent="-342900" algn="ctr" fontAlgn="ctr">
                        <a:lnSpc>
                          <a:spcPct val="107000"/>
                        </a:lnSpc>
                        <a:spcBef>
                          <a:spcPts val="0"/>
                        </a:spcBef>
                        <a:spcAft>
                          <a:spcPts val="0"/>
                        </a:spcAft>
                        <a:buFont typeface="Wingdings" panose="05000000000000000000" pitchFamily="2" charset="2"/>
                        <a:buChar char=""/>
                        <a:tabLst>
                          <a:tab pos="457200" algn="l"/>
                        </a:tabLst>
                      </a:pPr>
                      <a:r>
                        <a:rPr lang="en-US" sz="900" kern="1200" dirty="0">
                          <a:effectLst/>
                          <a:latin typeface="Calibri" panose="020F0502020204030204" pitchFamily="34" charset="0"/>
                        </a:rPr>
                        <a:t> </a:t>
                      </a:r>
                      <a:endParaRPr lang="en-US" sz="1100" dirty="0">
                        <a:effectLst/>
                        <a:latin typeface="Calibri" panose="020F0502020204030204" pitchFamily="34" charset="0"/>
                      </a:endParaRPr>
                    </a:p>
                  </a:txBody>
                  <a:tcPr marL="7620" marR="7620" marT="7620" marB="0" anchor="ctr"/>
                </a:tc>
                <a:extLst>
                  <a:ext uri="{0D108BD9-81ED-4DB2-BD59-A6C34878D82A}">
                    <a16:rowId xmlns:a16="http://schemas.microsoft.com/office/drawing/2014/main" val="672324839"/>
                  </a:ext>
                </a:extLst>
              </a:tr>
            </a:tbl>
          </a:graphicData>
        </a:graphic>
      </p:graphicFrame>
      <p:sp>
        <p:nvSpPr>
          <p:cNvPr id="4" name="Rectangle 1"/>
          <p:cNvSpPr>
            <a:spLocks noChangeArrowheads="1"/>
          </p:cNvSpPr>
          <p:nvPr/>
        </p:nvSpPr>
        <p:spPr bwMode="auto">
          <a:xfrm>
            <a:off x="475938" y="1143000"/>
            <a:ext cx="8187858"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US" altLang="en-US" sz="1000" b="1" dirty="0" smtClean="0">
                <a:latin typeface="Calibri" panose="020F0502020204030204" pitchFamily="34" charset="0"/>
                <a:ea typeface="Calibri" panose="020F0502020204030204" pitchFamily="34" charset="0"/>
                <a:cs typeface="Times New Roman" panose="02020603050405020304" pitchFamily="18" charset="0"/>
              </a:rPr>
              <a:t>What </a:t>
            </a:r>
            <a:r>
              <a:rPr lang="en-US" altLang="en-US" sz="1000" b="1" dirty="0">
                <a:latin typeface="Calibri" panose="020F0502020204030204" pitchFamily="34" charset="0"/>
                <a:ea typeface="Calibri" panose="020F0502020204030204" pitchFamily="34" charset="0"/>
                <a:cs typeface="Times New Roman" panose="02020603050405020304" pitchFamily="18" charset="0"/>
              </a:rPr>
              <a:t>are my options for ordering if I use blanket purchase orders today?</a:t>
            </a:r>
            <a:endParaRPr lang="en-US" altLang="en-US" sz="1000" dirty="0"/>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428925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Questions?</a:t>
            </a: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05800" y="6398401"/>
            <a:ext cx="762000" cy="276999"/>
          </a:xfrm>
          <a:prstGeom prst="rect">
            <a:avLst/>
          </a:prstGeom>
          <a:noFill/>
        </p:spPr>
        <p:txBody>
          <a:bodyPr wrap="square" rtlCol="0">
            <a:spAutoFit/>
          </a:bodyPr>
          <a:lstStyle/>
          <a:p>
            <a:pPr algn="r"/>
            <a:r>
              <a:rPr lang="en-US" sz="1200" dirty="0" smtClean="0">
                <a:solidFill>
                  <a:schemeClr val="bg1"/>
                </a:solidFill>
              </a:rPr>
              <a:t>27</a:t>
            </a:r>
            <a:endParaRPr lang="en-US" sz="1200" dirty="0">
              <a:solidFill>
                <a:schemeClr val="bg1"/>
              </a:solidFill>
            </a:endParaRPr>
          </a:p>
        </p:txBody>
      </p:sp>
      <p:sp>
        <p:nvSpPr>
          <p:cNvPr id="4" name="Rectangle 1"/>
          <p:cNvSpPr>
            <a:spLocks noChangeArrowheads="1"/>
          </p:cNvSpPr>
          <p:nvPr/>
        </p:nvSpPr>
        <p:spPr bwMode="auto">
          <a:xfrm>
            <a:off x="475938" y="1143000"/>
            <a:ext cx="8187858"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ltLang="en-US" sz="1000" dirty="0"/>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609600" y="1143000"/>
            <a:ext cx="8041257" cy="4402808"/>
          </a:xfrm>
          <a:prstGeom prst="rect">
            <a:avLst/>
          </a:prstGeom>
        </p:spPr>
        <p:txBody>
          <a:bodyPr wrap="square">
            <a:spAutoFit/>
          </a:bodyPr>
          <a:lstStyle/>
          <a:p>
            <a:pPr marL="0" marR="0">
              <a:lnSpc>
                <a:spcPct val="107000"/>
              </a:lnSpc>
              <a:spcBef>
                <a:spcPts val="0"/>
              </a:spcBef>
              <a:spcAft>
                <a:spcPts val="800"/>
              </a:spcAft>
            </a:pPr>
            <a:r>
              <a:rPr lang="en-US" sz="1100" b="1" dirty="0">
                <a:latin typeface="Calibri" panose="020F0502020204030204" pitchFamily="34" charset="0"/>
                <a:ea typeface="Calibri" panose="020F0502020204030204" pitchFamily="34" charset="0"/>
                <a:cs typeface="Times New Roman" panose="02020603050405020304" pitchFamily="18" charset="0"/>
              </a:rPr>
              <a:t>Will there be different training for Supplier Invoice Requestors from Workday Training? </a:t>
            </a:r>
            <a:r>
              <a:rPr lang="en-US" sz="1100" dirty="0">
                <a:latin typeface="Calibri" panose="020F0502020204030204" pitchFamily="34" charset="0"/>
                <a:ea typeface="Calibri" panose="020F0502020204030204" pitchFamily="34" charset="0"/>
                <a:cs typeface="Times New Roman" panose="02020603050405020304" pitchFamily="18" charset="0"/>
              </a:rPr>
              <a:t>Yes, there is MyPath Training and Instructor Led Training specific to roles.</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If </a:t>
            </a:r>
            <a:r>
              <a:rPr lang="en-US" sz="1100" b="1" dirty="0">
                <a:latin typeface="Calibri" panose="020F0502020204030204" pitchFamily="34" charset="0"/>
                <a:ea typeface="Calibri" panose="020F0502020204030204" pitchFamily="34" charset="0"/>
                <a:cs typeface="Times New Roman" panose="02020603050405020304" pitchFamily="18" charset="0"/>
              </a:rPr>
              <a:t>the FAO Manager does not agree with the FAO or Spend Category assigned by the requestor, can they change it?</a:t>
            </a:r>
            <a:r>
              <a:rPr lang="en-US" sz="1100" dirty="0">
                <a:latin typeface="Calibri" panose="020F0502020204030204" pitchFamily="34" charset="0"/>
                <a:ea typeface="Calibri" panose="020F0502020204030204" pitchFamily="34" charset="0"/>
                <a:cs typeface="Times New Roman" panose="02020603050405020304" pitchFamily="18" charset="0"/>
              </a:rPr>
              <a:t>  No, they can send it back with a note indicating to change it to a different FAO or Spend Category.</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How </a:t>
            </a:r>
            <a:r>
              <a:rPr lang="en-US" sz="1100" b="1" dirty="0">
                <a:latin typeface="Calibri" panose="020F0502020204030204" pitchFamily="34" charset="0"/>
                <a:ea typeface="Calibri" panose="020F0502020204030204" pitchFamily="34" charset="0"/>
                <a:cs typeface="Times New Roman" panose="02020603050405020304" pitchFamily="18" charset="0"/>
              </a:rPr>
              <a:t>do I request a supplier catalog be created in the Marketplace?</a:t>
            </a:r>
            <a:r>
              <a:rPr lang="en-US" sz="1100" dirty="0">
                <a:latin typeface="Calibri" panose="020F0502020204030204" pitchFamily="34" charset="0"/>
                <a:ea typeface="Calibri" panose="020F0502020204030204" pitchFamily="34" charset="0"/>
                <a:cs typeface="Times New Roman" panose="02020603050405020304" pitchFamily="18" charset="0"/>
              </a:rPr>
              <a:t>  Submit an ticket to the P2P Service Center </a:t>
            </a:r>
            <a:r>
              <a:rPr lang="en-US" sz="11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https://service.rochester.edu/procurement</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Will </a:t>
            </a:r>
            <a:r>
              <a:rPr lang="en-US" sz="1100" b="1" dirty="0">
                <a:latin typeface="Calibri" panose="020F0502020204030204" pitchFamily="34" charset="0"/>
                <a:ea typeface="Calibri" panose="020F0502020204030204" pitchFamily="34" charset="0"/>
                <a:cs typeface="Times New Roman" panose="02020603050405020304" pitchFamily="18" charset="0"/>
              </a:rPr>
              <a:t>Principal Investigators have to be trained to do approvals for Research Grants?</a:t>
            </a:r>
            <a:r>
              <a:rPr lang="en-US" sz="1100" dirty="0">
                <a:latin typeface="Calibri" panose="020F0502020204030204" pitchFamily="34" charset="0"/>
                <a:ea typeface="Calibri" panose="020F0502020204030204" pitchFamily="34" charset="0"/>
                <a:cs typeface="Times New Roman" panose="02020603050405020304" pitchFamily="18" charset="0"/>
              </a:rPr>
              <a:t>  Yes</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What </a:t>
            </a:r>
            <a:r>
              <a:rPr lang="en-US" sz="1100" b="1" dirty="0">
                <a:latin typeface="Calibri" panose="020F0502020204030204" pitchFamily="34" charset="0"/>
                <a:ea typeface="Calibri" panose="020F0502020204030204" pitchFamily="34" charset="0"/>
                <a:cs typeface="Times New Roman" panose="02020603050405020304" pitchFamily="18" charset="0"/>
              </a:rPr>
              <a:t>if the supplier is not in Workday, will I be able to create a requisition?</a:t>
            </a:r>
            <a:r>
              <a:rPr lang="en-US" sz="1100" dirty="0">
                <a:latin typeface="Calibri" panose="020F0502020204030204" pitchFamily="34" charset="0"/>
                <a:ea typeface="Calibri" panose="020F0502020204030204" pitchFamily="34" charset="0"/>
                <a:cs typeface="Times New Roman" panose="02020603050405020304" pitchFamily="18" charset="0"/>
              </a:rPr>
              <a:t>  Yes, you can create a requisition without a supplier; however, the current Supplier Qualification process will not change and will delay release of the purchase order.</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Can </a:t>
            </a:r>
            <a:r>
              <a:rPr lang="en-US" sz="1100" b="1" dirty="0">
                <a:latin typeface="Calibri" panose="020F0502020204030204" pitchFamily="34" charset="0"/>
                <a:ea typeface="Calibri" panose="020F0502020204030204" pitchFamily="34" charset="0"/>
                <a:cs typeface="Times New Roman" panose="02020603050405020304" pitchFamily="18" charset="0"/>
              </a:rPr>
              <a:t>a Principal Investigator assign a delegate</a:t>
            </a:r>
            <a:r>
              <a:rPr lang="en-US" sz="1100" dirty="0">
                <a:latin typeface="Calibri" panose="020F0502020204030204" pitchFamily="34" charset="0"/>
                <a:ea typeface="Calibri" panose="020F0502020204030204" pitchFamily="34" charset="0"/>
                <a:cs typeface="Times New Roman" panose="02020603050405020304" pitchFamily="18" charset="0"/>
              </a:rPr>
              <a:t>?  Yes, a permanent or temporary delegate can be assigned in Workday; however, in assigning a delegate they are assuming fiduciary responsibility for the transaction.</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2749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9016"/>
            <a:ext cx="8229600" cy="609600"/>
          </a:xfrm>
        </p:spPr>
        <p:txBody>
          <a:bodyPr>
            <a:noAutofit/>
          </a:bodyPr>
          <a:lstStyle/>
          <a:p>
            <a:pPr algn="l"/>
            <a:r>
              <a:rPr lang="en-US" sz="3600" dirty="0" smtClean="0">
                <a:latin typeface="Arial Narrow" panose="020B0606020202030204" pitchFamily="34" charset="0"/>
              </a:rPr>
              <a:t>Topics</a:t>
            </a:r>
            <a:endParaRPr lang="en-US" sz="3600" dirty="0">
              <a:latin typeface="Arial Narrow" panose="020B0606020202030204" pitchFamily="34" charset="0"/>
            </a:endParaRPr>
          </a:p>
        </p:txBody>
      </p:sp>
      <p:sp>
        <p:nvSpPr>
          <p:cNvPr id="8" name="Content Placeholder 4"/>
          <p:cNvSpPr>
            <a:spLocks noGrp="1"/>
          </p:cNvSpPr>
          <p:nvPr>
            <p:ph idx="1"/>
          </p:nvPr>
        </p:nvSpPr>
        <p:spPr>
          <a:xfrm>
            <a:off x="457200" y="873616"/>
            <a:ext cx="8381084" cy="5374784"/>
          </a:xfrm>
        </p:spPr>
        <p:txBody>
          <a:bodyPr>
            <a:noAutofit/>
          </a:bodyPr>
          <a:lstStyle/>
          <a:p>
            <a:pPr>
              <a:lnSpc>
                <a:spcPct val="200000"/>
              </a:lnSpc>
            </a:pPr>
            <a:r>
              <a:rPr lang="en-US" sz="1400" dirty="0" smtClean="0">
                <a:latin typeface="Arial Narrow" panose="020B0606020202030204" pitchFamily="34" charset="0"/>
              </a:rPr>
              <a:t>Overview of the Procure to Pay (P2P) project </a:t>
            </a:r>
          </a:p>
          <a:p>
            <a:pPr lvl="1"/>
            <a:r>
              <a:rPr lang="en-US" sz="1400" dirty="0" smtClean="0">
                <a:latin typeface="Arial Narrow" panose="020B0606020202030204" pitchFamily="34" charset="0"/>
              </a:rPr>
              <a:t>Objectives</a:t>
            </a:r>
          </a:p>
          <a:p>
            <a:pPr lvl="1"/>
            <a:r>
              <a:rPr lang="en-US" sz="1400" dirty="0" smtClean="0">
                <a:latin typeface="Arial Narrow" panose="020B0606020202030204" pitchFamily="34" charset="0"/>
              </a:rPr>
              <a:t>Benefits </a:t>
            </a:r>
          </a:p>
          <a:p>
            <a:pPr lvl="1">
              <a:buFont typeface="Wingdings" panose="05000000000000000000" pitchFamily="2" charset="2"/>
              <a:buChar char="§"/>
            </a:pPr>
            <a:r>
              <a:rPr lang="en-US" sz="1400" dirty="0" smtClean="0">
                <a:latin typeface="Arial Narrow" panose="020B0606020202030204" pitchFamily="34" charset="0"/>
              </a:rPr>
              <a:t>Project Phases</a:t>
            </a:r>
          </a:p>
          <a:p>
            <a:pPr lvl="1">
              <a:buFont typeface="Wingdings" panose="05000000000000000000" pitchFamily="2" charset="2"/>
              <a:buChar char="§"/>
            </a:pPr>
            <a:r>
              <a:rPr lang="en-US" sz="1400" dirty="0" smtClean="0">
                <a:latin typeface="Arial Narrow" panose="020B0606020202030204" pitchFamily="34" charset="0"/>
              </a:rPr>
              <a:t>Project Scope</a:t>
            </a:r>
          </a:p>
          <a:p>
            <a:pPr lvl="1">
              <a:buFont typeface="Wingdings" panose="05000000000000000000" pitchFamily="2" charset="2"/>
              <a:buChar char="§"/>
            </a:pPr>
            <a:endParaRPr lang="en-US" sz="1400" dirty="0">
              <a:latin typeface="Arial Narrow" panose="020B0606020202030204" pitchFamily="34" charset="0"/>
            </a:endParaRPr>
          </a:p>
          <a:p>
            <a:pPr>
              <a:buFont typeface="Wingdings" panose="05000000000000000000" pitchFamily="2" charset="2"/>
              <a:buChar char="§"/>
            </a:pPr>
            <a:r>
              <a:rPr lang="en-US" sz="1400" dirty="0" smtClean="0">
                <a:latin typeface="Arial Narrow" panose="020B0606020202030204" pitchFamily="34" charset="0"/>
              </a:rPr>
              <a:t>P2P Methods and Systems</a:t>
            </a:r>
          </a:p>
          <a:p>
            <a:pPr>
              <a:lnSpc>
                <a:spcPct val="200000"/>
              </a:lnSpc>
            </a:pPr>
            <a:r>
              <a:rPr lang="en-US" sz="1400" dirty="0" smtClean="0">
                <a:latin typeface="Arial Narrow" panose="020B0606020202030204" pitchFamily="34" charset="0"/>
              </a:rPr>
              <a:t>Introducing Workday and the P2P Marketplace</a:t>
            </a:r>
          </a:p>
          <a:p>
            <a:pPr>
              <a:lnSpc>
                <a:spcPct val="200000"/>
              </a:lnSpc>
            </a:pPr>
            <a:r>
              <a:rPr lang="en-US" sz="1400" dirty="0" smtClean="0">
                <a:latin typeface="Arial Narrow" panose="020B0606020202030204" pitchFamily="34" charset="0"/>
              </a:rPr>
              <a:t>Roles &amp; Responsibilities</a:t>
            </a:r>
          </a:p>
          <a:p>
            <a:pPr>
              <a:lnSpc>
                <a:spcPct val="200000"/>
              </a:lnSpc>
            </a:pPr>
            <a:r>
              <a:rPr lang="en-US" sz="1400" dirty="0" smtClean="0">
                <a:latin typeface="Arial Narrow" panose="020B0606020202030204" pitchFamily="34" charset="0"/>
              </a:rPr>
              <a:t>Financial Approval Hierarchy</a:t>
            </a:r>
          </a:p>
          <a:p>
            <a:pPr>
              <a:lnSpc>
                <a:spcPct val="200000"/>
              </a:lnSpc>
            </a:pPr>
            <a:r>
              <a:rPr lang="en-US" sz="1400" dirty="0" smtClean="0">
                <a:latin typeface="Arial Narrow" panose="020B0606020202030204" pitchFamily="34" charset="0"/>
              </a:rPr>
              <a:t>Training Overview</a:t>
            </a:r>
          </a:p>
          <a:p>
            <a:pPr>
              <a:lnSpc>
                <a:spcPct val="200000"/>
              </a:lnSpc>
            </a:pPr>
            <a:r>
              <a:rPr lang="en-US" sz="1400" dirty="0" smtClean="0">
                <a:latin typeface="Arial Narrow" panose="020B0606020202030204" pitchFamily="34" charset="0"/>
              </a:rPr>
              <a:t>P2P Special Interest Groups</a:t>
            </a:r>
          </a:p>
          <a:p>
            <a:pPr>
              <a:lnSpc>
                <a:spcPct val="200000"/>
              </a:lnSpc>
            </a:pPr>
            <a:r>
              <a:rPr lang="en-US" sz="1400" dirty="0" smtClean="0">
                <a:latin typeface="Arial Narrow" panose="020B0606020202030204" pitchFamily="34" charset="0"/>
              </a:rPr>
              <a:t>P2P Support Organization</a:t>
            </a:r>
          </a:p>
          <a:p>
            <a:pPr>
              <a:lnSpc>
                <a:spcPct val="200000"/>
              </a:lnSpc>
            </a:pPr>
            <a:endParaRPr lang="en-US" sz="2000" dirty="0" smtClean="0">
              <a:latin typeface="Arial Narrow" panose="020B0606020202030204" pitchFamily="34" charset="0"/>
            </a:endParaRPr>
          </a:p>
          <a:p>
            <a:pPr>
              <a:lnSpc>
                <a:spcPct val="200000"/>
              </a:lnSpc>
            </a:pPr>
            <a:endParaRPr lang="en-US" sz="2000" dirty="0">
              <a:latin typeface="Arial Narrow" panose="020B0606020202030204" pitchFamily="34" charset="0"/>
            </a:endParaRPr>
          </a:p>
        </p:txBody>
      </p:sp>
      <p:cxnSp>
        <p:nvCxnSpPr>
          <p:cNvPr id="5" name="Straight Connector 4"/>
          <p:cNvCxnSpPr/>
          <p:nvPr/>
        </p:nvCxnSpPr>
        <p:spPr>
          <a:xfrm flipV="1">
            <a:off x="622539" y="873616"/>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3</a:t>
            </a:r>
            <a:endParaRPr lang="en-US" sz="1200" dirty="0">
              <a:solidFill>
                <a:schemeClr val="bg1"/>
              </a:solidFill>
            </a:endParaRPr>
          </a:p>
        </p:txBody>
      </p:sp>
    </p:spTree>
    <p:extLst>
      <p:ext uri="{BB962C8B-B14F-4D97-AF65-F5344CB8AC3E}">
        <p14:creationId xmlns:p14="http://schemas.microsoft.com/office/powerpoint/2010/main" val="7317619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a:latin typeface="Arial Narrow" panose="020B0606020202030204" pitchFamily="34" charset="0"/>
              </a:rPr>
              <a:t>Questions?</a:t>
            </a: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05800" y="6398401"/>
            <a:ext cx="762000" cy="276999"/>
          </a:xfrm>
          <a:prstGeom prst="rect">
            <a:avLst/>
          </a:prstGeom>
          <a:noFill/>
        </p:spPr>
        <p:txBody>
          <a:bodyPr wrap="square" rtlCol="0">
            <a:spAutoFit/>
          </a:bodyPr>
          <a:lstStyle/>
          <a:p>
            <a:pPr algn="r"/>
            <a:r>
              <a:rPr lang="en-US" sz="1200" dirty="0" smtClean="0">
                <a:solidFill>
                  <a:schemeClr val="bg1"/>
                </a:solidFill>
              </a:rPr>
              <a:t>27</a:t>
            </a:r>
            <a:endParaRPr lang="en-US" sz="1200" dirty="0">
              <a:solidFill>
                <a:schemeClr val="bg1"/>
              </a:solidFill>
            </a:endParaRPr>
          </a:p>
        </p:txBody>
      </p:sp>
      <p:sp>
        <p:nvSpPr>
          <p:cNvPr id="4" name="Rectangle 1"/>
          <p:cNvSpPr>
            <a:spLocks noChangeArrowheads="1"/>
          </p:cNvSpPr>
          <p:nvPr/>
        </p:nvSpPr>
        <p:spPr bwMode="auto">
          <a:xfrm>
            <a:off x="475938" y="1143000"/>
            <a:ext cx="8187858" cy="692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hangingPunct="0">
              <a:tabLst>
                <a:tab pos="457200" algn="l"/>
              </a:tabLst>
              <a:defRPr>
                <a:solidFill>
                  <a:schemeClr val="tx1"/>
                </a:solidFill>
                <a:latin typeface="Arial" panose="020B0604020202020204" pitchFamily="34" charset="0"/>
              </a:defRPr>
            </a:lvl1pPr>
            <a:lvl2pPr eaLnBrk="0" hangingPunct="0">
              <a:tabLst>
                <a:tab pos="457200" algn="l"/>
              </a:tabLst>
              <a:defRPr>
                <a:solidFill>
                  <a:schemeClr val="tx1"/>
                </a:solidFill>
                <a:latin typeface="Arial" panose="020B0604020202020204" pitchFamily="34" charset="0"/>
              </a:defRPr>
            </a:lvl2pPr>
            <a:lvl3pPr eaLnBrk="0" hangingPunct="0">
              <a:tabLst>
                <a:tab pos="457200" algn="l"/>
              </a:tabLst>
              <a:defRPr>
                <a:solidFill>
                  <a:schemeClr val="tx1"/>
                </a:solidFill>
                <a:latin typeface="Arial" panose="020B0604020202020204" pitchFamily="34" charset="0"/>
              </a:defRPr>
            </a:lvl3pPr>
            <a:lvl4pPr eaLnBrk="0" hangingPunct="0">
              <a:tabLst>
                <a:tab pos="457200" algn="l"/>
              </a:tabLst>
              <a:defRPr>
                <a:solidFill>
                  <a:schemeClr val="tx1"/>
                </a:solidFill>
                <a:latin typeface="Arial" panose="020B0604020202020204" pitchFamily="34" charset="0"/>
              </a:defRPr>
            </a:lvl4pPr>
            <a:lvl5pPr eaLnBrk="0" hangingPunct="0">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1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US" altLang="en-US" sz="1000" dirty="0"/>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p:nvPr/>
        </p:nvSpPr>
        <p:spPr>
          <a:xfrm>
            <a:off x="609600" y="1143000"/>
            <a:ext cx="8041257" cy="2211824"/>
          </a:xfrm>
          <a:prstGeom prst="rect">
            <a:avLst/>
          </a:prstGeom>
        </p:spPr>
        <p:txBody>
          <a:bodyPr wrap="square">
            <a:spAutoFit/>
          </a:bodyPr>
          <a:lstStyle/>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If </a:t>
            </a:r>
            <a:r>
              <a:rPr lang="en-US" sz="1100" b="1" dirty="0">
                <a:latin typeface="Calibri" panose="020F0502020204030204" pitchFamily="34" charset="0"/>
                <a:ea typeface="Calibri" panose="020F0502020204030204" pitchFamily="34" charset="0"/>
                <a:cs typeface="Times New Roman" panose="02020603050405020304" pitchFamily="18" charset="0"/>
              </a:rPr>
              <a:t>you have a Supplier Invoice Request (SIR) or Requisition with multiple FAO’s, will it route to the individual FAO Manager for approval?  </a:t>
            </a:r>
            <a:r>
              <a:rPr lang="en-US" sz="1100" dirty="0">
                <a:latin typeface="Calibri" panose="020F0502020204030204" pitchFamily="34" charset="0"/>
                <a:ea typeface="Calibri" panose="020F0502020204030204" pitchFamily="34" charset="0"/>
                <a:cs typeface="Times New Roman" panose="02020603050405020304" pitchFamily="18" charset="0"/>
              </a:rPr>
              <a:t>Each FAO will route to the assigned FAO Manager for approval.</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How </a:t>
            </a:r>
            <a:r>
              <a:rPr lang="en-US" sz="1100" b="1" dirty="0">
                <a:latin typeface="Calibri" panose="020F0502020204030204" pitchFamily="34" charset="0"/>
                <a:ea typeface="Calibri" panose="020F0502020204030204" pitchFamily="34" charset="0"/>
                <a:cs typeface="Times New Roman" panose="02020603050405020304" pitchFamily="18" charset="0"/>
              </a:rPr>
              <a:t>many FAO splits are allowed on a line?</a:t>
            </a:r>
            <a:r>
              <a:rPr lang="en-US" sz="1100" dirty="0">
                <a:latin typeface="Calibri" panose="020F0502020204030204" pitchFamily="34" charset="0"/>
                <a:ea typeface="Calibri" panose="020F0502020204030204" pitchFamily="34" charset="0"/>
                <a:cs typeface="Times New Roman" panose="02020603050405020304" pitchFamily="18" charset="0"/>
              </a:rPr>
              <a:t>  There is no limit.</a:t>
            </a:r>
          </a:p>
          <a:p>
            <a:pPr marL="0" marR="0">
              <a:lnSpc>
                <a:spcPct val="107000"/>
              </a:lnSpc>
              <a:spcBef>
                <a:spcPts val="0"/>
              </a:spcBef>
              <a:spcAft>
                <a:spcPts val="800"/>
              </a:spcAft>
            </a:pPr>
            <a:endParaRPr lang="en-US" sz="1100" b="1" dirty="0" smtClean="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b="1" dirty="0" smtClean="0">
                <a:latin typeface="Calibri" panose="020F0502020204030204" pitchFamily="34" charset="0"/>
                <a:ea typeface="Calibri" panose="020F0502020204030204" pitchFamily="34" charset="0"/>
                <a:cs typeface="Times New Roman" panose="02020603050405020304" pitchFamily="18" charset="0"/>
              </a:rPr>
              <a:t>Will </a:t>
            </a:r>
            <a:r>
              <a:rPr lang="en-US" sz="1100" b="1" dirty="0">
                <a:latin typeface="Calibri" panose="020F0502020204030204" pitchFamily="34" charset="0"/>
                <a:ea typeface="Calibri" panose="020F0502020204030204" pitchFamily="34" charset="0"/>
                <a:cs typeface="Times New Roman" panose="02020603050405020304" pitchFamily="18" charset="0"/>
              </a:rPr>
              <a:t>the Supplier Price Justification Conflict Information Form (SPJCI) still be required if transaction is &gt; $25,000? </a:t>
            </a:r>
            <a:r>
              <a:rPr lang="en-US" sz="1100" dirty="0">
                <a:latin typeface="Calibri" panose="020F0502020204030204" pitchFamily="34" charset="0"/>
                <a:ea typeface="Calibri" panose="020F0502020204030204" pitchFamily="34" charset="0"/>
                <a:cs typeface="Times New Roman" panose="02020603050405020304" pitchFamily="18" charset="0"/>
              </a:rPr>
              <a:t>Yes, this form will still be required. A form within Workday is being developed in place of the paper form and will be available sometime in 2019.</a:t>
            </a:r>
          </a:p>
          <a:p>
            <a:pPr marL="0" marR="0">
              <a:spcBef>
                <a:spcPts val="0"/>
              </a:spcBef>
              <a:spcAft>
                <a:spcPts val="0"/>
              </a:spcAft>
            </a:pPr>
            <a:endParaRPr lang="en-US" sz="1100" b="1" dirty="0" smtClean="0">
              <a:latin typeface="Calibri" panose="020F0502020204030204" pitchFamily="34" charset="0"/>
              <a:ea typeface="Calibri" panose="020F0502020204030204" pitchFamily="34" charset="0"/>
            </a:endParaRPr>
          </a:p>
          <a:p>
            <a:pPr marL="0" marR="0">
              <a:spcBef>
                <a:spcPts val="0"/>
              </a:spcBef>
              <a:spcAft>
                <a:spcPts val="0"/>
              </a:spcAft>
            </a:pPr>
            <a:r>
              <a:rPr lang="en-US" sz="1100" b="1" dirty="0" smtClean="0">
                <a:latin typeface="Calibri" panose="020F0502020204030204" pitchFamily="34" charset="0"/>
                <a:ea typeface="Calibri" panose="020F0502020204030204" pitchFamily="34" charset="0"/>
              </a:rPr>
              <a:t>Will </a:t>
            </a:r>
            <a:r>
              <a:rPr lang="en-US" sz="1100" b="1" dirty="0">
                <a:latin typeface="Calibri" panose="020F0502020204030204" pitchFamily="34" charset="0"/>
                <a:ea typeface="Calibri" panose="020F0502020204030204" pitchFamily="34" charset="0"/>
              </a:rPr>
              <a:t>access to the Marketplace Suppliers be restricted to specific departments? </a:t>
            </a:r>
            <a:r>
              <a:rPr lang="en-US" sz="1100" dirty="0">
                <a:latin typeface="Calibri" panose="020F0502020204030204" pitchFamily="34" charset="0"/>
                <a:ea typeface="Calibri" panose="020F0502020204030204" pitchFamily="34" charset="0"/>
              </a:rPr>
              <a:t> Not at this time</a:t>
            </a:r>
            <a:endParaRPr lang="en-US" sz="11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157189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a:spLocks noGrp="1"/>
          </p:cNvSpPr>
          <p:nvPr>
            <p:ph idx="1"/>
          </p:nvPr>
        </p:nvSpPr>
        <p:spPr>
          <a:xfrm>
            <a:off x="622538" y="997258"/>
            <a:ext cx="8292861" cy="5327342"/>
          </a:xfrm>
        </p:spPr>
        <p:txBody>
          <a:bodyPr>
            <a:noAutofit/>
          </a:bodyPr>
          <a:lstStyle/>
          <a:p>
            <a:pPr marL="0" indent="0">
              <a:spcBef>
                <a:spcPts val="600"/>
              </a:spcBef>
              <a:spcAft>
                <a:spcPts val="0"/>
              </a:spcAft>
              <a:buNone/>
            </a:pPr>
            <a:endParaRPr lang="en-US" sz="200" dirty="0" smtClean="0">
              <a:latin typeface="Arial Narrow" panose="020B0606020202030204" pitchFamily="34" charset="0"/>
              <a:cs typeface="Arial" panose="020B0604020202020204" pitchFamily="34" charset="0"/>
            </a:endParaRPr>
          </a:p>
          <a:p>
            <a:pPr marL="0" indent="0">
              <a:spcBef>
                <a:spcPts val="600"/>
              </a:spcBef>
              <a:spcAft>
                <a:spcPts val="0"/>
              </a:spcAft>
              <a:buNone/>
            </a:pPr>
            <a:r>
              <a:rPr lang="en-US" sz="1800" dirty="0">
                <a:latin typeface="Arial Narrow" panose="020B0606020202030204" pitchFamily="34" charset="0"/>
                <a:cs typeface="Arial" panose="020B0604020202020204" pitchFamily="34" charset="0"/>
              </a:rPr>
              <a:t>The objective of the P2P implementation is to</a:t>
            </a:r>
            <a:r>
              <a:rPr lang="en-US" sz="1800" dirty="0" smtClean="0">
                <a:latin typeface="Arial Narrow" panose="020B0606020202030204" pitchFamily="34" charset="0"/>
                <a:cs typeface="Arial" panose="020B0604020202020204" pitchFamily="34" charset="0"/>
              </a:rPr>
              <a:t>:</a:t>
            </a:r>
          </a:p>
          <a:p>
            <a:pPr marL="0" indent="0">
              <a:spcBef>
                <a:spcPts val="600"/>
              </a:spcBef>
              <a:spcAft>
                <a:spcPts val="0"/>
              </a:spcAft>
              <a:buNone/>
            </a:pPr>
            <a:endParaRPr lang="en-US" sz="1800" dirty="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Transition </a:t>
            </a:r>
            <a:r>
              <a:rPr lang="en-US" sz="1600" dirty="0">
                <a:latin typeface="Arial Narrow" panose="020B0606020202030204" pitchFamily="34" charset="0"/>
                <a:cs typeface="Arial" panose="020B0604020202020204" pitchFamily="34" charset="0"/>
              </a:rPr>
              <a:t>from paper-based to electronic transactions</a:t>
            </a:r>
          </a:p>
          <a:p>
            <a:pPr>
              <a:spcBef>
                <a:spcPts val="600"/>
              </a:spcBef>
              <a:spcAft>
                <a:spcPts val="0"/>
              </a:spcAft>
            </a:pPr>
            <a:endParaRPr lang="en-US" sz="1600" dirty="0" smtClean="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Provide </a:t>
            </a:r>
            <a:r>
              <a:rPr lang="en-US" sz="1600" dirty="0">
                <a:latin typeface="Arial Narrow" panose="020B0606020202030204" pitchFamily="34" charset="0"/>
                <a:cs typeface="Arial" panose="020B0604020202020204" pitchFamily="34" charset="0"/>
              </a:rPr>
              <a:t>full transparency and visibility into all P2P transactions from entry to payment (procure-to-pay!)</a:t>
            </a:r>
          </a:p>
          <a:p>
            <a:pPr>
              <a:spcBef>
                <a:spcPts val="600"/>
              </a:spcBef>
              <a:spcAft>
                <a:spcPts val="0"/>
              </a:spcAft>
            </a:pPr>
            <a:endParaRPr lang="en-US" sz="1600" dirty="0" smtClean="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Streamline </a:t>
            </a:r>
            <a:r>
              <a:rPr lang="en-US" sz="1600" dirty="0">
                <a:latin typeface="Arial Narrow" panose="020B0606020202030204" pitchFamily="34" charset="0"/>
                <a:cs typeface="Arial" panose="020B0604020202020204" pitchFamily="34" charset="0"/>
              </a:rPr>
              <a:t>entry and approval activities to enable better internal controls</a:t>
            </a:r>
          </a:p>
          <a:p>
            <a:pPr>
              <a:spcBef>
                <a:spcPts val="600"/>
              </a:spcBef>
              <a:spcAft>
                <a:spcPts val="0"/>
              </a:spcAft>
            </a:pPr>
            <a:endParaRPr lang="en-US" sz="1600" dirty="0" smtClean="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Standardize </a:t>
            </a:r>
            <a:r>
              <a:rPr lang="en-US" sz="1600" dirty="0">
                <a:latin typeface="Arial Narrow" panose="020B0606020202030204" pitchFamily="34" charset="0"/>
                <a:cs typeface="Arial" panose="020B0604020202020204" pitchFamily="34" charset="0"/>
              </a:rPr>
              <a:t>purchasing activity</a:t>
            </a:r>
          </a:p>
          <a:p>
            <a:pPr>
              <a:spcBef>
                <a:spcPts val="600"/>
              </a:spcBef>
              <a:spcAft>
                <a:spcPts val="0"/>
              </a:spcAft>
            </a:pPr>
            <a:endParaRPr lang="en-US" sz="1600" dirty="0" smtClean="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Improve </a:t>
            </a:r>
            <a:r>
              <a:rPr lang="en-US" sz="1600" dirty="0">
                <a:latin typeface="Arial Narrow" panose="020B0606020202030204" pitchFamily="34" charset="0"/>
                <a:cs typeface="Arial" panose="020B0604020202020204" pitchFamily="34" charset="0"/>
              </a:rPr>
              <a:t>cycle and approval times</a:t>
            </a:r>
          </a:p>
          <a:p>
            <a:pPr>
              <a:spcBef>
                <a:spcPts val="600"/>
              </a:spcBef>
              <a:spcAft>
                <a:spcPts val="0"/>
              </a:spcAft>
            </a:pPr>
            <a:endParaRPr lang="en-US" sz="1600" dirty="0" smtClean="0">
              <a:latin typeface="Arial Narrow" panose="020B0606020202030204" pitchFamily="34" charset="0"/>
              <a:cs typeface="Arial" panose="020B0604020202020204" pitchFamily="34" charset="0"/>
            </a:endParaRPr>
          </a:p>
          <a:p>
            <a:pPr>
              <a:spcBef>
                <a:spcPts val="600"/>
              </a:spcBef>
              <a:spcAft>
                <a:spcPts val="0"/>
              </a:spcAft>
            </a:pPr>
            <a:r>
              <a:rPr lang="en-US" sz="1600" dirty="0" smtClean="0">
                <a:latin typeface="Arial Narrow" panose="020B0606020202030204" pitchFamily="34" charset="0"/>
                <a:cs typeface="Arial" panose="020B0604020202020204" pitchFamily="34" charset="0"/>
              </a:rPr>
              <a:t>Enable </a:t>
            </a:r>
            <a:r>
              <a:rPr lang="en-US" sz="1600" dirty="0">
                <a:latin typeface="Arial Narrow" panose="020B0606020202030204" pitchFamily="34" charset="0"/>
                <a:cs typeface="Arial" panose="020B0604020202020204" pitchFamily="34" charset="0"/>
              </a:rPr>
              <a:t>data driven price negotiations and strategic </a:t>
            </a:r>
            <a:r>
              <a:rPr lang="en-US" sz="1600" dirty="0" smtClean="0">
                <a:latin typeface="Arial Narrow" panose="020B0606020202030204" pitchFamily="34" charset="0"/>
                <a:cs typeface="Arial" panose="020B0604020202020204" pitchFamily="34" charset="0"/>
              </a:rPr>
              <a:t>sourcing</a:t>
            </a:r>
          </a:p>
          <a:p>
            <a:pPr>
              <a:spcBef>
                <a:spcPts val="600"/>
              </a:spcBef>
              <a:spcAft>
                <a:spcPts val="0"/>
              </a:spcAft>
            </a:pPr>
            <a:endParaRPr lang="en-US" sz="1600" dirty="0">
              <a:latin typeface="Arial Narrow" panose="020B0606020202030204" pitchFamily="34" charset="0"/>
              <a:cs typeface="Arial" panose="020B0604020202020204" pitchFamily="34" charset="0"/>
            </a:endParaRPr>
          </a:p>
          <a:p>
            <a:pPr>
              <a:spcBef>
                <a:spcPts val="600"/>
              </a:spcBef>
              <a:spcAft>
                <a:spcPts val="0"/>
              </a:spcAft>
            </a:pPr>
            <a:r>
              <a:rPr lang="en-US" sz="1600" u="sng" dirty="0" smtClean="0">
                <a:latin typeface="Arial Narrow" panose="020B0606020202030204" pitchFamily="34" charset="0"/>
                <a:hlinkClick r:id="rId3"/>
              </a:rPr>
              <a:t>https</a:t>
            </a:r>
            <a:r>
              <a:rPr lang="en-US" sz="1600" u="sng" dirty="0">
                <a:latin typeface="Arial Narrow" panose="020B0606020202030204" pitchFamily="34" charset="0"/>
                <a:hlinkClick r:id="rId3"/>
              </a:rPr>
              <a:t>://youtu.be/JMeVA-7LZnw</a:t>
            </a:r>
            <a:endParaRPr lang="en-US" sz="1600" dirty="0">
              <a:latin typeface="Arial Narrow" panose="020B0606020202030204" pitchFamily="34" charset="0"/>
            </a:endParaRPr>
          </a:p>
          <a:p>
            <a:pPr marL="0" indent="0">
              <a:spcBef>
                <a:spcPts val="600"/>
              </a:spcBef>
              <a:spcAft>
                <a:spcPts val="0"/>
              </a:spcAft>
              <a:buNone/>
            </a:pPr>
            <a:endParaRPr lang="en-US" sz="2400" dirty="0">
              <a:latin typeface="Arial Narrow" panose="020B0606020202030204" pitchFamily="34" charset="0"/>
              <a:cs typeface="Arial" panose="020B0604020202020204" pitchFamily="34" charset="0"/>
            </a:endParaRPr>
          </a:p>
        </p:txBody>
      </p:sp>
      <p:sp>
        <p:nvSpPr>
          <p:cNvPr id="7" name="Title 1">
            <a:extLst>
              <a:ext uri="{FF2B5EF4-FFF2-40B4-BE49-F238E27FC236}">
                <a16:creationId xmlns:a16="http://schemas.microsoft.com/office/drawing/2014/main" id="{C281A16F-83CA-4969-8869-DBC85572D055}"/>
              </a:ext>
            </a:extLst>
          </p:cNvPr>
          <p:cNvSpPr txBox="1">
            <a:spLocks/>
          </p:cNvSpPr>
          <p:nvPr/>
        </p:nvSpPr>
        <p:spPr bwMode="auto">
          <a:xfrm>
            <a:off x="475938" y="381000"/>
            <a:ext cx="8229600"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Procure to Pay Objectives</a:t>
            </a:r>
          </a:p>
        </p:txBody>
      </p:sp>
      <p:cxnSp>
        <p:nvCxnSpPr>
          <p:cNvPr id="9" name="Straight Connector 8">
            <a:extLst>
              <a:ext uri="{FF2B5EF4-FFF2-40B4-BE49-F238E27FC236}">
                <a16:creationId xmlns:a16="http://schemas.microsoft.com/office/drawing/2014/main" id="{B7721B49-C320-4D13-9DD7-387DF8878553}"/>
              </a:ext>
            </a:extLst>
          </p:cNvPr>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382000" y="6400800"/>
            <a:ext cx="762000" cy="276999"/>
          </a:xfrm>
          <a:prstGeom prst="rect">
            <a:avLst/>
          </a:prstGeom>
          <a:noFill/>
        </p:spPr>
        <p:txBody>
          <a:bodyPr wrap="square" rtlCol="0">
            <a:spAutoFit/>
          </a:bodyPr>
          <a:lstStyle/>
          <a:p>
            <a:pPr algn="r"/>
            <a:r>
              <a:rPr lang="en-US" sz="1200" dirty="0">
                <a:solidFill>
                  <a:schemeClr val="bg1"/>
                </a:solidFill>
              </a:rPr>
              <a:t>4</a:t>
            </a:r>
          </a:p>
        </p:txBody>
      </p:sp>
    </p:spTree>
    <p:extLst>
      <p:ext uri="{BB962C8B-B14F-4D97-AF65-F5344CB8AC3E}">
        <p14:creationId xmlns:p14="http://schemas.microsoft.com/office/powerpoint/2010/main" val="3228606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938" y="381000"/>
            <a:ext cx="8229600" cy="609600"/>
          </a:xfrm>
        </p:spPr>
        <p:txBody>
          <a:bodyPr>
            <a:noAutofit/>
          </a:bodyPr>
          <a:lstStyle/>
          <a:p>
            <a:pPr algn="l"/>
            <a:r>
              <a:rPr lang="en-US" sz="3600" dirty="0" smtClean="0">
                <a:latin typeface="Arial Narrow" panose="020B0606020202030204" pitchFamily="34" charset="0"/>
              </a:rPr>
              <a:t>P2P Benefits </a:t>
            </a:r>
            <a:r>
              <a:rPr lang="en-US" sz="3600" dirty="0">
                <a:latin typeface="Arial Narrow" panose="020B0606020202030204" pitchFamily="34" charset="0"/>
              </a:rPr>
              <a:t>for Departments</a:t>
            </a:r>
          </a:p>
        </p:txBody>
      </p:sp>
      <p:sp>
        <p:nvSpPr>
          <p:cNvPr id="8" name="Content Placeholder 4"/>
          <p:cNvSpPr>
            <a:spLocks noGrp="1"/>
          </p:cNvSpPr>
          <p:nvPr>
            <p:ph idx="1"/>
          </p:nvPr>
        </p:nvSpPr>
        <p:spPr>
          <a:xfrm>
            <a:off x="457200" y="990600"/>
            <a:ext cx="8229600" cy="5257800"/>
          </a:xfrm>
        </p:spPr>
        <p:txBody>
          <a:bodyPr>
            <a:noAutofit/>
          </a:bodyPr>
          <a:lstStyle/>
          <a:p>
            <a:pPr>
              <a:spcBef>
                <a:spcPct val="0"/>
              </a:spcBef>
            </a:pPr>
            <a:endParaRPr lang="en-US" sz="2400" dirty="0" smtClean="0">
              <a:latin typeface="Arial Narrow" panose="020B0606020202030204" pitchFamily="34" charset="0"/>
            </a:endParaRPr>
          </a:p>
          <a:p>
            <a:pPr>
              <a:spcBef>
                <a:spcPct val="0"/>
              </a:spcBef>
            </a:pPr>
            <a:r>
              <a:rPr lang="en-US" sz="2400" dirty="0" smtClean="0">
                <a:latin typeface="Arial Narrow" panose="020B0606020202030204" pitchFamily="34" charset="0"/>
              </a:rPr>
              <a:t>For </a:t>
            </a:r>
            <a:r>
              <a:rPr lang="en-US" sz="2400" dirty="0">
                <a:latin typeface="Arial Narrow" panose="020B0606020202030204" pitchFamily="34" charset="0"/>
              </a:rPr>
              <a:t>Users:</a:t>
            </a:r>
          </a:p>
          <a:p>
            <a:pPr lvl="1">
              <a:spcBef>
                <a:spcPct val="0"/>
              </a:spcBef>
            </a:pPr>
            <a:r>
              <a:rPr lang="en-US" sz="2400" dirty="0">
                <a:latin typeface="Arial Narrow" panose="020B0606020202030204" pitchFamily="34" charset="0"/>
              </a:rPr>
              <a:t>Increased transparency </a:t>
            </a:r>
          </a:p>
          <a:p>
            <a:pPr lvl="1">
              <a:spcBef>
                <a:spcPct val="0"/>
              </a:spcBef>
            </a:pPr>
            <a:r>
              <a:rPr lang="en-US" sz="2400" dirty="0">
                <a:latin typeface="Arial Narrow" panose="020B0606020202030204" pitchFamily="34" charset="0"/>
              </a:rPr>
              <a:t>Quicker turn around time</a:t>
            </a:r>
          </a:p>
          <a:p>
            <a:pPr lvl="1">
              <a:spcBef>
                <a:spcPct val="0"/>
              </a:spcBef>
            </a:pPr>
            <a:r>
              <a:rPr lang="en-US" sz="2400" dirty="0">
                <a:latin typeface="Arial Narrow" panose="020B0606020202030204" pitchFamily="34" charset="0"/>
              </a:rPr>
              <a:t>Improved internal controls</a:t>
            </a:r>
          </a:p>
          <a:p>
            <a:pPr lvl="1">
              <a:spcBef>
                <a:spcPct val="0"/>
              </a:spcBef>
            </a:pPr>
            <a:r>
              <a:rPr lang="en-US" sz="2400" dirty="0">
                <a:latin typeface="Arial Narrow" panose="020B0606020202030204" pitchFamily="34" charset="0"/>
              </a:rPr>
              <a:t>Email and mobile approval capabilities</a:t>
            </a:r>
          </a:p>
          <a:p>
            <a:pPr>
              <a:spcBef>
                <a:spcPct val="0"/>
              </a:spcBef>
            </a:pPr>
            <a:endParaRPr lang="en-US" sz="2400" dirty="0" smtClean="0">
              <a:latin typeface="Arial Narrow" panose="020B0606020202030204" pitchFamily="34" charset="0"/>
            </a:endParaRPr>
          </a:p>
          <a:p>
            <a:pPr>
              <a:spcBef>
                <a:spcPct val="0"/>
              </a:spcBef>
            </a:pPr>
            <a:endParaRPr lang="en-US" sz="2400" dirty="0">
              <a:latin typeface="Arial Narrow" panose="020B0606020202030204" pitchFamily="34" charset="0"/>
            </a:endParaRPr>
          </a:p>
          <a:p>
            <a:pPr>
              <a:spcBef>
                <a:spcPct val="0"/>
              </a:spcBef>
            </a:pPr>
            <a:r>
              <a:rPr lang="en-US" sz="2400" dirty="0">
                <a:latin typeface="Arial Narrow" panose="020B0606020202030204" pitchFamily="34" charset="0"/>
              </a:rPr>
              <a:t>For The University and Medical Center:</a:t>
            </a:r>
          </a:p>
          <a:p>
            <a:pPr lvl="1">
              <a:spcBef>
                <a:spcPct val="0"/>
              </a:spcBef>
            </a:pPr>
            <a:r>
              <a:rPr lang="en-US" sz="2400" dirty="0">
                <a:latin typeface="Arial Narrow" panose="020B0606020202030204" pitchFamily="34" charset="0"/>
              </a:rPr>
              <a:t>Enable strategic sourcing and data driven price negotiations</a:t>
            </a:r>
          </a:p>
          <a:p>
            <a:pPr lvl="1">
              <a:spcBef>
                <a:spcPct val="0"/>
              </a:spcBef>
            </a:pPr>
            <a:r>
              <a:rPr lang="en-US" sz="2400" dirty="0">
                <a:latin typeface="Arial Narrow" panose="020B0606020202030204" pitchFamily="34" charset="0"/>
              </a:rPr>
              <a:t>Reduced paper and manual work processes</a:t>
            </a:r>
          </a:p>
          <a:p>
            <a:pPr lvl="1">
              <a:spcBef>
                <a:spcPct val="0"/>
              </a:spcBef>
            </a:pPr>
            <a:r>
              <a:rPr lang="en-US" sz="2400" dirty="0">
                <a:latin typeface="Arial Narrow" panose="020B0606020202030204" pitchFamily="34" charset="0"/>
              </a:rPr>
              <a:t>Support the ability to negotiate discounted payment terms</a:t>
            </a:r>
          </a:p>
          <a:p>
            <a:endParaRPr lang="en-US" sz="2400" dirty="0">
              <a:latin typeface="Arial Narrow" panose="020B0606020202030204" pitchFamily="34" charset="0"/>
            </a:endParaRPr>
          </a:p>
        </p:txBody>
      </p:sp>
      <p:cxnSp>
        <p:nvCxnSpPr>
          <p:cNvPr id="5" name="Straight Connector 4"/>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5</a:t>
            </a:r>
            <a:endParaRPr lang="en-US" sz="1200" dirty="0">
              <a:solidFill>
                <a:schemeClr val="bg1"/>
              </a:solidFill>
            </a:endParaRPr>
          </a:p>
        </p:txBody>
      </p:sp>
    </p:spTree>
    <p:extLst>
      <p:ext uri="{BB962C8B-B14F-4D97-AF65-F5344CB8AC3E}">
        <p14:creationId xmlns:p14="http://schemas.microsoft.com/office/powerpoint/2010/main" val="35275038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p:cNvGraphicFramePr/>
          <p:nvPr>
            <p:extLst>
              <p:ext uri="{D42A27DB-BD31-4B8C-83A1-F6EECF244321}">
                <p14:modId xmlns:p14="http://schemas.microsoft.com/office/powerpoint/2010/main" val="1081951175"/>
              </p:ext>
            </p:extLst>
          </p:nvPr>
        </p:nvGraphicFramePr>
        <p:xfrm>
          <a:off x="546339" y="-558801"/>
          <a:ext cx="8216661" cy="45974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Content Placeholder 2"/>
          <p:cNvSpPr>
            <a:spLocks noGrp="1"/>
          </p:cNvSpPr>
          <p:nvPr>
            <p:ph idx="1"/>
          </p:nvPr>
        </p:nvSpPr>
        <p:spPr>
          <a:xfrm>
            <a:off x="562904" y="2743200"/>
            <a:ext cx="7958556" cy="3418942"/>
          </a:xfrm>
        </p:spPr>
        <p:txBody>
          <a:bodyPr>
            <a:noAutofit/>
          </a:bodyPr>
          <a:lstStyle/>
          <a:p>
            <a:r>
              <a:rPr lang="en-US" sz="2100" dirty="0" smtClean="0">
                <a:latin typeface="Arial Narrow" panose="020B0606020202030204" pitchFamily="34" charset="0"/>
                <a:cs typeface="Arial" panose="020B0604020202020204" pitchFamily="34" charset="0"/>
              </a:rPr>
              <a:t>June 11, 2018: Early Users - Workday </a:t>
            </a:r>
            <a:r>
              <a:rPr lang="en-US" sz="2100" dirty="0">
                <a:latin typeface="Arial Narrow" panose="020B0606020202030204" pitchFamily="34" charset="0"/>
                <a:cs typeface="Arial" panose="020B0604020202020204" pitchFamily="34" charset="0"/>
              </a:rPr>
              <a:t>for non-catalogue goods and services</a:t>
            </a:r>
          </a:p>
          <a:p>
            <a:pPr>
              <a:spcBef>
                <a:spcPts val="400"/>
              </a:spcBef>
            </a:pPr>
            <a:r>
              <a:rPr lang="en-US" sz="2100" dirty="0" smtClean="0">
                <a:latin typeface="Arial Narrow" panose="020B0606020202030204" pitchFamily="34" charset="0"/>
                <a:cs typeface="Arial" panose="020B0604020202020204" pitchFamily="34" charset="0"/>
              </a:rPr>
              <a:t>November 19, 2018: Adds </a:t>
            </a:r>
            <a:r>
              <a:rPr lang="en-US" sz="2100" dirty="0">
                <a:latin typeface="Arial Narrow" panose="020B0606020202030204" pitchFamily="34" charset="0"/>
                <a:cs typeface="Arial" panose="020B0604020202020204" pitchFamily="34" charset="0"/>
              </a:rPr>
              <a:t>Marketplace (Jaggaer) for creating shopping carts for catalogue items and purchase order </a:t>
            </a:r>
            <a:r>
              <a:rPr lang="en-US" sz="2100" dirty="0" smtClean="0">
                <a:latin typeface="Arial Narrow" panose="020B0606020202030204" pitchFamily="34" charset="0"/>
                <a:cs typeface="Arial" panose="020B0604020202020204" pitchFamily="34" charset="0"/>
              </a:rPr>
              <a:t>distribution (Amazon look and feel)</a:t>
            </a:r>
            <a:endParaRPr lang="en-US" sz="2100" dirty="0">
              <a:latin typeface="Arial Narrow" panose="020B0606020202030204" pitchFamily="34" charset="0"/>
              <a:cs typeface="Arial" panose="020B0604020202020204" pitchFamily="34" charset="0"/>
            </a:endParaRPr>
          </a:p>
          <a:p>
            <a:r>
              <a:rPr lang="en-US" sz="2100" dirty="0" smtClean="0">
                <a:latin typeface="Arial Narrow" panose="020B0606020202030204" pitchFamily="34" charset="0"/>
                <a:cs typeface="Arial" panose="020B0604020202020204" pitchFamily="34" charset="0"/>
              </a:rPr>
              <a:t>February 18, 2019: Pilot 1 – Add additional departments/users, refine P2P design</a:t>
            </a:r>
          </a:p>
          <a:p>
            <a:r>
              <a:rPr lang="en-US" sz="2100" dirty="0" smtClean="0">
                <a:latin typeface="Arial Narrow" panose="020B0606020202030204" pitchFamily="34" charset="0"/>
                <a:cs typeface="Arial" panose="020B0604020202020204" pitchFamily="34" charset="0"/>
              </a:rPr>
              <a:t>April, 2019: Pilot 2 – Add additional departments/users, refine P2P design</a:t>
            </a:r>
          </a:p>
          <a:p>
            <a:r>
              <a:rPr lang="en-US" sz="2100" dirty="0" smtClean="0">
                <a:latin typeface="Arial Narrow" panose="020B0606020202030204" pitchFamily="34" charset="0"/>
                <a:cs typeface="Arial" panose="020B0604020202020204" pitchFamily="34" charset="0"/>
              </a:rPr>
              <a:t>June/July 2019: Start phased roll out to remaining departments and users</a:t>
            </a:r>
            <a:endParaRPr lang="en-US" sz="2100" dirty="0">
              <a:latin typeface="Arial Narrow" panose="020B0606020202030204" pitchFamily="34" charset="0"/>
              <a:cs typeface="Arial" panose="020B0604020202020204" pitchFamily="34" charset="0"/>
            </a:endParaRPr>
          </a:p>
        </p:txBody>
      </p:sp>
      <p:sp>
        <p:nvSpPr>
          <p:cNvPr id="9" name="TextBox 8"/>
          <p:cNvSpPr txBox="1"/>
          <p:nvPr/>
        </p:nvSpPr>
        <p:spPr>
          <a:xfrm>
            <a:off x="466512" y="2174846"/>
            <a:ext cx="7832914" cy="338554"/>
          </a:xfrm>
          <a:prstGeom prst="rect">
            <a:avLst/>
          </a:prstGeom>
          <a:noFill/>
        </p:spPr>
        <p:txBody>
          <a:bodyPr wrap="none" rtlCol="0">
            <a:spAutoFit/>
          </a:bodyPr>
          <a:lstStyle/>
          <a:p>
            <a:pPr>
              <a:tabLst>
                <a:tab pos="2233613" algn="l"/>
                <a:tab pos="4119563" algn="l"/>
                <a:tab pos="5891213" algn="l"/>
              </a:tabLst>
            </a:pPr>
            <a:r>
              <a:rPr lang="en-US" sz="1600" dirty="0"/>
              <a:t>Nov 2017 - May 2018	June - Dec 2018	Feb - </a:t>
            </a:r>
            <a:r>
              <a:rPr lang="en-US" sz="1600" dirty="0" smtClean="0"/>
              <a:t>June </a:t>
            </a:r>
            <a:r>
              <a:rPr lang="en-US" sz="1600" dirty="0"/>
              <a:t>2019	</a:t>
            </a:r>
            <a:r>
              <a:rPr lang="en-US" sz="1600" dirty="0" smtClean="0"/>
              <a:t>July </a:t>
            </a:r>
            <a:r>
              <a:rPr lang="en-US" sz="1600" dirty="0"/>
              <a:t>- Dec 2019</a:t>
            </a:r>
          </a:p>
        </p:txBody>
      </p:sp>
      <p:sp>
        <p:nvSpPr>
          <p:cNvPr id="10" name="Title 1">
            <a:extLst>
              <a:ext uri="{FF2B5EF4-FFF2-40B4-BE49-F238E27FC236}">
                <a16:creationId xmlns:a16="http://schemas.microsoft.com/office/drawing/2014/main" id="{EE8EBB80-72B5-468D-9B85-9D3E7D0F1C1C}"/>
              </a:ext>
            </a:extLst>
          </p:cNvPr>
          <p:cNvSpPr txBox="1">
            <a:spLocks/>
          </p:cNvSpPr>
          <p:nvPr/>
        </p:nvSpPr>
        <p:spPr bwMode="auto">
          <a:xfrm>
            <a:off x="475938" y="381000"/>
            <a:ext cx="8229600"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Narrow" panose="020B0606020202030204" pitchFamily="34" charset="0"/>
              </a:rPr>
              <a:t>P2P Project </a:t>
            </a:r>
            <a:r>
              <a:rPr lang="en-US" sz="3600" kern="0" dirty="0">
                <a:latin typeface="Arial Narrow" panose="020B0606020202030204" pitchFamily="34" charset="0"/>
              </a:rPr>
              <a:t>Phases</a:t>
            </a:r>
          </a:p>
        </p:txBody>
      </p:sp>
      <p:cxnSp>
        <p:nvCxnSpPr>
          <p:cNvPr id="11" name="Straight Connector 10">
            <a:extLst>
              <a:ext uri="{FF2B5EF4-FFF2-40B4-BE49-F238E27FC236}">
                <a16:creationId xmlns:a16="http://schemas.microsoft.com/office/drawing/2014/main" id="{67919815-7523-42EE-BACB-7178139DC1CA}"/>
              </a:ext>
            </a:extLst>
          </p:cNvPr>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6</a:t>
            </a:r>
            <a:endParaRPr lang="en-US" sz="1200" dirty="0">
              <a:solidFill>
                <a:schemeClr val="bg1"/>
              </a:solidFill>
            </a:endParaRPr>
          </a:p>
        </p:txBody>
      </p:sp>
    </p:spTree>
    <p:extLst>
      <p:ext uri="{BB962C8B-B14F-4D97-AF65-F5344CB8AC3E}">
        <p14:creationId xmlns:p14="http://schemas.microsoft.com/office/powerpoint/2010/main" val="547185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3137" y="7219"/>
            <a:ext cx="7264400" cy="1447800"/>
          </a:xfrm>
        </p:spPr>
        <p:txBody>
          <a:bodyPr>
            <a:normAutofit/>
          </a:bodyPr>
          <a:lstStyle/>
          <a:p>
            <a:pPr algn="l"/>
            <a:r>
              <a:rPr lang="en-US" sz="3200" dirty="0" smtClean="0">
                <a:latin typeface="Arial Rounded MT Bold" panose="020F0704030504030204" pitchFamily="34" charset="0"/>
                <a:cs typeface="Arial" panose="020B0604020202020204" pitchFamily="34" charset="0"/>
              </a:rPr>
              <a:t>In Scope / Out of Scope Summary</a:t>
            </a:r>
            <a:endParaRPr lang="en-US" sz="3200" dirty="0">
              <a:latin typeface="Arial Rounded MT Bold" panose="020F0704030504030204" pitchFamily="34" charset="0"/>
              <a:cs typeface="Arial" panose="020B0604020202020204" pitchFamily="34" charset="0"/>
            </a:endParaRPr>
          </a:p>
        </p:txBody>
      </p:sp>
      <p:sp>
        <p:nvSpPr>
          <p:cNvPr id="3" name="Content Placeholder 2"/>
          <p:cNvSpPr>
            <a:spLocks noGrp="1"/>
          </p:cNvSpPr>
          <p:nvPr>
            <p:ph idx="4294967295"/>
          </p:nvPr>
        </p:nvSpPr>
        <p:spPr>
          <a:xfrm>
            <a:off x="457200" y="1219200"/>
            <a:ext cx="3962400" cy="4800600"/>
          </a:xfrm>
          <a:ln>
            <a:solidFill>
              <a:schemeClr val="tx1"/>
            </a:solidFill>
          </a:ln>
        </p:spPr>
        <p:txBody>
          <a:bodyPr>
            <a:noAutofit/>
          </a:bodyPr>
          <a:lstStyle/>
          <a:p>
            <a:pPr marL="0" indent="0">
              <a:spcBef>
                <a:spcPts val="600"/>
              </a:spcBef>
              <a:spcAft>
                <a:spcPts val="0"/>
              </a:spcAft>
              <a:buNone/>
            </a:pPr>
            <a:r>
              <a:rPr lang="en-US" sz="1800" b="1" u="sng" dirty="0" smtClean="0">
                <a:latin typeface="Arial" panose="020B0604020202020204" pitchFamily="34" charset="0"/>
                <a:cs typeface="Arial" panose="020B0604020202020204" pitchFamily="34" charset="0"/>
              </a:rPr>
              <a:t>What is In Scope:</a:t>
            </a:r>
          </a:p>
          <a:p>
            <a:pPr marL="0" indent="0">
              <a:spcBef>
                <a:spcPts val="600"/>
              </a:spcBef>
              <a:spcAft>
                <a:spcPts val="0"/>
              </a:spcAft>
              <a:buNone/>
            </a:pPr>
            <a:endParaRPr lang="en-US" sz="1800" b="1" u="sng" dirty="0" smtClean="0">
              <a:latin typeface="Arial" panose="020B0604020202020204" pitchFamily="34" charset="0"/>
              <a:cs typeface="Arial" panose="020B0604020202020204" pitchFamily="34" charset="0"/>
            </a:endParaRPr>
          </a:p>
          <a:p>
            <a:pPr>
              <a:spcBef>
                <a:spcPts val="600"/>
              </a:spcBef>
              <a:spcAft>
                <a:spcPts val="0"/>
              </a:spcAft>
            </a:pPr>
            <a:r>
              <a:rPr lang="en-US" sz="1800" dirty="0" smtClean="0">
                <a:latin typeface="Arial Narrow" panose="020B0606020202030204" pitchFamily="34" charset="0"/>
                <a:cs typeface="Arial" panose="020B0604020202020204" pitchFamily="34" charset="0"/>
              </a:rPr>
              <a:t>Blue Requisitions (312s) that create an external P.O.</a:t>
            </a:r>
          </a:p>
          <a:p>
            <a:pPr>
              <a:spcBef>
                <a:spcPts val="600"/>
              </a:spcBef>
              <a:spcAft>
                <a:spcPts val="0"/>
              </a:spcAft>
            </a:pPr>
            <a:r>
              <a:rPr lang="en-US" sz="1800" dirty="0" smtClean="0">
                <a:latin typeface="Arial Narrow" panose="020B0606020202030204" pitchFamily="34" charset="0"/>
                <a:cs typeface="Arial" panose="020B0604020202020204" pitchFamily="34" charset="0"/>
              </a:rPr>
              <a:t>Supplier Invoices (F4s)</a:t>
            </a:r>
          </a:p>
          <a:p>
            <a:pPr>
              <a:spcBef>
                <a:spcPts val="600"/>
              </a:spcBef>
              <a:spcAft>
                <a:spcPts val="0"/>
              </a:spcAft>
            </a:pPr>
            <a:r>
              <a:rPr lang="en-US" sz="1800" dirty="0" smtClean="0">
                <a:latin typeface="Arial Narrow" panose="020B0606020202030204" pitchFamily="34" charset="0"/>
                <a:cs typeface="Arial" panose="020B0604020202020204" pitchFamily="34" charset="0"/>
              </a:rPr>
              <a:t>Catalogue and non-catalogue items</a:t>
            </a:r>
          </a:p>
          <a:p>
            <a:pPr>
              <a:spcBef>
                <a:spcPts val="600"/>
              </a:spcBef>
              <a:spcAft>
                <a:spcPts val="0"/>
              </a:spcAft>
            </a:pPr>
            <a:r>
              <a:rPr lang="en-US" sz="1800" dirty="0" smtClean="0">
                <a:latin typeface="Arial Narrow" panose="020B0606020202030204" pitchFamily="34" charset="0"/>
                <a:cs typeface="Arial" panose="020B0604020202020204" pitchFamily="34" charset="0"/>
              </a:rPr>
              <a:t>Goods and Services</a:t>
            </a:r>
          </a:p>
          <a:p>
            <a:pPr>
              <a:spcBef>
                <a:spcPts val="600"/>
              </a:spcBef>
              <a:spcAft>
                <a:spcPts val="0"/>
              </a:spcAft>
            </a:pPr>
            <a:r>
              <a:rPr lang="en-US" sz="1800" dirty="0" smtClean="0">
                <a:latin typeface="Arial Narrow" panose="020B0606020202030204" pitchFamily="34" charset="0"/>
                <a:cs typeface="Arial" panose="020B0604020202020204" pitchFamily="34" charset="0"/>
              </a:rPr>
              <a:t>Supplier Online Ordering (SOLO)</a:t>
            </a:r>
          </a:p>
          <a:p>
            <a:pPr>
              <a:spcBef>
                <a:spcPts val="600"/>
              </a:spcBef>
              <a:spcAft>
                <a:spcPts val="0"/>
              </a:spcAft>
            </a:pPr>
            <a:r>
              <a:rPr lang="en-US" sz="1800" dirty="0" smtClean="0">
                <a:latin typeface="Arial Narrow" panose="020B0606020202030204" pitchFamily="34" charset="0"/>
                <a:cs typeface="Arial" panose="020B0604020202020204" pitchFamily="34" charset="0"/>
              </a:rPr>
              <a:t>Ordering (currently in PMM):</a:t>
            </a:r>
          </a:p>
          <a:p>
            <a:pPr lvl="1">
              <a:spcBef>
                <a:spcPts val="600"/>
              </a:spcBef>
              <a:spcAft>
                <a:spcPts val="0"/>
              </a:spcAft>
            </a:pPr>
            <a:r>
              <a:rPr lang="en-US" sz="1800" dirty="0" smtClean="0">
                <a:latin typeface="Arial Narrow" panose="020B0606020202030204" pitchFamily="34" charset="0"/>
                <a:cs typeface="Arial" panose="020B0604020202020204" pitchFamily="34" charset="0"/>
              </a:rPr>
              <a:t>Administrative/non-catalog requisitioning</a:t>
            </a:r>
          </a:p>
          <a:p>
            <a:pPr>
              <a:spcBef>
                <a:spcPts val="600"/>
              </a:spcBef>
              <a:spcAft>
                <a:spcPts val="0"/>
              </a:spcAft>
            </a:pPr>
            <a:r>
              <a:rPr lang="en-US" sz="1800" dirty="0" smtClean="0">
                <a:latin typeface="Arial Narrow" panose="020B0606020202030204" pitchFamily="34" charset="0"/>
                <a:cs typeface="Arial" panose="020B0604020202020204" pitchFamily="34" charset="0"/>
              </a:rPr>
              <a:t>University divisions 10 – 92</a:t>
            </a:r>
          </a:p>
        </p:txBody>
      </p:sp>
      <p:sp>
        <p:nvSpPr>
          <p:cNvPr id="4" name="Line 9"/>
          <p:cNvSpPr>
            <a:spLocks noChangeShapeType="1"/>
          </p:cNvSpPr>
          <p:nvPr/>
        </p:nvSpPr>
        <p:spPr bwMode="auto">
          <a:xfrm>
            <a:off x="457200" y="1066800"/>
            <a:ext cx="7924800" cy="0"/>
          </a:xfrm>
          <a:prstGeom prst="line">
            <a:avLst/>
          </a:prstGeom>
          <a:noFill/>
          <a:ln w="50800">
            <a:solidFill>
              <a:srgbClr val="FFDE3B"/>
            </a:solidFill>
            <a:round/>
            <a:headEnd/>
            <a:tailEnd/>
          </a:ln>
        </p:spPr>
        <p:txBody>
          <a:bodyPr/>
          <a:lstStyle/>
          <a:p>
            <a:endParaRPr lang="en-US" dirty="0">
              <a:solidFill>
                <a:schemeClr val="bg1"/>
              </a:solidFill>
            </a:endParaRPr>
          </a:p>
        </p:txBody>
      </p:sp>
      <p:sp>
        <p:nvSpPr>
          <p:cNvPr id="6" name="Content Placeholder 2"/>
          <p:cNvSpPr txBox="1">
            <a:spLocks/>
          </p:cNvSpPr>
          <p:nvPr/>
        </p:nvSpPr>
        <p:spPr bwMode="auto">
          <a:xfrm>
            <a:off x="4953000" y="1219201"/>
            <a:ext cx="3810000" cy="4800600"/>
          </a:xfrm>
          <a:prstGeom prst="rect">
            <a:avLst/>
          </a:prstGeom>
          <a:noFill/>
          <a:ln w="9525">
            <a:solidFill>
              <a:schemeClr val="tx1"/>
            </a:solidFill>
            <a:miter lim="800000"/>
            <a:headEnd/>
            <a:tailEnd/>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noAutofit/>
          </a:bodyPr>
          <a:lstStyle>
            <a:lvl1pPr marL="342900" indent="-342900" algn="l" rtl="0" fontAlgn="base">
              <a:spcBef>
                <a:spcPct val="20000"/>
              </a:spcBef>
              <a:spcAft>
                <a:spcPct val="0"/>
              </a:spcAft>
              <a:buFont typeface="Wingdings" pitchFamily="124" charset="2"/>
              <a:buChar char="§"/>
              <a:defRPr sz="3200">
                <a:solidFill>
                  <a:schemeClr val="tx1"/>
                </a:solidFill>
                <a:latin typeface="Calibri" panose="020F0502020204030204" pitchFamily="34" charset="0"/>
                <a:ea typeface="+mn-ea"/>
                <a:cs typeface="+mn-cs"/>
              </a:defRPr>
            </a:lvl1pPr>
            <a:lvl2pPr marL="742950" indent="-285750" algn="l" rtl="0" fontAlgn="base">
              <a:spcBef>
                <a:spcPct val="20000"/>
              </a:spcBef>
              <a:spcAft>
                <a:spcPct val="0"/>
              </a:spcAft>
              <a:buFont typeface="Wingdings" pitchFamily="124" charset="2"/>
              <a:buChar char="§"/>
              <a:defRPr sz="2800">
                <a:solidFill>
                  <a:schemeClr val="tx1"/>
                </a:solidFill>
                <a:latin typeface="Calibri" panose="020F0502020204030204" pitchFamily="34" charset="0"/>
                <a:ea typeface="+mn-ea"/>
              </a:defRPr>
            </a:lvl2pPr>
            <a:lvl3pPr marL="1143000" indent="-228600" algn="l" rtl="0" fontAlgn="base">
              <a:spcBef>
                <a:spcPct val="20000"/>
              </a:spcBef>
              <a:spcAft>
                <a:spcPct val="0"/>
              </a:spcAft>
              <a:buFont typeface="Wingdings" pitchFamily="124" charset="2"/>
              <a:buChar char="§"/>
              <a:defRPr sz="2400">
                <a:solidFill>
                  <a:schemeClr val="tx1"/>
                </a:solidFill>
                <a:latin typeface="Calibri" panose="020F0502020204030204" pitchFamily="34" charset="0"/>
                <a:ea typeface="+mn-ea"/>
              </a:defRPr>
            </a:lvl3pPr>
            <a:lvl4pPr marL="16002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4pPr>
            <a:lvl5pPr marL="2057400" indent="-228600" algn="l" rtl="0" fontAlgn="base">
              <a:spcBef>
                <a:spcPct val="20000"/>
              </a:spcBef>
              <a:spcAft>
                <a:spcPct val="0"/>
              </a:spcAft>
              <a:buFont typeface="Wingdings" pitchFamily="124" charset="2"/>
              <a:buChar char="§"/>
              <a:defRPr sz="2000">
                <a:solidFill>
                  <a:schemeClr val="tx1"/>
                </a:solidFill>
                <a:latin typeface="Calibri" panose="020F0502020204030204" pitchFamily="34" charset="0"/>
                <a:ea typeface="+mn-ea"/>
              </a:defRPr>
            </a:lvl5pPr>
            <a:lvl6pPr marL="2514600" indent="-228600" algn="l" rtl="0" fontAlgn="base">
              <a:spcBef>
                <a:spcPct val="20000"/>
              </a:spcBef>
              <a:spcAft>
                <a:spcPct val="0"/>
              </a:spcAft>
              <a:buFont typeface="Wingdings" pitchFamily="124" charset="2"/>
              <a:buChar char="§"/>
              <a:defRPr sz="2000">
                <a:solidFill>
                  <a:schemeClr val="tx1"/>
                </a:solidFill>
                <a:latin typeface="+mn-lt"/>
                <a:ea typeface="+mn-ea"/>
              </a:defRPr>
            </a:lvl6pPr>
            <a:lvl7pPr marL="2971800" indent="-228600" algn="l" rtl="0" fontAlgn="base">
              <a:spcBef>
                <a:spcPct val="20000"/>
              </a:spcBef>
              <a:spcAft>
                <a:spcPct val="0"/>
              </a:spcAft>
              <a:buFont typeface="Wingdings" pitchFamily="124" charset="2"/>
              <a:buChar char="§"/>
              <a:defRPr sz="2000">
                <a:solidFill>
                  <a:schemeClr val="tx1"/>
                </a:solidFill>
                <a:latin typeface="+mn-lt"/>
                <a:ea typeface="+mn-ea"/>
              </a:defRPr>
            </a:lvl7pPr>
            <a:lvl8pPr marL="3429000" indent="-228600" algn="l" rtl="0" fontAlgn="base">
              <a:spcBef>
                <a:spcPct val="20000"/>
              </a:spcBef>
              <a:spcAft>
                <a:spcPct val="0"/>
              </a:spcAft>
              <a:buFont typeface="Wingdings" pitchFamily="124" charset="2"/>
              <a:buChar char="§"/>
              <a:defRPr sz="2000">
                <a:solidFill>
                  <a:schemeClr val="tx1"/>
                </a:solidFill>
                <a:latin typeface="+mn-lt"/>
                <a:ea typeface="+mn-ea"/>
              </a:defRPr>
            </a:lvl8pPr>
            <a:lvl9pPr marL="3886200" indent="-228600" algn="l" rtl="0" fontAlgn="base">
              <a:spcBef>
                <a:spcPct val="20000"/>
              </a:spcBef>
              <a:spcAft>
                <a:spcPct val="0"/>
              </a:spcAft>
              <a:buFont typeface="Wingdings" pitchFamily="124" charset="2"/>
              <a:buChar char="§"/>
              <a:defRPr sz="2000">
                <a:solidFill>
                  <a:schemeClr val="tx1"/>
                </a:solidFill>
                <a:latin typeface="+mn-lt"/>
                <a:ea typeface="+mn-ea"/>
              </a:defRPr>
            </a:lvl9pPr>
          </a:lstStyle>
          <a:p>
            <a:pPr marL="0" indent="0">
              <a:spcBef>
                <a:spcPts val="600"/>
              </a:spcBef>
              <a:spcAft>
                <a:spcPts val="0"/>
              </a:spcAft>
              <a:buFont typeface="Wingdings" pitchFamily="124" charset="2"/>
              <a:buNone/>
            </a:pPr>
            <a:r>
              <a:rPr lang="en-US" sz="1800" b="1" u="sng" kern="0" dirty="0" smtClean="0">
                <a:latin typeface="Arial Narrow" panose="020B0606020202030204" pitchFamily="34" charset="0"/>
                <a:cs typeface="Arial" panose="020B0604020202020204" pitchFamily="34" charset="0"/>
              </a:rPr>
              <a:t>What is Out of Scope:</a:t>
            </a:r>
          </a:p>
          <a:p>
            <a:pPr marL="0" indent="0">
              <a:spcBef>
                <a:spcPts val="600"/>
              </a:spcBef>
              <a:spcAft>
                <a:spcPts val="0"/>
              </a:spcAft>
              <a:buFont typeface="Wingdings" pitchFamily="124" charset="2"/>
              <a:buNone/>
            </a:pPr>
            <a:endParaRPr lang="en-US" sz="1700" b="1" u="sng" kern="0" dirty="0" smtClean="0">
              <a:latin typeface="Arial Narrow" panose="020B0606020202030204" pitchFamily="34" charset="0"/>
              <a:cs typeface="Arial" panose="020B0604020202020204" pitchFamily="34" charset="0"/>
            </a:endParaRPr>
          </a:p>
          <a:p>
            <a:pPr>
              <a:spcBef>
                <a:spcPts val="600"/>
              </a:spcBef>
              <a:spcAft>
                <a:spcPts val="0"/>
              </a:spcAft>
            </a:pPr>
            <a:r>
              <a:rPr lang="en-US" sz="1800" kern="0" dirty="0" smtClean="0">
                <a:latin typeface="Arial Narrow" panose="020B0606020202030204" pitchFamily="34" charset="0"/>
              </a:rPr>
              <a:t>FAMIS System</a:t>
            </a:r>
          </a:p>
          <a:p>
            <a:pPr>
              <a:spcBef>
                <a:spcPts val="600"/>
              </a:spcBef>
              <a:spcAft>
                <a:spcPts val="0"/>
              </a:spcAft>
            </a:pPr>
            <a:r>
              <a:rPr lang="en-US" sz="1800" kern="0" dirty="0" smtClean="0">
                <a:latin typeface="Arial Narrow" panose="020B0606020202030204" pitchFamily="34" charset="0"/>
              </a:rPr>
              <a:t>Supplier Qualification</a:t>
            </a:r>
          </a:p>
          <a:p>
            <a:pPr>
              <a:spcBef>
                <a:spcPts val="600"/>
              </a:spcBef>
              <a:spcAft>
                <a:spcPts val="0"/>
              </a:spcAft>
            </a:pPr>
            <a:r>
              <a:rPr lang="en-US" sz="1800" kern="0" dirty="0" smtClean="0">
                <a:latin typeface="Arial Narrow" panose="020B0606020202030204" pitchFamily="34" charset="0"/>
              </a:rPr>
              <a:t>Supplier Registration</a:t>
            </a:r>
          </a:p>
          <a:p>
            <a:pPr>
              <a:spcBef>
                <a:spcPts val="600"/>
              </a:spcBef>
              <a:spcAft>
                <a:spcPts val="0"/>
              </a:spcAft>
            </a:pPr>
            <a:r>
              <a:rPr lang="en-US" sz="1800" kern="0" dirty="0" smtClean="0">
                <a:latin typeface="Arial Narrow" panose="020B0606020202030204" pitchFamily="34" charset="0"/>
              </a:rPr>
              <a:t>Supplier Contract Mgmt. </a:t>
            </a:r>
          </a:p>
          <a:p>
            <a:pPr>
              <a:spcBef>
                <a:spcPts val="600"/>
              </a:spcBef>
              <a:spcAft>
                <a:spcPts val="0"/>
              </a:spcAft>
            </a:pPr>
            <a:r>
              <a:rPr lang="en-US" sz="1800" kern="0" dirty="0" smtClean="0">
                <a:latin typeface="Arial Narrow" panose="020B0606020202030204" pitchFamily="34" charset="0"/>
              </a:rPr>
              <a:t>Internal transfers / purchases</a:t>
            </a:r>
          </a:p>
          <a:p>
            <a:pPr>
              <a:spcBef>
                <a:spcPts val="600"/>
              </a:spcBef>
              <a:spcAft>
                <a:spcPts val="0"/>
              </a:spcAft>
            </a:pPr>
            <a:r>
              <a:rPr lang="en-US" sz="1800" kern="0" dirty="0" smtClean="0">
                <a:latin typeface="Arial Narrow" panose="020B0606020202030204" pitchFamily="34" charset="0"/>
              </a:rPr>
              <a:t>Ordering (currently in PMM):</a:t>
            </a:r>
          </a:p>
          <a:p>
            <a:pPr lvl="1">
              <a:spcBef>
                <a:spcPts val="600"/>
              </a:spcBef>
              <a:spcAft>
                <a:spcPts val="0"/>
              </a:spcAft>
            </a:pPr>
            <a:r>
              <a:rPr lang="en-US" sz="1400" kern="0" dirty="0" smtClean="0">
                <a:latin typeface="Arial Narrow" panose="020B0606020202030204" pitchFamily="34" charset="0"/>
              </a:rPr>
              <a:t>Supply Chain Managed Inventory locations:</a:t>
            </a:r>
          </a:p>
          <a:p>
            <a:pPr lvl="1">
              <a:spcBef>
                <a:spcPts val="600"/>
              </a:spcBef>
              <a:spcAft>
                <a:spcPts val="0"/>
              </a:spcAft>
            </a:pPr>
            <a:r>
              <a:rPr lang="en-US" sz="1600" kern="0" dirty="0" smtClean="0">
                <a:latin typeface="Arial Narrow" panose="020B0606020202030204" pitchFamily="34" charset="0"/>
              </a:rPr>
              <a:t>Custom Requisitions</a:t>
            </a:r>
          </a:p>
          <a:p>
            <a:pPr lvl="1">
              <a:spcBef>
                <a:spcPts val="600"/>
              </a:spcBef>
              <a:spcAft>
                <a:spcPts val="0"/>
              </a:spcAft>
            </a:pPr>
            <a:r>
              <a:rPr lang="en-US" sz="1600" kern="0" dirty="0" smtClean="0">
                <a:latin typeface="Arial Narrow" panose="020B0606020202030204" pitchFamily="34" charset="0"/>
              </a:rPr>
              <a:t>Par Forms</a:t>
            </a:r>
          </a:p>
          <a:p>
            <a:pPr>
              <a:spcBef>
                <a:spcPts val="600"/>
              </a:spcBef>
              <a:spcAft>
                <a:spcPts val="0"/>
              </a:spcAft>
            </a:pPr>
            <a:r>
              <a:rPr lang="en-US" sz="1800" kern="0" dirty="0" smtClean="0">
                <a:latin typeface="Arial Narrow" panose="020B0606020202030204" pitchFamily="34" charset="0"/>
              </a:rPr>
              <a:t>Highland Hospital and Affiliates</a:t>
            </a:r>
          </a:p>
        </p:txBody>
      </p:sp>
      <p:sp>
        <p:nvSpPr>
          <p:cNvPr id="7" name="TextBox 6"/>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7</a:t>
            </a:r>
            <a:endParaRPr lang="en-US" sz="1200" dirty="0">
              <a:solidFill>
                <a:schemeClr val="bg1"/>
              </a:solidFill>
            </a:endParaRPr>
          </a:p>
        </p:txBody>
      </p:sp>
    </p:spTree>
    <p:extLst>
      <p:ext uri="{BB962C8B-B14F-4D97-AF65-F5344CB8AC3E}">
        <p14:creationId xmlns:p14="http://schemas.microsoft.com/office/powerpoint/2010/main" val="3193707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ide Number Placeholder 1"/>
          <p:cNvSpPr txBox="1">
            <a:spLocks/>
          </p:cNvSpPr>
          <p:nvPr/>
        </p:nvSpPr>
        <p:spPr>
          <a:xfrm>
            <a:off x="-21266" y="6873875"/>
            <a:ext cx="914400" cy="365125"/>
          </a:xfrm>
          <a:prstGeom prst="rect">
            <a:avLst/>
          </a:prstGeom>
        </p:spPr>
        <p:txBody>
          <a:bodyPr anchor="ctr" anchorCtr="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fld id="{A1A90B47-E214-4AA0-ABCC-FFA55F6C27DC}" type="slidenum">
              <a:rPr lang="en-US" sz="900" smtClean="0">
                <a:solidFill>
                  <a:prstClr val="white">
                    <a:lumMod val="50000"/>
                  </a:prstClr>
                </a:solidFill>
              </a:rPr>
              <a:pPr fontAlgn="auto">
                <a:spcBef>
                  <a:spcPts val="0"/>
                </a:spcBef>
                <a:spcAft>
                  <a:spcPts val="0"/>
                </a:spcAft>
              </a:pPr>
              <a:t>8</a:t>
            </a:fld>
            <a:endParaRPr lang="en-US" sz="900" dirty="0">
              <a:solidFill>
                <a:prstClr val="white">
                  <a:lumMod val="50000"/>
                </a:prstClr>
              </a:solidFill>
            </a:endParaRPr>
          </a:p>
        </p:txBody>
      </p:sp>
      <p:sp>
        <p:nvSpPr>
          <p:cNvPr id="6" name="TextBox 5"/>
          <p:cNvSpPr txBox="1"/>
          <p:nvPr/>
        </p:nvSpPr>
        <p:spPr>
          <a:xfrm>
            <a:off x="1137103" y="6019800"/>
            <a:ext cx="8540297" cy="253916"/>
          </a:xfrm>
          <a:prstGeom prst="rect">
            <a:avLst/>
          </a:prstGeom>
          <a:noFill/>
        </p:spPr>
        <p:txBody>
          <a:bodyPr wrap="square" rtlCol="0">
            <a:spAutoFit/>
          </a:bodyPr>
          <a:lstStyle/>
          <a:p>
            <a:r>
              <a:rPr lang="en-US" sz="1050" i="1" dirty="0"/>
              <a:t>Note: As of November 19, 2018, requisition processes for Medical Center under discussion with Medical SIG</a:t>
            </a:r>
            <a:endParaRPr lang="en-US" sz="1000" i="1" dirty="0"/>
          </a:p>
        </p:txBody>
      </p:sp>
      <p:sp>
        <p:nvSpPr>
          <p:cNvPr id="7" name="Title 1">
            <a:extLst>
              <a:ext uri="{FF2B5EF4-FFF2-40B4-BE49-F238E27FC236}">
                <a16:creationId xmlns:a16="http://schemas.microsoft.com/office/drawing/2014/main" id="{640A3A6F-CC27-4952-A990-1397F4804770}"/>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a:latin typeface="Arial Narrow" panose="020B0606020202030204" pitchFamily="34" charset="0"/>
              </a:rPr>
              <a:t>P2P Purchasing Methods and Systems</a:t>
            </a:r>
          </a:p>
        </p:txBody>
      </p:sp>
      <p:cxnSp>
        <p:nvCxnSpPr>
          <p:cNvPr id="8" name="Straight Connector 7">
            <a:extLst>
              <a:ext uri="{FF2B5EF4-FFF2-40B4-BE49-F238E27FC236}">
                <a16:creationId xmlns:a16="http://schemas.microsoft.com/office/drawing/2014/main" id="{AD4BFD92-2BCD-4E55-867A-D491DC1D8650}"/>
              </a:ext>
            </a:extLst>
          </p:cNvPr>
          <p:cNvCxnSpPr/>
          <p:nvPr/>
        </p:nvCxnSpPr>
        <p:spPr>
          <a:xfrm flipV="1">
            <a:off x="62253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BBE8AD56-C12F-4B89-97B3-2C601982034A}"/>
              </a:ext>
            </a:extLst>
          </p:cNvPr>
          <p:cNvSpPr/>
          <p:nvPr/>
        </p:nvSpPr>
        <p:spPr>
          <a:xfrm>
            <a:off x="475938" y="1009135"/>
            <a:ext cx="8376172" cy="646331"/>
          </a:xfrm>
          <a:prstGeom prst="rect">
            <a:avLst/>
          </a:prstGeom>
        </p:spPr>
        <p:txBody>
          <a:bodyPr wrap="square">
            <a:spAutoFit/>
          </a:bodyPr>
          <a:lstStyle/>
          <a:p>
            <a:pPr>
              <a:tabLst>
                <a:tab pos="2233613" algn="l"/>
                <a:tab pos="4119563" algn="l"/>
                <a:tab pos="5891213" algn="l"/>
              </a:tabLst>
            </a:pPr>
            <a:r>
              <a:rPr lang="en-US" dirty="0">
                <a:latin typeface="Arial Narrow" panose="020B0606020202030204" pitchFamily="34" charset="0"/>
              </a:rPr>
              <a:t>The following purchasing methods and systems are only applicable for FAOs that are currently live on the P2P implementation.</a:t>
            </a:r>
          </a:p>
        </p:txBody>
      </p:sp>
      <p:sp>
        <p:nvSpPr>
          <p:cNvPr id="13" name="TextBox 12"/>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8</a:t>
            </a:r>
            <a:endParaRPr lang="en-US" sz="1200" dirty="0">
              <a:solidFill>
                <a:schemeClr val="bg1"/>
              </a:solidFill>
            </a:endParaRPr>
          </a:p>
        </p:txBody>
      </p:sp>
      <p:graphicFrame>
        <p:nvGraphicFramePr>
          <p:cNvPr id="17" name="Table 16"/>
          <p:cNvGraphicFramePr>
            <a:graphicFrameLocks noGrp="1"/>
          </p:cNvGraphicFramePr>
          <p:nvPr>
            <p:extLst>
              <p:ext uri="{D42A27DB-BD31-4B8C-83A1-F6EECF244321}">
                <p14:modId xmlns:p14="http://schemas.microsoft.com/office/powerpoint/2010/main" val="1817896447"/>
              </p:ext>
            </p:extLst>
          </p:nvPr>
        </p:nvGraphicFramePr>
        <p:xfrm>
          <a:off x="470110" y="1772836"/>
          <a:ext cx="8382000" cy="4119880"/>
        </p:xfrm>
        <a:graphic>
          <a:graphicData uri="http://schemas.openxmlformats.org/drawingml/2006/table">
            <a:tbl>
              <a:tblPr firstRow="1" bandRow="1">
                <a:tableStyleId>{5C22544A-7EE6-4342-B048-85BDC9FD1C3A}</a:tableStyleId>
              </a:tblPr>
              <a:tblGrid>
                <a:gridCol w="2095500">
                  <a:extLst>
                    <a:ext uri="{9D8B030D-6E8A-4147-A177-3AD203B41FA5}">
                      <a16:colId xmlns:a16="http://schemas.microsoft.com/office/drawing/2014/main" val="20000"/>
                    </a:ext>
                  </a:extLst>
                </a:gridCol>
                <a:gridCol w="2095500">
                  <a:extLst>
                    <a:ext uri="{9D8B030D-6E8A-4147-A177-3AD203B41FA5}">
                      <a16:colId xmlns:a16="http://schemas.microsoft.com/office/drawing/2014/main" val="20001"/>
                    </a:ext>
                  </a:extLst>
                </a:gridCol>
                <a:gridCol w="2095500">
                  <a:extLst>
                    <a:ext uri="{9D8B030D-6E8A-4147-A177-3AD203B41FA5}">
                      <a16:colId xmlns:a16="http://schemas.microsoft.com/office/drawing/2014/main" val="20002"/>
                    </a:ext>
                  </a:extLst>
                </a:gridCol>
                <a:gridCol w="2095500">
                  <a:extLst>
                    <a:ext uri="{9D8B030D-6E8A-4147-A177-3AD203B41FA5}">
                      <a16:colId xmlns:a16="http://schemas.microsoft.com/office/drawing/2014/main" val="20003"/>
                    </a:ext>
                  </a:extLst>
                </a:gridCol>
              </a:tblGrid>
              <a:tr h="370840">
                <a:tc>
                  <a:txBody>
                    <a:bodyPr/>
                    <a:lstStyle/>
                    <a:p>
                      <a:pPr algn="ctr"/>
                      <a:r>
                        <a:rPr lang="en-US" sz="1600" dirty="0">
                          <a:latin typeface="Arial Narrow" panose="020B0606020202030204" pitchFamily="34" charset="0"/>
                        </a:rPr>
                        <a:t>Type of Purchase</a:t>
                      </a:r>
                    </a:p>
                  </a:txBody>
                  <a:tcPr/>
                </a:tc>
                <a:tc>
                  <a:txBody>
                    <a:bodyPr/>
                    <a:lstStyle/>
                    <a:p>
                      <a:pPr algn="ctr"/>
                      <a:r>
                        <a:rPr lang="en-US" sz="1600" dirty="0">
                          <a:latin typeface="Arial Narrow" panose="020B0606020202030204" pitchFamily="34" charset="0"/>
                        </a:rPr>
                        <a:t>Workday</a:t>
                      </a:r>
                    </a:p>
                  </a:txBody>
                  <a:tcPr/>
                </a:tc>
                <a:tc>
                  <a:txBody>
                    <a:bodyPr/>
                    <a:lstStyle/>
                    <a:p>
                      <a:pPr algn="ctr"/>
                      <a:r>
                        <a:rPr lang="en-US" sz="1600" dirty="0">
                          <a:latin typeface="Arial Narrow" panose="020B0606020202030204" pitchFamily="34" charset="0"/>
                        </a:rPr>
                        <a:t>Jaggaer</a:t>
                      </a:r>
                    </a:p>
                  </a:txBody>
                  <a:tcPr/>
                </a:tc>
                <a:tc>
                  <a:txBody>
                    <a:bodyPr/>
                    <a:lstStyle/>
                    <a:p>
                      <a:pPr algn="ctr"/>
                      <a:r>
                        <a:rPr lang="en-US" sz="1600" dirty="0">
                          <a:latin typeface="Arial Narrow" panose="020B0606020202030204" pitchFamily="34" charset="0"/>
                        </a:rPr>
                        <a:t>PMM</a:t>
                      </a:r>
                    </a:p>
                  </a:txBody>
                  <a:tcPr/>
                </a:tc>
                <a:extLst>
                  <a:ext uri="{0D108BD9-81ED-4DB2-BD59-A6C34878D82A}">
                    <a16:rowId xmlns:a16="http://schemas.microsoft.com/office/drawing/2014/main" val="10000"/>
                  </a:ext>
                </a:extLst>
              </a:tr>
              <a:tr h="370840">
                <a:tc>
                  <a:txBody>
                    <a:bodyPr/>
                    <a:lstStyle/>
                    <a:p>
                      <a:pPr algn="ctr"/>
                      <a:r>
                        <a:rPr lang="en-US" sz="1600" b="1" dirty="0">
                          <a:latin typeface="Arial Narrow" panose="020B0606020202030204" pitchFamily="34" charset="0"/>
                        </a:rPr>
                        <a:t>Non-Catalogue </a:t>
                      </a:r>
                      <a:r>
                        <a:rPr lang="en-US" sz="1600" b="1" dirty="0" smtClean="0">
                          <a:latin typeface="Arial Narrow" panose="020B0606020202030204" pitchFamily="34" charset="0"/>
                        </a:rPr>
                        <a:t>Items</a:t>
                      </a:r>
                    </a:p>
                    <a:p>
                      <a:pPr algn="ctr"/>
                      <a:r>
                        <a:rPr lang="en-US" sz="1400" b="0" i="1" dirty="0" smtClean="0">
                          <a:latin typeface="Arial Narrow" panose="020B0606020202030204" pitchFamily="34" charset="0"/>
                        </a:rPr>
                        <a:t>(Goods and Services)</a:t>
                      </a:r>
                      <a:endParaRPr lang="en-US" sz="1400" b="0" i="1" dirty="0">
                        <a:latin typeface="Arial Narrow" panose="020B0606020202030204" pitchFamily="34" charset="0"/>
                      </a:endParaRPr>
                    </a:p>
                  </a:txBody>
                  <a:tcPr anchor="ctr"/>
                </a:tc>
                <a:tc>
                  <a:txBody>
                    <a:bodyPr/>
                    <a:lstStyle/>
                    <a:p>
                      <a:pPr algn="ctr"/>
                      <a:endParaRPr lang="en-US" sz="1600" dirty="0">
                        <a:latin typeface="Arial Narrow" panose="020B0606020202030204" pitchFamily="34" charset="0"/>
                      </a:endParaRPr>
                    </a:p>
                    <a:p>
                      <a:pPr algn="ctr"/>
                      <a:endParaRPr lang="en-US" sz="1200" dirty="0">
                        <a:latin typeface="Arial Narrow" panose="020B0606020202030204" pitchFamily="34" charset="0"/>
                      </a:endParaRPr>
                    </a:p>
                    <a:p>
                      <a:pPr algn="ctr"/>
                      <a:r>
                        <a:rPr lang="en-US" sz="1200" dirty="0">
                          <a:latin typeface="Arial Narrow" panose="020B0606020202030204" pitchFamily="34" charset="0"/>
                        </a:rPr>
                        <a:t>Non-Catalogue/Jaggaer Enabled Suppliers</a:t>
                      </a:r>
                    </a:p>
                  </a:txBody>
                  <a:tcPr/>
                </a:tc>
                <a:tc>
                  <a:txBody>
                    <a:bodyPr/>
                    <a:lstStyle/>
                    <a:p>
                      <a:pPr algn="ctr"/>
                      <a:endParaRPr lang="en-US" sz="16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extLst>
                  <a:ext uri="{0D108BD9-81ED-4DB2-BD59-A6C34878D82A}">
                    <a16:rowId xmlns:a16="http://schemas.microsoft.com/office/drawing/2014/main" val="10001"/>
                  </a:ext>
                </a:extLst>
              </a:tr>
              <a:tr h="370840">
                <a:tc>
                  <a:txBody>
                    <a:bodyPr/>
                    <a:lstStyle/>
                    <a:p>
                      <a:pPr algn="ctr"/>
                      <a:r>
                        <a:rPr lang="en-US" sz="1600" b="1" dirty="0">
                          <a:latin typeface="Arial Narrow" panose="020B0606020202030204" pitchFamily="34" charset="0"/>
                        </a:rPr>
                        <a:t>Catalogue Items</a:t>
                      </a:r>
                    </a:p>
                  </a:txBody>
                  <a:tcPr anchor="ctr"/>
                </a:tc>
                <a:tc>
                  <a:txBody>
                    <a:bodyPr/>
                    <a:lstStyle/>
                    <a:p>
                      <a:pPr algn="ctr"/>
                      <a:r>
                        <a:rPr lang="en-US" sz="1200" dirty="0">
                          <a:latin typeface="Arial Narrow" panose="020B0606020202030204" pitchFamily="34" charset="0"/>
                        </a:rPr>
                        <a:t>Requisition begins in Workday and transitions to Jaggaer Marketplace for shopping</a:t>
                      </a:r>
                    </a:p>
                  </a:txBody>
                  <a:tcPr/>
                </a:tc>
                <a:tc>
                  <a:txBody>
                    <a:bodyPr/>
                    <a:lstStyle/>
                    <a:p>
                      <a:pPr algn="ctr"/>
                      <a:endParaRPr lang="en-US" sz="1200" dirty="0">
                        <a:latin typeface="Arial Narrow" panose="020B0606020202030204" pitchFamily="34" charset="0"/>
                      </a:endParaRPr>
                    </a:p>
                    <a:p>
                      <a:pPr algn="ctr"/>
                      <a:endParaRPr lang="en-US" sz="1200" dirty="0">
                        <a:latin typeface="Arial Narrow" panose="020B0606020202030204" pitchFamily="34" charset="0"/>
                      </a:endParaRPr>
                    </a:p>
                    <a:p>
                      <a:pPr algn="ctr"/>
                      <a:r>
                        <a:rPr lang="en-US" sz="1200" dirty="0">
                          <a:latin typeface="Arial Narrow" panose="020B0606020202030204" pitchFamily="34" charset="0"/>
                        </a:rPr>
                        <a:t>Enabled Catalog Suppliers (Example: Staples)</a:t>
                      </a:r>
                    </a:p>
                  </a:txBody>
                  <a:tcPr/>
                </a:tc>
                <a:tc>
                  <a:txBody>
                    <a:bodyPr/>
                    <a:lstStyle/>
                    <a:p>
                      <a:pPr algn="ctr"/>
                      <a:endParaRPr lang="en-US" sz="1600" dirty="0">
                        <a:latin typeface="Arial Narrow" panose="020B0606020202030204" pitchFamily="34" charset="0"/>
                      </a:endParaRPr>
                    </a:p>
                  </a:txBody>
                  <a:tcPr/>
                </a:tc>
                <a:extLst>
                  <a:ext uri="{0D108BD9-81ED-4DB2-BD59-A6C34878D82A}">
                    <a16:rowId xmlns:a16="http://schemas.microsoft.com/office/drawing/2014/main" val="10002"/>
                  </a:ext>
                </a:extLst>
              </a:tr>
              <a:tr h="370840">
                <a:tc>
                  <a:txBody>
                    <a:bodyPr/>
                    <a:lstStyle/>
                    <a:p>
                      <a:pPr algn="ctr"/>
                      <a:r>
                        <a:rPr lang="en-US" sz="1600" b="1" dirty="0">
                          <a:latin typeface="Arial Narrow" panose="020B0606020202030204" pitchFamily="34" charset="0"/>
                        </a:rPr>
                        <a:t>Inventoriable Items</a:t>
                      </a:r>
                    </a:p>
                    <a:p>
                      <a:pPr algn="ctr"/>
                      <a:r>
                        <a:rPr lang="en-US" sz="1400" b="0" i="1" dirty="0">
                          <a:latin typeface="Arial Narrow" panose="020B0606020202030204" pitchFamily="34" charset="0"/>
                        </a:rPr>
                        <a:t>(Includes recalls, expirations, and chargebacks)</a:t>
                      </a:r>
                    </a:p>
                  </a:txBody>
                  <a:tcPr anchor="ctr"/>
                </a:tc>
                <a:tc>
                  <a:txBody>
                    <a:bodyPr/>
                    <a:lstStyle/>
                    <a:p>
                      <a:pPr algn="ctr"/>
                      <a:endParaRPr lang="en-US" sz="16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extLst>
                  <a:ext uri="{0D108BD9-81ED-4DB2-BD59-A6C34878D82A}">
                    <a16:rowId xmlns:a16="http://schemas.microsoft.com/office/drawing/2014/main" val="10003"/>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dirty="0">
                          <a:latin typeface="Arial Narrow" panose="020B0606020202030204" pitchFamily="34" charset="0"/>
                        </a:rPr>
                        <a:t>Invoices Only</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i="1" dirty="0">
                          <a:latin typeface="Arial Narrow" panose="020B0606020202030204" pitchFamily="34" charset="0"/>
                        </a:rPr>
                        <a:t>(In</a:t>
                      </a:r>
                      <a:r>
                        <a:rPr lang="en-US" sz="1000" b="0" i="1" baseline="0" dirty="0">
                          <a:latin typeface="Arial Narrow" panose="020B0606020202030204" pitchFamily="34" charset="0"/>
                        </a:rPr>
                        <a:t> accordance with existing policy </a:t>
                      </a:r>
                      <a:r>
                        <a:rPr lang="en-US" sz="1000" b="0" i="1" u="sng" kern="1200" dirty="0">
                          <a:effectLst/>
                          <a:latin typeface="Arial Narrow" panose="020B0606020202030204" pitchFamily="34" charset="0"/>
                          <a:hlinkClick r:id="rId3"/>
                        </a:rPr>
                        <a:t>http://www.rochester.edu/adminfinance/finance/FinanceForms.html</a:t>
                      </a:r>
                      <a:r>
                        <a:rPr lang="en-US" sz="1000" b="0" i="1" baseline="0" dirty="0">
                          <a:latin typeface="Arial Narrow" panose="020B0606020202030204" pitchFamily="34" charset="0"/>
                        </a:rPr>
                        <a:t>)</a:t>
                      </a:r>
                      <a:endParaRPr lang="en-US" sz="1000" b="0" i="1" dirty="0">
                        <a:latin typeface="Arial Narrow" panose="020B0606020202030204" pitchFamily="34" charset="0"/>
                      </a:endParaRPr>
                    </a:p>
                  </a:txBody>
                  <a:tcPr anchor="ctr"/>
                </a:tc>
                <a:tc>
                  <a:txBody>
                    <a:bodyPr/>
                    <a:lstStyle/>
                    <a:p>
                      <a:pPr algn="ctr"/>
                      <a:endParaRPr lang="en-US" sz="1200" kern="1200" dirty="0">
                        <a:effectLst/>
                        <a:latin typeface="Arial Narrow" panose="020B0606020202030204" pitchFamily="34" charset="0"/>
                      </a:endParaRPr>
                    </a:p>
                    <a:p>
                      <a:pPr algn="ctr"/>
                      <a:endParaRPr lang="en-US" sz="1200" kern="1200" dirty="0">
                        <a:effectLst/>
                        <a:latin typeface="Arial Narrow" panose="020B0606020202030204" pitchFamily="34" charset="0"/>
                      </a:endParaRPr>
                    </a:p>
                    <a:p>
                      <a:pPr algn="ctr"/>
                      <a:r>
                        <a:rPr lang="en-US" sz="1200" kern="1200" dirty="0">
                          <a:effectLst/>
                          <a:latin typeface="Arial Narrow" panose="020B0606020202030204" pitchFamily="34" charset="0"/>
                        </a:rPr>
                        <a:t>Acceptable Use Items for Invoice Payments</a:t>
                      </a:r>
                      <a:endParaRPr lang="en-US" sz="7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extLst>
                  <a:ext uri="{0D108BD9-81ED-4DB2-BD59-A6C34878D82A}">
                    <a16:rowId xmlns:a16="http://schemas.microsoft.com/office/drawing/2014/main" val="1000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kern="1200" dirty="0" smtClean="0">
                          <a:solidFill>
                            <a:schemeClr val="dk1"/>
                          </a:solidFill>
                          <a:latin typeface="Arial Narrow" panose="020B0606020202030204" pitchFamily="34" charset="0"/>
                          <a:ea typeface="+mn-ea"/>
                          <a:cs typeface="+mn-cs"/>
                        </a:rPr>
                        <a:t>PCard</a:t>
                      </a:r>
                      <a:endParaRPr lang="en-US" sz="1600" b="1" kern="1200" dirty="0">
                        <a:solidFill>
                          <a:schemeClr val="dk1"/>
                        </a:solidFill>
                        <a:latin typeface="Arial Narrow" panose="020B0606020202030204" pitchFamily="34" charset="0"/>
                        <a:ea typeface="+mn-ea"/>
                        <a:cs typeface="+mn-cs"/>
                      </a:endParaRPr>
                    </a:p>
                  </a:txBody>
                  <a:tcPr anchor="ctr"/>
                </a:tc>
                <a:tc>
                  <a:txBody>
                    <a:bodyPr/>
                    <a:lstStyle/>
                    <a:p>
                      <a:pPr algn="ctr"/>
                      <a:r>
                        <a:rPr lang="en-US" sz="1200" dirty="0" smtClean="0">
                          <a:latin typeface="Arial Narrow" panose="020B0606020202030204" pitchFamily="34" charset="0"/>
                        </a:rPr>
                        <a:t>Current – US Bank Website</a:t>
                      </a:r>
                    </a:p>
                    <a:p>
                      <a:pPr algn="ctr"/>
                      <a:r>
                        <a:rPr lang="en-US" sz="1200" dirty="0" smtClean="0">
                          <a:latin typeface="Arial Narrow" panose="020B0606020202030204" pitchFamily="34" charset="0"/>
                        </a:rPr>
                        <a:t>Future</a:t>
                      </a:r>
                      <a:r>
                        <a:rPr lang="en-US" sz="1200" baseline="0" dirty="0" smtClean="0">
                          <a:latin typeface="Arial Narrow" panose="020B0606020202030204" pitchFamily="34" charset="0"/>
                        </a:rPr>
                        <a:t> - Workday</a:t>
                      </a:r>
                      <a:endParaRPr lang="en-US" sz="12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tc>
                  <a:txBody>
                    <a:bodyPr/>
                    <a:lstStyle/>
                    <a:p>
                      <a:pPr algn="ctr"/>
                      <a:endParaRPr lang="en-US" sz="1600" dirty="0">
                        <a:latin typeface="Arial Narrow" panose="020B0606020202030204" pitchFamily="34" charset="0"/>
                      </a:endParaRPr>
                    </a:p>
                  </a:txBody>
                  <a:tcPr/>
                </a:tc>
                <a:extLst>
                  <a:ext uri="{0D108BD9-81ED-4DB2-BD59-A6C34878D82A}">
                    <a16:rowId xmlns:a16="http://schemas.microsoft.com/office/drawing/2014/main" val="10005"/>
                  </a:ext>
                </a:extLst>
              </a:tr>
            </a:tbl>
          </a:graphicData>
        </a:graphic>
      </p:graphicFrame>
      <p:pic>
        <p:nvPicPr>
          <p:cNvPr id="18" name="Picture 17" descr="A close up of a logo&#10;&#10;Description automatically generated">
            <a:extLst>
              <a:ext uri="{FF2B5EF4-FFF2-40B4-BE49-F238E27FC236}">
                <a16:creationId xmlns:a16="http://schemas.microsoft.com/office/drawing/2014/main" id="{7B2283E3-4BB6-458D-8F13-EB0D8B4F8726}"/>
              </a:ext>
            </a:extLst>
          </p:cNvPr>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340925" y="2074439"/>
            <a:ext cx="457200" cy="457200"/>
          </a:xfrm>
          <a:prstGeom prst="rect">
            <a:avLst/>
          </a:prstGeom>
        </p:spPr>
      </p:pic>
      <p:pic>
        <p:nvPicPr>
          <p:cNvPr id="19" name="Picture 18" descr="A close up of a logo&#10;&#10;Description automatically generated">
            <a:extLst>
              <a:ext uri="{FF2B5EF4-FFF2-40B4-BE49-F238E27FC236}">
                <a16:creationId xmlns:a16="http://schemas.microsoft.com/office/drawing/2014/main" id="{E5B4EE7B-C9AB-4869-9B62-2B28637DFBF8}"/>
              </a:ext>
            </a:extLst>
          </p:cNvPr>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5407251" y="2849088"/>
            <a:ext cx="457200" cy="457200"/>
          </a:xfrm>
          <a:prstGeom prst="rect">
            <a:avLst/>
          </a:prstGeom>
        </p:spPr>
      </p:pic>
      <p:pic>
        <p:nvPicPr>
          <p:cNvPr id="20" name="Picture 19" descr="A close up of a logo&#10;&#10;Description automatically generated">
            <a:extLst>
              <a:ext uri="{FF2B5EF4-FFF2-40B4-BE49-F238E27FC236}">
                <a16:creationId xmlns:a16="http://schemas.microsoft.com/office/drawing/2014/main" id="{E30F2629-0211-4C9C-B2EE-3FE9BD5C162E}"/>
              </a:ext>
            </a:extLst>
          </p:cNvPr>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7467600" y="3962400"/>
            <a:ext cx="457200" cy="457200"/>
          </a:xfrm>
          <a:prstGeom prst="rect">
            <a:avLst/>
          </a:prstGeom>
        </p:spPr>
      </p:pic>
      <p:pic>
        <p:nvPicPr>
          <p:cNvPr id="21" name="Picture 20" descr="A close up of a logo&#10;&#10;Description automatically generated">
            <a:extLst>
              <a:ext uri="{FF2B5EF4-FFF2-40B4-BE49-F238E27FC236}">
                <a16:creationId xmlns:a16="http://schemas.microsoft.com/office/drawing/2014/main" id="{7B2283E3-4BB6-458D-8F13-EB0D8B4F8726}"/>
              </a:ext>
            </a:extLst>
          </p:cNvPr>
          <p:cNvPicPr>
            <a:picLocks noChangeAspect="1"/>
          </p:cNvPicPr>
          <p:nvPr/>
        </p:nvPicPr>
        <p:blipFill>
          <a:blip r:embed="rId4" cstate="print">
            <a:extLst>
              <a:ext uri="{BEBA8EAE-BF5A-486C-A8C5-ECC9F3942E4B}">
                <a14:imgProps xmlns:a14="http://schemas.microsoft.com/office/drawing/2010/main">
                  <a14:imgLayer r:embed="rId5">
                    <a14:imgEffect>
                      <a14:colorTemperature colorTemp="4700"/>
                    </a14:imgEffect>
                  </a14:imgLayer>
                </a14:imgProps>
              </a:ex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3340925" y="4485206"/>
            <a:ext cx="457200" cy="457200"/>
          </a:xfrm>
          <a:prstGeom prst="rect">
            <a:avLst/>
          </a:prstGeom>
        </p:spPr>
      </p:pic>
    </p:spTree>
    <p:extLst>
      <p:ext uri="{BB962C8B-B14F-4D97-AF65-F5344CB8AC3E}">
        <p14:creationId xmlns:p14="http://schemas.microsoft.com/office/powerpoint/2010/main" val="421932129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 name="Table 37">
            <a:extLst>
              <a:ext uri="{FF2B5EF4-FFF2-40B4-BE49-F238E27FC236}">
                <a16:creationId xmlns:a16="http://schemas.microsoft.com/office/drawing/2014/main" id="{639E8921-0B07-4B53-B2D7-863508DE29AB}"/>
              </a:ext>
            </a:extLst>
          </p:cNvPr>
          <p:cNvGraphicFramePr>
            <a:graphicFrameLocks noGrp="1"/>
          </p:cNvGraphicFramePr>
          <p:nvPr/>
        </p:nvGraphicFramePr>
        <p:xfrm>
          <a:off x="115956" y="1357773"/>
          <a:ext cx="8905326" cy="2843656"/>
        </p:xfrm>
        <a:graphic>
          <a:graphicData uri="http://schemas.openxmlformats.org/drawingml/2006/table">
            <a:tbl>
              <a:tblPr firstRow="1" bandRow="1">
                <a:tableStyleId>{5C22544A-7EE6-4342-B048-85BDC9FD1C3A}</a:tableStyleId>
              </a:tblPr>
              <a:tblGrid>
                <a:gridCol w="8905326">
                  <a:extLst>
                    <a:ext uri="{9D8B030D-6E8A-4147-A177-3AD203B41FA5}">
                      <a16:colId xmlns:a16="http://schemas.microsoft.com/office/drawing/2014/main" val="1135660377"/>
                    </a:ext>
                  </a:extLst>
                </a:gridCol>
              </a:tblGrid>
              <a:tr h="563814">
                <a:tc>
                  <a:txBody>
                    <a:bodyPr/>
                    <a:lstStyle/>
                    <a:p>
                      <a:pPr algn="ctr"/>
                      <a:r>
                        <a:rPr lang="en-US" sz="2000" dirty="0">
                          <a:latin typeface="Arial Narrow" panose="020B0606020202030204" pitchFamily="34" charset="0"/>
                        </a:rPr>
                        <a:t>Workday</a:t>
                      </a:r>
                    </a:p>
                  </a:txBody>
                  <a:tcPr anchor="ctr"/>
                </a:tc>
                <a:extLst>
                  <a:ext uri="{0D108BD9-81ED-4DB2-BD59-A6C34878D82A}">
                    <a16:rowId xmlns:a16="http://schemas.microsoft.com/office/drawing/2014/main" val="1210373845"/>
                  </a:ext>
                </a:extLst>
              </a:tr>
              <a:tr h="2279842">
                <a:tc>
                  <a:txBody>
                    <a:bodyPr/>
                    <a:lstStyle/>
                    <a:p>
                      <a:endParaRPr lang="en-US" dirty="0"/>
                    </a:p>
                  </a:txBody>
                  <a:tcPr/>
                </a:tc>
                <a:extLst>
                  <a:ext uri="{0D108BD9-81ED-4DB2-BD59-A6C34878D82A}">
                    <a16:rowId xmlns:a16="http://schemas.microsoft.com/office/drawing/2014/main" val="3924209169"/>
                  </a:ext>
                </a:extLst>
              </a:tr>
            </a:tbl>
          </a:graphicData>
        </a:graphic>
      </p:graphicFrame>
      <p:sp>
        <p:nvSpPr>
          <p:cNvPr id="7" name="Rounded Rectangle 6"/>
          <p:cNvSpPr/>
          <p:nvPr/>
        </p:nvSpPr>
        <p:spPr bwMode="auto">
          <a:xfrm>
            <a:off x="1824355" y="2746871"/>
            <a:ext cx="995045"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Purchase Requisition</a:t>
            </a:r>
          </a:p>
        </p:txBody>
      </p:sp>
      <p:sp>
        <p:nvSpPr>
          <p:cNvPr id="56" name="Rounded Rectangle 55"/>
          <p:cNvSpPr/>
          <p:nvPr/>
        </p:nvSpPr>
        <p:spPr bwMode="auto">
          <a:xfrm>
            <a:off x="3124200" y="2746871"/>
            <a:ext cx="848984"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Financial Approval</a:t>
            </a:r>
          </a:p>
        </p:txBody>
      </p:sp>
      <p:cxnSp>
        <p:nvCxnSpPr>
          <p:cNvPr id="62" name="Straight Arrow Connector 61"/>
          <p:cNvCxnSpPr>
            <a:cxnSpLocks/>
            <a:stCxn id="7" idx="3"/>
            <a:endCxn id="56" idx="1"/>
          </p:cNvCxnSpPr>
          <p:nvPr/>
        </p:nvCxnSpPr>
        <p:spPr bwMode="auto">
          <a:xfrm>
            <a:off x="2819400" y="2975471"/>
            <a:ext cx="304800" cy="0"/>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63" name="Rounded Rectangle 62"/>
          <p:cNvSpPr/>
          <p:nvPr/>
        </p:nvSpPr>
        <p:spPr bwMode="auto">
          <a:xfrm>
            <a:off x="4252102" y="2749994"/>
            <a:ext cx="1002204"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Purchasing Approval</a:t>
            </a:r>
          </a:p>
        </p:txBody>
      </p:sp>
      <p:cxnSp>
        <p:nvCxnSpPr>
          <p:cNvPr id="64" name="Straight Arrow Connector 63"/>
          <p:cNvCxnSpPr>
            <a:cxnSpLocks/>
            <a:stCxn id="56" idx="3"/>
            <a:endCxn id="63" idx="1"/>
          </p:cNvCxnSpPr>
          <p:nvPr/>
        </p:nvCxnSpPr>
        <p:spPr bwMode="auto">
          <a:xfrm>
            <a:off x="3973184" y="2975471"/>
            <a:ext cx="278918" cy="3123"/>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69" name="Rounded Rectangle 68"/>
          <p:cNvSpPr/>
          <p:nvPr/>
        </p:nvSpPr>
        <p:spPr bwMode="auto">
          <a:xfrm>
            <a:off x="5605474" y="2746871"/>
            <a:ext cx="871526"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Purchase</a:t>
            </a:r>
            <a:r>
              <a:rPr kumimoji="0" lang="en-US" sz="1100" b="1" i="0" u="none" strike="noStrike" cap="none" normalizeH="0" dirty="0">
                <a:ln>
                  <a:noFill/>
                </a:ln>
                <a:solidFill>
                  <a:schemeClr val="tx1"/>
                </a:solidFill>
                <a:effectLst/>
                <a:latin typeface="Arial" charset="0"/>
                <a:ea typeface="MS Pゴシック" pitchFamily="-92" charset="-128"/>
              </a:rPr>
              <a:t> Order</a:t>
            </a:r>
            <a:endParaRPr kumimoji="0" lang="en-US" sz="1100" b="1" i="0" u="none" strike="noStrike" cap="none" normalizeH="0" baseline="0" dirty="0">
              <a:ln>
                <a:noFill/>
              </a:ln>
              <a:solidFill>
                <a:schemeClr val="tx1"/>
              </a:solidFill>
              <a:effectLst/>
              <a:latin typeface="Arial" charset="0"/>
              <a:ea typeface="MS Pゴシック" pitchFamily="-92" charset="-128"/>
            </a:endParaRPr>
          </a:p>
        </p:txBody>
      </p:sp>
      <p:cxnSp>
        <p:nvCxnSpPr>
          <p:cNvPr id="77" name="Straight Arrow Connector 76"/>
          <p:cNvCxnSpPr>
            <a:cxnSpLocks/>
            <a:stCxn id="63" idx="3"/>
            <a:endCxn id="69" idx="1"/>
          </p:cNvCxnSpPr>
          <p:nvPr/>
        </p:nvCxnSpPr>
        <p:spPr bwMode="auto">
          <a:xfrm flipV="1">
            <a:off x="5254306" y="2975471"/>
            <a:ext cx="351168" cy="3123"/>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88" name="Rounded Rectangle 87"/>
          <p:cNvSpPr/>
          <p:nvPr/>
        </p:nvSpPr>
        <p:spPr bwMode="auto">
          <a:xfrm>
            <a:off x="6891249" y="2749369"/>
            <a:ext cx="728751"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3 Way Match</a:t>
            </a:r>
          </a:p>
        </p:txBody>
      </p:sp>
      <p:sp>
        <p:nvSpPr>
          <p:cNvPr id="89" name="Rounded Rectangle 88"/>
          <p:cNvSpPr/>
          <p:nvPr/>
        </p:nvSpPr>
        <p:spPr bwMode="auto">
          <a:xfrm>
            <a:off x="7891719" y="2746871"/>
            <a:ext cx="871281"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Payment</a:t>
            </a:r>
          </a:p>
        </p:txBody>
      </p:sp>
      <p:cxnSp>
        <p:nvCxnSpPr>
          <p:cNvPr id="90" name="Straight Arrow Connector 89"/>
          <p:cNvCxnSpPr>
            <a:cxnSpLocks/>
            <a:stCxn id="69" idx="3"/>
            <a:endCxn id="88" idx="1"/>
          </p:cNvCxnSpPr>
          <p:nvPr/>
        </p:nvCxnSpPr>
        <p:spPr bwMode="auto">
          <a:xfrm>
            <a:off x="6477000" y="2975471"/>
            <a:ext cx="414249" cy="2498"/>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93" name="Straight Arrow Connector 92"/>
          <p:cNvCxnSpPr>
            <a:cxnSpLocks/>
            <a:endCxn id="89" idx="1"/>
          </p:cNvCxnSpPr>
          <p:nvPr/>
        </p:nvCxnSpPr>
        <p:spPr bwMode="auto">
          <a:xfrm flipV="1">
            <a:off x="7603246" y="2975471"/>
            <a:ext cx="288473" cy="2498"/>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94" name="Straight Arrow Connector 93"/>
          <p:cNvCxnSpPr>
            <a:cxnSpLocks/>
            <a:stCxn id="89" idx="2"/>
          </p:cNvCxnSpPr>
          <p:nvPr/>
        </p:nvCxnSpPr>
        <p:spPr bwMode="auto">
          <a:xfrm>
            <a:off x="8327360" y="3204071"/>
            <a:ext cx="0" cy="1059458"/>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33" name="Rounded Rectangle 32"/>
          <p:cNvSpPr/>
          <p:nvPr/>
        </p:nvSpPr>
        <p:spPr bwMode="auto">
          <a:xfrm>
            <a:off x="381000" y="2743200"/>
            <a:ext cx="1143000"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Contract Management</a:t>
            </a:r>
          </a:p>
        </p:txBody>
      </p:sp>
      <p:cxnSp>
        <p:nvCxnSpPr>
          <p:cNvPr id="48" name="Straight Arrow Connector 47"/>
          <p:cNvCxnSpPr>
            <a:cxnSpLocks/>
            <a:stCxn id="33" idx="3"/>
            <a:endCxn id="7" idx="1"/>
          </p:cNvCxnSpPr>
          <p:nvPr/>
        </p:nvCxnSpPr>
        <p:spPr bwMode="auto">
          <a:xfrm>
            <a:off x="1524000" y="2971800"/>
            <a:ext cx="300355" cy="3671"/>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45" name="Rounded Rectangle 44"/>
          <p:cNvSpPr/>
          <p:nvPr/>
        </p:nvSpPr>
        <p:spPr bwMode="auto">
          <a:xfrm>
            <a:off x="6777133" y="2057400"/>
            <a:ext cx="900545"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Goods / Services Receipt</a:t>
            </a:r>
          </a:p>
        </p:txBody>
      </p:sp>
      <p:cxnSp>
        <p:nvCxnSpPr>
          <p:cNvPr id="46" name="Straight Arrow Connector 45"/>
          <p:cNvCxnSpPr/>
          <p:nvPr/>
        </p:nvCxnSpPr>
        <p:spPr bwMode="auto">
          <a:xfrm flipH="1">
            <a:off x="7224709" y="2514600"/>
            <a:ext cx="5030" cy="234769"/>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36" name="Title 1">
            <a:extLst>
              <a:ext uri="{FF2B5EF4-FFF2-40B4-BE49-F238E27FC236}">
                <a16:creationId xmlns:a16="http://schemas.microsoft.com/office/drawing/2014/main" id="{3D149419-6DA1-4F0A-B182-2307A5C7A910}"/>
              </a:ext>
            </a:extLst>
          </p:cNvPr>
          <p:cNvSpPr txBox="1">
            <a:spLocks/>
          </p:cNvSpPr>
          <p:nvPr/>
        </p:nvSpPr>
        <p:spPr bwMode="auto">
          <a:xfrm>
            <a:off x="475938" y="381000"/>
            <a:ext cx="8376172" cy="609600"/>
          </a:xfrm>
          <a:prstGeom prst="rect">
            <a:avLst/>
          </a:prstGeom>
          <a:noFill/>
          <a:ln>
            <a:noFill/>
          </a:ln>
          <a:effectLst>
            <a:outerShdw blurRad="50800" dist="12700" dir="8100000" algn="ctr" rotWithShape="0">
              <a:srgbClr val="FFFFFF">
                <a:alpha val="7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24" charset="0"/>
                <a:ea typeface="MS Pゴシック" pitchFamily="-92" charset="-128"/>
              </a:defRPr>
            </a:lvl2pPr>
            <a:lvl3pPr algn="ctr" rtl="0" fontAlgn="base">
              <a:spcBef>
                <a:spcPct val="0"/>
              </a:spcBef>
              <a:spcAft>
                <a:spcPct val="0"/>
              </a:spcAft>
              <a:defRPr sz="4400">
                <a:solidFill>
                  <a:schemeClr val="tx2"/>
                </a:solidFill>
                <a:latin typeface="Times New Roman" pitchFamily="124" charset="0"/>
                <a:ea typeface="MS Pゴシック" pitchFamily="-92" charset="-128"/>
              </a:defRPr>
            </a:lvl3pPr>
            <a:lvl4pPr algn="ctr" rtl="0" fontAlgn="base">
              <a:spcBef>
                <a:spcPct val="0"/>
              </a:spcBef>
              <a:spcAft>
                <a:spcPct val="0"/>
              </a:spcAft>
              <a:defRPr sz="4400">
                <a:solidFill>
                  <a:schemeClr val="tx2"/>
                </a:solidFill>
                <a:latin typeface="Times New Roman" pitchFamily="124" charset="0"/>
                <a:ea typeface="MS Pゴシック" pitchFamily="-92" charset="-128"/>
              </a:defRPr>
            </a:lvl4pPr>
            <a:lvl5pPr algn="ctr" rtl="0" fontAlgn="base">
              <a:spcBef>
                <a:spcPct val="0"/>
              </a:spcBef>
              <a:spcAft>
                <a:spcPct val="0"/>
              </a:spcAft>
              <a:defRPr sz="4400">
                <a:solidFill>
                  <a:schemeClr val="tx2"/>
                </a:solidFill>
                <a:latin typeface="Times New Roman" pitchFamily="124" charset="0"/>
                <a:ea typeface="MS Pゴシック" pitchFamily="-92" charset="-128"/>
              </a:defRPr>
            </a:lvl5pPr>
            <a:lvl6pPr marL="457200" algn="ctr" rtl="0" fontAlgn="base">
              <a:spcBef>
                <a:spcPct val="0"/>
              </a:spcBef>
              <a:spcAft>
                <a:spcPct val="0"/>
              </a:spcAft>
              <a:defRPr sz="4400">
                <a:solidFill>
                  <a:schemeClr val="tx2"/>
                </a:solidFill>
                <a:latin typeface="Times New Roman" pitchFamily="124" charset="0"/>
                <a:ea typeface="MS Pゴシック" pitchFamily="-92" charset="-128"/>
              </a:defRPr>
            </a:lvl6pPr>
            <a:lvl7pPr marL="914400" algn="ctr" rtl="0" fontAlgn="base">
              <a:spcBef>
                <a:spcPct val="0"/>
              </a:spcBef>
              <a:spcAft>
                <a:spcPct val="0"/>
              </a:spcAft>
              <a:defRPr sz="4400">
                <a:solidFill>
                  <a:schemeClr val="tx2"/>
                </a:solidFill>
                <a:latin typeface="Times New Roman" pitchFamily="124" charset="0"/>
                <a:ea typeface="MS Pゴシック" pitchFamily="-92" charset="-128"/>
              </a:defRPr>
            </a:lvl7pPr>
            <a:lvl8pPr marL="1371600" algn="ctr" rtl="0" fontAlgn="base">
              <a:spcBef>
                <a:spcPct val="0"/>
              </a:spcBef>
              <a:spcAft>
                <a:spcPct val="0"/>
              </a:spcAft>
              <a:defRPr sz="4400">
                <a:solidFill>
                  <a:schemeClr val="tx2"/>
                </a:solidFill>
                <a:latin typeface="Times New Roman" pitchFamily="124" charset="0"/>
                <a:ea typeface="MS Pゴシック" pitchFamily="-92" charset="-128"/>
              </a:defRPr>
            </a:lvl8pPr>
            <a:lvl9pPr marL="1828800" algn="ctr" rtl="0" fontAlgn="base">
              <a:spcBef>
                <a:spcPct val="0"/>
              </a:spcBef>
              <a:spcAft>
                <a:spcPct val="0"/>
              </a:spcAft>
              <a:defRPr sz="4400">
                <a:solidFill>
                  <a:schemeClr val="tx2"/>
                </a:solidFill>
                <a:latin typeface="Times New Roman" pitchFamily="124" charset="0"/>
                <a:ea typeface="MS Pゴシック" pitchFamily="-92" charset="-128"/>
              </a:defRPr>
            </a:lvl9pPr>
          </a:lstStyle>
          <a:p>
            <a:pPr algn="l"/>
            <a:r>
              <a:rPr lang="en-US" sz="3600" kern="0" dirty="0" smtClean="0">
                <a:latin typeface="Arial Narrow" panose="020B0606020202030204" pitchFamily="34" charset="0"/>
              </a:rPr>
              <a:t>P2P Workday and Jaggaer Marketplace </a:t>
            </a:r>
            <a:r>
              <a:rPr lang="en-US" sz="3200" kern="0" dirty="0" smtClean="0">
                <a:latin typeface="Arial Narrow" panose="020B0606020202030204" pitchFamily="34" charset="0"/>
              </a:rPr>
              <a:t>Solution</a:t>
            </a:r>
            <a:endParaRPr lang="en-US" sz="3600" kern="0" dirty="0">
              <a:latin typeface="Arial Narrow" panose="020B0606020202030204" pitchFamily="34" charset="0"/>
            </a:endParaRPr>
          </a:p>
        </p:txBody>
      </p:sp>
      <p:cxnSp>
        <p:nvCxnSpPr>
          <p:cNvPr id="37" name="Straight Connector 36">
            <a:extLst>
              <a:ext uri="{FF2B5EF4-FFF2-40B4-BE49-F238E27FC236}">
                <a16:creationId xmlns:a16="http://schemas.microsoft.com/office/drawing/2014/main" id="{FE785BAC-4895-4F6E-9AE4-98F02FDF2C89}"/>
              </a:ext>
            </a:extLst>
          </p:cNvPr>
          <p:cNvCxnSpPr/>
          <p:nvPr/>
        </p:nvCxnSpPr>
        <p:spPr>
          <a:xfrm flipV="1">
            <a:off x="559279" y="990600"/>
            <a:ext cx="7898921" cy="2399"/>
          </a:xfrm>
          <a:prstGeom prst="line">
            <a:avLst/>
          </a:prstGeom>
          <a:ln w="34925">
            <a:solidFill>
              <a:srgbClr val="FFDE3B"/>
            </a:solidFill>
          </a:ln>
        </p:spPr>
        <p:style>
          <a:lnRef idx="1">
            <a:schemeClr val="accent1"/>
          </a:lnRef>
          <a:fillRef idx="0">
            <a:schemeClr val="accent1"/>
          </a:fillRef>
          <a:effectRef idx="0">
            <a:schemeClr val="accent1"/>
          </a:effectRef>
          <a:fontRef idx="minor">
            <a:schemeClr val="tx1"/>
          </a:fontRef>
        </p:style>
      </p:cxnSp>
      <p:graphicFrame>
        <p:nvGraphicFramePr>
          <p:cNvPr id="47" name="Table 46">
            <a:extLst>
              <a:ext uri="{FF2B5EF4-FFF2-40B4-BE49-F238E27FC236}">
                <a16:creationId xmlns:a16="http://schemas.microsoft.com/office/drawing/2014/main" id="{97ADE9F8-8787-4497-964B-469DDE9494FE}"/>
              </a:ext>
            </a:extLst>
          </p:cNvPr>
          <p:cNvGraphicFramePr>
            <a:graphicFrameLocks noGrp="1"/>
          </p:cNvGraphicFramePr>
          <p:nvPr>
            <p:extLst>
              <p:ext uri="{D42A27DB-BD31-4B8C-83A1-F6EECF244321}">
                <p14:modId xmlns:p14="http://schemas.microsoft.com/office/powerpoint/2010/main" val="1542179947"/>
              </p:ext>
            </p:extLst>
          </p:nvPr>
        </p:nvGraphicFramePr>
        <p:xfrm>
          <a:off x="6755921" y="4265113"/>
          <a:ext cx="2083279" cy="396240"/>
        </p:xfrm>
        <a:graphic>
          <a:graphicData uri="http://schemas.openxmlformats.org/drawingml/2006/table">
            <a:tbl>
              <a:tblPr firstRow="1" bandRow="1">
                <a:tableStyleId>{21E4AEA4-8DFA-4A89-87EB-49C32662AFE0}</a:tableStyleId>
              </a:tblPr>
              <a:tblGrid>
                <a:gridCol w="2083279">
                  <a:extLst>
                    <a:ext uri="{9D8B030D-6E8A-4147-A177-3AD203B41FA5}">
                      <a16:colId xmlns:a16="http://schemas.microsoft.com/office/drawing/2014/main" val="1487974258"/>
                    </a:ext>
                  </a:extLst>
                </a:gridCol>
              </a:tblGrid>
              <a:tr h="370840">
                <a:tc>
                  <a:txBody>
                    <a:bodyPr/>
                    <a:lstStyle/>
                    <a:p>
                      <a:pPr algn="ctr"/>
                      <a:r>
                        <a:rPr lang="en-US" sz="2000" dirty="0">
                          <a:latin typeface="Arial Narrow" panose="020B0606020202030204" pitchFamily="34" charset="0"/>
                        </a:rPr>
                        <a:t>Supplier</a:t>
                      </a:r>
                    </a:p>
                  </a:txBody>
                  <a:tcPr/>
                </a:tc>
                <a:extLst>
                  <a:ext uri="{0D108BD9-81ED-4DB2-BD59-A6C34878D82A}">
                    <a16:rowId xmlns:a16="http://schemas.microsoft.com/office/drawing/2014/main" val="1616956638"/>
                  </a:ext>
                </a:extLst>
              </a:tr>
            </a:tbl>
          </a:graphicData>
        </a:graphic>
      </p:graphicFrame>
      <p:graphicFrame>
        <p:nvGraphicFramePr>
          <p:cNvPr id="49" name="Table 48">
            <a:extLst>
              <a:ext uri="{FF2B5EF4-FFF2-40B4-BE49-F238E27FC236}">
                <a16:creationId xmlns:a16="http://schemas.microsoft.com/office/drawing/2014/main" id="{5AD95593-D9A8-43C9-9CC8-4A954103C60E}"/>
              </a:ext>
            </a:extLst>
          </p:cNvPr>
          <p:cNvGraphicFramePr>
            <a:graphicFrameLocks noGrp="1"/>
          </p:cNvGraphicFramePr>
          <p:nvPr>
            <p:extLst>
              <p:ext uri="{D42A27DB-BD31-4B8C-83A1-F6EECF244321}">
                <p14:modId xmlns:p14="http://schemas.microsoft.com/office/powerpoint/2010/main" val="3515272300"/>
              </p:ext>
            </p:extLst>
          </p:nvPr>
        </p:nvGraphicFramePr>
        <p:xfrm>
          <a:off x="152400" y="4263529"/>
          <a:ext cx="6558027" cy="1161032"/>
        </p:xfrm>
        <a:graphic>
          <a:graphicData uri="http://schemas.openxmlformats.org/drawingml/2006/table">
            <a:tbl>
              <a:tblPr firstRow="1" bandRow="1">
                <a:tableStyleId>{F5AB1C69-6EDB-4FF4-983F-18BD219EF322}</a:tableStyleId>
              </a:tblPr>
              <a:tblGrid>
                <a:gridCol w="6558027">
                  <a:extLst>
                    <a:ext uri="{9D8B030D-6E8A-4147-A177-3AD203B41FA5}">
                      <a16:colId xmlns:a16="http://schemas.microsoft.com/office/drawing/2014/main" val="1135660377"/>
                    </a:ext>
                  </a:extLst>
                </a:gridCol>
              </a:tblGrid>
              <a:tr h="374243">
                <a:tc>
                  <a:txBody>
                    <a:bodyPr/>
                    <a:lstStyle/>
                    <a:p>
                      <a:pPr algn="ctr"/>
                      <a:r>
                        <a:rPr lang="en-US" sz="2000" dirty="0">
                          <a:latin typeface="Arial Narrow" panose="020B0606020202030204" pitchFamily="34" charset="0"/>
                        </a:rPr>
                        <a:t>Jaggaer Marketplace</a:t>
                      </a:r>
                    </a:p>
                  </a:txBody>
                  <a:tcPr anchor="ctr"/>
                </a:tc>
                <a:extLst>
                  <a:ext uri="{0D108BD9-81ED-4DB2-BD59-A6C34878D82A}">
                    <a16:rowId xmlns:a16="http://schemas.microsoft.com/office/drawing/2014/main" val="1210373845"/>
                  </a:ext>
                </a:extLst>
              </a:tr>
              <a:tr h="764792">
                <a:tc>
                  <a:txBody>
                    <a:bodyPr/>
                    <a:lstStyle/>
                    <a:p>
                      <a:endParaRPr lang="en-US" dirty="0">
                        <a:latin typeface="Arial Narrow" panose="020B0606020202030204" pitchFamily="34" charset="0"/>
                      </a:endParaRPr>
                    </a:p>
                  </a:txBody>
                  <a:tcPr/>
                </a:tc>
                <a:extLst>
                  <a:ext uri="{0D108BD9-81ED-4DB2-BD59-A6C34878D82A}">
                    <a16:rowId xmlns:a16="http://schemas.microsoft.com/office/drawing/2014/main" val="3924209169"/>
                  </a:ext>
                </a:extLst>
              </a:tr>
            </a:tbl>
          </a:graphicData>
        </a:graphic>
      </p:graphicFrame>
      <p:cxnSp>
        <p:nvCxnSpPr>
          <p:cNvPr id="58" name="Straight Arrow Connector 57"/>
          <p:cNvCxnSpPr>
            <a:cxnSpLocks/>
          </p:cNvCxnSpPr>
          <p:nvPr/>
        </p:nvCxnSpPr>
        <p:spPr bwMode="auto">
          <a:xfrm flipV="1">
            <a:off x="7797560" y="4646113"/>
            <a:ext cx="0" cy="421526"/>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34" name="Straight Arrow Connector 33"/>
          <p:cNvCxnSpPr>
            <a:cxnSpLocks/>
            <a:endCxn id="51" idx="0"/>
          </p:cNvCxnSpPr>
          <p:nvPr/>
        </p:nvCxnSpPr>
        <p:spPr bwMode="auto">
          <a:xfrm flipH="1">
            <a:off x="4862805" y="3200400"/>
            <a:ext cx="1178432" cy="1624173"/>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51" name="Rounded Rectangle 68">
            <a:extLst>
              <a:ext uri="{FF2B5EF4-FFF2-40B4-BE49-F238E27FC236}">
                <a16:creationId xmlns:a16="http://schemas.microsoft.com/office/drawing/2014/main" id="{5139DB75-2AC8-4875-A49B-F6448717BAE1}"/>
              </a:ext>
            </a:extLst>
          </p:cNvPr>
          <p:cNvSpPr/>
          <p:nvPr/>
        </p:nvSpPr>
        <p:spPr bwMode="auto">
          <a:xfrm>
            <a:off x="4427042" y="4824573"/>
            <a:ext cx="871526" cy="4572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Purchase</a:t>
            </a:r>
            <a:r>
              <a:rPr kumimoji="0" lang="en-US" sz="1100" b="1" i="0" u="none" strike="noStrike" cap="none" normalizeH="0" dirty="0">
                <a:ln>
                  <a:noFill/>
                </a:ln>
                <a:solidFill>
                  <a:schemeClr val="tx1"/>
                </a:solidFill>
                <a:effectLst/>
                <a:latin typeface="Arial" charset="0"/>
                <a:ea typeface="MS Pゴシック" pitchFamily="-92" charset="-128"/>
              </a:rPr>
              <a:t> Order</a:t>
            </a:r>
            <a:endParaRPr kumimoji="0" lang="en-US" sz="1100" b="1" i="0" u="none" strike="noStrike" cap="none" normalizeH="0" baseline="0" dirty="0">
              <a:ln>
                <a:noFill/>
              </a:ln>
              <a:solidFill>
                <a:schemeClr val="tx1"/>
              </a:solidFill>
              <a:effectLst/>
              <a:latin typeface="Arial" charset="0"/>
              <a:ea typeface="MS Pゴシック" pitchFamily="-92" charset="-128"/>
            </a:endParaRPr>
          </a:p>
        </p:txBody>
      </p:sp>
      <p:cxnSp>
        <p:nvCxnSpPr>
          <p:cNvPr id="22" name="Straight Connector 21">
            <a:extLst>
              <a:ext uri="{FF2B5EF4-FFF2-40B4-BE49-F238E27FC236}">
                <a16:creationId xmlns:a16="http://schemas.microsoft.com/office/drawing/2014/main" id="{36DE91DE-13B8-4F79-9E8E-B10BEC4566C5}"/>
              </a:ext>
            </a:extLst>
          </p:cNvPr>
          <p:cNvCxnSpPr>
            <a:cxnSpLocks/>
          </p:cNvCxnSpPr>
          <p:nvPr/>
        </p:nvCxnSpPr>
        <p:spPr bwMode="auto">
          <a:xfrm>
            <a:off x="6710427" y="5066417"/>
            <a:ext cx="1108596" cy="0"/>
          </a:xfrm>
          <a:prstGeom prst="line">
            <a:avLst/>
          </a:pr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9" name="TextBox 58">
            <a:extLst>
              <a:ext uri="{FF2B5EF4-FFF2-40B4-BE49-F238E27FC236}">
                <a16:creationId xmlns:a16="http://schemas.microsoft.com/office/drawing/2014/main" id="{55518B95-D742-4B2E-884A-BB6588937BA0}"/>
              </a:ext>
            </a:extLst>
          </p:cNvPr>
          <p:cNvSpPr txBox="1"/>
          <p:nvPr/>
        </p:nvSpPr>
        <p:spPr>
          <a:xfrm rot="16200000">
            <a:off x="7113667" y="4013441"/>
            <a:ext cx="323165" cy="1756299"/>
          </a:xfrm>
          <a:prstGeom prst="rect">
            <a:avLst/>
          </a:prstGeom>
          <a:noFill/>
        </p:spPr>
        <p:txBody>
          <a:bodyPr vert="vert" wrap="square" rtlCol="0">
            <a:spAutoFit/>
          </a:bodyPr>
          <a:lstStyle/>
          <a:p>
            <a:pPr algn="ctr"/>
            <a:r>
              <a:rPr lang="en-US" sz="900" b="1" i="1" dirty="0"/>
              <a:t>PO Dispatch</a:t>
            </a:r>
          </a:p>
        </p:txBody>
      </p:sp>
      <p:sp>
        <p:nvSpPr>
          <p:cNvPr id="32" name="Rounded Rectangle 68">
            <a:extLst>
              <a:ext uri="{FF2B5EF4-FFF2-40B4-BE49-F238E27FC236}">
                <a16:creationId xmlns:a16="http://schemas.microsoft.com/office/drawing/2014/main" id="{822D3729-70D7-42B1-8FE9-D1DBC67894AB}"/>
              </a:ext>
            </a:extLst>
          </p:cNvPr>
          <p:cNvSpPr/>
          <p:nvPr/>
        </p:nvSpPr>
        <p:spPr bwMode="auto">
          <a:xfrm>
            <a:off x="475938" y="4794349"/>
            <a:ext cx="937731" cy="4572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Create Shopping Cart</a:t>
            </a:r>
          </a:p>
        </p:txBody>
      </p:sp>
      <p:sp>
        <p:nvSpPr>
          <p:cNvPr id="35" name="Rounded Rectangle 32">
            <a:extLst>
              <a:ext uri="{FF2B5EF4-FFF2-40B4-BE49-F238E27FC236}">
                <a16:creationId xmlns:a16="http://schemas.microsoft.com/office/drawing/2014/main" id="{53C8239B-D602-4FEC-BC16-F5E3E707FFF8}"/>
              </a:ext>
            </a:extLst>
          </p:cNvPr>
          <p:cNvSpPr/>
          <p:nvPr/>
        </p:nvSpPr>
        <p:spPr bwMode="auto">
          <a:xfrm>
            <a:off x="381000" y="2743200"/>
            <a:ext cx="1143000"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Request Purchase</a:t>
            </a:r>
          </a:p>
        </p:txBody>
      </p:sp>
      <p:cxnSp>
        <p:nvCxnSpPr>
          <p:cNvPr id="39" name="Straight Arrow Connector 38">
            <a:extLst>
              <a:ext uri="{FF2B5EF4-FFF2-40B4-BE49-F238E27FC236}">
                <a16:creationId xmlns:a16="http://schemas.microsoft.com/office/drawing/2014/main" id="{0A8A8867-1D38-4DE8-A8DB-BF8E5CF9F7E8}"/>
              </a:ext>
            </a:extLst>
          </p:cNvPr>
          <p:cNvCxnSpPr>
            <a:cxnSpLocks/>
            <a:stCxn id="35" idx="3"/>
          </p:cNvCxnSpPr>
          <p:nvPr/>
        </p:nvCxnSpPr>
        <p:spPr bwMode="auto">
          <a:xfrm>
            <a:off x="1524000" y="2971800"/>
            <a:ext cx="300355" cy="3671"/>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40" name="Rounded Rectangle 32">
            <a:extLst>
              <a:ext uri="{FF2B5EF4-FFF2-40B4-BE49-F238E27FC236}">
                <a16:creationId xmlns:a16="http://schemas.microsoft.com/office/drawing/2014/main" id="{90440ABF-FEDD-465F-8EB5-2B9717AB56CA}"/>
              </a:ext>
            </a:extLst>
          </p:cNvPr>
          <p:cNvSpPr/>
          <p:nvPr/>
        </p:nvSpPr>
        <p:spPr bwMode="auto">
          <a:xfrm>
            <a:off x="381000" y="2057400"/>
            <a:ext cx="1143000" cy="457200"/>
          </a:xfrm>
          <a:prstGeom prst="roundRect">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a:ln>
                  <a:noFill/>
                </a:ln>
                <a:solidFill>
                  <a:schemeClr val="tx1"/>
                </a:solidFill>
                <a:effectLst/>
                <a:latin typeface="Arial" charset="0"/>
                <a:ea typeface="MS Pゴシック" pitchFamily="-92" charset="-128"/>
              </a:rPr>
              <a:t>Contract Management</a:t>
            </a:r>
          </a:p>
        </p:txBody>
      </p:sp>
      <p:cxnSp>
        <p:nvCxnSpPr>
          <p:cNvPr id="41" name="Straight Arrow Connector 40">
            <a:extLst>
              <a:ext uri="{FF2B5EF4-FFF2-40B4-BE49-F238E27FC236}">
                <a16:creationId xmlns:a16="http://schemas.microsoft.com/office/drawing/2014/main" id="{5316FCA2-5391-486B-8CB9-D52C229D8947}"/>
              </a:ext>
            </a:extLst>
          </p:cNvPr>
          <p:cNvCxnSpPr>
            <a:cxnSpLocks/>
            <a:stCxn id="40" idx="2"/>
            <a:endCxn id="35" idx="0"/>
          </p:cNvCxnSpPr>
          <p:nvPr/>
        </p:nvCxnSpPr>
        <p:spPr bwMode="auto">
          <a:xfrm>
            <a:off x="952500" y="2514600"/>
            <a:ext cx="0" cy="228600"/>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42" name="Straight Arrow Connector 41">
            <a:extLst>
              <a:ext uri="{FF2B5EF4-FFF2-40B4-BE49-F238E27FC236}">
                <a16:creationId xmlns:a16="http://schemas.microsoft.com/office/drawing/2014/main" id="{9C4C51ED-13D2-4246-9C75-29D50A79F0E9}"/>
              </a:ext>
            </a:extLst>
          </p:cNvPr>
          <p:cNvCxnSpPr>
            <a:cxnSpLocks/>
            <a:stCxn id="35" idx="2"/>
            <a:endCxn id="32" idx="0"/>
          </p:cNvCxnSpPr>
          <p:nvPr/>
        </p:nvCxnSpPr>
        <p:spPr bwMode="auto">
          <a:xfrm flipH="1">
            <a:off x="944804" y="3200400"/>
            <a:ext cx="7696" cy="1593949"/>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43" name="Straight Arrow Connector 42">
            <a:extLst>
              <a:ext uri="{FF2B5EF4-FFF2-40B4-BE49-F238E27FC236}">
                <a16:creationId xmlns:a16="http://schemas.microsoft.com/office/drawing/2014/main" id="{F1CA5E76-F9CB-464A-BB51-2636B0E726ED}"/>
              </a:ext>
            </a:extLst>
          </p:cNvPr>
          <p:cNvCxnSpPr>
            <a:cxnSpLocks/>
            <a:endCxn id="7" idx="2"/>
          </p:cNvCxnSpPr>
          <p:nvPr/>
        </p:nvCxnSpPr>
        <p:spPr bwMode="auto">
          <a:xfrm flipV="1">
            <a:off x="2321877" y="3204071"/>
            <a:ext cx="1" cy="1849102"/>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cxnSp>
        <p:nvCxnSpPr>
          <p:cNvPr id="50" name="Straight Connector 49">
            <a:extLst>
              <a:ext uri="{FF2B5EF4-FFF2-40B4-BE49-F238E27FC236}">
                <a16:creationId xmlns:a16="http://schemas.microsoft.com/office/drawing/2014/main" id="{AEB9BA9E-555B-40E7-8951-33DEDB00EE97}"/>
              </a:ext>
            </a:extLst>
          </p:cNvPr>
          <p:cNvCxnSpPr>
            <a:cxnSpLocks/>
          </p:cNvCxnSpPr>
          <p:nvPr/>
        </p:nvCxnSpPr>
        <p:spPr bwMode="auto">
          <a:xfrm flipV="1">
            <a:off x="1413669" y="5060868"/>
            <a:ext cx="908208" cy="6771"/>
          </a:xfrm>
          <a:prstGeom prst="line">
            <a:avLst/>
          </a:prstGeom>
          <a:solidFill>
            <a:schemeClr val="accent1"/>
          </a:solidFill>
          <a:ln w="381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3" name="TextBox 52">
            <a:extLst>
              <a:ext uri="{FF2B5EF4-FFF2-40B4-BE49-F238E27FC236}">
                <a16:creationId xmlns:a16="http://schemas.microsoft.com/office/drawing/2014/main" id="{B77A87EC-5D8C-4EFB-B6D2-01CD88F7AE04}"/>
              </a:ext>
            </a:extLst>
          </p:cNvPr>
          <p:cNvSpPr txBox="1"/>
          <p:nvPr/>
        </p:nvSpPr>
        <p:spPr>
          <a:xfrm>
            <a:off x="619158" y="5562600"/>
            <a:ext cx="7898921" cy="646331"/>
          </a:xfrm>
          <a:prstGeom prst="rect">
            <a:avLst/>
          </a:prstGeom>
          <a:noFill/>
          <a:ln>
            <a:solidFill>
              <a:schemeClr val="tx1"/>
            </a:solidFill>
          </a:ln>
        </p:spPr>
        <p:txBody>
          <a:bodyPr wrap="square" rtlCol="0">
            <a:spAutoFit/>
          </a:bodyPr>
          <a:lstStyle/>
          <a:p>
            <a:pPr algn="ctr"/>
            <a:r>
              <a:rPr lang="en-US" dirty="0">
                <a:latin typeface="Arial Narrow" panose="020B0606020202030204" pitchFamily="34" charset="0"/>
              </a:rPr>
              <a:t>This enables more efficient operational processes, improved customer experience, significant costs savings and data accessibility.</a:t>
            </a:r>
          </a:p>
        </p:txBody>
      </p:sp>
      <p:sp>
        <p:nvSpPr>
          <p:cNvPr id="65" name="Rounded Rectangle 64"/>
          <p:cNvSpPr/>
          <p:nvPr/>
        </p:nvSpPr>
        <p:spPr bwMode="auto">
          <a:xfrm>
            <a:off x="5645360" y="4794349"/>
            <a:ext cx="900545" cy="4572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Arial" charset="0"/>
                <a:ea typeface="MS Pゴシック" pitchFamily="-92" charset="-128"/>
              </a:rPr>
              <a:t>Invoice</a:t>
            </a:r>
          </a:p>
        </p:txBody>
      </p:sp>
      <p:cxnSp>
        <p:nvCxnSpPr>
          <p:cNvPr id="95" name="Straight Arrow Connector 94"/>
          <p:cNvCxnSpPr>
            <a:stCxn id="65" idx="0"/>
            <a:endCxn id="88" idx="2"/>
          </p:cNvCxnSpPr>
          <p:nvPr/>
        </p:nvCxnSpPr>
        <p:spPr bwMode="auto">
          <a:xfrm flipV="1">
            <a:off x="6095633" y="3206569"/>
            <a:ext cx="1159992" cy="1587780"/>
          </a:xfrm>
          <a:prstGeom prst="straightConnector1">
            <a:avLst/>
          </a:prstGeom>
          <a:ln>
            <a:headEnd type="none" w="med" len="med"/>
            <a:tailEnd type="triangle"/>
          </a:ln>
          <a:extLst/>
        </p:spPr>
        <p:style>
          <a:lnRef idx="2">
            <a:schemeClr val="dk1"/>
          </a:lnRef>
          <a:fillRef idx="0">
            <a:schemeClr val="dk1"/>
          </a:fillRef>
          <a:effectRef idx="1">
            <a:schemeClr val="dk1"/>
          </a:effectRef>
          <a:fontRef idx="minor">
            <a:schemeClr val="tx1"/>
          </a:fontRef>
        </p:style>
      </p:cxnSp>
      <p:sp>
        <p:nvSpPr>
          <p:cNvPr id="44" name="TextBox 43"/>
          <p:cNvSpPr txBox="1"/>
          <p:nvPr/>
        </p:nvSpPr>
        <p:spPr>
          <a:xfrm>
            <a:off x="8382000" y="6400800"/>
            <a:ext cx="762000" cy="276999"/>
          </a:xfrm>
          <a:prstGeom prst="rect">
            <a:avLst/>
          </a:prstGeom>
          <a:noFill/>
        </p:spPr>
        <p:txBody>
          <a:bodyPr wrap="square" rtlCol="0">
            <a:spAutoFit/>
          </a:bodyPr>
          <a:lstStyle/>
          <a:p>
            <a:pPr algn="r"/>
            <a:r>
              <a:rPr lang="en-US" sz="1200" dirty="0" smtClean="0">
                <a:solidFill>
                  <a:schemeClr val="bg1"/>
                </a:solidFill>
              </a:rPr>
              <a:t>9</a:t>
            </a:r>
            <a:endParaRPr lang="en-US" sz="1200" dirty="0">
              <a:solidFill>
                <a:schemeClr val="bg1"/>
              </a:solidFill>
            </a:endParaRPr>
          </a:p>
        </p:txBody>
      </p:sp>
    </p:spTree>
    <p:extLst>
      <p:ext uri="{BB962C8B-B14F-4D97-AF65-F5344CB8AC3E}">
        <p14:creationId xmlns:p14="http://schemas.microsoft.com/office/powerpoint/2010/main" val="3559426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Theme">
      <a:majorFont>
        <a:latin typeface="Times New Roman"/>
        <a:ea typeface="MS Pゴシック"/>
        <a:cs typeface=""/>
      </a:majorFont>
      <a:minorFont>
        <a:latin typeface="Times New Roman"/>
        <a:ea typeface="MS P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ea typeface="MS Pゴシック" pitchFamily="-92" charset="-128"/>
          </a:defRPr>
        </a:defPPr>
      </a:lstStyle>
    </a:lnDef>
  </a:objectDefaults>
  <a:extraClrSchemeLst>
    <a:extraClrScheme>
      <a:clrScheme name="Office Theme 1">
        <a:dk1>
          <a:srgbClr val="000000"/>
        </a:dk1>
        <a:lt1>
          <a:srgbClr val="E8EAE9"/>
        </a:lt1>
        <a:dk2>
          <a:srgbClr val="000000"/>
        </a:dk2>
        <a:lt2>
          <a:srgbClr val="808080"/>
        </a:lt2>
        <a:accent1>
          <a:srgbClr val="99CCFF"/>
        </a:accent1>
        <a:accent2>
          <a:srgbClr val="CCCCFF"/>
        </a:accent2>
        <a:accent3>
          <a:srgbClr val="F2F3F2"/>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E8EAE9"/>
        </a:lt1>
        <a:dk2>
          <a:srgbClr val="000000"/>
        </a:dk2>
        <a:lt2>
          <a:srgbClr val="3E3E5C"/>
        </a:lt2>
        <a:accent1>
          <a:srgbClr val="60597B"/>
        </a:accent1>
        <a:accent2>
          <a:srgbClr val="6666FF"/>
        </a:accent2>
        <a:accent3>
          <a:srgbClr val="F2F3F2"/>
        </a:accent3>
        <a:accent4>
          <a:srgbClr val="000000"/>
        </a:accent4>
        <a:accent5>
          <a:srgbClr val="B6B5BF"/>
        </a:accent5>
        <a:accent6>
          <a:srgbClr val="5C5CE7"/>
        </a:accent6>
        <a:hlink>
          <a:srgbClr val="99CCFF"/>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rca:RCAuthoringProperties xmlns:rca="urn:sharePointPublishingRcaProperties">
  <rca:Converter rca:guid="6dfdc5b4-2a28-4a06-b0c6-ad3901e3a807">
    <rca:property rca:type="InheritParentSettings">False</rca:property>
    <rca:property rca:type="SelectedPageLayout">28</rca:property>
    <rca:property rca:type="SelectedPageField">f55c4d88-1f2e-4ad9-aaa8-819af4ee7ee8</rca:property>
    <rca:property rca:type="SelectedStylesField">00000000-0000-0000-0000-000000000000</rca:property>
    <rca:property rca:type="CreatePageWithSourceDocument">True</rca:property>
    <rca:property rca:type="AllowChangeLocationConfig">False</rca:property>
    <rca:property rca:type="ConfiguredPageLocation">https://uofr.rochester.edu</rca:property>
    <rca:property rca:type="CreateSynchronously">False</rca:property>
    <rca:property rca:type="AllowChangeProcessingConfig">False</rca:property>
    <rca:property rca:type="ConverterSpecificSettings"/>
  </rca:Converter>
</rca:RCAuthori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9BF38ED958B0D42A1DB4C3166A68EE8" ma:contentTypeVersion="2" ma:contentTypeDescription="Create a new document." ma:contentTypeScope="" ma:versionID="108eeeb8665d8e084ebb628891056e6d">
  <xsd:schema xmlns:xsd="http://www.w3.org/2001/XMLSchema" xmlns:p="http://schemas.microsoft.com/office/2006/metadata/properties" xmlns:ns2="445c0127-97e6-4ecf-8763-62a3d9444353" targetNamespace="http://schemas.microsoft.com/office/2006/metadata/properties" ma:root="true" ma:fieldsID="67fc13db787d5e920f87b6a691640e83" ns2:_="">
    <xsd:import namespace="445c0127-97e6-4ecf-8763-62a3d9444353"/>
    <xsd:element name="properties">
      <xsd:complexType>
        <xsd:sequence>
          <xsd:element name="documentManagement">
            <xsd:complexType>
              <xsd:all>
                <xsd:element ref="ns2:Status" minOccurs="0"/>
              </xsd:all>
            </xsd:complexType>
          </xsd:element>
        </xsd:sequence>
      </xsd:complexType>
    </xsd:element>
  </xsd:schema>
  <xsd:schema xmlns:xsd="http://www.w3.org/2001/XMLSchema" xmlns:dms="http://schemas.microsoft.com/office/2006/documentManagement/types" targetNamespace="445c0127-97e6-4ecf-8763-62a3d9444353" elementFormDefault="qualified">
    <xsd:import namespace="http://schemas.microsoft.com/office/2006/documentManagement/types"/>
    <xsd:element name="Status" ma:index="8" nillable="true" ma:displayName="Status" ma:default="In Build" ma:format="Dropdown" ma:internalName="Status">
      <xsd:simpleType>
        <xsd:restriction base="dms:Choice">
          <xsd:enumeration value="In Build"/>
          <xsd:enumeration value="Ready for Testing"/>
          <xsd:enumeration value="In Process"/>
          <xsd:enumeration value="Completed - With Errors"/>
          <xsd:enumeration value="Completed - Without Error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4.xml><?xml version="1.0" encoding="utf-8"?>
<p:properties xmlns:p="http://schemas.microsoft.com/office/2006/metadata/properties" xmlns:xsi="http://www.w3.org/2001/XMLSchema-instance">
  <documentManagement>
    <Status xmlns="445c0127-97e6-4ecf-8763-62a3d9444353">In Build</Status>
  </documentManagement>
</p:properties>
</file>

<file path=customXml/itemProps1.xml><?xml version="1.0" encoding="utf-8"?>
<ds:datastoreItem xmlns:ds="http://schemas.openxmlformats.org/officeDocument/2006/customXml" ds:itemID="{8CE1EC6E-7DEE-40A7-8470-13A775BFD7B1}">
  <ds:schemaRefs>
    <ds:schemaRef ds:uri="http://schemas.microsoft.com/sharepoint/v3/contenttype/forms"/>
  </ds:schemaRefs>
</ds:datastoreItem>
</file>

<file path=customXml/itemProps2.xml><?xml version="1.0" encoding="utf-8"?>
<ds:datastoreItem xmlns:ds="http://schemas.openxmlformats.org/officeDocument/2006/customXml" ds:itemID="{590AE3C2-51D7-4772-85EF-99B26ACECB13}">
  <ds:schemaRefs>
    <ds:schemaRef ds:uri="urn:sharePointPublishingRcaProperties"/>
  </ds:schemaRefs>
</ds:datastoreItem>
</file>

<file path=customXml/itemProps3.xml><?xml version="1.0" encoding="utf-8"?>
<ds:datastoreItem xmlns:ds="http://schemas.openxmlformats.org/officeDocument/2006/customXml" ds:itemID="{41A2773B-34BB-4B2F-95B1-ED89D2318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5c0127-97e6-4ecf-8763-62a3d944435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4.xml><?xml version="1.0" encoding="utf-8"?>
<ds:datastoreItem xmlns:ds="http://schemas.openxmlformats.org/officeDocument/2006/customXml" ds:itemID="{57650506-E0D1-4842-AE4E-075A8982DE02}">
  <ds:schemaRefs>
    <ds:schemaRef ds:uri="http://schemas.openxmlformats.org/package/2006/metadata/core-properties"/>
    <ds:schemaRef ds:uri="http://schemas.microsoft.com/office/2006/documentManagement/types"/>
    <ds:schemaRef ds:uri="http://purl.org/dc/elements/1.1/"/>
    <ds:schemaRef ds:uri="http://schemas.microsoft.com/office/2006/metadata/properties"/>
    <ds:schemaRef ds:uri="http://purl.org/dc/dcmitype/"/>
    <ds:schemaRef ds:uri="http://purl.org/dc/terms/"/>
    <ds:schemaRef ds:uri="445c0127-97e6-4ecf-8763-62a3d944435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53890</TotalTime>
  <Words>2443</Words>
  <Application>Microsoft Office PowerPoint</Application>
  <PresentationFormat>On-screen Show (4:3)</PresentationFormat>
  <Paragraphs>508</Paragraphs>
  <Slides>30</Slides>
  <Notes>30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30</vt:i4>
      </vt:variant>
    </vt:vector>
  </HeadingPairs>
  <TitlesOfParts>
    <vt:vector size="38" baseType="lpstr">
      <vt:lpstr>Arial</vt:lpstr>
      <vt:lpstr>Arial Narrow</vt:lpstr>
      <vt:lpstr>Arial Rounded MT Bold</vt:lpstr>
      <vt:lpstr>Calibri</vt:lpstr>
      <vt:lpstr>MS Pゴシック</vt:lpstr>
      <vt:lpstr>Times New Roman</vt:lpstr>
      <vt:lpstr>Wingdings</vt:lpstr>
      <vt:lpstr>1_Office Theme</vt:lpstr>
      <vt:lpstr>PowerPoint Presentation</vt:lpstr>
      <vt:lpstr>Are You On the Zoom?</vt:lpstr>
      <vt:lpstr>Topics</vt:lpstr>
      <vt:lpstr>PowerPoint Presentation</vt:lpstr>
      <vt:lpstr>P2P Benefits for Departments</vt:lpstr>
      <vt:lpstr>PowerPoint Presentation</vt:lpstr>
      <vt:lpstr>In Scope / Out of Scope Summary</vt:lpstr>
      <vt:lpstr>PowerPoint Presentation</vt:lpstr>
      <vt:lpstr>PowerPoint Presentation</vt:lpstr>
      <vt:lpstr>Workday Procurement Dashboard</vt:lpstr>
      <vt:lpstr>Workday Procurement Dashboard</vt:lpstr>
      <vt:lpstr>PowerPoint Presentation</vt:lpstr>
      <vt:lpstr>PowerPoint Presentation</vt:lpstr>
      <vt:lpstr>PowerPoint Presentation</vt:lpstr>
      <vt:lpstr>PowerPoint Presentation</vt:lpstr>
      <vt:lpstr>Financial Approval Hierarchy Guidelines</vt:lpstr>
      <vt:lpstr>PowerPoint Presentation</vt:lpstr>
      <vt:lpstr>PowerPoint Presentation</vt:lpstr>
      <vt:lpstr>Training</vt:lpstr>
      <vt:lpstr>Training Curriculum</vt:lpstr>
      <vt:lpstr>Self Paced MyPath Training</vt:lpstr>
      <vt:lpstr>Self Paced MyPath Training (Continued)</vt:lpstr>
      <vt:lpstr>Hands On Testing</vt:lpstr>
      <vt:lpstr>Support Organization</vt:lpstr>
      <vt:lpstr>Special Interest Groups and Leaders</vt:lpstr>
      <vt:lpstr>Next Steps</vt:lpstr>
      <vt:lpstr>Questions?</vt:lpstr>
      <vt:lpstr>Questions?</vt:lpstr>
      <vt:lpstr>Questions?</vt:lpstr>
      <vt:lpstr>Questions?</vt:lpstr>
    </vt:vector>
  </TitlesOfParts>
  <Company>University of Rochester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EDUCAUSE 2007</dc:subject>
  <dc:creator>Jim Dobbertin, Doug Wylie, John Barden</dc:creator>
  <cp:lastModifiedBy>Flotteron, Debbie</cp:lastModifiedBy>
  <cp:revision>2812</cp:revision>
  <cp:lastPrinted>2018-11-30T13:00:14Z</cp:lastPrinted>
  <dcterms:created xsi:type="dcterms:W3CDTF">2007-09-21T12:15:26Z</dcterms:created>
  <dcterms:modified xsi:type="dcterms:W3CDTF">2019-01-16T14:10:28Z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0x010100F9BF38ED958B0D42A1DB4C3166A68EE8</vt:lpwstr>
  </property>
</Properties>
</file>