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67" r:id="rId5"/>
    <p:sldMasterId id="2147484379" r:id="rId6"/>
    <p:sldMasterId id="2147484389" r:id="rId7"/>
  </p:sldMasterIdLst>
  <p:notesMasterIdLst>
    <p:notesMasterId r:id="rId14"/>
  </p:notesMasterIdLst>
  <p:handoutMasterIdLst>
    <p:handoutMasterId r:id="rId15"/>
  </p:handoutMasterIdLst>
  <p:sldIdLst>
    <p:sldId id="1128" r:id="rId8"/>
    <p:sldId id="1149" r:id="rId9"/>
    <p:sldId id="1143" r:id="rId10"/>
    <p:sldId id="1147" r:id="rId11"/>
    <p:sldId id="1132" r:id="rId12"/>
    <p:sldId id="1042" r:id="rId13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7" userDrawn="1">
          <p15:clr>
            <a:srgbClr val="A4A3A4"/>
          </p15:clr>
        </p15:guide>
        <p15:guide id="2" pos="2168" userDrawn="1">
          <p15:clr>
            <a:srgbClr val="A4A3A4"/>
          </p15:clr>
        </p15:guide>
        <p15:guide id="3" orient="horz" pos="2903" userDrawn="1">
          <p15:clr>
            <a:srgbClr val="A4A3A4"/>
          </p15:clr>
        </p15:guide>
        <p15:guide id="4" pos="2165" userDrawn="1">
          <p15:clr>
            <a:srgbClr val="A4A3A4"/>
          </p15:clr>
        </p15:guide>
        <p15:guide id="5" orient="horz" pos="2888" userDrawn="1">
          <p15:clr>
            <a:srgbClr val="A4A3A4"/>
          </p15:clr>
        </p15:guide>
        <p15:guide id="6" orient="horz" pos="2884" userDrawn="1">
          <p15:clr>
            <a:srgbClr val="A4A3A4"/>
          </p15:clr>
        </p15:guide>
        <p15:guide id="7" orient="horz" pos="2955" userDrawn="1">
          <p15:clr>
            <a:srgbClr val="A4A3A4"/>
          </p15:clr>
        </p15:guide>
        <p15:guide id="8" orient="horz" pos="2951" userDrawn="1">
          <p15:clr>
            <a:srgbClr val="A4A3A4"/>
          </p15:clr>
        </p15:guide>
        <p15:guide id="9" orient="horz" pos="2936" userDrawn="1">
          <p15:clr>
            <a:srgbClr val="A4A3A4"/>
          </p15:clr>
        </p15:guide>
        <p15:guide id="10" orient="horz" pos="2932" userDrawn="1">
          <p15:clr>
            <a:srgbClr val="A4A3A4"/>
          </p15:clr>
        </p15:guide>
        <p15:guide id="11" pos="2217" userDrawn="1">
          <p15:clr>
            <a:srgbClr val="A4A3A4"/>
          </p15:clr>
        </p15:guide>
        <p15:guide id="12" pos="221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ts_local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76B4"/>
    <a:srgbClr val="2C5D98"/>
    <a:srgbClr val="FFCC00"/>
    <a:srgbClr val="003E74"/>
    <a:srgbClr val="E26A54"/>
    <a:srgbClr val="FFFFFF"/>
    <a:srgbClr val="C7E68F"/>
    <a:srgbClr val="FFEB89"/>
    <a:srgbClr val="FFFFCC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34" autoAdjust="0"/>
    <p:restoredTop sz="95405" autoAdjust="0"/>
  </p:normalViewPr>
  <p:slideViewPr>
    <p:cSldViewPr>
      <p:cViewPr varScale="1">
        <p:scale>
          <a:sx n="103" d="100"/>
          <a:sy n="103" d="100"/>
        </p:scale>
        <p:origin x="1239" y="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3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3072" y="-77"/>
      </p:cViewPr>
      <p:guideLst>
        <p:guide orient="horz" pos="2907"/>
        <p:guide pos="2168"/>
        <p:guide orient="horz" pos="2903"/>
        <p:guide pos="2165"/>
        <p:guide orient="horz" pos="2888"/>
        <p:guide orient="horz" pos="2884"/>
        <p:guide orient="horz" pos="2955"/>
        <p:guide orient="horz" pos="2951"/>
        <p:guide orient="horz" pos="2936"/>
        <p:guide orient="horz" pos="2932"/>
        <p:guide pos="2217"/>
        <p:guide pos="221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86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1" y="2"/>
            <a:ext cx="3043131" cy="465455"/>
          </a:xfrm>
          <a:prstGeom prst="rect">
            <a:avLst/>
          </a:prstGeom>
        </p:spPr>
        <p:txBody>
          <a:bodyPr vert="horz" lIns="91928" tIns="45965" rIns="91928" bIns="459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384" y="2"/>
            <a:ext cx="3043131" cy="465455"/>
          </a:xfrm>
          <a:prstGeom prst="rect">
            <a:avLst/>
          </a:prstGeom>
        </p:spPr>
        <p:txBody>
          <a:bodyPr vert="horz" lIns="91928" tIns="45965" rIns="91928" bIns="45965" rtlCol="0"/>
          <a:lstStyle>
            <a:lvl1pPr algn="r">
              <a:defRPr sz="1200"/>
            </a:lvl1pPr>
          </a:lstStyle>
          <a:p>
            <a:fld id="{C5665B36-4B68-4038-B04C-4259637837E9}" type="datetimeFigureOut">
              <a:rPr lang="en-US" smtClean="0"/>
              <a:pPr/>
              <a:t>3/13/2019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1" y="8842059"/>
            <a:ext cx="3043131" cy="465455"/>
          </a:xfrm>
          <a:prstGeom prst="rect">
            <a:avLst/>
          </a:prstGeom>
        </p:spPr>
        <p:txBody>
          <a:bodyPr vert="horz" lIns="91928" tIns="45965" rIns="91928" bIns="459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384" y="8842059"/>
            <a:ext cx="3043131" cy="465455"/>
          </a:xfrm>
          <a:prstGeom prst="rect">
            <a:avLst/>
          </a:prstGeom>
        </p:spPr>
        <p:txBody>
          <a:bodyPr vert="horz" lIns="91928" tIns="45965" rIns="91928" bIns="45965" rtlCol="0" anchor="b"/>
          <a:lstStyle>
            <a:lvl1pPr algn="r">
              <a:defRPr sz="1200"/>
            </a:lvl1pPr>
          </a:lstStyle>
          <a:p>
            <a:fld id="{D13542EC-0850-4146-A731-B7F0AE82D52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6159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1" y="2"/>
            <a:ext cx="3043131" cy="465455"/>
          </a:xfrm>
          <a:prstGeom prst="rect">
            <a:avLst/>
          </a:prstGeom>
        </p:spPr>
        <p:txBody>
          <a:bodyPr vert="horz" lIns="93454" tIns="46726" rIns="93454" bIns="46726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384" y="2"/>
            <a:ext cx="3043131" cy="465455"/>
          </a:xfrm>
          <a:prstGeom prst="rect">
            <a:avLst/>
          </a:prstGeom>
        </p:spPr>
        <p:txBody>
          <a:bodyPr vert="horz" lIns="93454" tIns="46726" rIns="93454" bIns="46726" rtlCol="0"/>
          <a:lstStyle>
            <a:lvl1pPr algn="r">
              <a:defRPr sz="1200"/>
            </a:lvl1pPr>
          </a:lstStyle>
          <a:p>
            <a:pPr>
              <a:defRPr/>
            </a:pPr>
            <a:fld id="{B899B9D9-9514-4BB5-BD1B-84C8C666A399}" type="datetimeFigureOut">
              <a:rPr lang="en-US"/>
              <a:pPr>
                <a:defRPr/>
              </a:pPr>
              <a:t>3/13/2019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5863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54" tIns="46726" rIns="93454" bIns="4672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631" y="4421830"/>
            <a:ext cx="5617843" cy="4189095"/>
          </a:xfrm>
          <a:prstGeom prst="rect">
            <a:avLst/>
          </a:prstGeom>
        </p:spPr>
        <p:txBody>
          <a:bodyPr vert="horz" lIns="93454" tIns="46726" rIns="93454" bIns="4672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1" y="8842059"/>
            <a:ext cx="3043131" cy="465455"/>
          </a:xfrm>
          <a:prstGeom prst="rect">
            <a:avLst/>
          </a:prstGeom>
        </p:spPr>
        <p:txBody>
          <a:bodyPr vert="horz" lIns="93454" tIns="46726" rIns="93454" bIns="4672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384" y="8842059"/>
            <a:ext cx="3043131" cy="465455"/>
          </a:xfrm>
          <a:prstGeom prst="rect">
            <a:avLst/>
          </a:prstGeom>
        </p:spPr>
        <p:txBody>
          <a:bodyPr vert="horz" lIns="93454" tIns="46726" rIns="93454" bIns="46726" rtlCol="0" anchor="b"/>
          <a:lstStyle>
            <a:lvl1pPr algn="r">
              <a:defRPr sz="1200"/>
            </a:lvl1pPr>
          </a:lstStyle>
          <a:p>
            <a:pPr>
              <a:defRPr/>
            </a:pPr>
            <a:fld id="{6DD86180-870F-4C4E-80A9-4C1C75E40D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4731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611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D86180-870F-4C4E-80A9-4C1C75E40D3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033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D86180-870F-4C4E-80A9-4C1C75E40D3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259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D86180-870F-4C4E-80A9-4C1C75E40D3B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8603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D86180-870F-4C4E-80A9-4C1C75E40D3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8946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D86180-870F-4C4E-80A9-4C1C75E40D3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485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09A0E-C91D-4C08-96DA-A9EF50F917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7F986-FBD9-4779-89EA-1BAFE28227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05200"/>
            <a:ext cx="7772400" cy="1752600"/>
          </a:xfrm>
        </p:spPr>
        <p:txBody>
          <a:bodyPr/>
          <a:lstStyle>
            <a:lvl1pPr marL="0" indent="0" algn="ctr">
              <a:buFont typeface="Wingdings" pitchFamily="124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pic>
        <p:nvPicPr>
          <p:cNvPr id="3079" name="Picture 7" descr="footerdar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6975"/>
            <a:ext cx="9144000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2907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Line 9"/>
          <p:cNvSpPr>
            <a:spLocks noChangeShapeType="1"/>
          </p:cNvSpPr>
          <p:nvPr userDrawn="1"/>
        </p:nvSpPr>
        <p:spPr bwMode="auto">
          <a:xfrm>
            <a:off x="685800" y="1295400"/>
            <a:ext cx="7772400" cy="0"/>
          </a:xfrm>
          <a:prstGeom prst="line">
            <a:avLst/>
          </a:prstGeom>
          <a:noFill/>
          <a:ln w="50800">
            <a:solidFill>
              <a:srgbClr val="FFDE3B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633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6587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487691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9121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772790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34747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7229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232E420-7A3D-42C3-8264-B5BCFC0A391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4311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93985836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232E420-7A3D-42C3-8264-B5BCFC0A3917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28875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8817818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A890F-08BD-4227-B960-C236C3729EDF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726774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4880E-BE94-4AD5-ABF2-077AEC65D94C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223566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F0BC1-900A-47A7-B68B-80E16F4A2F51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032549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895C5-5B7E-4DA2-B36B-DA5C7BBD6287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518621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4502B-7789-4E8F-BB3D-5A5CA3FEC2D1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944858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6E41A-9738-42AF-AA10-C4A23CB8C352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17833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09A0E-C91D-4C08-96DA-A9EF50F9173D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612543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7F986-FBD9-4779-89EA-1BAFE2822712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45357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A890F-08BD-4227-B960-C236C3729E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4880E-BE94-4AD5-ABF2-077AEC65D9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F0BC1-900A-47A7-B68B-80E16F4A2F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895C5-5B7E-4DA2-B36B-DA5C7BBD62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4502B-7789-4E8F-BB3D-5A5CA3FEC2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6E41A-9738-42AF-AA10-C4A23CB8C3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232E420-7A3D-42C3-8264-B5BCFC0A391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8" r:id="rId1"/>
    <p:sldLayoutId id="2147484369" r:id="rId2"/>
    <p:sldLayoutId id="2147484370" r:id="rId3"/>
    <p:sldLayoutId id="2147484371" r:id="rId4"/>
    <p:sldLayoutId id="2147484372" r:id="rId5"/>
    <p:sldLayoutId id="2147484373" r:id="rId6"/>
    <p:sldLayoutId id="2147484374" r:id="rId7"/>
    <p:sldLayoutId id="2147484375" r:id="rId8"/>
    <p:sldLayoutId id="2147484376" r:id="rId9"/>
    <p:sldLayoutId id="2147484377" r:id="rId10"/>
    <p:sldLayoutId id="2147484378" r:id="rId11"/>
  </p:sldLayoutIdLst>
  <p:transition/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>
            <a:outerShdw blurRad="50800" dist="12700" dir="8100000" algn="ctr" rotWithShape="0">
              <a:srgbClr val="FFFFFF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>
            <a:outerShdw blurRad="50800" dist="12700" dir="8100000" algn="ctr" rotWithShape="0">
              <a:srgbClr val="FFFFFF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1036" name="Picture 12" descr="footerdark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6975"/>
            <a:ext cx="9144000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C7F986-FBD9-4779-89EA-1BAFE282271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6476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0" r:id="rId1"/>
    <p:sldLayoutId id="2147484381" r:id="rId2"/>
    <p:sldLayoutId id="2147484382" r:id="rId3"/>
    <p:sldLayoutId id="2147484383" r:id="rId4"/>
    <p:sldLayoutId id="2147484384" r:id="rId5"/>
    <p:sldLayoutId id="2147484385" r:id="rId6"/>
    <p:sldLayoutId id="2147484386" r:id="rId7"/>
    <p:sldLayoutId id="2147484387" r:id="rId8"/>
    <p:sldLayoutId id="2147484388" r:id="rId9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3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800">
          <a:solidFill>
            <a:schemeClr val="tx1"/>
          </a:solidFill>
          <a:latin typeface="Calibri" panose="020F0502020204030204" pitchFamily="34" charset="0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400">
          <a:solidFill>
            <a:schemeClr val="tx1"/>
          </a:solidFill>
          <a:latin typeface="Calibri" panose="020F0502020204030204" pitchFamily="34" charset="0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Calibri" panose="020F0502020204030204" pitchFamily="34" charset="0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Calibri" panose="020F0502020204030204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232E420-7A3D-42C3-8264-B5BCFC0A3917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175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0" r:id="rId1"/>
    <p:sldLayoutId id="2147484391" r:id="rId2"/>
    <p:sldLayoutId id="2147484392" r:id="rId3"/>
    <p:sldLayoutId id="2147484393" r:id="rId4"/>
    <p:sldLayoutId id="2147484394" r:id="rId5"/>
    <p:sldLayoutId id="2147484395" r:id="rId6"/>
    <p:sldLayoutId id="2147484396" r:id="rId7"/>
    <p:sldLayoutId id="2147484397" r:id="rId8"/>
    <p:sldLayoutId id="2147484398" r:id="rId9"/>
    <p:sldLayoutId id="2147484399" r:id="rId10"/>
    <p:sldLayoutId id="2147484400" r:id="rId11"/>
  </p:sldLayoutIdLst>
  <p:transition/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9" descr="Hor2c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4572000"/>
            <a:ext cx="2286000" cy="1798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3200400" y="5257800"/>
            <a:ext cx="5943600" cy="0"/>
          </a:xfrm>
          <a:prstGeom prst="line">
            <a:avLst/>
          </a:prstGeom>
          <a:noFill/>
          <a:ln w="50800">
            <a:solidFill>
              <a:srgbClr val="FFDE3B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381000" y="1905000"/>
            <a:ext cx="8382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prstClr val="white"/>
                </a:solidFill>
                <a:latin typeface="Calibri"/>
                <a:ea typeface="+mj-ea"/>
                <a:cs typeface="+mj-cs"/>
              </a:rPr>
              <a:t>Procure </a:t>
            </a:r>
            <a:r>
              <a:rPr lang="en-US" sz="3600" dirty="0">
                <a:solidFill>
                  <a:prstClr val="white"/>
                </a:solidFill>
                <a:latin typeface="Calibri"/>
                <a:ea typeface="+mj-ea"/>
                <a:cs typeface="+mj-cs"/>
              </a:rPr>
              <a:t>to Pay </a:t>
            </a:r>
            <a:r>
              <a:rPr lang="en-US" sz="3600" dirty="0" smtClean="0">
                <a:solidFill>
                  <a:prstClr val="white"/>
                </a:solidFill>
                <a:latin typeface="Calibri"/>
                <a:ea typeface="+mj-ea"/>
                <a:cs typeface="+mj-cs"/>
              </a:rPr>
              <a:t>Project </a:t>
            </a:r>
          </a:p>
          <a:p>
            <a:r>
              <a:rPr lang="en-US" sz="3600" dirty="0" smtClean="0">
                <a:solidFill>
                  <a:prstClr val="white"/>
                </a:solidFill>
                <a:latin typeface="Calibri"/>
                <a:ea typeface="+mj-ea"/>
                <a:cs typeface="+mj-cs"/>
              </a:rPr>
              <a:t>Tips and Tricks – How to </a:t>
            </a:r>
            <a:r>
              <a:rPr lang="en-US" sz="3600" dirty="0" smtClean="0">
                <a:solidFill>
                  <a:prstClr val="white"/>
                </a:solidFill>
                <a:latin typeface="Calibri"/>
                <a:ea typeface="+mj-ea"/>
                <a:cs typeface="+mj-cs"/>
              </a:rPr>
              <a:t>create Receipts.</a:t>
            </a:r>
            <a:endParaRPr lang="en-US" sz="3600" dirty="0" smtClean="0">
              <a:solidFill>
                <a:prstClr val="white"/>
              </a:solidFill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764940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33136" y="0"/>
            <a:ext cx="7948863" cy="1230592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>
                <a:latin typeface="Arial Rounded MT Bold" panose="020F0704030504030204" pitchFamily="34" charset="0"/>
                <a:cs typeface="Arial" panose="020B0604020202020204" pitchFamily="34" charset="0"/>
              </a:rPr>
              <a:t>Tips and </a:t>
            </a:r>
            <a:r>
              <a:rPr lang="en-US" sz="3200" dirty="0" smtClean="0">
                <a:latin typeface="Arial Rounded MT Bold" panose="020F0704030504030204" pitchFamily="34" charset="0"/>
                <a:cs typeface="Arial" panose="020B0604020202020204" pitchFamily="34" charset="0"/>
              </a:rPr>
              <a:t>Tricks-</a:t>
            </a:r>
            <a:r>
              <a:rPr lang="en-US" sz="3200" dirty="0">
                <a:latin typeface="Calibri"/>
              </a:rPr>
              <a:t>How to create </a:t>
            </a:r>
            <a:r>
              <a:rPr lang="en-US" sz="3200" dirty="0" smtClean="0">
                <a:latin typeface="Calibri"/>
              </a:rPr>
              <a:t>Receipts.</a:t>
            </a:r>
            <a:endParaRPr lang="en-US" sz="1600" dirty="0"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481842" y="1066800"/>
            <a:ext cx="7924800" cy="0"/>
          </a:xfrm>
          <a:prstGeom prst="line">
            <a:avLst/>
          </a:prstGeom>
          <a:noFill/>
          <a:ln w="50800">
            <a:solidFill>
              <a:srgbClr val="FFDE3B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599" y="1177668"/>
            <a:ext cx="7772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You will receive an email notification telling you a Supplier Accounts Match Exception has been assigned to you.  Inside the email you will see that it is telling you a receipt is needed.  To find the Purchase Order number you can look at the Match Exception </a:t>
            </a:r>
            <a:r>
              <a:rPr lang="en-US" sz="1600" dirty="0" err="1" smtClean="0">
                <a:solidFill>
                  <a:schemeClr val="tx2"/>
                </a:solidFill>
              </a:rPr>
              <a:t>Worklet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smtClean="0">
                <a:solidFill>
                  <a:schemeClr val="tx2"/>
                </a:solidFill>
              </a:rPr>
              <a:t>on your Procurement dashboard.</a:t>
            </a:r>
          </a:p>
          <a:p>
            <a:endParaRPr lang="en-US" sz="1600" dirty="0">
              <a:solidFill>
                <a:schemeClr val="tx2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2229169"/>
            <a:ext cx="4233396" cy="236718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4648200"/>
            <a:ext cx="8591365" cy="1514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659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43098" y="152400"/>
            <a:ext cx="7948863" cy="1230592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Arial Rounded MT Bold" panose="020F0704030504030204" pitchFamily="34" charset="0"/>
                <a:cs typeface="Arial" panose="020B0604020202020204" pitchFamily="34" charset="0"/>
              </a:rPr>
              <a:t>Tips and Tricks – </a:t>
            </a:r>
            <a:r>
              <a:rPr lang="en-US" sz="3200" dirty="0">
                <a:latin typeface="Calibri"/>
              </a:rPr>
              <a:t>How to create </a:t>
            </a:r>
            <a:r>
              <a:rPr lang="en-US" sz="3200" dirty="0" smtClean="0">
                <a:latin typeface="Calibri"/>
              </a:rPr>
              <a:t>Receipts.</a:t>
            </a:r>
            <a:endParaRPr lang="en-US" sz="320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76744" y="1219200"/>
            <a:ext cx="8015217" cy="2362200"/>
          </a:xfrm>
        </p:spPr>
        <p:txBody>
          <a:bodyPr>
            <a:noAutofit/>
          </a:bodyPr>
          <a:lstStyle/>
          <a:p>
            <a:pPr fontAlgn="ctr"/>
            <a:r>
              <a:rPr lang="en-US" sz="2400" dirty="0" smtClean="0">
                <a:solidFill>
                  <a:schemeClr val="tx2"/>
                </a:solidFill>
              </a:rPr>
              <a:t>Creating Receipts in Workday is required for many transactions.  If you do not create receipts </a:t>
            </a:r>
            <a:r>
              <a:rPr lang="en-US" sz="2400" dirty="0" smtClean="0">
                <a:solidFill>
                  <a:schemeClr val="tx2"/>
                </a:solidFill>
              </a:rPr>
              <a:t>your invoices may not get paid.  </a:t>
            </a:r>
          </a:p>
          <a:p>
            <a:pPr fontAlgn="ctr"/>
            <a:r>
              <a:rPr lang="en-US" sz="2400" dirty="0" smtClean="0">
                <a:solidFill>
                  <a:schemeClr val="tx2"/>
                </a:solidFill>
              </a:rPr>
              <a:t>Of course, it is a best practice to go in and create receipts as soon as you receive a good or can verify a service has been completed.</a:t>
            </a:r>
            <a:endParaRPr lang="en-US" sz="1600" dirty="0" smtClean="0">
              <a:solidFill>
                <a:schemeClr val="tx2"/>
              </a:solidFill>
            </a:endParaRPr>
          </a:p>
          <a:p>
            <a:pPr lvl="1" fontAlgn="ctr"/>
            <a:endParaRPr lang="en-US" sz="2000" b="1" dirty="0"/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228600" y="1219200"/>
            <a:ext cx="7924800" cy="0"/>
          </a:xfrm>
          <a:prstGeom prst="line">
            <a:avLst/>
          </a:prstGeom>
          <a:noFill/>
          <a:ln w="50800">
            <a:solidFill>
              <a:srgbClr val="FFDE3B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021" y="3962400"/>
            <a:ext cx="6659957" cy="126815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85800" y="54102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Type Create Receipt in the global search bar and select the task.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477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33136" y="0"/>
            <a:ext cx="7948863" cy="1230592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>
                <a:latin typeface="Arial Rounded MT Bold" panose="020F0704030504030204" pitchFamily="34" charset="0"/>
                <a:cs typeface="Arial" panose="020B0604020202020204" pitchFamily="34" charset="0"/>
              </a:rPr>
              <a:t>Tips and Tricks – </a:t>
            </a:r>
            <a:r>
              <a:rPr lang="en-US" sz="3200" dirty="0">
                <a:latin typeface="Calibri"/>
              </a:rPr>
              <a:t>How to create </a:t>
            </a:r>
            <a:r>
              <a:rPr lang="en-US" sz="3200" dirty="0" smtClean="0">
                <a:latin typeface="Calibri"/>
              </a:rPr>
              <a:t>Receipts.</a:t>
            </a:r>
            <a:endParaRPr lang="en-US" sz="3200" dirty="0"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481842" y="1066800"/>
            <a:ext cx="7924800" cy="0"/>
          </a:xfrm>
          <a:prstGeom prst="line">
            <a:avLst/>
          </a:prstGeom>
          <a:noFill/>
          <a:ln w="50800">
            <a:solidFill>
              <a:srgbClr val="FFDE3B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6642" y="1467902"/>
            <a:ext cx="7315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Type in your Purchase Order number and select OK.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When the Purchase Order opens up you will have a column for Quantity to Receive for a Goods line or Amount to Receive for a Service line.  After filling in the correct amount, click Submit.</a:t>
            </a:r>
            <a:endParaRPr lang="en-US" dirty="0" smtClean="0">
              <a:solidFill>
                <a:schemeClr val="tx2"/>
              </a:solidFill>
            </a:endParaRPr>
          </a:p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743200"/>
            <a:ext cx="1757706" cy="323389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64754" y="3048000"/>
            <a:ext cx="5221009" cy="2476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08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05153E2-2B8A-49F3-89FD-0A98A3016CC9}"/>
              </a:ext>
            </a:extLst>
          </p:cNvPr>
          <p:cNvSpPr txBox="1"/>
          <p:nvPr/>
        </p:nvSpPr>
        <p:spPr>
          <a:xfrm>
            <a:off x="2400300" y="4191000"/>
            <a:ext cx="434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Questions</a:t>
            </a:r>
            <a:r>
              <a:rPr lang="en-US" dirty="0"/>
              <a:t>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6329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1914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Hor2c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1524000"/>
            <a:ext cx="2286000" cy="1798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E232E420-7A3D-42C3-8264-B5BCFC0A3917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6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3634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solidFill>
          <a:schemeClr val="accent5">
            <a:lumMod val="75000"/>
          </a:schemeClr>
        </a:solidFill>
        <a:ln w="12700">
          <a:noFill/>
          <a:miter lim="800000"/>
          <a:headEnd/>
          <a:tailEnd/>
        </a:ln>
      </a:spPr>
      <a:bodyPr anchor="ctr">
        <a:spAutoFit/>
      </a:bodyPr>
      <a:lstStyle>
        <a:defPPr>
          <a:defRPr dirty="0" smtClean="0">
            <a:solidFill>
              <a:srgbClr val="FFFF00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Theme">
      <a:majorFont>
        <a:latin typeface="Times New Roman"/>
        <a:ea typeface="MS Pゴシック"/>
        <a:cs typeface=""/>
      </a:majorFont>
      <a:minorFont>
        <a:latin typeface="Times New Roman"/>
        <a:ea typeface="MS P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ゴシック" pitchFamily="-9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ゴシック" pitchFamily="-9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E8EAE9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2F3F2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E8EAE9"/>
        </a:lt1>
        <a:dk2>
          <a:srgbClr val="000000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F2F3F2"/>
        </a:accent3>
        <a:accent4>
          <a:srgbClr val="000000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solidFill>
          <a:schemeClr val="accent5">
            <a:lumMod val="75000"/>
          </a:schemeClr>
        </a:solidFill>
        <a:ln w="12700">
          <a:noFill/>
          <a:miter lim="800000"/>
          <a:headEnd/>
          <a:tailEnd/>
        </a:ln>
      </a:spPr>
      <a:bodyPr anchor="ctr">
        <a:spAutoFit/>
      </a:bodyPr>
      <a:lstStyle>
        <a:defPPr>
          <a:defRPr dirty="0" smtClean="0">
            <a:solidFill>
              <a:srgbClr val="FFFF00"/>
            </a:solidFill>
            <a:latin typeface="+mn-lt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xecutive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Status xmlns="445c0127-97e6-4ecf-8763-62a3d9444353">In Build</Statu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BF38ED958B0D42A1DB4C3166A68EE8" ma:contentTypeVersion="2" ma:contentTypeDescription="Create a new document." ma:contentTypeScope="" ma:versionID="108eeeb8665d8e084ebb628891056e6d">
  <xsd:schema xmlns:xsd="http://www.w3.org/2001/XMLSchema" xmlns:p="http://schemas.microsoft.com/office/2006/metadata/properties" xmlns:ns2="445c0127-97e6-4ecf-8763-62a3d9444353" targetNamespace="http://schemas.microsoft.com/office/2006/metadata/properties" ma:root="true" ma:fieldsID="67fc13db787d5e920f87b6a691640e83" ns2:_="">
    <xsd:import namespace="445c0127-97e6-4ecf-8763-62a3d9444353"/>
    <xsd:element name="properties">
      <xsd:complexType>
        <xsd:sequence>
          <xsd:element name="documentManagement">
            <xsd:complexType>
              <xsd:all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45c0127-97e6-4ecf-8763-62a3d9444353" elementFormDefault="qualified">
    <xsd:import namespace="http://schemas.microsoft.com/office/2006/documentManagement/types"/>
    <xsd:element name="Status" ma:index="8" nillable="true" ma:displayName="Status" ma:default="In Build" ma:format="Dropdown" ma:internalName="Status">
      <xsd:simpleType>
        <xsd:restriction base="dms:Choice">
          <xsd:enumeration value="In Build"/>
          <xsd:enumeration value="Ready for Testing"/>
          <xsd:enumeration value="In Process"/>
          <xsd:enumeration value="Completed - With Errors"/>
          <xsd:enumeration value="Completed - Without Error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?mso-contentType ?>
<rca:RCAuthoringProperties xmlns:rca="urn:sharePointPublishingRcaProperties">
  <rca:Converter rca:guid="6dfdc5b4-2a28-4a06-b0c6-ad3901e3a807">
    <rca:property rca:type="InheritParentSettings">False</rca:property>
    <rca:property rca:type="SelectedPageLayout">28</rca:property>
    <rca:property rca:type="SelectedPageField">f55c4d88-1f2e-4ad9-aaa8-819af4ee7ee8</rca:property>
    <rca:property rca:type="SelectedStylesField">00000000-0000-0000-0000-000000000000</rca:property>
    <rca:property rca:type="CreatePageWithSourceDocument">True</rca:property>
    <rca:property rca:type="AllowChangeLocationConfig">False</rca:property>
    <rca:property rca:type="ConfiguredPageLocation">https://uofr.rochester.edu</rca:property>
    <rca:property rca:type="CreateSynchronously">False</rca:property>
    <rca:property rca:type="AllowChangeProcessingConfig">False</rca:property>
    <rca:property rca:type="ConverterSpecificSettings"/>
  </rca:Converter>
</rca:RCAuthoringProperties>
</file>

<file path=customXml/itemProps1.xml><?xml version="1.0" encoding="utf-8"?>
<ds:datastoreItem xmlns:ds="http://schemas.openxmlformats.org/officeDocument/2006/customXml" ds:itemID="{8CE1EC6E-7DEE-40A7-8470-13A775BFD7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650506-E0D1-4842-AE4E-075A8982DE0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445c0127-97e6-4ecf-8763-62a3d944435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1A2773B-34BB-4B2F-95B1-ED89D2318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5c0127-97e6-4ecf-8763-62a3d944435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590AE3C2-51D7-4772-85EF-99B26ACECB13}">
  <ds:schemaRefs>
    <ds:schemaRef ds:uri="urn:sharePointPublishingRca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58447</TotalTime>
  <Words>214</Words>
  <Application>Microsoft Office PowerPoint</Application>
  <PresentationFormat>On-screen Show (4:3)</PresentationFormat>
  <Paragraphs>18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Arial Rounded MT Bold</vt:lpstr>
      <vt:lpstr>Calibri</vt:lpstr>
      <vt:lpstr>MS Pゴシック</vt:lpstr>
      <vt:lpstr>Times New Roman</vt:lpstr>
      <vt:lpstr>Wingdings</vt:lpstr>
      <vt:lpstr>Office Theme</vt:lpstr>
      <vt:lpstr>1_Office Theme</vt:lpstr>
      <vt:lpstr>2_Office Theme</vt:lpstr>
      <vt:lpstr>PowerPoint Presentation</vt:lpstr>
      <vt:lpstr>Tips and Tricks-How to create Receipts.</vt:lpstr>
      <vt:lpstr>Tips and Tricks – How to create Receipts.</vt:lpstr>
      <vt:lpstr>Tips and Tricks – How to create Receipts.</vt:lpstr>
      <vt:lpstr>PowerPoint Presentation</vt:lpstr>
      <vt:lpstr>PowerPoint Presentation</vt:lpstr>
    </vt:vector>
  </TitlesOfParts>
  <Company>University of Rochester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EDUCAUSE 2007</dc:subject>
  <dc:creator>Jim Dobbertin, Doug Wylie, John Barden</dc:creator>
  <cp:lastModifiedBy>Brock, Jill</cp:lastModifiedBy>
  <cp:revision>3043</cp:revision>
  <cp:lastPrinted>2018-05-02T18:43:29Z</cp:lastPrinted>
  <dcterms:created xsi:type="dcterms:W3CDTF">2007-09-21T12:15:26Z</dcterms:created>
  <dcterms:modified xsi:type="dcterms:W3CDTF">2019-03-13T19:13:30Z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ContentTypeId">
    <vt:lpwstr>0x010100F9BF38ED958B0D42A1DB4C3166A68EE8</vt:lpwstr>
  </property>
</Properties>
</file>