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67" r:id="rId5"/>
    <p:sldMasterId id="2147484379" r:id="rId6"/>
    <p:sldMasterId id="2147484389" r:id="rId7"/>
  </p:sldMasterIdLst>
  <p:notesMasterIdLst>
    <p:notesMasterId r:id="rId14"/>
  </p:notesMasterIdLst>
  <p:handoutMasterIdLst>
    <p:handoutMasterId r:id="rId15"/>
  </p:handoutMasterIdLst>
  <p:sldIdLst>
    <p:sldId id="1128" r:id="rId8"/>
    <p:sldId id="1145" r:id="rId9"/>
    <p:sldId id="1150" r:id="rId10"/>
    <p:sldId id="1146" r:id="rId11"/>
    <p:sldId id="1132" r:id="rId12"/>
    <p:sldId id="1042" r:id="rId1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7" userDrawn="1">
          <p15:clr>
            <a:srgbClr val="A4A3A4"/>
          </p15:clr>
        </p15:guide>
        <p15:guide id="2" pos="2168" userDrawn="1">
          <p15:clr>
            <a:srgbClr val="A4A3A4"/>
          </p15:clr>
        </p15:guide>
        <p15:guide id="3" orient="horz" pos="2903" userDrawn="1">
          <p15:clr>
            <a:srgbClr val="A4A3A4"/>
          </p15:clr>
        </p15:guide>
        <p15:guide id="4" pos="2165" userDrawn="1">
          <p15:clr>
            <a:srgbClr val="A4A3A4"/>
          </p15:clr>
        </p15:guide>
        <p15:guide id="5" orient="horz" pos="2888" userDrawn="1">
          <p15:clr>
            <a:srgbClr val="A4A3A4"/>
          </p15:clr>
        </p15:guide>
        <p15:guide id="6" orient="horz" pos="2884" userDrawn="1">
          <p15:clr>
            <a:srgbClr val="A4A3A4"/>
          </p15:clr>
        </p15:guide>
        <p15:guide id="7" orient="horz" pos="2955" userDrawn="1">
          <p15:clr>
            <a:srgbClr val="A4A3A4"/>
          </p15:clr>
        </p15:guide>
        <p15:guide id="8" orient="horz" pos="2951" userDrawn="1">
          <p15:clr>
            <a:srgbClr val="A4A3A4"/>
          </p15:clr>
        </p15:guide>
        <p15:guide id="9" orient="horz" pos="2936" userDrawn="1">
          <p15:clr>
            <a:srgbClr val="A4A3A4"/>
          </p15:clr>
        </p15:guide>
        <p15:guide id="10" orient="horz" pos="2932" userDrawn="1">
          <p15:clr>
            <a:srgbClr val="A4A3A4"/>
          </p15:clr>
        </p15:guide>
        <p15:guide id="11" pos="2217" userDrawn="1">
          <p15:clr>
            <a:srgbClr val="A4A3A4"/>
          </p15:clr>
        </p15:guide>
        <p15:guide id="1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_local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6B4"/>
    <a:srgbClr val="2C5D98"/>
    <a:srgbClr val="FFCC00"/>
    <a:srgbClr val="003E74"/>
    <a:srgbClr val="E26A54"/>
    <a:srgbClr val="FFFFFF"/>
    <a:srgbClr val="C7E68F"/>
    <a:srgbClr val="FFEB89"/>
    <a:srgbClr val="FFFFC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2" autoAdjust="0"/>
    <p:restoredTop sz="95405" autoAdjust="0"/>
  </p:normalViewPr>
  <p:slideViewPr>
    <p:cSldViewPr>
      <p:cViewPr varScale="1">
        <p:scale>
          <a:sx n="103" d="100"/>
          <a:sy n="103" d="100"/>
        </p:scale>
        <p:origin x="1250" y="7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072" y="-77"/>
      </p:cViewPr>
      <p:guideLst>
        <p:guide orient="horz" pos="2907"/>
        <p:guide pos="2168"/>
        <p:guide orient="horz" pos="2903"/>
        <p:guide pos="2165"/>
        <p:guide orient="horz" pos="2888"/>
        <p:guide orient="horz" pos="2884"/>
        <p:guide orient="horz" pos="2955"/>
        <p:guide orient="horz" pos="2951"/>
        <p:guide orient="horz" pos="2936"/>
        <p:guide orient="horz" pos="2932"/>
        <p:guide pos="2217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86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54" tIns="46726" rIns="93454" bIns="4672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1" y="4421830"/>
            <a:ext cx="5617843" cy="4189095"/>
          </a:xfrm>
          <a:prstGeom prst="rect">
            <a:avLst/>
          </a:prstGeom>
        </p:spPr>
        <p:txBody>
          <a:bodyPr vert="horz" lIns="93454" tIns="46726" rIns="93454" bIns="4672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1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15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47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67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94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8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90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3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58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76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9121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279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474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2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4311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98583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887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881781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2677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2356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3254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862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485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783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1254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535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C7F986-FBD9-4779-89EA-1BAFE28227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47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7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cid:image001.jpg@01D4153E.8F3EA4F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cid:image002.jpg@01D4153E.8F3EA4F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81000" y="1905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Procure </a:t>
            </a:r>
            <a:r>
              <a:rPr lang="en-US" sz="3600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to Pay 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Project 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Tips and Tricks – How to view a list of available </a:t>
            </a:r>
            <a:r>
              <a:rPr lang="en-US" sz="360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spend </a:t>
            </a:r>
            <a:r>
              <a:rPr lang="en-US" sz="360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categories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.</a:t>
            </a:r>
            <a:endParaRPr lang="en-US" sz="3600" dirty="0" smtClean="0">
              <a:solidFill>
                <a:prstClr val="white"/>
              </a:solidFill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6494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1425" y="1455019"/>
            <a:ext cx="8015217" cy="4689798"/>
          </a:xfrm>
        </p:spPr>
        <p:txBody>
          <a:bodyPr>
            <a:noAutofit/>
          </a:bodyPr>
          <a:lstStyle/>
          <a:p>
            <a:pPr marL="0" lvl="0" indent="0" eaLnBrk="0" fontAlgn="ctr" hangingPunct="0">
              <a:spcBef>
                <a:spcPct val="0"/>
              </a:spcBef>
              <a:buNone/>
              <a:tabLst>
                <a:tab pos="914400" algn="l"/>
              </a:tabLst>
            </a:pPr>
            <a:r>
              <a:rPr lang="en-US" altLang="en-US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If you would </a:t>
            </a:r>
            <a:r>
              <a:rPr lang="en-US" alt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like to review a list of spend categories and whether they are enabled for requisitions usage and also whether a category is trackable (capital) vs non-trackable (non-capital), you may wish to view a spend category report.  </a:t>
            </a:r>
            <a:endParaRPr lang="en-US" altLang="en-US" sz="1600" dirty="0">
              <a:latin typeface="Arial" panose="020B0604020202020204" pitchFamily="34" charset="0"/>
            </a:endParaRPr>
          </a:p>
          <a:p>
            <a:pPr marL="800100" lvl="1" indent="-342900" eaLnBrk="0" fontAlgn="ctr" hangingPunct="0">
              <a:spcBef>
                <a:spcPct val="0"/>
              </a:spcBef>
              <a:buFont typeface="+mj-lt"/>
              <a:buAutoNum type="alphaUcPeriod"/>
              <a:tabLst>
                <a:tab pos="914400" algn="l"/>
              </a:tabLst>
            </a:pPr>
            <a:r>
              <a:rPr lang="en-US" alt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Using the global search box, search for </a:t>
            </a:r>
            <a:r>
              <a:rPr lang="en-US" altLang="en-US" sz="1600" b="1" dirty="0">
                <a:latin typeface="Arial" panose="020B0604020202020204" pitchFamily="34" charset="0"/>
                <a:ea typeface="Calibri" panose="020F0502020204030204" pitchFamily="34" charset="0"/>
              </a:rPr>
              <a:t>View Spend Categories URF0876 </a:t>
            </a:r>
            <a:r>
              <a:rPr lang="en-US" alt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report. </a:t>
            </a:r>
            <a:endParaRPr lang="en-US" altLang="en-US" sz="16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00100" lvl="1" indent="-342900" eaLnBrk="0" fontAlgn="ctr" hangingPunct="0">
              <a:spcBef>
                <a:spcPct val="0"/>
              </a:spcBef>
              <a:buFont typeface="+mj-lt"/>
              <a:buAutoNum type="alphaUcPeriod"/>
              <a:tabLst>
                <a:tab pos="914400" algn="l"/>
              </a:tabLst>
            </a:pPr>
            <a:endParaRPr lang="en-US" altLang="en-US" sz="16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00100" lvl="1" indent="-342900" eaLnBrk="0" fontAlgn="ctr" hangingPunct="0">
              <a:spcBef>
                <a:spcPct val="0"/>
              </a:spcBef>
              <a:buFont typeface="+mj-lt"/>
              <a:buAutoNum type="alphaUcPeriod"/>
              <a:tabLst>
                <a:tab pos="914400" algn="l"/>
              </a:tabLst>
            </a:pPr>
            <a:endParaRPr lang="en-US" altLang="en-US" sz="16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00100" lvl="1" indent="-342900" eaLnBrk="0" fontAlgn="ctr" hangingPunct="0">
              <a:spcBef>
                <a:spcPct val="0"/>
              </a:spcBef>
              <a:buFont typeface="+mj-lt"/>
              <a:buAutoNum type="alphaUcPeriod"/>
              <a:tabLst>
                <a:tab pos="914400" algn="l"/>
              </a:tabLst>
            </a:pPr>
            <a:endParaRPr lang="en-US" altLang="en-US" sz="16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00100" lvl="1" indent="-342900" eaLnBrk="0" fontAlgn="ctr" hangingPunct="0">
              <a:spcBef>
                <a:spcPct val="0"/>
              </a:spcBef>
              <a:buFont typeface="+mj-lt"/>
              <a:buAutoNum type="alphaUcPeriod"/>
              <a:tabLst>
                <a:tab pos="914400" algn="l"/>
              </a:tabLst>
            </a:pPr>
            <a:endParaRPr lang="en-US" altLang="en-US" sz="16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00100" lvl="1" indent="-342900" eaLnBrk="0" fontAlgn="ctr" hangingPunct="0">
              <a:spcBef>
                <a:spcPct val="0"/>
              </a:spcBef>
              <a:buFont typeface="+mj-lt"/>
              <a:buAutoNum type="alphaUcPeriod"/>
              <a:tabLst>
                <a:tab pos="914400" algn="l"/>
              </a:tabLst>
            </a:pPr>
            <a:endParaRPr lang="en-US" altLang="en-US" sz="16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00100" lvl="1" indent="-342900" eaLnBrk="0" fontAlgn="ctr" hangingPunct="0">
              <a:spcBef>
                <a:spcPct val="0"/>
              </a:spcBef>
              <a:buFont typeface="+mj-lt"/>
              <a:buAutoNum type="alphaUcPeriod"/>
              <a:tabLst>
                <a:tab pos="914400" algn="l"/>
              </a:tabLst>
            </a:pPr>
            <a:endParaRPr lang="en-US" altLang="en-US" sz="16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00100" lvl="1" indent="-342900" eaLnBrk="0" fontAlgn="ctr" hangingPunct="0">
              <a:spcBef>
                <a:spcPct val="0"/>
              </a:spcBef>
              <a:buFont typeface="+mj-lt"/>
              <a:buAutoNum type="alphaUcPeriod"/>
              <a:tabLst>
                <a:tab pos="914400" algn="l"/>
              </a:tabLst>
            </a:pPr>
            <a:r>
              <a:rPr lang="en-US" altLang="en-US" sz="1600" dirty="0">
                <a:latin typeface="Arial" panose="020B0604020202020204" pitchFamily="34" charset="0"/>
                <a:ea typeface="Calibri" panose="020F0502020204030204" pitchFamily="34" charset="0"/>
              </a:rPr>
              <a:t>B</a:t>
            </a:r>
            <a:endParaRPr lang="en-US" altLang="en-US" sz="16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00100" lvl="1" indent="-342900" eaLnBrk="0" fontAlgn="ctr" hangingPunct="0">
              <a:spcBef>
                <a:spcPct val="0"/>
              </a:spcBef>
              <a:buFont typeface="+mj-lt"/>
              <a:buAutoNum type="alphaUcPeriod"/>
              <a:tabLst>
                <a:tab pos="914400" algn="l"/>
              </a:tabLst>
            </a:pPr>
            <a:endParaRPr lang="en-US" altLang="en-US" sz="1600" dirty="0">
              <a:latin typeface="Arial" panose="020B0604020202020204" pitchFamily="34" charset="0"/>
            </a:endParaRPr>
          </a:p>
          <a:p>
            <a:pPr marL="800100" lvl="1" indent="-342900" eaLnBrk="0" fontAlgn="ctr" hangingPunct="0">
              <a:spcBef>
                <a:spcPct val="0"/>
              </a:spcBef>
              <a:buFont typeface="+mj-lt"/>
              <a:buAutoNum type="alphaUcPeriod"/>
              <a:tabLst>
                <a:tab pos="914400" algn="l"/>
              </a:tabLst>
            </a:pPr>
            <a:endParaRPr lang="en-US" altLang="en-US" sz="1600" dirty="0" smtClean="0">
              <a:latin typeface="Arial" panose="020B0604020202020204" pitchFamily="34" charset="0"/>
            </a:endParaRPr>
          </a:p>
          <a:p>
            <a:pPr marL="800100" lvl="1" indent="-342900" eaLnBrk="0" fontAlgn="ctr" hangingPunct="0">
              <a:spcBef>
                <a:spcPct val="0"/>
              </a:spcBef>
              <a:buFont typeface="+mj-lt"/>
              <a:buAutoNum type="alphaUcPeriod"/>
              <a:tabLst>
                <a:tab pos="914400" algn="l"/>
              </a:tabLst>
            </a:pPr>
            <a:endParaRPr lang="en-US" altLang="en-US" sz="1600" dirty="0">
              <a:latin typeface="Arial" panose="020B0604020202020204" pitchFamily="34" charset="0"/>
            </a:endParaRPr>
          </a:p>
          <a:p>
            <a:pPr marL="800100" lvl="1" indent="-342900" eaLnBrk="0" fontAlgn="ctr" hangingPunct="0">
              <a:spcBef>
                <a:spcPct val="0"/>
              </a:spcBef>
              <a:buFont typeface="+mj-lt"/>
              <a:buAutoNum type="alphaUcPeriod"/>
              <a:tabLst>
                <a:tab pos="914400" algn="l"/>
              </a:tabLst>
            </a:pPr>
            <a:endParaRPr lang="en-US" altLang="en-US" sz="1600" dirty="0" smtClean="0">
              <a:latin typeface="Arial" panose="020B0604020202020204" pitchFamily="34" charset="0"/>
            </a:endParaRPr>
          </a:p>
          <a:p>
            <a:pPr marL="800100" lvl="1" indent="-342900" eaLnBrk="0" fontAlgn="ctr" hangingPunct="0">
              <a:spcBef>
                <a:spcPct val="0"/>
              </a:spcBef>
              <a:buFont typeface="+mj-lt"/>
              <a:buAutoNum type="alphaUcPeriod"/>
              <a:tabLst>
                <a:tab pos="914400" algn="l"/>
              </a:tabLst>
            </a:pPr>
            <a:endParaRPr lang="en-US" altLang="en-US" sz="1600" dirty="0">
              <a:latin typeface="Arial" panose="020B0604020202020204" pitchFamily="34" charset="0"/>
            </a:endParaRPr>
          </a:p>
          <a:p>
            <a:pPr marL="800100" lvl="1" indent="-342900" eaLnBrk="0" fontAlgn="ctr" hangingPunct="0">
              <a:spcBef>
                <a:spcPct val="0"/>
              </a:spcBef>
              <a:buFont typeface="+mj-lt"/>
              <a:buAutoNum type="alphaUcPeriod"/>
              <a:tabLst>
                <a:tab pos="914400" algn="l"/>
              </a:tabLst>
            </a:pPr>
            <a:r>
              <a:rPr lang="en-US" altLang="en-US" sz="1600" dirty="0" smtClean="0">
                <a:solidFill>
                  <a:schemeClr val="bg1"/>
                </a:solidFill>
                <a:latin typeface="Arial" panose="020B0604020202020204" pitchFamily="34" charset="0"/>
              </a:rPr>
              <a:t>yes</a:t>
            </a:r>
          </a:p>
          <a:p>
            <a:pPr marL="800100" lvl="1" indent="-342900" eaLnBrk="0" fontAlgn="ctr" hangingPunct="0">
              <a:spcBef>
                <a:spcPct val="0"/>
              </a:spcBef>
              <a:buFont typeface="+mj-lt"/>
              <a:buAutoNum type="alphaUcPeriod"/>
              <a:tabLst>
                <a:tab pos="914400" algn="l"/>
              </a:tabLst>
            </a:pPr>
            <a:endParaRPr lang="en-US" altLang="en-US" sz="1600" dirty="0"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600" b="1" kern="1200" dirty="0" smtClean="0">
              <a:solidFill>
                <a:srgbClr val="000000"/>
              </a:solidFill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33136" y="7219"/>
            <a:ext cx="8406064" cy="1447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pPr algn="l"/>
            <a:r>
              <a:rPr lang="en-US" altLang="en-US" sz="2800" kern="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How </a:t>
            </a:r>
            <a:r>
              <a:rPr lang="en-US" altLang="en-US" sz="2800" kern="0" dirty="0">
                <a:latin typeface="Arial Rounded MT Bold" panose="020F0704030504030204" pitchFamily="34" charset="0"/>
                <a:cs typeface="Arial" panose="020B0604020202020204" pitchFamily="34" charset="0"/>
              </a:rPr>
              <a:t>to view a list of available spend categories </a:t>
            </a:r>
            <a:endParaRPr lang="en-US" sz="2800" kern="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Q Qte &#10;Search Results &#10;Search Results &#10;Tasks and &#10;View Spend Categories (Outlined) &#10;the detiils of in an the top Spend Cate;ory &#10;summæe to &#10;'vfie•w SpendCMegories UFO &#10;Spend Category Hierarchy &#10;details of «ßng it is for up&quot;' sites, Sg«vd &#10;to Include, Assignable Roles Assigned To. æn edit, inactivate, or &#10;View Trackable Spend Categories 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808" y="2851699"/>
            <a:ext cx="6546383" cy="301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8655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1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41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33136" y="7219"/>
            <a:ext cx="8329864" cy="1447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pPr algn="l"/>
            <a:r>
              <a:rPr lang="en-US" altLang="en-US" sz="2800" kern="0" dirty="0">
                <a:latin typeface="Arial Rounded MT Bold" panose="020F0704030504030204" pitchFamily="34" charset="0"/>
                <a:cs typeface="Arial" panose="020B0604020202020204" pitchFamily="34" charset="0"/>
              </a:rPr>
              <a:t>How to view a list of available spend categories </a:t>
            </a:r>
            <a:endParaRPr lang="en-US" sz="2800" kern="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View Spend Categories URF0876 &#10;Consultants &#10;722 items &#10;sc.uoo &#10;sc.s.so &#10;sc.ssoo &#10;SCU550 &#10;SC4SSOO &#10;SC4SS50 &#10;SC±700 &#10;Ad &#10;Category 02 &#10;Pmfe &quot;i I Se &#10;Pmfe &quot;i I Se &#10;Pmfe &quot;i I Se &#10;Pmfe &quot;i I Se &#10;Pmfe &quot;i I Se &#10;Pmfe &quot;i I Se &#10;Pmfe &quot;i I Se &#10;Categ«y &#10;01 &#10;Invoice &#10;IRS 1099 &#10;Misc &#10;Category &#10;Consultants &#10;Consultants &#10;(sc.ssoo) &#10;HVAC (su65S0) &#10;Consultants Inf.tim TEhrology &#10;(sc.sooo) &#10;Consultants Muketing &#10;(sc.s6S0) &#10;(sca6700) &#10;Category 03 &#10;04 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58745"/>
            <a:ext cx="6530942" cy="296613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8655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1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342425"/>
            <a:ext cx="84066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marR="0" lvl="1" indent="-342900" fontAlgn="ctr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  <a:tabLst>
                <a:tab pos="914400" algn="l"/>
              </a:tabLs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If the spend category is for capital, the column called "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</a:rPr>
              <a:t>Spend Category is Tracked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" will have a 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</a:rPr>
              <a:t>Yes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marL="800100" marR="0" lvl="1" indent="-342900" fontAlgn="ctr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  <a:tabLst>
                <a:tab pos="914400" algn="l"/>
              </a:tabLs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For use with a Supplier Invoice Request (SIR), the column called "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</a:rPr>
              <a:t>Supplier Invoice Usage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" must have a 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</a:rPr>
              <a:t>Yes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800100" marR="0" lvl="1" indent="-342900" fontAlgn="ctr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  <a:tabLst>
                <a:tab pos="914400" algn="l"/>
              </a:tabLs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For use for requisitions, the column "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</a:rPr>
              <a:t>Procurement Usage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" must have a 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</a:rPr>
              <a:t>Yes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800100" marR="0" lvl="1" indent="-342900" fontAlgn="ctr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  <a:tabLst>
                <a:tab pos="914400" algn="l"/>
              </a:tabLs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marR="0" lvl="1" indent="-342900" fontAlgn="ctr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  <a:tabLst>
                <a:tab pos="914400" algn="l"/>
              </a:tabLst>
            </a:pP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marR="0" lvl="1" indent="-342900" fontAlgn="ctr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  <a:tabLst>
                <a:tab pos="914400" algn="l"/>
              </a:tabLs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marR="0" lvl="1" indent="-342900" fontAlgn="ctr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  <a:tabLst>
                <a:tab pos="914400" algn="l"/>
              </a:tabLst>
            </a:pP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marR="0" lvl="1" indent="-342900" fontAlgn="ctr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  <a:tabLst>
                <a:tab pos="9144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72898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33136" y="7219"/>
            <a:ext cx="8406064" cy="1447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pPr algn="l"/>
            <a:r>
              <a:rPr lang="en-US" altLang="en-US" sz="2800" kern="0" dirty="0">
                <a:latin typeface="Arial Rounded MT Bold" panose="020F0704030504030204" pitchFamily="34" charset="0"/>
                <a:cs typeface="Arial" panose="020B0604020202020204" pitchFamily="34" charset="0"/>
              </a:rPr>
              <a:t>How to view a list of available spend categories </a:t>
            </a:r>
            <a:endParaRPr lang="en-US" sz="2800" kern="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idx="4294967295"/>
          </p:nvPr>
        </p:nvSpPr>
        <p:spPr bwMode="auto">
          <a:xfrm>
            <a:off x="481842" y="1219200"/>
            <a:ext cx="8218487" cy="347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00050" fontAlgn="ctr">
              <a:buFont typeface="+mj-lt"/>
              <a:buAutoNum type="alphaUcPeriod" startAt="7"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Can also use filters located in the column headings.  For example, you can filter to show all spend categories enabled for Procurement by clicking in the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Procurement Usage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heading and selecting the value 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Yes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then &lt;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filter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&gt;. </a:t>
            </a:r>
          </a:p>
          <a:p>
            <a:pPr marL="400050" fontAlgn="ctr">
              <a:buFont typeface="+mj-lt"/>
              <a:buAutoNum type="alphaUcPeriod" startAt="7"/>
            </a:pPr>
            <a:endParaRPr lang="en-US" altLang="en-US" sz="1600" dirty="0">
              <a:ea typeface="Calibri" panose="020F0502020204030204" pitchFamily="34" charset="0"/>
            </a:endParaRPr>
          </a:p>
          <a:p>
            <a:pPr marL="400050" fontAlgn="ctr">
              <a:buFont typeface="+mj-lt"/>
              <a:buAutoNum type="alphaUcPeriod" startAt="7"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00050" fontAlgn="ctr">
              <a:buFont typeface="+mj-lt"/>
              <a:buAutoNum type="alphaUcPeriod" startAt="7"/>
            </a:pPr>
            <a:endParaRPr lang="en-US" altLang="en-US" sz="1600" dirty="0">
              <a:ea typeface="Calibri" panose="020F0502020204030204" pitchFamily="34" charset="0"/>
            </a:endParaRPr>
          </a:p>
          <a:p>
            <a:pPr marL="400050" fontAlgn="ctr">
              <a:buFont typeface="+mj-lt"/>
              <a:buAutoNum type="alphaUcPeriod" startAt="7"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00050" fontAlgn="ctr">
              <a:buFont typeface="+mj-lt"/>
              <a:buAutoNum type="alphaUcPeriod" startAt="7"/>
            </a:pPr>
            <a:endParaRPr lang="en-US" altLang="en-US" sz="1600" dirty="0">
              <a:ea typeface="Calibri" panose="020F0502020204030204" pitchFamily="34" charset="0"/>
            </a:endParaRPr>
          </a:p>
          <a:p>
            <a:pPr marL="400050" fontAlgn="ctr">
              <a:buFont typeface="+mj-lt"/>
              <a:buAutoNum type="alphaUcPeriod" startAt="7"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00050" fontAlgn="ctr">
              <a:buFont typeface="+mj-lt"/>
              <a:buAutoNum type="alphaUcPeriod" startAt="7"/>
            </a:pPr>
            <a:r>
              <a:rPr lang="en-US" altLang="en-US" sz="1600" dirty="0">
                <a:ea typeface="Calibri" panose="020F0502020204030204" pitchFamily="34" charset="0"/>
              </a:rPr>
              <a:t>H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00050" fontAlgn="ctr">
              <a:buFont typeface="+mj-lt"/>
              <a:buAutoNum type="alphaUcPeriod" startAt="7"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1" descr="Machine generated alternative text:&#10;Ad Hoc &#10;Us-age &#10;•t ASWding &#10;Fitter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2819400" cy="420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92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5153E2-2B8A-49F3-89FD-0A98A3016CC9}"/>
              </a:ext>
            </a:extLst>
          </p:cNvPr>
          <p:cNvSpPr txBox="1"/>
          <p:nvPr/>
        </p:nvSpPr>
        <p:spPr>
          <a:xfrm>
            <a:off x="2400300" y="41910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Questions</a:t>
            </a:r>
            <a:r>
              <a:rPr lang="en-US" dirty="0"/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32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91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24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63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tatus xmlns="445c0127-97e6-4ecf-8763-62a3d9444353">In Build</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108eeeb8665d8e084ebb628891056e6d">
  <xsd:schema xmlns:xsd="http://www.w3.org/2001/XMLSchema" xmlns:p="http://schemas.microsoft.com/office/2006/metadata/properties" xmlns:ns2="445c0127-97e6-4ecf-8763-62a3d9444353" targetNamespace="http://schemas.microsoft.com/office/2006/metadata/properties" ma:root="true" ma:fieldsID="67fc13db787d5e920f87b6a691640e83" ns2:_="">
    <xsd:import namespace="445c0127-97e6-4ecf-8763-62a3d9444353"/>
    <xsd:element name="properties">
      <xsd:complexType>
        <xsd:sequence>
          <xsd:element name="documentManagement">
            <xsd:complexType>
              <xsd:all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5c0127-97e6-4ecf-8763-62a3d9444353" elementFormDefault="qualified">
    <xsd:import namespace="http://schemas.microsoft.com/office/2006/documentManagement/types"/>
    <xsd:element name="Status" ma:index="8" nillable="true" ma:displayName="Status" ma:default="In Build" ma:format="Dropdown" ma:internalName="Status">
      <xsd:simpleType>
        <xsd:restriction base="dms:Choice">
          <xsd:enumeration value="In Build"/>
          <xsd:enumeration value="Ready for Testing"/>
          <xsd:enumeration value="In Process"/>
          <xsd:enumeration value="Completed - With Errors"/>
          <xsd:enumeration value="Completed - Without Err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Props1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650506-E0D1-4842-AE4E-075A8982DE02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445c0127-97e6-4ecf-8763-62a3d944435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1A2773B-34BB-4B2F-95B1-ED89D2318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c0127-97e6-4ecf-8763-62a3d944435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59077</TotalTime>
  <Words>169</Words>
  <Application>Microsoft Office PowerPoint</Application>
  <PresentationFormat>On-screen Show (4:3)</PresentationFormat>
  <Paragraphs>45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Rounded MT Bold</vt:lpstr>
      <vt:lpstr>Calibri</vt:lpstr>
      <vt:lpstr>MS Pゴシック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EDUCAUSE 2007</dc:subject>
  <dc:creator>Jim Dobbertin, Doug Wylie, John Barden</dc:creator>
  <cp:lastModifiedBy>Brock, Jill</cp:lastModifiedBy>
  <cp:revision>3037</cp:revision>
  <cp:lastPrinted>2018-05-02T18:43:29Z</cp:lastPrinted>
  <dcterms:created xsi:type="dcterms:W3CDTF">2007-09-21T12:15:26Z</dcterms:created>
  <dcterms:modified xsi:type="dcterms:W3CDTF">2019-03-14T12:04:59Z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</Properties>
</file>