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79" r:id="rId5"/>
  </p:sldMasterIdLst>
  <p:notesMasterIdLst>
    <p:notesMasterId r:id="rId9"/>
  </p:notesMasterIdLst>
  <p:handoutMasterIdLst>
    <p:handoutMasterId r:id="rId10"/>
  </p:handoutMasterIdLst>
  <p:sldIdLst>
    <p:sldId id="1125" r:id="rId6"/>
    <p:sldId id="1126" r:id="rId7"/>
    <p:sldId id="1127" r:id="rId8"/>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4" userDrawn="1">
          <p15:clr>
            <a:srgbClr val="A4A3A4"/>
          </p15:clr>
        </p15:guide>
        <p15:guide id="2" pos="2164" userDrawn="1">
          <p15:clr>
            <a:srgbClr val="A4A3A4"/>
          </p15:clr>
        </p15:guide>
        <p15:guide id="3" orient="horz" pos="2880" userDrawn="1">
          <p15:clr>
            <a:srgbClr val="A4A3A4"/>
          </p15:clr>
        </p15:guide>
        <p15:guide id="4" pos="2161" userDrawn="1">
          <p15:clr>
            <a:srgbClr val="A4A3A4"/>
          </p15:clr>
        </p15:guide>
        <p15:guide id="5" orient="horz" pos="2865" userDrawn="1">
          <p15:clr>
            <a:srgbClr val="A4A3A4"/>
          </p15:clr>
        </p15:guide>
        <p15:guide id="6" orient="horz" pos="2861" userDrawn="1">
          <p15:clr>
            <a:srgbClr val="A4A3A4"/>
          </p15:clr>
        </p15:guide>
        <p15:guide id="7" orient="horz" pos="2932" userDrawn="1">
          <p15:clr>
            <a:srgbClr val="A4A3A4"/>
          </p15:clr>
        </p15:guide>
        <p15:guide id="8" orient="horz" pos="2928" userDrawn="1">
          <p15:clr>
            <a:srgbClr val="A4A3A4"/>
          </p15:clr>
        </p15:guide>
        <p15:guide id="9" orient="horz" pos="2913" userDrawn="1">
          <p15:clr>
            <a:srgbClr val="A4A3A4"/>
          </p15:clr>
        </p15:guide>
        <p15:guide id="10" orient="horz" pos="2909" userDrawn="1">
          <p15:clr>
            <a:srgbClr val="A4A3A4"/>
          </p15:clr>
        </p15:guide>
        <p15:guide id="11" pos="2213" userDrawn="1">
          <p15:clr>
            <a:srgbClr val="A4A3A4"/>
          </p15:clr>
        </p15:guide>
        <p15:guide id="1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 id="1" name="Taylor, Ryan" initials="TR" lastIdx="1" clrIdx="1">
    <p:extLst>
      <p:ext uri="{19B8F6BF-5375-455C-9EA6-DF929625EA0E}">
        <p15:presenceInfo xmlns:p15="http://schemas.microsoft.com/office/powerpoint/2012/main" userId="S-1-5-21-1409082233-776561741-725345543-1657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76B4"/>
    <a:srgbClr val="003E74"/>
    <a:srgbClr val="FFCC00"/>
    <a:srgbClr val="FFFFFF"/>
    <a:srgbClr val="2C5D98"/>
    <a:srgbClr val="C7E68F"/>
    <a:srgbClr val="FFEB89"/>
    <a:srgbClr val="FFFFCC"/>
    <a:srgbClr val="E26A5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5405" autoAdjust="0"/>
  </p:normalViewPr>
  <p:slideViewPr>
    <p:cSldViewPr>
      <p:cViewPr varScale="1">
        <p:scale>
          <a:sx n="115" d="100"/>
          <a:sy n="115" d="100"/>
        </p:scale>
        <p:origin x="1242" y="108"/>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884"/>
        <p:guide pos="2164"/>
        <p:guide orient="horz" pos="2880"/>
        <p:guide pos="2161"/>
        <p:guide orient="horz" pos="2865"/>
        <p:guide orient="horz" pos="2861"/>
        <p:guide orient="horz" pos="2932"/>
        <p:guide orient="horz" pos="2928"/>
        <p:guide orient="horz" pos="2913"/>
        <p:guide orient="horz" pos="2909"/>
        <p:guide pos="2213"/>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6-14T10:56:15.166" idx="1">
    <p:pos x="2780" y="642"/>
    <p:text>I'm not sure if you mean this in a business sense or an application restriction. There is no restriction in Workday that enforces this. Doing so would also prevent, say, and executive from delegating to their admin.</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5" y="2"/>
            <a:ext cx="3037628" cy="461804"/>
          </a:xfrm>
          <a:prstGeom prst="rect">
            <a:avLst/>
          </a:prstGeom>
        </p:spPr>
        <p:txBody>
          <a:bodyPr vert="horz" lIns="90926" tIns="45464" rIns="90926" bIns="45464" rtlCol="0"/>
          <a:lstStyle>
            <a:lvl1pPr algn="l">
              <a:defRPr sz="1200"/>
            </a:lvl1pPr>
          </a:lstStyle>
          <a:p>
            <a:endParaRPr lang="en-US" dirty="0"/>
          </a:p>
        </p:txBody>
      </p:sp>
      <p:sp>
        <p:nvSpPr>
          <p:cNvPr id="3" name="Date Placeholder 2"/>
          <p:cNvSpPr>
            <a:spLocks noGrp="1"/>
          </p:cNvSpPr>
          <p:nvPr>
            <p:ph type="dt" sz="quarter" idx="1"/>
          </p:nvPr>
        </p:nvSpPr>
        <p:spPr>
          <a:xfrm>
            <a:off x="3971195" y="2"/>
            <a:ext cx="3037628" cy="461804"/>
          </a:xfrm>
          <a:prstGeom prst="rect">
            <a:avLst/>
          </a:prstGeom>
        </p:spPr>
        <p:txBody>
          <a:bodyPr vert="horz" lIns="90926" tIns="45464" rIns="90926" bIns="45464" rtlCol="0"/>
          <a:lstStyle>
            <a:lvl1pPr algn="r">
              <a:defRPr sz="1200"/>
            </a:lvl1pPr>
          </a:lstStyle>
          <a:p>
            <a:fld id="{C5665B36-4B68-4038-B04C-4259637837E9}" type="datetimeFigureOut">
              <a:rPr lang="en-US" smtClean="0"/>
              <a:pPr/>
              <a:t>4/25/2019</a:t>
            </a:fld>
            <a:endParaRPr lang="en-US" dirty="0"/>
          </a:p>
        </p:txBody>
      </p:sp>
      <p:sp>
        <p:nvSpPr>
          <p:cNvPr id="4" name="Footer Placeholder 3"/>
          <p:cNvSpPr>
            <a:spLocks noGrp="1"/>
          </p:cNvSpPr>
          <p:nvPr>
            <p:ph type="ftr" sz="quarter" idx="2"/>
          </p:nvPr>
        </p:nvSpPr>
        <p:spPr>
          <a:xfrm>
            <a:off x="15" y="8772698"/>
            <a:ext cx="3037628" cy="461804"/>
          </a:xfrm>
          <a:prstGeom prst="rect">
            <a:avLst/>
          </a:prstGeom>
        </p:spPr>
        <p:txBody>
          <a:bodyPr vert="horz" lIns="90926" tIns="45464" rIns="90926" bIns="4546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195" y="8772698"/>
            <a:ext cx="3037628" cy="461804"/>
          </a:xfrm>
          <a:prstGeom prst="rect">
            <a:avLst/>
          </a:prstGeom>
        </p:spPr>
        <p:txBody>
          <a:bodyPr vert="horz" lIns="90926" tIns="45464" rIns="90926" bIns="45464"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5" y="2"/>
            <a:ext cx="3037628" cy="461804"/>
          </a:xfrm>
          <a:prstGeom prst="rect">
            <a:avLst/>
          </a:prstGeom>
        </p:spPr>
        <p:txBody>
          <a:bodyPr vert="horz" lIns="92435" tIns="46217" rIns="92435" bIns="46217" rtlCol="0"/>
          <a:lstStyle>
            <a:lvl1pPr algn="l">
              <a:defRPr sz="1200"/>
            </a:lvl1pPr>
          </a:lstStyle>
          <a:p>
            <a:pPr>
              <a:defRPr/>
            </a:pPr>
            <a:endParaRPr lang="en-US" dirty="0"/>
          </a:p>
        </p:txBody>
      </p:sp>
      <p:sp>
        <p:nvSpPr>
          <p:cNvPr id="3" name="Date Placeholder 2"/>
          <p:cNvSpPr>
            <a:spLocks noGrp="1"/>
          </p:cNvSpPr>
          <p:nvPr>
            <p:ph type="dt" idx="1"/>
          </p:nvPr>
        </p:nvSpPr>
        <p:spPr>
          <a:xfrm>
            <a:off x="3971195" y="2"/>
            <a:ext cx="3037628" cy="461804"/>
          </a:xfrm>
          <a:prstGeom prst="rect">
            <a:avLst/>
          </a:prstGeom>
        </p:spPr>
        <p:txBody>
          <a:bodyPr vert="horz" lIns="92435" tIns="46217" rIns="92435" bIns="46217" rtlCol="0"/>
          <a:lstStyle>
            <a:lvl1pPr algn="r">
              <a:defRPr sz="1200"/>
            </a:lvl1pPr>
          </a:lstStyle>
          <a:p>
            <a:pPr>
              <a:defRPr/>
            </a:pPr>
            <a:fld id="{B899B9D9-9514-4BB5-BD1B-84C8C666A399}" type="datetimeFigureOut">
              <a:rPr lang="en-US"/>
              <a:pPr>
                <a:defRPr/>
              </a:pPr>
              <a:t>4/25/2019</a:t>
            </a:fld>
            <a:endParaRPr lang="en-US" dirty="0"/>
          </a:p>
        </p:txBody>
      </p:sp>
      <p:sp>
        <p:nvSpPr>
          <p:cNvPr id="4" name="Slide Image Placeholder 3"/>
          <p:cNvSpPr>
            <a:spLocks noGrp="1" noRot="1" noChangeAspect="1"/>
          </p:cNvSpPr>
          <p:nvPr>
            <p:ph type="sldImg" idx="2"/>
          </p:nvPr>
        </p:nvSpPr>
        <p:spPr>
          <a:xfrm>
            <a:off x="1196975" y="692150"/>
            <a:ext cx="4618038" cy="3463925"/>
          </a:xfrm>
          <a:prstGeom prst="rect">
            <a:avLst/>
          </a:prstGeom>
          <a:noFill/>
          <a:ln w="12700">
            <a:solidFill>
              <a:prstClr val="black"/>
            </a:solidFill>
          </a:ln>
        </p:spPr>
        <p:txBody>
          <a:bodyPr vert="horz" lIns="92435" tIns="46217" rIns="92435" bIns="46217" rtlCol="0" anchor="ctr"/>
          <a:lstStyle/>
          <a:p>
            <a:pPr lvl="0"/>
            <a:endParaRPr lang="en-US" noProof="0" dirty="0"/>
          </a:p>
        </p:txBody>
      </p:sp>
      <p:sp>
        <p:nvSpPr>
          <p:cNvPr id="5" name="Notes Placeholder 4"/>
          <p:cNvSpPr>
            <a:spLocks noGrp="1"/>
          </p:cNvSpPr>
          <p:nvPr>
            <p:ph type="body" sz="quarter" idx="3"/>
          </p:nvPr>
        </p:nvSpPr>
        <p:spPr>
          <a:xfrm>
            <a:off x="701361" y="4387143"/>
            <a:ext cx="5607684" cy="4156234"/>
          </a:xfrm>
          <a:prstGeom prst="rect">
            <a:avLst/>
          </a:prstGeom>
        </p:spPr>
        <p:txBody>
          <a:bodyPr vert="horz" lIns="92435" tIns="46217" rIns="92435" bIns="4621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5" y="8772698"/>
            <a:ext cx="3037628" cy="461804"/>
          </a:xfrm>
          <a:prstGeom prst="rect">
            <a:avLst/>
          </a:prstGeom>
        </p:spPr>
        <p:txBody>
          <a:bodyPr vert="horz" lIns="92435" tIns="46217" rIns="92435" bIns="46217"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1195" y="8772698"/>
            <a:ext cx="3037628" cy="461804"/>
          </a:xfrm>
          <a:prstGeom prst="rect">
            <a:avLst/>
          </a:prstGeom>
        </p:spPr>
        <p:txBody>
          <a:bodyPr vert="horz" lIns="92435" tIns="46217" rIns="92435" bIns="46217"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72212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comments" Target="../comments/commen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762000"/>
          </a:xfrm>
        </p:spPr>
        <p:txBody>
          <a:bodyPr/>
          <a:lstStyle/>
          <a:p>
            <a:r>
              <a:rPr lang="en-US" sz="4000" dirty="0"/>
              <a:t>Workday Delegation Instructions</a:t>
            </a:r>
          </a:p>
        </p:txBody>
      </p:sp>
      <p:pic>
        <p:nvPicPr>
          <p:cNvPr id="3" name="Picture 2"/>
          <p:cNvPicPr>
            <a:picLocks noChangeAspect="1"/>
          </p:cNvPicPr>
          <p:nvPr/>
        </p:nvPicPr>
        <p:blipFill>
          <a:blip r:embed="rId2"/>
          <a:stretch>
            <a:fillRect/>
          </a:stretch>
        </p:blipFill>
        <p:spPr>
          <a:xfrm>
            <a:off x="4963715" y="1600200"/>
            <a:ext cx="2427685" cy="1290305"/>
          </a:xfrm>
          <a:prstGeom prst="rect">
            <a:avLst/>
          </a:prstGeom>
        </p:spPr>
      </p:pic>
      <p:sp>
        <p:nvSpPr>
          <p:cNvPr id="4" name="TextBox 3"/>
          <p:cNvSpPr txBox="1"/>
          <p:nvPr/>
        </p:nvSpPr>
        <p:spPr>
          <a:xfrm>
            <a:off x="395990" y="762000"/>
            <a:ext cx="4151025" cy="4247317"/>
          </a:xfrm>
          <a:prstGeom prst="rect">
            <a:avLst/>
          </a:prstGeom>
          <a:noFill/>
        </p:spPr>
        <p:txBody>
          <a:bodyPr wrap="square" rtlCol="0">
            <a:spAutoFit/>
          </a:bodyPr>
          <a:lstStyle/>
          <a:p>
            <a:pPr lvl="0" eaLnBrk="0" hangingPunct="0">
              <a:tabLst>
                <a:tab pos="377825" algn="l"/>
              </a:tabLst>
            </a:pPr>
            <a:r>
              <a:rPr lang="en-US" altLang="en-US" sz="1400" b="1" u="sng" dirty="0">
                <a:latin typeface="Arial" panose="020B0604020202020204" pitchFamily="34" charset="0"/>
                <a:ea typeface="Arial" panose="020B0604020202020204" pitchFamily="34" charset="0"/>
              </a:rPr>
              <a:t>Delegation Guidelines:</a:t>
            </a:r>
          </a:p>
          <a:p>
            <a:pPr marL="171450" lvl="0" indent="-171450" eaLnBrk="0" hangingPunct="0">
              <a:buFont typeface="Arial" panose="020B0604020202020204" pitchFamily="34" charset="0"/>
              <a:buChar char="•"/>
              <a:tabLst>
                <a:tab pos="377825" algn="l"/>
              </a:tabLst>
            </a:pPr>
            <a:r>
              <a:rPr lang="en-US" altLang="en-US" sz="1200" dirty="0">
                <a:solidFill>
                  <a:srgbClr val="FF0000"/>
                </a:solidFill>
                <a:ea typeface="Arial" panose="020B0604020202020204" pitchFamily="34" charset="0"/>
              </a:rPr>
              <a:t>Delegations can only be performed to another user that has the same role as the current user</a:t>
            </a:r>
          </a:p>
          <a:p>
            <a:pPr marL="171450" lvl="0" indent="-171450" eaLnBrk="0" hangingPunct="0">
              <a:buFont typeface="Arial" panose="020B0604020202020204" pitchFamily="34" charset="0"/>
              <a:buChar char="•"/>
              <a:tabLst>
                <a:tab pos="377825" algn="l"/>
              </a:tabLst>
            </a:pPr>
            <a:r>
              <a:rPr lang="en-US" altLang="en-US" sz="1200" dirty="0">
                <a:ea typeface="Arial" panose="020B0604020202020204" pitchFamily="34" charset="0"/>
              </a:rPr>
              <a:t>Delegating an approval task does not absolve the person delegating the task of their responsibilities.  They are still accountable for the delegate’s actions as it related to the delegated task.</a:t>
            </a:r>
          </a:p>
          <a:p>
            <a:pPr marL="171450" lvl="0" indent="-171450" eaLnBrk="0" hangingPunct="0">
              <a:buFont typeface="Arial" panose="020B0604020202020204" pitchFamily="34" charset="0"/>
              <a:buChar char="•"/>
              <a:tabLst>
                <a:tab pos="377825" algn="l"/>
              </a:tabLst>
            </a:pPr>
            <a:r>
              <a:rPr lang="en-US" altLang="en-US" sz="1200" dirty="0">
                <a:ea typeface="Arial" panose="020B0604020202020204" pitchFamily="34" charset="0"/>
              </a:rPr>
              <a:t>Delegates will start receiving the delegated tasks only when </a:t>
            </a:r>
            <a:r>
              <a:rPr lang="en-US" altLang="en-US" sz="1200" i="1" u="sng" dirty="0">
                <a:ea typeface="Arial" panose="020B0604020202020204" pitchFamily="34" charset="0"/>
              </a:rPr>
              <a:t>new</a:t>
            </a:r>
            <a:r>
              <a:rPr lang="en-US" altLang="en-US" sz="1200" dirty="0">
                <a:ea typeface="Arial" panose="020B0604020202020204" pitchFamily="34" charset="0"/>
              </a:rPr>
              <a:t> transactions are initiated.  Any transactions </a:t>
            </a:r>
            <a:r>
              <a:rPr lang="en-US" altLang="en-US" sz="1200" i="1" u="sng" dirty="0">
                <a:ea typeface="Arial" panose="020B0604020202020204" pitchFamily="34" charset="0"/>
              </a:rPr>
              <a:t>already initiated </a:t>
            </a:r>
            <a:r>
              <a:rPr lang="en-US" altLang="en-US" sz="1200" dirty="0">
                <a:ea typeface="Arial" panose="020B0604020202020204" pitchFamily="34" charset="0"/>
              </a:rPr>
              <a:t>will continue to flow to the original user.</a:t>
            </a:r>
            <a:endParaRPr lang="en-US" altLang="en-US" sz="1400" dirty="0"/>
          </a:p>
          <a:p>
            <a:pPr marL="171450" lvl="0" indent="-171450" eaLnBrk="0" hangingPunct="0">
              <a:buFont typeface="Arial" panose="020B0604020202020204" pitchFamily="34" charset="0"/>
              <a:buChar char="•"/>
              <a:tabLst>
                <a:tab pos="377825" algn="l"/>
              </a:tabLst>
            </a:pPr>
            <a:r>
              <a:rPr lang="en-US" sz="1200" dirty="0"/>
              <a:t>Attach any supporting files, such as an email message accompanying the requested delegation change, to be included as part of the business process event.</a:t>
            </a:r>
          </a:p>
          <a:p>
            <a:pPr marL="171450" lvl="0" indent="-171450" eaLnBrk="0" hangingPunct="0">
              <a:buFont typeface="Arial" panose="020B0604020202020204" pitchFamily="34" charset="0"/>
              <a:buChar char="•"/>
              <a:tabLst>
                <a:tab pos="377825" algn="l"/>
              </a:tabLst>
            </a:pPr>
            <a:r>
              <a:rPr lang="en-US" sz="1200" dirty="0"/>
              <a:t>Both you and either the delegate or the alternate delegate receive confirmation notifications when the delegations go into effect.</a:t>
            </a:r>
          </a:p>
          <a:p>
            <a:pPr marL="171450" lvl="0" indent="-171450" eaLnBrk="0" hangingPunct="0">
              <a:buFont typeface="Arial" panose="020B0604020202020204" pitchFamily="34" charset="0"/>
              <a:buChar char="•"/>
              <a:tabLst>
                <a:tab pos="377825" algn="l"/>
              </a:tabLst>
            </a:pPr>
            <a:r>
              <a:rPr lang="en-US" sz="1200" dirty="0"/>
              <a:t>Delegates can also request reassignment for any delegated tasks, but they cannot delegate any delegated tasks to another worker.</a:t>
            </a:r>
          </a:p>
          <a:p>
            <a:pPr marL="171450" lvl="0" indent="-171450" eaLnBrk="0" hangingPunct="0">
              <a:buFont typeface="Arial" panose="020B0604020202020204" pitchFamily="34" charset="0"/>
              <a:buChar char="•"/>
              <a:tabLst>
                <a:tab pos="377825" algn="l"/>
              </a:tabLst>
            </a:pPr>
            <a:r>
              <a:rPr lang="en-US" altLang="en-US" sz="1200" dirty="0"/>
              <a:t>Any delegated tasks will be recorded in the Process History with the words “</a:t>
            </a:r>
            <a:r>
              <a:rPr lang="en-US" sz="1200" dirty="0"/>
              <a:t>On Behalf of”, followed by the name of the delegator.</a:t>
            </a:r>
            <a:endParaRPr lang="en-US" altLang="en-US" sz="1200" dirty="0"/>
          </a:p>
        </p:txBody>
      </p:sp>
      <p:pic>
        <p:nvPicPr>
          <p:cNvPr id="6" name="Picture 5"/>
          <p:cNvPicPr>
            <a:picLocks noChangeAspect="1"/>
          </p:cNvPicPr>
          <p:nvPr/>
        </p:nvPicPr>
        <p:blipFill>
          <a:blip r:embed="rId3"/>
          <a:stretch>
            <a:fillRect/>
          </a:stretch>
        </p:blipFill>
        <p:spPr>
          <a:xfrm>
            <a:off x="4876800" y="3172646"/>
            <a:ext cx="2133600" cy="1221117"/>
          </a:xfrm>
          <a:prstGeom prst="rect">
            <a:avLst/>
          </a:prstGeom>
        </p:spPr>
      </p:pic>
      <p:sp>
        <p:nvSpPr>
          <p:cNvPr id="13" name="TextBox 12"/>
          <p:cNvSpPr txBox="1"/>
          <p:nvPr/>
        </p:nvSpPr>
        <p:spPr>
          <a:xfrm>
            <a:off x="4724400" y="838200"/>
            <a:ext cx="4151025" cy="6586418"/>
          </a:xfrm>
          <a:prstGeom prst="rect">
            <a:avLst/>
          </a:prstGeom>
          <a:noFill/>
        </p:spPr>
        <p:txBody>
          <a:bodyPr wrap="square" rtlCol="0">
            <a:spAutoFit/>
          </a:bodyPr>
          <a:lstStyle/>
          <a:p>
            <a:pPr lvl="0" eaLnBrk="0" hangingPunct="0">
              <a:tabLst>
                <a:tab pos="377825" algn="l"/>
              </a:tabLst>
            </a:pPr>
            <a:r>
              <a:rPr lang="en-US" altLang="en-US" sz="1400" b="1" u="sng" dirty="0"/>
              <a:t>My Delegations (continued):</a:t>
            </a:r>
          </a:p>
          <a:p>
            <a:pPr marL="228600" indent="-228600">
              <a:buFont typeface="+mj-lt"/>
              <a:buAutoNum type="arabicPeriod"/>
            </a:pPr>
            <a:r>
              <a:rPr lang="en-US" sz="1200" dirty="0"/>
              <a:t>To view current delegations or to create new delegations, search on “My Delegations” in the search box in Workday</a:t>
            </a:r>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AutoNum type="arabicPeriod"/>
            </a:pPr>
            <a:endParaRPr lang="en-US" sz="1200" dirty="0"/>
          </a:p>
          <a:p>
            <a:endParaRPr lang="en-US" sz="1200" dirty="0"/>
          </a:p>
          <a:p>
            <a:pPr marL="228600" indent="-228600">
              <a:buFont typeface="+mj-lt"/>
              <a:buAutoNum type="arabicPeriod" startAt="2"/>
            </a:pPr>
            <a:r>
              <a:rPr lang="en-US" sz="1200" dirty="0"/>
              <a:t>Select the “Manage Delegations” button</a:t>
            </a:r>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r>
              <a:rPr lang="en-US" sz="1200" dirty="0" smtClean="0"/>
              <a:t>Delegations require a </a:t>
            </a:r>
            <a:r>
              <a:rPr lang="en-US" sz="1200" dirty="0"/>
              <a:t>specific date range, enter the start and end date. </a:t>
            </a:r>
            <a:r>
              <a:rPr lang="en-US" sz="1200" dirty="0" smtClean="0"/>
              <a:t>To </a:t>
            </a:r>
            <a:r>
              <a:rPr lang="en-US" sz="1200" dirty="0"/>
              <a:t>delegate for a single day, enter the same Begin Date and End Date.</a:t>
            </a:r>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a:p>
            <a:pPr marL="228600" indent="-228600">
              <a:buFont typeface="+mj-lt"/>
              <a:buAutoNum type="arabicPeriod" startAt="2"/>
            </a:pPr>
            <a:endParaRPr lang="en-US" sz="1200" dirty="0"/>
          </a:p>
        </p:txBody>
      </p:sp>
      <p:pic>
        <p:nvPicPr>
          <p:cNvPr id="5" name="Picture 4"/>
          <p:cNvPicPr>
            <a:picLocks noChangeAspect="1"/>
          </p:cNvPicPr>
          <p:nvPr/>
        </p:nvPicPr>
        <p:blipFill>
          <a:blip r:embed="rId4"/>
          <a:stretch>
            <a:fillRect/>
          </a:stretch>
        </p:blipFill>
        <p:spPr>
          <a:xfrm>
            <a:off x="4876800" y="5174136"/>
            <a:ext cx="2533650" cy="1069247"/>
          </a:xfrm>
          <a:prstGeom prst="rect">
            <a:avLst/>
          </a:prstGeom>
        </p:spPr>
      </p:pic>
    </p:spTree>
    <p:extLst>
      <p:ext uri="{BB962C8B-B14F-4D97-AF65-F5344CB8AC3E}">
        <p14:creationId xmlns:p14="http://schemas.microsoft.com/office/powerpoint/2010/main" val="4225254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2667000" y="5486400"/>
            <a:ext cx="838200" cy="2286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MS Pゴシック" pitchFamily="-92" charset="-128"/>
            </a:endParaRPr>
          </a:p>
        </p:txBody>
      </p:sp>
      <p:sp>
        <p:nvSpPr>
          <p:cNvPr id="13" name="Title 1"/>
          <p:cNvSpPr>
            <a:spLocks noGrp="1"/>
          </p:cNvSpPr>
          <p:nvPr>
            <p:ph type="title"/>
          </p:nvPr>
        </p:nvSpPr>
        <p:spPr>
          <a:xfrm>
            <a:off x="685800" y="76200"/>
            <a:ext cx="7772400" cy="762000"/>
          </a:xfrm>
        </p:spPr>
        <p:txBody>
          <a:bodyPr/>
          <a:lstStyle/>
          <a:p>
            <a:r>
              <a:rPr lang="en-US" sz="4000" dirty="0"/>
              <a:t>Workday Delegation Instructions</a:t>
            </a:r>
          </a:p>
        </p:txBody>
      </p:sp>
      <p:sp>
        <p:nvSpPr>
          <p:cNvPr id="15" name="TextBox 14"/>
          <p:cNvSpPr txBox="1"/>
          <p:nvPr/>
        </p:nvSpPr>
        <p:spPr>
          <a:xfrm>
            <a:off x="4495799" y="914400"/>
            <a:ext cx="4151025" cy="3262432"/>
          </a:xfrm>
          <a:prstGeom prst="rect">
            <a:avLst/>
          </a:prstGeom>
          <a:noFill/>
        </p:spPr>
        <p:txBody>
          <a:bodyPr wrap="square" rtlCol="0">
            <a:spAutoFit/>
          </a:bodyPr>
          <a:lstStyle/>
          <a:p>
            <a:pPr lvl="0" eaLnBrk="0" hangingPunct="0">
              <a:tabLst>
                <a:tab pos="377825" algn="l"/>
              </a:tabLst>
            </a:pPr>
            <a:r>
              <a:rPr lang="en-US" altLang="en-US" sz="1400" b="1" u="sng" dirty="0"/>
              <a:t>My Delegations (continued)</a:t>
            </a:r>
          </a:p>
          <a:p>
            <a:pPr marL="228600" indent="-228600">
              <a:buFont typeface="+mj-lt"/>
              <a:buAutoNum type="arabicPeriod" startAt="6"/>
            </a:pPr>
            <a:r>
              <a:rPr lang="en-US" sz="1200" dirty="0"/>
              <a:t>Select the business process that you want to delegate.  You can select “All Business Processes” or selected business processes (as displayed). Select “Retain Access to Delegated Tasks” in Inbox if you want to get notifications and access the tasks from your own Inbox as usual. If you retain access, then either you or your delegate can complete each task.</a:t>
            </a:r>
          </a:p>
          <a:p>
            <a:pPr marL="228600" indent="-228600">
              <a:buFont typeface="+mj-lt"/>
              <a:buAutoNum type="arabicPeriod" startAt="6"/>
            </a:pPr>
            <a:endParaRPr lang="en-US" sz="1200" dirty="0"/>
          </a:p>
          <a:p>
            <a:pPr marL="228600" indent="-228600">
              <a:buFont typeface="+mj-lt"/>
              <a:buAutoNum type="arabicPeriod" startAt="6"/>
            </a:pPr>
            <a:endParaRPr lang="en-US" sz="1200" dirty="0"/>
          </a:p>
          <a:p>
            <a:pPr marL="228600" indent="-228600">
              <a:buFont typeface="+mj-lt"/>
              <a:buAutoNum type="arabicPeriod" startAt="6"/>
            </a:pPr>
            <a:endParaRPr lang="en-US" sz="1200" dirty="0"/>
          </a:p>
          <a:p>
            <a:pPr marL="228600" indent="-228600">
              <a:buFont typeface="+mj-lt"/>
              <a:buAutoNum type="arabicPeriod" startAt="6"/>
            </a:pPr>
            <a:endParaRPr lang="en-US" sz="1200" dirty="0"/>
          </a:p>
          <a:p>
            <a:pPr marL="228600" indent="-228600">
              <a:buFont typeface="+mj-lt"/>
              <a:buAutoNum type="arabicPeriod" startAt="6"/>
            </a:pPr>
            <a:endParaRPr lang="en-US" sz="1200" dirty="0"/>
          </a:p>
          <a:p>
            <a:pPr marL="228600" indent="-228600">
              <a:buFont typeface="+mj-lt"/>
              <a:buAutoNum type="arabicPeriod" startAt="6"/>
            </a:pPr>
            <a:endParaRPr lang="en-US" sz="1200" dirty="0"/>
          </a:p>
          <a:p>
            <a:pPr marL="228600" indent="-228600">
              <a:buFont typeface="+mj-lt"/>
              <a:buAutoNum type="arabicPeriod" startAt="6"/>
            </a:pPr>
            <a:endParaRPr lang="en-US" sz="1200" dirty="0"/>
          </a:p>
          <a:p>
            <a:pPr marL="228600" indent="-228600">
              <a:buFont typeface="+mj-lt"/>
              <a:buAutoNum type="arabicPeriod" startAt="6"/>
            </a:pPr>
            <a:endParaRPr lang="en-US" sz="1200" dirty="0"/>
          </a:p>
          <a:p>
            <a:endParaRPr lang="en-US" sz="1200" dirty="0"/>
          </a:p>
        </p:txBody>
      </p:sp>
      <p:pic>
        <p:nvPicPr>
          <p:cNvPr id="5" name="Picture 4"/>
          <p:cNvPicPr>
            <a:picLocks noChangeAspect="1"/>
          </p:cNvPicPr>
          <p:nvPr/>
        </p:nvPicPr>
        <p:blipFill>
          <a:blip r:embed="rId2"/>
          <a:stretch>
            <a:fillRect/>
          </a:stretch>
        </p:blipFill>
        <p:spPr>
          <a:xfrm>
            <a:off x="685800" y="4700487"/>
            <a:ext cx="1847850" cy="1524309"/>
          </a:xfrm>
          <a:prstGeom prst="rect">
            <a:avLst/>
          </a:prstGeom>
        </p:spPr>
      </p:pic>
      <p:sp>
        <p:nvSpPr>
          <p:cNvPr id="17" name="TextBox 16"/>
          <p:cNvSpPr txBox="1"/>
          <p:nvPr/>
        </p:nvSpPr>
        <p:spPr>
          <a:xfrm>
            <a:off x="228600" y="914400"/>
            <a:ext cx="4151025" cy="3493264"/>
          </a:xfrm>
          <a:prstGeom prst="rect">
            <a:avLst/>
          </a:prstGeom>
          <a:noFill/>
        </p:spPr>
        <p:txBody>
          <a:bodyPr wrap="square" rtlCol="0">
            <a:spAutoFit/>
          </a:bodyPr>
          <a:lstStyle/>
          <a:p>
            <a:pPr lvl="0" eaLnBrk="0" hangingPunct="0">
              <a:tabLst>
                <a:tab pos="377825" algn="l"/>
              </a:tabLst>
            </a:pPr>
            <a:r>
              <a:rPr lang="en-US" altLang="en-US" sz="1400" b="1" u="sng" dirty="0"/>
              <a:t>My Delegations (continued)</a:t>
            </a:r>
          </a:p>
          <a:p>
            <a:pPr marL="228600" indent="-228600">
              <a:buFont typeface="+mj-lt"/>
              <a:buAutoNum type="arabicPeriod" startAt="4"/>
            </a:pPr>
            <a:r>
              <a:rPr lang="en-US" sz="1200" dirty="0"/>
              <a:t>Delegates can be one of three types:</a:t>
            </a:r>
          </a:p>
          <a:p>
            <a:pPr marL="685800" lvl="1" indent="-228600">
              <a:buFont typeface="+mj-lt"/>
              <a:buAutoNum type="alphaLcParenR"/>
            </a:pPr>
            <a:r>
              <a:rPr lang="en-US" sz="1050" dirty="0"/>
              <a:t>Peers – anyone that reports to the same manager as you</a:t>
            </a:r>
          </a:p>
          <a:p>
            <a:pPr marL="685800" lvl="1" indent="-228600">
              <a:buFont typeface="+mj-lt"/>
              <a:buAutoNum type="alphaLcParenR"/>
            </a:pPr>
            <a:r>
              <a:rPr lang="en-US" sz="1050" dirty="0"/>
              <a:t>Superiors – anyone from your manager and up in the same management chain of command</a:t>
            </a:r>
          </a:p>
          <a:p>
            <a:pPr marL="685800" lvl="1" indent="-228600">
              <a:buFont typeface="+mj-lt"/>
              <a:buAutoNum type="alphaLcParenR"/>
            </a:pPr>
            <a:r>
              <a:rPr lang="en-US" sz="1050" dirty="0"/>
              <a:t>Subordinates – anyone that reports to you or anyone that reports to any of your peers</a:t>
            </a:r>
          </a:p>
          <a:p>
            <a:pPr marL="228600" indent="-228600">
              <a:buFont typeface="+mj-lt"/>
              <a:buAutoNum type="arabicPeriod" startAt="5"/>
            </a:pPr>
            <a:endParaRPr lang="en-US" sz="1200" dirty="0"/>
          </a:p>
          <a:p>
            <a:pPr marL="228600" indent="-228600">
              <a:buFont typeface="+mj-lt"/>
              <a:buAutoNum type="arabicPeriod" startAt="5"/>
            </a:pPr>
            <a:endParaRPr lang="en-US" sz="1200" dirty="0"/>
          </a:p>
          <a:p>
            <a:pPr marL="685800" lvl="1" indent="-228600">
              <a:buFont typeface="+mj-lt"/>
              <a:buAutoNum type="arabicPeriod" startAt="5"/>
            </a:pPr>
            <a:endParaRPr lang="en-US" sz="1200" dirty="0"/>
          </a:p>
          <a:p>
            <a:pPr marL="228600" indent="-228600">
              <a:buFont typeface="+mj-lt"/>
              <a:buAutoNum type="arabicPeriod" startAt="5"/>
            </a:pPr>
            <a:endParaRPr lang="en-US" sz="1200" dirty="0"/>
          </a:p>
          <a:p>
            <a:pPr marL="228600" indent="-228600">
              <a:buFont typeface="+mj-lt"/>
              <a:buAutoNum type="arabicPeriod" startAt="5"/>
            </a:pPr>
            <a:endParaRPr lang="en-US" sz="1200" dirty="0"/>
          </a:p>
          <a:p>
            <a:pPr marL="228600" indent="-228600">
              <a:buFont typeface="+mj-lt"/>
              <a:buAutoNum type="arabicPeriod" startAt="5"/>
            </a:pPr>
            <a:endParaRPr lang="en-US" sz="1200" dirty="0"/>
          </a:p>
          <a:p>
            <a:pPr marL="228600" indent="-228600">
              <a:buFont typeface="+mj-lt"/>
              <a:buAutoNum type="arabicPeriod" startAt="5"/>
            </a:pPr>
            <a:endParaRPr lang="en-US" sz="1200" dirty="0"/>
          </a:p>
          <a:p>
            <a:pPr marL="228600" indent="-228600">
              <a:buFont typeface="+mj-lt"/>
              <a:buAutoNum type="arabicPeriod" startAt="5"/>
            </a:pPr>
            <a:endParaRPr lang="en-US" sz="1200" dirty="0"/>
          </a:p>
          <a:p>
            <a:pPr marL="228600" indent="-228600">
              <a:buFont typeface="+mj-lt"/>
              <a:buAutoNum type="arabicPeriod" startAt="5"/>
            </a:pPr>
            <a:r>
              <a:rPr lang="en-US" sz="1200" dirty="0"/>
              <a:t>Select the delegate.  </a:t>
            </a:r>
            <a:r>
              <a:rPr lang="en-US" sz="1200" dirty="0" smtClean="0"/>
              <a:t>Uncheck the “Use Default Alternate” unless you wish for your tasks to be sent to the Alternate </a:t>
            </a:r>
            <a:r>
              <a:rPr lang="en-US" sz="1200" smtClean="0"/>
              <a:t>Delegate listed.</a:t>
            </a:r>
            <a:endParaRPr lang="en-US" sz="1200" dirty="0"/>
          </a:p>
        </p:txBody>
      </p:sp>
      <p:pic>
        <p:nvPicPr>
          <p:cNvPr id="18" name="Picture 17"/>
          <p:cNvPicPr>
            <a:picLocks noChangeAspect="1"/>
          </p:cNvPicPr>
          <p:nvPr/>
        </p:nvPicPr>
        <p:blipFill>
          <a:blip r:embed="rId3"/>
          <a:stretch>
            <a:fillRect/>
          </a:stretch>
        </p:blipFill>
        <p:spPr>
          <a:xfrm>
            <a:off x="685800" y="2286000"/>
            <a:ext cx="1673197" cy="1313852"/>
          </a:xfrm>
          <a:prstGeom prst="rect">
            <a:avLst/>
          </a:prstGeom>
        </p:spPr>
      </p:pic>
      <p:pic>
        <p:nvPicPr>
          <p:cNvPr id="2" name="Picture 1"/>
          <p:cNvPicPr>
            <a:picLocks noChangeAspect="1"/>
          </p:cNvPicPr>
          <p:nvPr/>
        </p:nvPicPr>
        <p:blipFill>
          <a:blip r:embed="rId4"/>
          <a:stretch>
            <a:fillRect/>
          </a:stretch>
        </p:blipFill>
        <p:spPr>
          <a:xfrm>
            <a:off x="4822166" y="2523990"/>
            <a:ext cx="2700067" cy="1490662"/>
          </a:xfrm>
          <a:prstGeom prst="rect">
            <a:avLst/>
          </a:prstGeom>
        </p:spPr>
      </p:pic>
      <p:pic>
        <p:nvPicPr>
          <p:cNvPr id="1026" name="Picture 1" descr="image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22166" y="4253032"/>
            <a:ext cx="2763689" cy="1877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4760624" y="3957243"/>
            <a:ext cx="3886200" cy="276999"/>
          </a:xfrm>
          <a:prstGeom prst="rect">
            <a:avLst/>
          </a:prstGeom>
          <a:noFill/>
        </p:spPr>
        <p:txBody>
          <a:bodyPr wrap="square" rtlCol="0">
            <a:spAutoFit/>
          </a:bodyPr>
          <a:lstStyle/>
          <a:p>
            <a:r>
              <a:rPr lang="en-US" sz="1200" dirty="0" smtClean="0"/>
              <a:t>For Procurement tasks, select the following:</a:t>
            </a:r>
            <a:endParaRPr lang="en-US" sz="1200" dirty="0"/>
          </a:p>
        </p:txBody>
      </p:sp>
    </p:spTree>
    <p:extLst>
      <p:ext uri="{BB962C8B-B14F-4D97-AF65-F5344CB8AC3E}">
        <p14:creationId xmlns:p14="http://schemas.microsoft.com/office/powerpoint/2010/main" val="1095497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0" y="1752600"/>
            <a:ext cx="4572000" cy="1200329"/>
          </a:xfrm>
          <a:prstGeom prst="rect">
            <a:avLst/>
          </a:prstGeom>
        </p:spPr>
        <p:txBody>
          <a:bodyPr>
            <a:spAutoFit/>
          </a:bodyPr>
          <a:lstStyle/>
          <a:p>
            <a:pPr marL="228600" indent="-228600">
              <a:buFont typeface="+mj-lt"/>
              <a:buAutoNum type="arabicPeriod" startAt="7"/>
            </a:pPr>
            <a:r>
              <a:rPr lang="en-US" dirty="0"/>
              <a:t>Press the “Submit” button to process the delegation, or press “Save for Later” in the event that you are not ready to have the delegation in effect at that time</a:t>
            </a:r>
          </a:p>
        </p:txBody>
      </p:sp>
      <p:sp>
        <p:nvSpPr>
          <p:cNvPr id="3" name="Rectangle 2"/>
          <p:cNvSpPr/>
          <p:nvPr/>
        </p:nvSpPr>
        <p:spPr>
          <a:xfrm>
            <a:off x="685799" y="457200"/>
            <a:ext cx="8001001" cy="707886"/>
          </a:xfrm>
          <a:prstGeom prst="rect">
            <a:avLst/>
          </a:prstGeom>
          <a:ln>
            <a:solidFill>
              <a:schemeClr val="tx2"/>
            </a:solidFill>
          </a:ln>
        </p:spPr>
        <p:txBody>
          <a:bodyPr wrap="square">
            <a:spAutoFit/>
          </a:bodyPr>
          <a:lstStyle/>
          <a:p>
            <a:r>
              <a:rPr lang="en-US" sz="4000" dirty="0">
                <a:solidFill>
                  <a:schemeClr val="tx2"/>
                </a:solidFill>
              </a:rPr>
              <a:t>Workday Delegation Instructions</a:t>
            </a:r>
          </a:p>
        </p:txBody>
      </p:sp>
      <p:pic>
        <p:nvPicPr>
          <p:cNvPr id="4" name="Picture 3"/>
          <p:cNvPicPr>
            <a:picLocks noChangeAspect="1"/>
          </p:cNvPicPr>
          <p:nvPr/>
        </p:nvPicPr>
        <p:blipFill>
          <a:blip r:embed="rId2"/>
          <a:stretch>
            <a:fillRect/>
          </a:stretch>
        </p:blipFill>
        <p:spPr>
          <a:xfrm>
            <a:off x="2514600" y="3352800"/>
            <a:ext cx="3213914" cy="2162088"/>
          </a:xfrm>
          <a:prstGeom prst="rect">
            <a:avLst/>
          </a:prstGeom>
        </p:spPr>
      </p:pic>
    </p:spTree>
    <p:extLst>
      <p:ext uri="{BB962C8B-B14F-4D97-AF65-F5344CB8AC3E}">
        <p14:creationId xmlns:p14="http://schemas.microsoft.com/office/powerpoint/2010/main" val="2923814142"/>
      </p:ext>
    </p:extLst>
  </p:cSld>
  <p:clrMapOvr>
    <a:masterClrMapping/>
  </p:clrMapOvr>
</p:sld>
</file>

<file path=ppt/theme/theme1.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Status xmlns="445c0127-97e6-4ecf-8763-62a3d9444353">In Build</Statu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Props1.xml><?xml version="1.0" encoding="utf-8"?>
<ds:datastoreItem xmlns:ds="http://schemas.openxmlformats.org/officeDocument/2006/customXml" ds:itemID="{8CE1EC6E-7DEE-40A7-8470-13A775BFD7B1}">
  <ds:schemaRefs>
    <ds:schemaRef ds:uri="http://schemas.microsoft.com/sharepoint/v3/contenttype/forms"/>
  </ds:schemaRefs>
</ds:datastoreItem>
</file>

<file path=customXml/itemProps2.xml><?xml version="1.0" encoding="utf-8"?>
<ds:datastoreItem xmlns:ds="http://schemas.openxmlformats.org/officeDocument/2006/customXml" ds:itemID="{57650506-E0D1-4842-AE4E-075A8982DE02}">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445c0127-97e6-4ecf-8763-62a3d9444353"/>
    <ds:schemaRef ds:uri="http://www.w3.org/XML/1998/namespace"/>
  </ds:schemaRefs>
</ds:datastoreItem>
</file>

<file path=customXml/itemProps3.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590AE3C2-51D7-4772-85EF-99B26ACECB13}">
  <ds:schemaRefs>
    <ds:schemaRef ds:uri="urn:sharePointPublishingRcaProperties"/>
  </ds:schemaRefs>
</ds:datastoreItem>
</file>

<file path=docProps/app.xml><?xml version="1.0" encoding="utf-8"?>
<Properties xmlns="http://schemas.openxmlformats.org/officeDocument/2006/extended-properties" xmlns:vt="http://schemas.openxmlformats.org/officeDocument/2006/docPropsVTypes">
  <Template/>
  <TotalTime>56764</TotalTime>
  <Words>444</Words>
  <Application>Microsoft Office PowerPoint</Application>
  <PresentationFormat>On-screen Show (4:3)</PresentationFormat>
  <Paragraphs>65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MS Pゴシック</vt:lpstr>
      <vt:lpstr>Times New Roman</vt:lpstr>
      <vt:lpstr>Wingdings</vt:lpstr>
      <vt:lpstr>1_Office Theme</vt:lpstr>
      <vt:lpstr>Workday Delegation Instructions</vt:lpstr>
      <vt:lpstr>Workday Delegation Instructions</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Flotteron, Debbie</cp:lastModifiedBy>
  <cp:revision>2957</cp:revision>
  <cp:lastPrinted>2018-06-07T20:09:08Z</cp:lastPrinted>
  <dcterms:created xsi:type="dcterms:W3CDTF">2007-09-21T12:15:26Z</dcterms:created>
  <dcterms:modified xsi:type="dcterms:W3CDTF">2019-04-25T12:09:55Z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