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79" r:id="rId5"/>
  </p:sldMasterIdLst>
  <p:notesMasterIdLst>
    <p:notesMasterId r:id="rId42"/>
  </p:notesMasterIdLst>
  <p:handoutMasterIdLst>
    <p:handoutMasterId r:id="rId43"/>
  </p:handoutMasterIdLst>
  <p:sldIdLst>
    <p:sldId id="942" r:id="rId6"/>
    <p:sldId id="976" r:id="rId7"/>
    <p:sldId id="941" r:id="rId8"/>
    <p:sldId id="977" r:id="rId9"/>
    <p:sldId id="978" r:id="rId10"/>
    <p:sldId id="1006" r:id="rId11"/>
    <p:sldId id="997" r:id="rId12"/>
    <p:sldId id="992" r:id="rId13"/>
    <p:sldId id="1011" r:id="rId14"/>
    <p:sldId id="965" r:id="rId15"/>
    <p:sldId id="984" r:id="rId16"/>
    <p:sldId id="1010" r:id="rId17"/>
    <p:sldId id="1009" r:id="rId18"/>
    <p:sldId id="999" r:id="rId19"/>
    <p:sldId id="1000" r:id="rId20"/>
    <p:sldId id="1001" r:id="rId21"/>
    <p:sldId id="1002" r:id="rId22"/>
    <p:sldId id="1003" r:id="rId23"/>
    <p:sldId id="1004" r:id="rId24"/>
    <p:sldId id="1005" r:id="rId25"/>
    <p:sldId id="988" r:id="rId26"/>
    <p:sldId id="993" r:id="rId27"/>
    <p:sldId id="944" r:id="rId28"/>
    <p:sldId id="959" r:id="rId29"/>
    <p:sldId id="1007" r:id="rId30"/>
    <p:sldId id="971" r:id="rId31"/>
    <p:sldId id="1008" r:id="rId32"/>
    <p:sldId id="994" r:id="rId33"/>
    <p:sldId id="995" r:id="rId34"/>
    <p:sldId id="996" r:id="rId35"/>
    <p:sldId id="974" r:id="rId36"/>
    <p:sldId id="980" r:id="rId37"/>
    <p:sldId id="989" r:id="rId38"/>
    <p:sldId id="983" r:id="rId39"/>
    <p:sldId id="985" r:id="rId40"/>
    <p:sldId id="986" r:id="rId41"/>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89" userDrawn="1">
          <p15:clr>
            <a:srgbClr val="A4A3A4"/>
          </p15:clr>
        </p15:guide>
        <p15:guide id="3" orient="horz" pos="2923" userDrawn="1">
          <p15:clr>
            <a:srgbClr val="A4A3A4"/>
          </p15:clr>
        </p15:guide>
        <p15:guide id="4" pos="2185" userDrawn="1">
          <p15:clr>
            <a:srgbClr val="A4A3A4"/>
          </p15:clr>
        </p15:guide>
        <p15:guide id="5" orient="horz" pos="2908" userDrawn="1">
          <p15:clr>
            <a:srgbClr val="A4A3A4"/>
          </p15:clr>
        </p15:guide>
        <p15:guide id="6" orient="horz" pos="29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 id="1" name="Sophill Butler" initials="SB" lastIdx="18" clrIdx="1">
    <p:extLst>
      <p:ext uri="{19B8F6BF-5375-455C-9EA6-DF929625EA0E}">
        <p15:presenceInfo xmlns:p15="http://schemas.microsoft.com/office/powerpoint/2012/main" userId="S::sbutler@huronconsultinggroup.com::9e89bf94-b0cf-4d8a-b954-aa40e8f08202" providerId="AD"/>
      </p:ext>
    </p:extLst>
  </p:cmAuthor>
  <p:cmAuthor id="2" name="Flotteron, Debbie" initials="FD" lastIdx="1" clrIdx="2">
    <p:extLst>
      <p:ext uri="{19B8F6BF-5375-455C-9EA6-DF929625EA0E}">
        <p15:presenceInfo xmlns:p15="http://schemas.microsoft.com/office/powerpoint/2012/main" userId="S-1-5-21-329068152-583907252-725345543-36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D98"/>
    <a:srgbClr val="FFCC00"/>
    <a:srgbClr val="003E74"/>
    <a:srgbClr val="C7E68F"/>
    <a:srgbClr val="FFEB89"/>
    <a:srgbClr val="FFFFCC"/>
    <a:srgbClr val="E26A54"/>
    <a:srgbClr val="F2F2F2"/>
    <a:srgbClr val="2F589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6395" autoAdjust="0"/>
  </p:normalViewPr>
  <p:slideViewPr>
    <p:cSldViewPr>
      <p:cViewPr varScale="1">
        <p:scale>
          <a:sx n="111" d="100"/>
          <a:sy n="111" d="100"/>
        </p:scale>
        <p:origin x="16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6" d="100"/>
          <a:sy n="86" d="100"/>
        </p:scale>
        <p:origin x="3822" y="96"/>
      </p:cViewPr>
      <p:guideLst>
        <p:guide orient="horz" pos="2927"/>
        <p:guide pos="2189"/>
        <p:guide orient="horz" pos="2923"/>
        <p:guide pos="2185"/>
        <p:guide orient="horz" pos="2908"/>
        <p:guide orient="horz" pos="29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2A045-F0F1-4212-9FE8-754235DD9812}" type="doc">
      <dgm:prSet loTypeId="urn:microsoft.com/office/officeart/2005/8/layout/hChevron3" loCatId="process" qsTypeId="urn:microsoft.com/office/officeart/2005/8/quickstyle/simple1" qsCatId="simple" csTypeId="urn:microsoft.com/office/officeart/2005/8/colors/accent1_4" csCatId="accent1" phldr="1"/>
      <dgm:spPr/>
    </dgm:pt>
    <dgm:pt modelId="{5BFC84E4-210E-4C74-B564-AA2B5FAB9F00}">
      <dgm:prSet phldrT="[Text]"/>
      <dgm:spPr/>
      <dgm:t>
        <a:bodyPr/>
        <a:lstStyle/>
        <a:p>
          <a:r>
            <a:rPr lang="en-US" dirty="0" smtClean="0">
              <a:latin typeface="Arial" panose="020B0604020202020204" pitchFamily="34" charset="0"/>
              <a:cs typeface="Arial" panose="020B0604020202020204" pitchFamily="34" charset="0"/>
            </a:rPr>
            <a:t>Prepare</a:t>
          </a:r>
        </a:p>
      </dgm:t>
    </dgm:pt>
    <dgm:pt modelId="{00921539-BE16-4DFA-907E-021671FA48E3}" type="parTrans" cxnId="{FF56319D-6AD3-4D36-8FA8-34C66F075819}">
      <dgm:prSet/>
      <dgm:spPr/>
      <dgm:t>
        <a:bodyPr/>
        <a:lstStyle/>
        <a:p>
          <a:endParaRPr lang="en-US"/>
        </a:p>
      </dgm:t>
    </dgm:pt>
    <dgm:pt modelId="{1910FE18-23E0-4799-BF08-84AA86696F77}" type="sibTrans" cxnId="{FF56319D-6AD3-4D36-8FA8-34C66F075819}">
      <dgm:prSet/>
      <dgm:spPr/>
      <dgm:t>
        <a:bodyPr/>
        <a:lstStyle/>
        <a:p>
          <a:endParaRPr lang="en-US"/>
        </a:p>
      </dgm:t>
    </dgm:pt>
    <dgm:pt modelId="{FB1AFC20-5E4B-49EE-AE9E-B6E455CE2F7F}">
      <dgm:prSet phldrT="[Text]"/>
      <dgm:spPr/>
      <dgm:t>
        <a:bodyPr/>
        <a:lstStyle/>
        <a:p>
          <a:r>
            <a:rPr lang="en-US" dirty="0">
              <a:latin typeface="Arial" panose="020B0604020202020204" pitchFamily="34" charset="0"/>
              <a:cs typeface="Arial" panose="020B0604020202020204" pitchFamily="34" charset="0"/>
            </a:rPr>
            <a:t>User Acceptance Test 1, 2</a:t>
          </a:r>
        </a:p>
      </dgm:t>
    </dgm:pt>
    <dgm:pt modelId="{BE9CBD29-E44F-4E08-82FA-498C250E58E6}" type="parTrans" cxnId="{D6BC02BD-FC50-4DB0-AC29-754CF13D447C}">
      <dgm:prSet/>
      <dgm:spPr/>
      <dgm:t>
        <a:bodyPr/>
        <a:lstStyle/>
        <a:p>
          <a:endParaRPr lang="en-US"/>
        </a:p>
      </dgm:t>
    </dgm:pt>
    <dgm:pt modelId="{6C451B9B-D56E-41E7-B6C6-C019ED36C668}" type="sibTrans" cxnId="{D6BC02BD-FC50-4DB0-AC29-754CF13D447C}">
      <dgm:prSet/>
      <dgm:spPr/>
      <dgm:t>
        <a:bodyPr/>
        <a:lstStyle/>
        <a:p>
          <a:endParaRPr lang="en-US"/>
        </a:p>
      </dgm:t>
    </dgm:pt>
    <dgm:pt modelId="{0DEC9FAE-B71C-4323-9635-7E79177E8ADC}">
      <dgm:prSet phldrT="[Text]"/>
      <dgm:spPr/>
      <dgm:t>
        <a:bodyPr/>
        <a:lstStyle/>
        <a:p>
          <a:r>
            <a:rPr lang="en-US" dirty="0">
              <a:latin typeface="Arial" panose="020B0604020202020204" pitchFamily="34" charset="0"/>
              <a:cs typeface="Arial" panose="020B0604020202020204" pitchFamily="34" charset="0"/>
            </a:rPr>
            <a:t>Pilot Groups </a:t>
          </a:r>
        </a:p>
        <a:p>
          <a:r>
            <a:rPr lang="en-US" dirty="0">
              <a:latin typeface="Arial" panose="020B0604020202020204" pitchFamily="34" charset="0"/>
              <a:cs typeface="Arial" panose="020B0604020202020204" pitchFamily="34" charset="0"/>
            </a:rPr>
            <a:t>1 and 2</a:t>
          </a:r>
        </a:p>
      </dgm:t>
    </dgm:pt>
    <dgm:pt modelId="{87D62B7C-23D3-4B29-998F-0D999FE03FBD}" type="parTrans" cxnId="{3B070DE3-02C4-4B36-8F0D-4FAACC39491C}">
      <dgm:prSet/>
      <dgm:spPr/>
      <dgm:t>
        <a:bodyPr/>
        <a:lstStyle/>
        <a:p>
          <a:endParaRPr lang="en-US"/>
        </a:p>
      </dgm:t>
    </dgm:pt>
    <dgm:pt modelId="{D5047D7C-80B3-4B2F-9B20-278976F7D91A}" type="sibTrans" cxnId="{3B070DE3-02C4-4B36-8F0D-4FAACC39491C}">
      <dgm:prSet/>
      <dgm:spPr/>
      <dgm:t>
        <a:bodyPr/>
        <a:lstStyle/>
        <a:p>
          <a:endParaRPr lang="en-US"/>
        </a:p>
      </dgm:t>
    </dgm:pt>
    <dgm:pt modelId="{C7D78891-236F-4FFB-BD59-DE5F71DBDD8A}">
      <dgm:prSet/>
      <dgm:spPr/>
      <dgm:t>
        <a:bodyPr/>
        <a:lstStyle/>
        <a:p>
          <a:r>
            <a:rPr lang="en-US" dirty="0">
              <a:latin typeface="Arial" panose="020B0604020202020204" pitchFamily="34" charset="0"/>
              <a:cs typeface="Arial" panose="020B0604020202020204" pitchFamily="34" charset="0"/>
            </a:rPr>
            <a:t>System Roll Out </a:t>
          </a:r>
        </a:p>
        <a:p>
          <a:r>
            <a:rPr lang="en-US" dirty="0">
              <a:latin typeface="Arial" panose="020B0604020202020204" pitchFamily="34" charset="0"/>
              <a:cs typeface="Arial" panose="020B0604020202020204" pitchFamily="34" charset="0"/>
            </a:rPr>
            <a:t>1, 2, </a:t>
          </a:r>
          <a:r>
            <a:rPr lang="en-US" dirty="0" smtClean="0">
              <a:latin typeface="Arial" panose="020B0604020202020204" pitchFamily="34" charset="0"/>
              <a:cs typeface="Arial" panose="020B0604020202020204" pitchFamily="34" charset="0"/>
            </a:rPr>
            <a:t>3, …</a:t>
          </a:r>
          <a:endParaRPr lang="en-US" dirty="0">
            <a:latin typeface="Arial" panose="020B0604020202020204" pitchFamily="34" charset="0"/>
            <a:cs typeface="Arial" panose="020B0604020202020204" pitchFamily="34" charset="0"/>
          </a:endParaRPr>
        </a:p>
      </dgm:t>
    </dgm:pt>
    <dgm:pt modelId="{839162F9-EB6F-428F-89FE-3C5D5B38B131}" type="parTrans" cxnId="{A496CB6C-D678-466C-9B7B-23F15B0F6B6F}">
      <dgm:prSet/>
      <dgm:spPr/>
      <dgm:t>
        <a:bodyPr/>
        <a:lstStyle/>
        <a:p>
          <a:endParaRPr lang="en-US"/>
        </a:p>
      </dgm:t>
    </dgm:pt>
    <dgm:pt modelId="{0CDE3ECF-565E-4658-AE0A-B0D00466547E}" type="sibTrans" cxnId="{A496CB6C-D678-466C-9B7B-23F15B0F6B6F}">
      <dgm:prSet/>
      <dgm:spPr/>
      <dgm:t>
        <a:bodyPr/>
        <a:lstStyle/>
        <a:p>
          <a:endParaRPr lang="en-US"/>
        </a:p>
      </dgm:t>
    </dgm:pt>
    <dgm:pt modelId="{62E1FF6E-EDE1-4D2C-8FA2-9E2B377352EE}" type="pres">
      <dgm:prSet presAssocID="{C022A045-F0F1-4212-9FE8-754235DD9812}" presName="Name0" presStyleCnt="0">
        <dgm:presLayoutVars>
          <dgm:dir/>
          <dgm:resizeHandles val="exact"/>
        </dgm:presLayoutVars>
      </dgm:prSet>
      <dgm:spPr/>
    </dgm:pt>
    <dgm:pt modelId="{4B88DE30-BE02-4394-81AD-64C14A4AE0BC}" type="pres">
      <dgm:prSet presAssocID="{5BFC84E4-210E-4C74-B564-AA2B5FAB9F00}" presName="parTxOnly" presStyleLbl="node1" presStyleIdx="0" presStyleCnt="4">
        <dgm:presLayoutVars>
          <dgm:bulletEnabled val="1"/>
        </dgm:presLayoutVars>
      </dgm:prSet>
      <dgm:spPr/>
      <dgm:t>
        <a:bodyPr/>
        <a:lstStyle/>
        <a:p>
          <a:endParaRPr lang="en-US"/>
        </a:p>
      </dgm:t>
    </dgm:pt>
    <dgm:pt modelId="{8DAAF6E5-50EB-46A5-985A-B74F294AE309}" type="pres">
      <dgm:prSet presAssocID="{1910FE18-23E0-4799-BF08-84AA86696F77}" presName="parSpace" presStyleCnt="0"/>
      <dgm:spPr/>
    </dgm:pt>
    <dgm:pt modelId="{618A71AA-A518-4ADB-92F4-970688C5B295}" type="pres">
      <dgm:prSet presAssocID="{FB1AFC20-5E4B-49EE-AE9E-B6E455CE2F7F}" presName="parTxOnly" presStyleLbl="node1" presStyleIdx="1" presStyleCnt="4">
        <dgm:presLayoutVars>
          <dgm:bulletEnabled val="1"/>
        </dgm:presLayoutVars>
      </dgm:prSet>
      <dgm:spPr/>
      <dgm:t>
        <a:bodyPr/>
        <a:lstStyle/>
        <a:p>
          <a:endParaRPr lang="en-US"/>
        </a:p>
      </dgm:t>
    </dgm:pt>
    <dgm:pt modelId="{FFB279EB-675A-45A0-9635-0F17D8DCFD2D}" type="pres">
      <dgm:prSet presAssocID="{6C451B9B-D56E-41E7-B6C6-C019ED36C668}" presName="parSpace" presStyleCnt="0"/>
      <dgm:spPr/>
    </dgm:pt>
    <dgm:pt modelId="{62364550-980B-4F91-B84E-F3617A61D8A6}" type="pres">
      <dgm:prSet presAssocID="{0DEC9FAE-B71C-4323-9635-7E79177E8ADC}" presName="parTxOnly" presStyleLbl="node1" presStyleIdx="2" presStyleCnt="4">
        <dgm:presLayoutVars>
          <dgm:bulletEnabled val="1"/>
        </dgm:presLayoutVars>
      </dgm:prSet>
      <dgm:spPr/>
      <dgm:t>
        <a:bodyPr/>
        <a:lstStyle/>
        <a:p>
          <a:endParaRPr lang="en-US"/>
        </a:p>
      </dgm:t>
    </dgm:pt>
    <dgm:pt modelId="{BF59BAF2-6150-44FA-821E-E33168CBA027}" type="pres">
      <dgm:prSet presAssocID="{D5047D7C-80B3-4B2F-9B20-278976F7D91A}" presName="parSpace" presStyleCnt="0"/>
      <dgm:spPr/>
    </dgm:pt>
    <dgm:pt modelId="{CA76FB86-06C4-4EB9-AE7E-C97F0E21CFD8}" type="pres">
      <dgm:prSet presAssocID="{C7D78891-236F-4FFB-BD59-DE5F71DBDD8A}" presName="parTxOnly" presStyleLbl="node1" presStyleIdx="3" presStyleCnt="4">
        <dgm:presLayoutVars>
          <dgm:bulletEnabled val="1"/>
        </dgm:presLayoutVars>
      </dgm:prSet>
      <dgm:spPr/>
      <dgm:t>
        <a:bodyPr/>
        <a:lstStyle/>
        <a:p>
          <a:endParaRPr lang="en-US"/>
        </a:p>
      </dgm:t>
    </dgm:pt>
  </dgm:ptLst>
  <dgm:cxnLst>
    <dgm:cxn modelId="{CCA16079-7831-4FFE-B7F3-6A304C56283C}" type="presOf" srcId="{5BFC84E4-210E-4C74-B564-AA2B5FAB9F00}" destId="{4B88DE30-BE02-4394-81AD-64C14A4AE0BC}" srcOrd="0" destOrd="0" presId="urn:microsoft.com/office/officeart/2005/8/layout/hChevron3"/>
    <dgm:cxn modelId="{31D38F59-E184-4833-9CDC-09C4607E2FFF}" type="presOf" srcId="{C022A045-F0F1-4212-9FE8-754235DD9812}" destId="{62E1FF6E-EDE1-4D2C-8FA2-9E2B377352EE}" srcOrd="0" destOrd="0" presId="urn:microsoft.com/office/officeart/2005/8/layout/hChevron3"/>
    <dgm:cxn modelId="{A496CB6C-D678-466C-9B7B-23F15B0F6B6F}" srcId="{C022A045-F0F1-4212-9FE8-754235DD9812}" destId="{C7D78891-236F-4FFB-BD59-DE5F71DBDD8A}" srcOrd="3" destOrd="0" parTransId="{839162F9-EB6F-428F-89FE-3C5D5B38B131}" sibTransId="{0CDE3ECF-565E-4658-AE0A-B0D00466547E}"/>
    <dgm:cxn modelId="{CE0DB887-625B-43F6-B893-A9358E7BBB92}" type="presOf" srcId="{C7D78891-236F-4FFB-BD59-DE5F71DBDD8A}" destId="{CA76FB86-06C4-4EB9-AE7E-C97F0E21CFD8}" srcOrd="0" destOrd="0" presId="urn:microsoft.com/office/officeart/2005/8/layout/hChevron3"/>
    <dgm:cxn modelId="{3B070DE3-02C4-4B36-8F0D-4FAACC39491C}" srcId="{C022A045-F0F1-4212-9FE8-754235DD9812}" destId="{0DEC9FAE-B71C-4323-9635-7E79177E8ADC}" srcOrd="2" destOrd="0" parTransId="{87D62B7C-23D3-4B29-998F-0D999FE03FBD}" sibTransId="{D5047D7C-80B3-4B2F-9B20-278976F7D91A}"/>
    <dgm:cxn modelId="{00305FBB-B8B5-4AAD-942E-C0B3BE5AEB73}" type="presOf" srcId="{FB1AFC20-5E4B-49EE-AE9E-B6E455CE2F7F}" destId="{618A71AA-A518-4ADB-92F4-970688C5B295}" srcOrd="0" destOrd="0" presId="urn:microsoft.com/office/officeart/2005/8/layout/hChevron3"/>
    <dgm:cxn modelId="{F5768B91-860C-4AAA-A7C3-E472716F9E17}" type="presOf" srcId="{0DEC9FAE-B71C-4323-9635-7E79177E8ADC}" destId="{62364550-980B-4F91-B84E-F3617A61D8A6}" srcOrd="0" destOrd="0" presId="urn:microsoft.com/office/officeart/2005/8/layout/hChevron3"/>
    <dgm:cxn modelId="{D6BC02BD-FC50-4DB0-AC29-754CF13D447C}" srcId="{C022A045-F0F1-4212-9FE8-754235DD9812}" destId="{FB1AFC20-5E4B-49EE-AE9E-B6E455CE2F7F}" srcOrd="1" destOrd="0" parTransId="{BE9CBD29-E44F-4E08-82FA-498C250E58E6}" sibTransId="{6C451B9B-D56E-41E7-B6C6-C019ED36C668}"/>
    <dgm:cxn modelId="{FF56319D-6AD3-4D36-8FA8-34C66F075819}" srcId="{C022A045-F0F1-4212-9FE8-754235DD9812}" destId="{5BFC84E4-210E-4C74-B564-AA2B5FAB9F00}" srcOrd="0" destOrd="0" parTransId="{00921539-BE16-4DFA-907E-021671FA48E3}" sibTransId="{1910FE18-23E0-4799-BF08-84AA86696F77}"/>
    <dgm:cxn modelId="{8316879C-2061-43AB-BD7A-E28784ED3728}" type="presParOf" srcId="{62E1FF6E-EDE1-4D2C-8FA2-9E2B377352EE}" destId="{4B88DE30-BE02-4394-81AD-64C14A4AE0BC}" srcOrd="0" destOrd="0" presId="urn:microsoft.com/office/officeart/2005/8/layout/hChevron3"/>
    <dgm:cxn modelId="{69F6F77C-AFA6-4737-83C1-863C2FBA6453}" type="presParOf" srcId="{62E1FF6E-EDE1-4D2C-8FA2-9E2B377352EE}" destId="{8DAAF6E5-50EB-46A5-985A-B74F294AE309}" srcOrd="1" destOrd="0" presId="urn:microsoft.com/office/officeart/2005/8/layout/hChevron3"/>
    <dgm:cxn modelId="{9C6C7392-F778-46F3-9F9D-62D06D4BA5BF}" type="presParOf" srcId="{62E1FF6E-EDE1-4D2C-8FA2-9E2B377352EE}" destId="{618A71AA-A518-4ADB-92F4-970688C5B295}" srcOrd="2" destOrd="0" presId="urn:microsoft.com/office/officeart/2005/8/layout/hChevron3"/>
    <dgm:cxn modelId="{B12E3EDB-5928-40FD-87E0-D85C48EE7B25}" type="presParOf" srcId="{62E1FF6E-EDE1-4D2C-8FA2-9E2B377352EE}" destId="{FFB279EB-675A-45A0-9635-0F17D8DCFD2D}" srcOrd="3" destOrd="0" presId="urn:microsoft.com/office/officeart/2005/8/layout/hChevron3"/>
    <dgm:cxn modelId="{BF0D9394-1010-482A-9E46-1F4F63F123BC}" type="presParOf" srcId="{62E1FF6E-EDE1-4D2C-8FA2-9E2B377352EE}" destId="{62364550-980B-4F91-B84E-F3617A61D8A6}" srcOrd="4" destOrd="0" presId="urn:microsoft.com/office/officeart/2005/8/layout/hChevron3"/>
    <dgm:cxn modelId="{89E8B3D1-A0FF-47B2-8BDF-27FA8FE552D1}" type="presParOf" srcId="{62E1FF6E-EDE1-4D2C-8FA2-9E2B377352EE}" destId="{BF59BAF2-6150-44FA-821E-E33168CBA027}" srcOrd="5" destOrd="0" presId="urn:microsoft.com/office/officeart/2005/8/layout/hChevron3"/>
    <dgm:cxn modelId="{717EAE78-4FC1-4778-8C8A-94F19F9AEFF6}" type="presParOf" srcId="{62E1FF6E-EDE1-4D2C-8FA2-9E2B377352EE}" destId="{CA76FB86-06C4-4EB9-AE7E-C97F0E21CFD8}"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8DE30-BE02-4394-81AD-64C14A4AE0BC}">
      <dsp:nvSpPr>
        <dsp:cNvPr id="0" name=""/>
        <dsp:cNvSpPr/>
      </dsp:nvSpPr>
      <dsp:spPr>
        <a:xfrm>
          <a:off x="2407" y="1815650"/>
          <a:ext cx="2415248" cy="966099"/>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Prepare</a:t>
          </a:r>
        </a:p>
      </dsp:txBody>
      <dsp:txXfrm>
        <a:off x="2407" y="1815650"/>
        <a:ext cx="2173723" cy="966099"/>
      </dsp:txXfrm>
    </dsp:sp>
    <dsp:sp modelId="{618A71AA-A518-4ADB-92F4-970688C5B295}">
      <dsp:nvSpPr>
        <dsp:cNvPr id="0" name=""/>
        <dsp:cNvSpPr/>
      </dsp:nvSpPr>
      <dsp:spPr>
        <a:xfrm>
          <a:off x="1934606" y="1815650"/>
          <a:ext cx="2415248" cy="966099"/>
        </a:xfrm>
        <a:prstGeom prst="chevron">
          <a:avLst/>
        </a:prstGeom>
        <a:solidFill>
          <a:schemeClr val="accent1">
            <a:shade val="50000"/>
            <a:hueOff val="104739"/>
            <a:satOff val="-1999"/>
            <a:lumOff val="20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User Acceptance Test 1, 2</a:t>
          </a:r>
        </a:p>
      </dsp:txBody>
      <dsp:txXfrm>
        <a:off x="2417656" y="1815650"/>
        <a:ext cx="1449149" cy="966099"/>
      </dsp:txXfrm>
    </dsp:sp>
    <dsp:sp modelId="{62364550-980B-4F91-B84E-F3617A61D8A6}">
      <dsp:nvSpPr>
        <dsp:cNvPr id="0" name=""/>
        <dsp:cNvSpPr/>
      </dsp:nvSpPr>
      <dsp:spPr>
        <a:xfrm>
          <a:off x="3866805" y="1815650"/>
          <a:ext cx="2415248" cy="966099"/>
        </a:xfrm>
        <a:prstGeom prst="chevron">
          <a:avLst/>
        </a:prstGeom>
        <a:solidFill>
          <a:schemeClr val="accent1">
            <a:shade val="50000"/>
            <a:hueOff val="209478"/>
            <a:satOff val="-3997"/>
            <a:lumOff val="408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Pilot Groups </a:t>
          </a:r>
        </a:p>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1 and 2</a:t>
          </a:r>
        </a:p>
      </dsp:txBody>
      <dsp:txXfrm>
        <a:off x="4349855" y="1815650"/>
        <a:ext cx="1449149" cy="966099"/>
      </dsp:txXfrm>
    </dsp:sp>
    <dsp:sp modelId="{CA76FB86-06C4-4EB9-AE7E-C97F0E21CFD8}">
      <dsp:nvSpPr>
        <dsp:cNvPr id="0" name=""/>
        <dsp:cNvSpPr/>
      </dsp:nvSpPr>
      <dsp:spPr>
        <a:xfrm>
          <a:off x="5799004" y="1815650"/>
          <a:ext cx="2415248" cy="966099"/>
        </a:xfrm>
        <a:prstGeom prst="chevron">
          <a:avLst/>
        </a:prstGeom>
        <a:solidFill>
          <a:schemeClr val="accent1">
            <a:shade val="50000"/>
            <a:hueOff val="104739"/>
            <a:satOff val="-1999"/>
            <a:lumOff val="20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System Roll Out </a:t>
          </a:r>
        </a:p>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1, 2, </a:t>
          </a:r>
          <a:r>
            <a:rPr lang="en-US" sz="1900" kern="1200" dirty="0" smtClean="0">
              <a:latin typeface="Arial" panose="020B0604020202020204" pitchFamily="34" charset="0"/>
              <a:cs typeface="Arial" panose="020B0604020202020204" pitchFamily="34" charset="0"/>
            </a:rPr>
            <a:t>3, …</a:t>
          </a:r>
          <a:endParaRPr lang="en-US" sz="1900" kern="1200" dirty="0">
            <a:latin typeface="Arial" panose="020B0604020202020204" pitchFamily="34" charset="0"/>
            <a:cs typeface="Arial" panose="020B0604020202020204" pitchFamily="34" charset="0"/>
          </a:endParaRPr>
        </a:p>
      </dsp:txBody>
      <dsp:txXfrm>
        <a:off x="6282054" y="1815650"/>
        <a:ext cx="1449149" cy="96609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04610" cy="461010"/>
          </a:xfrm>
          <a:prstGeom prst="rect">
            <a:avLst/>
          </a:prstGeom>
        </p:spPr>
        <p:txBody>
          <a:bodyPr vert="horz" lIns="90939" tIns="45470" rIns="90939" bIns="45470" rtlCol="0"/>
          <a:lstStyle>
            <a:lvl1pPr algn="l">
              <a:defRPr sz="1200"/>
            </a:lvl1pPr>
          </a:lstStyle>
          <a:p>
            <a:endParaRPr lang="en-US" dirty="0"/>
          </a:p>
        </p:txBody>
      </p:sp>
      <p:sp>
        <p:nvSpPr>
          <p:cNvPr id="3" name="Date Placeholder 2"/>
          <p:cNvSpPr>
            <a:spLocks noGrp="1"/>
          </p:cNvSpPr>
          <p:nvPr>
            <p:ph type="dt" sz="quarter" idx="1"/>
          </p:nvPr>
        </p:nvSpPr>
        <p:spPr>
          <a:xfrm>
            <a:off x="3928026" y="3"/>
            <a:ext cx="3004610" cy="461010"/>
          </a:xfrm>
          <a:prstGeom prst="rect">
            <a:avLst/>
          </a:prstGeom>
        </p:spPr>
        <p:txBody>
          <a:bodyPr vert="horz" lIns="90939" tIns="45470" rIns="90939" bIns="45470" rtlCol="0"/>
          <a:lstStyle>
            <a:lvl1pPr algn="r">
              <a:defRPr sz="1200"/>
            </a:lvl1pPr>
          </a:lstStyle>
          <a:p>
            <a:fld id="{C5665B36-4B68-4038-B04C-4259637837E9}" type="datetimeFigureOut">
              <a:rPr lang="en-US" smtClean="0"/>
              <a:pPr/>
              <a:t>4/23/2019</a:t>
            </a:fld>
            <a:endParaRPr lang="en-US" dirty="0"/>
          </a:p>
        </p:txBody>
      </p:sp>
      <p:sp>
        <p:nvSpPr>
          <p:cNvPr id="4" name="Footer Placeholder 3"/>
          <p:cNvSpPr>
            <a:spLocks noGrp="1"/>
          </p:cNvSpPr>
          <p:nvPr>
            <p:ph type="ftr" sz="quarter" idx="2"/>
          </p:nvPr>
        </p:nvSpPr>
        <p:spPr>
          <a:xfrm>
            <a:off x="12" y="8757621"/>
            <a:ext cx="3004610" cy="461010"/>
          </a:xfrm>
          <a:prstGeom prst="rect">
            <a:avLst/>
          </a:prstGeom>
        </p:spPr>
        <p:txBody>
          <a:bodyPr vert="horz" lIns="90939" tIns="45470" rIns="90939" bIns="454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8026" y="8757621"/>
            <a:ext cx="3004610" cy="461010"/>
          </a:xfrm>
          <a:prstGeom prst="rect">
            <a:avLst/>
          </a:prstGeom>
        </p:spPr>
        <p:txBody>
          <a:bodyPr vert="horz" lIns="90939" tIns="45470" rIns="90939" bIns="45470"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04610" cy="461010"/>
          </a:xfrm>
          <a:prstGeom prst="rect">
            <a:avLst/>
          </a:prstGeom>
        </p:spPr>
        <p:txBody>
          <a:bodyPr vert="horz" lIns="92449" tIns="46224" rIns="92449" bIns="46224" rtlCol="0"/>
          <a:lstStyle>
            <a:lvl1pPr algn="l">
              <a:defRPr sz="1200"/>
            </a:lvl1pPr>
          </a:lstStyle>
          <a:p>
            <a:pPr>
              <a:defRPr/>
            </a:pPr>
            <a:endParaRPr lang="en-US" dirty="0"/>
          </a:p>
        </p:txBody>
      </p:sp>
      <p:sp>
        <p:nvSpPr>
          <p:cNvPr id="3" name="Date Placeholder 2"/>
          <p:cNvSpPr>
            <a:spLocks noGrp="1"/>
          </p:cNvSpPr>
          <p:nvPr>
            <p:ph type="dt" idx="1"/>
          </p:nvPr>
        </p:nvSpPr>
        <p:spPr>
          <a:xfrm>
            <a:off x="3928026" y="3"/>
            <a:ext cx="3004610" cy="461010"/>
          </a:xfrm>
          <a:prstGeom prst="rect">
            <a:avLst/>
          </a:prstGeom>
        </p:spPr>
        <p:txBody>
          <a:bodyPr vert="horz" lIns="92449" tIns="46224" rIns="92449" bIns="46224" rtlCol="0"/>
          <a:lstStyle>
            <a:lvl1pPr algn="r">
              <a:defRPr sz="1200"/>
            </a:lvl1pPr>
          </a:lstStyle>
          <a:p>
            <a:pPr>
              <a:defRPr/>
            </a:pPr>
            <a:fld id="{B899B9D9-9514-4BB5-BD1B-84C8C666A399}" type="datetimeFigureOut">
              <a:rPr lang="en-US"/>
              <a:pPr>
                <a:defRPr/>
              </a:pPr>
              <a:t>4/23/2019</a:t>
            </a:fld>
            <a:endParaRPr lang="en-US" dirty="0"/>
          </a:p>
        </p:txBody>
      </p:sp>
      <p:sp>
        <p:nvSpPr>
          <p:cNvPr id="4" name="Slide Image Placeholder 3"/>
          <p:cNvSpPr>
            <a:spLocks noGrp="1" noRot="1" noChangeAspect="1"/>
          </p:cNvSpPr>
          <p:nvPr>
            <p:ph type="sldImg" idx="2"/>
          </p:nvPr>
        </p:nvSpPr>
        <p:spPr>
          <a:xfrm>
            <a:off x="1163638" y="693738"/>
            <a:ext cx="4608512" cy="3457575"/>
          </a:xfrm>
          <a:prstGeom prst="rect">
            <a:avLst/>
          </a:prstGeom>
          <a:noFill/>
          <a:ln w="12700">
            <a:solidFill>
              <a:prstClr val="black"/>
            </a:solidFill>
          </a:ln>
        </p:spPr>
        <p:txBody>
          <a:bodyPr vert="horz" lIns="92449" tIns="46224" rIns="92449" bIns="46224" rtlCol="0" anchor="ctr"/>
          <a:lstStyle/>
          <a:p>
            <a:pPr lvl="0"/>
            <a:endParaRPr lang="en-US" noProof="0" dirty="0"/>
          </a:p>
        </p:txBody>
      </p:sp>
      <p:sp>
        <p:nvSpPr>
          <p:cNvPr id="5" name="Notes Placeholder 4"/>
          <p:cNvSpPr>
            <a:spLocks noGrp="1"/>
          </p:cNvSpPr>
          <p:nvPr>
            <p:ph type="body" sz="quarter" idx="3"/>
          </p:nvPr>
        </p:nvSpPr>
        <p:spPr>
          <a:xfrm>
            <a:off x="693737" y="4379602"/>
            <a:ext cx="5546731" cy="4149090"/>
          </a:xfrm>
          <a:prstGeom prst="rect">
            <a:avLst/>
          </a:prstGeom>
        </p:spPr>
        <p:txBody>
          <a:bodyPr vert="horz" lIns="92449" tIns="46224" rIns="92449" bIns="462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2" y="8757621"/>
            <a:ext cx="3004610" cy="461010"/>
          </a:xfrm>
          <a:prstGeom prst="rect">
            <a:avLst/>
          </a:prstGeom>
        </p:spPr>
        <p:txBody>
          <a:bodyPr vert="horz" lIns="92449" tIns="46224" rIns="92449" bIns="4622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28026" y="8757621"/>
            <a:ext cx="3004610" cy="461010"/>
          </a:xfrm>
          <a:prstGeom prst="rect">
            <a:avLst/>
          </a:prstGeom>
        </p:spPr>
        <p:txBody>
          <a:bodyPr vert="horz" lIns="92449" tIns="46224" rIns="92449" bIns="46224"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Dobbertin</a:t>
            </a:r>
            <a:r>
              <a:rPr lang="en-US" baseline="0" dirty="0" smtClean="0"/>
              <a:t> – Introduction and Kick Off</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a:t>
            </a:fld>
            <a:endParaRPr lang="en-US" dirty="0"/>
          </a:p>
        </p:txBody>
      </p:sp>
    </p:spTree>
    <p:extLst>
      <p:ext uri="{BB962C8B-B14F-4D97-AF65-F5344CB8AC3E}">
        <p14:creationId xmlns:p14="http://schemas.microsoft.com/office/powerpoint/2010/main" val="101906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 Sadoff-Herrick</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10</a:t>
            </a:fld>
            <a:endParaRPr lang="en-US" dirty="0"/>
          </a:p>
        </p:txBody>
      </p:sp>
    </p:spTree>
    <p:extLst>
      <p:ext uri="{BB962C8B-B14F-4D97-AF65-F5344CB8AC3E}">
        <p14:creationId xmlns:p14="http://schemas.microsoft.com/office/powerpoint/2010/main" val="363624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11</a:t>
            </a:fld>
            <a:endParaRPr lang="en-US" dirty="0">
              <a:solidFill>
                <a:prstClr val="black"/>
              </a:solidFill>
            </a:endParaRPr>
          </a:p>
        </p:txBody>
      </p:sp>
    </p:spTree>
    <p:extLst>
      <p:ext uri="{BB962C8B-B14F-4D97-AF65-F5344CB8AC3E}">
        <p14:creationId xmlns:p14="http://schemas.microsoft.com/office/powerpoint/2010/main" val="25315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Employees can be paid via a SIR for a limited list of transactions including royalty payments, study subject payments, and performance fees.</a:t>
            </a:r>
          </a:p>
          <a:p>
            <a:r>
              <a:rPr lang="en-US" dirty="0"/>
              <a:t>Performance fees are payments to someone who sings, plays an instrument, or DJs for a holiday party or similar event.</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13</a:t>
            </a:fld>
            <a:endParaRPr lang="en-US" dirty="0"/>
          </a:p>
        </p:txBody>
      </p:sp>
    </p:spTree>
    <p:extLst>
      <p:ext uri="{BB962C8B-B14F-4D97-AF65-F5344CB8AC3E}">
        <p14:creationId xmlns:p14="http://schemas.microsoft.com/office/powerpoint/2010/main" val="235472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a:t>The SIR cannot be used for payment of physician services. </a:t>
            </a:r>
            <a:r>
              <a:rPr lang="en-US" dirty="0"/>
              <a:t>Employee physicians are paid for services via Payroll and nonemployee physician services must be paid via Purchase Order. </a:t>
            </a:r>
          </a:p>
          <a:p>
            <a:pPr defTabSz="904433">
              <a:defRPr/>
            </a:pPr>
            <a:r>
              <a:rPr lang="en-US" baseline="0" dirty="0"/>
              <a:t>And, the SIR process cannot be </a:t>
            </a:r>
            <a:r>
              <a:rPr lang="en-US" dirty="0"/>
              <a:t>used for purchase of capital items which</a:t>
            </a:r>
            <a:r>
              <a:rPr lang="en-US" baseline="0" dirty="0"/>
              <a:t> </a:t>
            </a:r>
            <a:r>
              <a:rPr lang="en-US" dirty="0"/>
              <a:t>generally cost more than $1000, and have a life </a:t>
            </a:r>
            <a:r>
              <a:rPr lang="en-US" dirty="0">
                <a:solidFill>
                  <a:srgbClr val="FF0000"/>
                </a:solidFill>
              </a:rPr>
              <a:t>expectancy greater than one year</a:t>
            </a:r>
            <a:r>
              <a:rPr lang="en-US" dirty="0"/>
              <a:t>. </a:t>
            </a:r>
            <a:r>
              <a:rPr lang="en-US" dirty="0">
                <a:solidFill>
                  <a:srgbClr val="FF0000"/>
                </a:solidFill>
              </a:rPr>
              <a:t>All capital purchases must be on a Purchase Order.</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14</a:t>
            </a:fld>
            <a:endParaRPr lang="en-US" dirty="0"/>
          </a:p>
        </p:txBody>
      </p:sp>
    </p:spTree>
    <p:extLst>
      <p:ext uri="{BB962C8B-B14F-4D97-AF65-F5344CB8AC3E}">
        <p14:creationId xmlns:p14="http://schemas.microsoft.com/office/powerpoint/2010/main" val="253769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review the Supplier Invoice Request (SIR) process in more detail. It starts with entry of data traditionally associated with invoices and related Questionnaire to gather additional detail as well as ensure appropriate use of the SIR.</a:t>
            </a:r>
          </a:p>
          <a:p>
            <a:r>
              <a:rPr lang="en-US" dirty="0"/>
              <a:t>Once the SIR and Questionnaire are complete, they are submitted into the approval process which is very similar to the Requisition approval process.  Financial approval is always required and there may be multiple financial approvals needed depending on the dollar amount of the SIR.</a:t>
            </a:r>
          </a:p>
          <a:p>
            <a:r>
              <a:rPr lang="en-US" dirty="0"/>
              <a:t>Other approvals may be required based on the spend category or FAO utilized or if tax reporting information needs verification.</a:t>
            </a:r>
          </a:p>
          <a:p>
            <a:r>
              <a:rPr lang="en-US" dirty="0"/>
              <a:t>Once all required approvals are obtained the invoice is available to be settled and paid according to the Due Date.</a:t>
            </a:r>
          </a:p>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15</a:t>
            </a:fld>
            <a:endParaRPr lang="en-US" dirty="0"/>
          </a:p>
        </p:txBody>
      </p:sp>
    </p:spTree>
    <p:extLst>
      <p:ext uri="{BB962C8B-B14F-4D97-AF65-F5344CB8AC3E}">
        <p14:creationId xmlns:p14="http://schemas.microsoft.com/office/powerpoint/2010/main" val="2096731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are sure the supplier is available to be entered on your SIR, in order to prevent duplicate payments it is best to search for invoices and payments to that supplier prior to creating a supplier invoice request.  Use both the Invoice Requests and Invoice Lines reports to search for other activity already entered.</a:t>
            </a:r>
          </a:p>
          <a:p>
            <a:r>
              <a:rPr lang="en-US" dirty="0"/>
              <a:t>Once you are certain the invoice or payment has not already been entered, you can access the Create Supplier Invoice Request task from either the Supplier Accounts dashboard or by searching for the task in the global search box.  The Create Supplier Invoice Request Guide contains additional screenshots that demonstrate entry of the required information.</a:t>
            </a:r>
          </a:p>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16</a:t>
            </a:fld>
            <a:endParaRPr lang="en-US" dirty="0"/>
          </a:p>
        </p:txBody>
      </p:sp>
    </p:spTree>
    <p:extLst>
      <p:ext uri="{BB962C8B-B14F-4D97-AF65-F5344CB8AC3E}">
        <p14:creationId xmlns:p14="http://schemas.microsoft.com/office/powerpoint/2010/main" val="2316072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Click on each section to view additional information.</a:t>
            </a:r>
          </a:p>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17</a:t>
            </a:fld>
            <a:endParaRPr lang="en-US" dirty="0"/>
          </a:p>
        </p:txBody>
      </p:sp>
    </p:spTree>
    <p:extLst>
      <p:ext uri="{BB962C8B-B14F-4D97-AF65-F5344CB8AC3E}">
        <p14:creationId xmlns:p14="http://schemas.microsoft.com/office/powerpoint/2010/main" val="250904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the required information is entered you have 3 options.  Selecting submit will prompt you to complete the questionnaire which is usually required.  Or, you can save your progress to be completed at a later time or you cancel what you’ve entered.  Save for Later will save your SIR in a status of Draft. Selecting Cancel will end the task you have started and none of your progress will be saved.  Later we will show you how to search for your SIRs so that you can resume entry.</a:t>
            </a:r>
          </a:p>
          <a:p>
            <a:r>
              <a:rPr lang="en-US" dirty="0"/>
              <a:t>Upon submission custom validations  a red error bar may pop up.  You will need to resolve the problems identified before your work can be submitted.</a:t>
            </a:r>
          </a:p>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18</a:t>
            </a:fld>
            <a:endParaRPr lang="en-US" dirty="0"/>
          </a:p>
        </p:txBody>
      </p:sp>
    </p:spTree>
    <p:extLst>
      <p:ext uri="{BB962C8B-B14F-4D97-AF65-F5344CB8AC3E}">
        <p14:creationId xmlns:p14="http://schemas.microsoft.com/office/powerpoint/2010/main" val="1371969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The SIR Questionnaire questions help to ensure proper usage of the SIR process captures additional instruction on handling (payment urgency Due Date, Rush/Pick Up, Enclosure, etc.)  You are prompted to explain/justify your use of the SIR for most responses of Disagree and sometimes you will be prompted to add an additional attachment, for example when you are requesting an Enclosure to be mailed with a Check payment.  Branching questions may appear depending on your responses to prior questions.  </a:t>
            </a:r>
          </a:p>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19</a:t>
            </a:fld>
            <a:endParaRPr lang="en-US" dirty="0"/>
          </a:p>
        </p:txBody>
      </p:sp>
    </p:spTree>
    <p:extLst>
      <p:ext uri="{BB962C8B-B14F-4D97-AF65-F5344CB8AC3E}">
        <p14:creationId xmlns:p14="http://schemas.microsoft.com/office/powerpoint/2010/main" val="1984056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edit, and submit a draft SIR where you are a Supplier Invoice Requester for the same FAO or cost center.</a:t>
            </a:r>
          </a:p>
          <a:p>
            <a:r>
              <a:rPr lang="en-US" dirty="0"/>
              <a:t> </a:t>
            </a:r>
          </a:p>
          <a:p>
            <a:pPr lvl="0"/>
            <a:r>
              <a:rPr lang="en-US" dirty="0"/>
              <a:t>Enter the SIR number in the global search box and press Enter</a:t>
            </a:r>
          </a:p>
          <a:p>
            <a:pPr lvl="0"/>
            <a:r>
              <a:rPr lang="en-US" dirty="0"/>
              <a:t>Select the Procurement search category</a:t>
            </a:r>
          </a:p>
          <a:p>
            <a:pPr lvl="0"/>
            <a:r>
              <a:rPr lang="en-US" dirty="0"/>
              <a:t>Click on the SIR</a:t>
            </a:r>
          </a:p>
          <a:p>
            <a:pPr lvl="0"/>
            <a:r>
              <a:rPr lang="en-US" dirty="0"/>
              <a:t>Access the Edit task via related action</a:t>
            </a:r>
          </a:p>
          <a:p>
            <a:pPr lvl="0"/>
            <a:r>
              <a:rPr lang="en-US" dirty="0"/>
              <a:t>Note: The </a:t>
            </a:r>
            <a:r>
              <a:rPr lang="en-US" b="1" dirty="0"/>
              <a:t>Requester</a:t>
            </a:r>
            <a:r>
              <a:rPr lang="en-US" dirty="0"/>
              <a:t> remains the user who created the draft SIR, but the questionnaire routes to the user who just edited and submitted the SIR.</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20</a:t>
            </a:fld>
            <a:endParaRPr lang="en-US" dirty="0"/>
          </a:p>
        </p:txBody>
      </p:sp>
    </p:spTree>
    <p:extLst>
      <p:ext uri="{BB962C8B-B14F-4D97-AF65-F5344CB8AC3E}">
        <p14:creationId xmlns:p14="http://schemas.microsoft.com/office/powerpoint/2010/main" val="72337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Dobbertin    Note:  If we do not have time to address questions submitted, they will be summarized and posted to the UR Procurement Website.</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a:t>
            </a:fld>
            <a:endParaRPr lang="en-US" dirty="0">
              <a:solidFill>
                <a:prstClr val="black"/>
              </a:solidFill>
            </a:endParaRPr>
          </a:p>
        </p:txBody>
      </p:sp>
    </p:spTree>
    <p:extLst>
      <p:ext uri="{BB962C8B-B14F-4D97-AF65-F5344CB8AC3E}">
        <p14:creationId xmlns:p14="http://schemas.microsoft.com/office/powerpoint/2010/main" val="4196569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 Flotteron</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21</a:t>
            </a:fld>
            <a:endParaRPr lang="en-US" dirty="0">
              <a:solidFill>
                <a:prstClr val="black"/>
              </a:solidFill>
            </a:endParaRPr>
          </a:p>
        </p:txBody>
      </p:sp>
    </p:spTree>
    <p:extLst>
      <p:ext uri="{BB962C8B-B14F-4D97-AF65-F5344CB8AC3E}">
        <p14:creationId xmlns:p14="http://schemas.microsoft.com/office/powerpoint/2010/main" val="1284382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Dobbertin</a:t>
            </a:r>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22</a:t>
            </a:fld>
            <a:endParaRPr lang="en-US" dirty="0">
              <a:solidFill>
                <a:prstClr val="black"/>
              </a:solidFill>
            </a:endParaRPr>
          </a:p>
        </p:txBody>
      </p:sp>
    </p:spTree>
    <p:extLst>
      <p:ext uri="{BB962C8B-B14F-4D97-AF65-F5344CB8AC3E}">
        <p14:creationId xmlns:p14="http://schemas.microsoft.com/office/powerpoint/2010/main" val="1367448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Dobbertin</a:t>
            </a:r>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23</a:t>
            </a:fld>
            <a:endParaRPr lang="en-US" dirty="0">
              <a:solidFill>
                <a:prstClr val="black"/>
              </a:solidFill>
            </a:endParaRPr>
          </a:p>
        </p:txBody>
      </p:sp>
    </p:spTree>
    <p:extLst>
      <p:ext uri="{BB962C8B-B14F-4D97-AF65-F5344CB8AC3E}">
        <p14:creationId xmlns:p14="http://schemas.microsoft.com/office/powerpoint/2010/main" val="295330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a:t>
            </a:r>
            <a:r>
              <a:rPr lang="en-US" baseline="0" dirty="0" smtClean="0"/>
              <a:t> Brock</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24</a:t>
            </a:fld>
            <a:endParaRPr lang="en-US" dirty="0">
              <a:solidFill>
                <a:prstClr val="black"/>
              </a:solidFill>
            </a:endParaRPr>
          </a:p>
        </p:txBody>
      </p:sp>
    </p:spTree>
    <p:extLst>
      <p:ext uri="{BB962C8B-B14F-4D97-AF65-F5344CB8AC3E}">
        <p14:creationId xmlns:p14="http://schemas.microsoft.com/office/powerpoint/2010/main" val="2198162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25</a:t>
            </a:fld>
            <a:endParaRPr lang="en-US" dirty="0"/>
          </a:p>
        </p:txBody>
      </p:sp>
    </p:spTree>
    <p:extLst>
      <p:ext uri="{BB962C8B-B14F-4D97-AF65-F5344CB8AC3E}">
        <p14:creationId xmlns:p14="http://schemas.microsoft.com/office/powerpoint/2010/main" val="779406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Brock</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26</a:t>
            </a:fld>
            <a:endParaRPr lang="en-US" dirty="0">
              <a:solidFill>
                <a:prstClr val="black"/>
              </a:solidFill>
            </a:endParaRPr>
          </a:p>
        </p:txBody>
      </p:sp>
    </p:spTree>
    <p:extLst>
      <p:ext uri="{BB962C8B-B14F-4D97-AF65-F5344CB8AC3E}">
        <p14:creationId xmlns:p14="http://schemas.microsoft.com/office/powerpoint/2010/main" val="4286406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27</a:t>
            </a:fld>
            <a:endParaRPr lang="en-US" dirty="0"/>
          </a:p>
        </p:txBody>
      </p:sp>
    </p:spTree>
    <p:extLst>
      <p:ext uri="{BB962C8B-B14F-4D97-AF65-F5344CB8AC3E}">
        <p14:creationId xmlns:p14="http://schemas.microsoft.com/office/powerpoint/2010/main" val="774957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Brock</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28</a:t>
            </a:fld>
            <a:endParaRPr lang="en-US" dirty="0">
              <a:solidFill>
                <a:prstClr val="black"/>
              </a:solidFill>
            </a:endParaRPr>
          </a:p>
        </p:txBody>
      </p:sp>
    </p:spTree>
    <p:extLst>
      <p:ext uri="{BB962C8B-B14F-4D97-AF65-F5344CB8AC3E}">
        <p14:creationId xmlns:p14="http://schemas.microsoft.com/office/powerpoint/2010/main" val="424810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Brock</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29</a:t>
            </a:fld>
            <a:endParaRPr lang="en-US" dirty="0">
              <a:solidFill>
                <a:prstClr val="black"/>
              </a:solidFill>
            </a:endParaRPr>
          </a:p>
        </p:txBody>
      </p:sp>
    </p:spTree>
    <p:extLst>
      <p:ext uri="{BB962C8B-B14F-4D97-AF65-F5344CB8AC3E}">
        <p14:creationId xmlns:p14="http://schemas.microsoft.com/office/powerpoint/2010/main" val="2020167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30</a:t>
            </a:fld>
            <a:endParaRPr lang="en-US" dirty="0"/>
          </a:p>
        </p:txBody>
      </p:sp>
    </p:spTree>
    <p:extLst>
      <p:ext uri="{BB962C8B-B14F-4D97-AF65-F5344CB8AC3E}">
        <p14:creationId xmlns:p14="http://schemas.microsoft.com/office/powerpoint/2010/main" val="59535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Carl Tietjen and Liz Milavec</a:t>
            </a:r>
          </a:p>
          <a:p>
            <a:endParaRPr lang="en-US" dirty="0" smtClean="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a:t>
            </a:fld>
            <a:endParaRPr lang="en-US" dirty="0">
              <a:solidFill>
                <a:prstClr val="black"/>
              </a:solidFill>
            </a:endParaRPr>
          </a:p>
        </p:txBody>
      </p:sp>
    </p:spTree>
    <p:extLst>
      <p:ext uri="{BB962C8B-B14F-4D97-AF65-F5344CB8AC3E}">
        <p14:creationId xmlns:p14="http://schemas.microsoft.com/office/powerpoint/2010/main" val="2568828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Brock</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31</a:t>
            </a:fld>
            <a:endParaRPr lang="en-US" dirty="0">
              <a:solidFill>
                <a:prstClr val="black"/>
              </a:solidFill>
            </a:endParaRPr>
          </a:p>
        </p:txBody>
      </p:sp>
    </p:spTree>
    <p:extLst>
      <p:ext uri="{BB962C8B-B14F-4D97-AF65-F5344CB8AC3E}">
        <p14:creationId xmlns:p14="http://schemas.microsoft.com/office/powerpoint/2010/main" val="2429375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r>
              <a:rPr lang="en-US" baseline="0" dirty="0" smtClean="0"/>
              <a:t> Dobbertin</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32</a:t>
            </a:fld>
            <a:endParaRPr lang="en-US" dirty="0"/>
          </a:p>
        </p:txBody>
      </p:sp>
    </p:spTree>
    <p:extLst>
      <p:ext uri="{BB962C8B-B14F-4D97-AF65-F5344CB8AC3E}">
        <p14:creationId xmlns:p14="http://schemas.microsoft.com/office/powerpoint/2010/main" val="3494588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p>
          <a:p>
            <a:endParaRPr lang="en-US" dirty="0" smtClean="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33</a:t>
            </a:fld>
            <a:endParaRPr lang="en-US" dirty="0">
              <a:solidFill>
                <a:prstClr val="black"/>
              </a:solidFill>
            </a:endParaRPr>
          </a:p>
        </p:txBody>
      </p:sp>
    </p:spTree>
    <p:extLst>
      <p:ext uri="{BB962C8B-B14F-4D97-AF65-F5344CB8AC3E}">
        <p14:creationId xmlns:p14="http://schemas.microsoft.com/office/powerpoint/2010/main" val="569309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34</a:t>
            </a:fld>
            <a:endParaRPr lang="en-US" dirty="0">
              <a:solidFill>
                <a:prstClr val="black"/>
              </a:solidFill>
            </a:endParaRPr>
          </a:p>
        </p:txBody>
      </p:sp>
    </p:spTree>
    <p:extLst>
      <p:ext uri="{BB962C8B-B14F-4D97-AF65-F5344CB8AC3E}">
        <p14:creationId xmlns:p14="http://schemas.microsoft.com/office/powerpoint/2010/main" val="968857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35</a:t>
            </a:fld>
            <a:endParaRPr lang="en-US" dirty="0">
              <a:solidFill>
                <a:prstClr val="black"/>
              </a:solidFill>
            </a:endParaRPr>
          </a:p>
        </p:txBody>
      </p:sp>
    </p:spTree>
    <p:extLst>
      <p:ext uri="{BB962C8B-B14F-4D97-AF65-F5344CB8AC3E}">
        <p14:creationId xmlns:p14="http://schemas.microsoft.com/office/powerpoint/2010/main" val="640023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36</a:t>
            </a:fld>
            <a:endParaRPr lang="en-US" dirty="0">
              <a:solidFill>
                <a:prstClr val="black"/>
              </a:solidFill>
            </a:endParaRPr>
          </a:p>
        </p:txBody>
      </p:sp>
    </p:spTree>
    <p:extLst>
      <p:ext uri="{BB962C8B-B14F-4D97-AF65-F5344CB8AC3E}">
        <p14:creationId xmlns:p14="http://schemas.microsoft.com/office/powerpoint/2010/main" val="295907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 Sadoff-Herrick   Are we sure we want to include the P2P Video?</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199268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 Sadoff-Herrick</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366158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6</a:t>
            </a:fld>
            <a:endParaRPr lang="en-US" dirty="0"/>
          </a:p>
        </p:txBody>
      </p:sp>
    </p:spTree>
    <p:extLst>
      <p:ext uri="{BB962C8B-B14F-4D97-AF65-F5344CB8AC3E}">
        <p14:creationId xmlns:p14="http://schemas.microsoft.com/office/powerpoint/2010/main" val="294415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 Flotteron</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7</a:t>
            </a:fld>
            <a:endParaRPr lang="en-US" dirty="0">
              <a:solidFill>
                <a:prstClr val="black"/>
              </a:solidFill>
            </a:endParaRPr>
          </a:p>
        </p:txBody>
      </p:sp>
    </p:spTree>
    <p:extLst>
      <p:ext uri="{BB962C8B-B14F-4D97-AF65-F5344CB8AC3E}">
        <p14:creationId xmlns:p14="http://schemas.microsoft.com/office/powerpoint/2010/main" val="210525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Dobbertin</a:t>
            </a:r>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8</a:t>
            </a:fld>
            <a:endParaRPr lang="en-US" dirty="0">
              <a:solidFill>
                <a:prstClr val="black"/>
              </a:solidFill>
            </a:endParaRPr>
          </a:p>
        </p:txBody>
      </p:sp>
    </p:spTree>
    <p:extLst>
      <p:ext uri="{BB962C8B-B14F-4D97-AF65-F5344CB8AC3E}">
        <p14:creationId xmlns:p14="http://schemas.microsoft.com/office/powerpoint/2010/main" val="207257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Dobbertin</a:t>
            </a:r>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9</a:t>
            </a:fld>
            <a:endParaRPr lang="en-US" dirty="0">
              <a:solidFill>
                <a:prstClr val="black"/>
              </a:solidFill>
            </a:endParaRPr>
          </a:p>
        </p:txBody>
      </p:sp>
    </p:spTree>
    <p:extLst>
      <p:ext uri="{BB962C8B-B14F-4D97-AF65-F5344CB8AC3E}">
        <p14:creationId xmlns:p14="http://schemas.microsoft.com/office/powerpoint/2010/main" val="3377720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15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14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9" descr="Hor2color"/>
          <p:cNvPicPr>
            <a:picLocks noChangeAspect="1" noChangeArrowheads="1"/>
          </p:cNvPicPr>
          <p:nvPr userDrawn="1"/>
        </p:nvPicPr>
        <p:blipFill>
          <a:blip r:embed="rId2" cstate="print"/>
          <a:srcRect/>
          <a:stretch>
            <a:fillRect/>
          </a:stretch>
        </p:blipFill>
        <p:spPr bwMode="auto">
          <a:xfrm>
            <a:off x="685800" y="4572000"/>
            <a:ext cx="2286000" cy="1798967"/>
          </a:xfrm>
          <a:prstGeom prst="rect">
            <a:avLst/>
          </a:prstGeom>
          <a:noFill/>
          <a:ln w="9525">
            <a:noFill/>
            <a:miter lim="800000"/>
            <a:headEnd/>
            <a:tailEnd/>
          </a:ln>
        </p:spPr>
      </p:pic>
      <p:sp>
        <p:nvSpPr>
          <p:cNvPr id="5" name="Line 9"/>
          <p:cNvSpPr>
            <a:spLocks noChangeShapeType="1"/>
          </p:cNvSpPr>
          <p:nvPr userDrawn="1"/>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1" name="Text Placeholder 10"/>
          <p:cNvSpPr>
            <a:spLocks noGrp="1"/>
          </p:cNvSpPr>
          <p:nvPr>
            <p:ph type="body" sz="quarter" idx="10" hasCustomPrompt="1"/>
          </p:nvPr>
        </p:nvSpPr>
        <p:spPr>
          <a:xfrm>
            <a:off x="685800" y="1676400"/>
            <a:ext cx="7772400" cy="731520"/>
          </a:xfrm>
        </p:spPr>
        <p:txBody>
          <a:bodyPr/>
          <a:lstStyle>
            <a:lvl1pPr marL="0" indent="0">
              <a:buNone/>
              <a:defRPr sz="4400"/>
            </a:lvl1pPr>
            <a:lvl2pPr marL="457200" indent="0">
              <a:buNone/>
              <a:defRPr/>
            </a:lvl2pPr>
          </a:lstStyle>
          <a:p>
            <a:pPr lvl="0"/>
            <a:r>
              <a:rPr lang="en-US" dirty="0"/>
              <a:t>Title</a:t>
            </a:r>
          </a:p>
        </p:txBody>
      </p:sp>
      <p:sp>
        <p:nvSpPr>
          <p:cNvPr id="13" name="Text Placeholder 12"/>
          <p:cNvSpPr>
            <a:spLocks noGrp="1"/>
          </p:cNvSpPr>
          <p:nvPr>
            <p:ph type="body" sz="quarter" idx="11" hasCustomPrompt="1"/>
          </p:nvPr>
        </p:nvSpPr>
        <p:spPr>
          <a:xfrm>
            <a:off x="685800" y="2514600"/>
            <a:ext cx="7772400" cy="584775"/>
          </a:xfrm>
        </p:spPr>
        <p:txBody>
          <a:bodyPr>
            <a:spAutoFit/>
          </a:bodyPr>
          <a:lstStyle>
            <a:lvl1pPr marL="0" indent="0">
              <a:buNone/>
              <a:defRPr sz="3200"/>
            </a:lvl1pPr>
          </a:lstStyle>
          <a:p>
            <a:pPr lvl="0"/>
            <a:r>
              <a:rPr lang="en-US" dirty="0"/>
              <a:t>Subtitle</a:t>
            </a:r>
          </a:p>
        </p:txBody>
      </p:sp>
      <p:sp>
        <p:nvSpPr>
          <p:cNvPr id="16" name="Text Placeholder 12"/>
          <p:cNvSpPr>
            <a:spLocks noGrp="1"/>
          </p:cNvSpPr>
          <p:nvPr>
            <p:ph type="body" sz="quarter" idx="12" hasCustomPrompt="1"/>
          </p:nvPr>
        </p:nvSpPr>
        <p:spPr>
          <a:xfrm>
            <a:off x="685800" y="3581400"/>
            <a:ext cx="1828800" cy="381000"/>
          </a:xfrm>
        </p:spPr>
        <p:txBody>
          <a:bodyPr/>
          <a:lstStyle>
            <a:lvl1pPr marL="0" indent="0" algn="l">
              <a:buNone/>
              <a:defRPr sz="2000"/>
            </a:lvl1pPr>
          </a:lstStyle>
          <a:p>
            <a:pPr lvl="0"/>
            <a:r>
              <a:rPr lang="en-US" dirty="0"/>
              <a:t>Date</a:t>
            </a:r>
          </a:p>
        </p:txBody>
      </p:sp>
    </p:spTree>
    <p:extLst>
      <p:ext uri="{BB962C8B-B14F-4D97-AF65-F5344CB8AC3E}">
        <p14:creationId xmlns:p14="http://schemas.microsoft.com/office/powerpoint/2010/main" val="33653277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41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63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6" name="Picture 12" descr="footerdar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rochester.edu/adminfinance/finance/FinanceForms.htm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commons.wikimedia.org/wiki/File:Blue_check_PD.svg" TargetMode="External"/><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rochester.edu/adminfinance/finance/FinanceForm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www.rochester.edu/adminfinance/urprocurement/frequently-asked-ques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URProcurement@rochester.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service.rochester.edu/procuremen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ochester.edu/adminfinance/urprocuremen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URProcurement@Rochester.ed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ervice.rochester.edu/procuremen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Arial Narrow" panose="020B0606020202030204" pitchFamily="34" charset="0"/>
              </a:rPr>
              <a:t>Procure to Pay Project</a:t>
            </a:r>
          </a:p>
        </p:txBody>
      </p:sp>
      <p:sp>
        <p:nvSpPr>
          <p:cNvPr id="3" name="Text Placeholder 2"/>
          <p:cNvSpPr>
            <a:spLocks noGrp="1"/>
          </p:cNvSpPr>
          <p:nvPr>
            <p:ph type="body" sz="quarter" idx="11"/>
          </p:nvPr>
        </p:nvSpPr>
        <p:spPr>
          <a:xfrm>
            <a:off x="685800" y="2514600"/>
            <a:ext cx="7772400" cy="1668149"/>
          </a:xfrm>
        </p:spPr>
        <p:txBody>
          <a:bodyPr/>
          <a:lstStyle/>
          <a:p>
            <a:r>
              <a:rPr lang="en-US" sz="4000" dirty="0" smtClean="0">
                <a:latin typeface="Arial Narrow" panose="020B0606020202030204" pitchFamily="34" charset="0"/>
              </a:rPr>
              <a:t>Demo Days</a:t>
            </a:r>
          </a:p>
          <a:p>
            <a:endParaRPr lang="en-US" dirty="0">
              <a:latin typeface="Arial Narrow" panose="020B0606020202030204" pitchFamily="34" charset="0"/>
            </a:endParaRPr>
          </a:p>
          <a:p>
            <a:r>
              <a:rPr lang="en-US" sz="2000" dirty="0" smtClean="0">
                <a:latin typeface="Arial Narrow" panose="020B0606020202030204" pitchFamily="34" charset="0"/>
              </a:rPr>
              <a:t>April, 2019</a:t>
            </a:r>
            <a:endParaRPr lang="en-US" sz="2000" dirty="0">
              <a:latin typeface="Arial Narrow" panose="020B0606020202030204" pitchFamily="34" charset="0"/>
            </a:endParaRPr>
          </a:p>
        </p:txBody>
      </p:sp>
      <p:pic>
        <p:nvPicPr>
          <p:cNvPr id="4" name="Content Placeholder 3"/>
          <p:cNvPicPr>
            <a:picLocks noChangeAspect="1"/>
          </p:cNvPicPr>
          <p:nvPr/>
        </p:nvPicPr>
        <p:blipFill>
          <a:blip r:embed="rId3"/>
          <a:stretch>
            <a:fillRect/>
          </a:stretch>
        </p:blipFill>
        <p:spPr>
          <a:xfrm>
            <a:off x="3886200" y="3276600"/>
            <a:ext cx="4771607" cy="1676400"/>
          </a:xfrm>
          <a:prstGeom prst="rect">
            <a:avLst/>
          </a:prstGeom>
        </p:spPr>
      </p:pic>
    </p:spTree>
    <p:extLst>
      <p:ext uri="{BB962C8B-B14F-4D97-AF65-F5344CB8AC3E}">
        <p14:creationId xmlns:p14="http://schemas.microsoft.com/office/powerpoint/2010/main" val="6364114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1"/>
          <p:cNvSpPr txBox="1">
            <a:spLocks/>
          </p:cNvSpPr>
          <p:nvPr/>
        </p:nvSpPr>
        <p:spPr>
          <a:xfrm>
            <a:off x="-21266" y="6873875"/>
            <a:ext cx="914400" cy="365125"/>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A1A90B47-E214-4AA0-ABCC-FFA55F6C27DC}" type="slidenum">
              <a:rPr lang="en-US" sz="900" smtClean="0">
                <a:solidFill>
                  <a:prstClr val="white">
                    <a:lumMod val="50000"/>
                  </a:prstClr>
                </a:solidFill>
              </a:rPr>
              <a:pPr fontAlgn="auto">
                <a:spcBef>
                  <a:spcPts val="0"/>
                </a:spcBef>
                <a:spcAft>
                  <a:spcPts val="0"/>
                </a:spcAft>
              </a:pPr>
              <a:t>10</a:t>
            </a:fld>
            <a:endParaRPr lang="en-US" sz="900" dirty="0">
              <a:solidFill>
                <a:prstClr val="white">
                  <a:lumMod val="50000"/>
                </a:prstClr>
              </a:solidFill>
            </a:endParaRPr>
          </a:p>
        </p:txBody>
      </p:sp>
      <p:sp>
        <p:nvSpPr>
          <p:cNvPr id="6" name="TextBox 5"/>
          <p:cNvSpPr txBox="1"/>
          <p:nvPr/>
        </p:nvSpPr>
        <p:spPr>
          <a:xfrm>
            <a:off x="1137103" y="6019800"/>
            <a:ext cx="8540297" cy="253916"/>
          </a:xfrm>
          <a:prstGeom prst="rect">
            <a:avLst/>
          </a:prstGeom>
          <a:noFill/>
        </p:spPr>
        <p:txBody>
          <a:bodyPr wrap="square" rtlCol="0">
            <a:spAutoFit/>
          </a:bodyPr>
          <a:lstStyle/>
          <a:p>
            <a:r>
              <a:rPr lang="en-US" sz="1050" i="1" dirty="0"/>
              <a:t>Note: As of November 19, 2018, requisition processes for Medical Center under discussion with Medical SIG</a:t>
            </a:r>
            <a:endParaRPr lang="en-US" sz="1000" i="1" dirty="0"/>
          </a:p>
        </p:txBody>
      </p:sp>
      <p:sp>
        <p:nvSpPr>
          <p:cNvPr id="7" name="Title 1">
            <a:extLst>
              <a:ext uri="{FF2B5EF4-FFF2-40B4-BE49-F238E27FC236}">
                <a16:creationId xmlns:a16="http://schemas.microsoft.com/office/drawing/2014/main" id="{640A3A6F-CC27-4952-A990-1397F4804770}"/>
              </a:ext>
            </a:extLst>
          </p:cNvPr>
          <p:cNvSpPr txBox="1">
            <a:spLocks/>
          </p:cNvSpPr>
          <p:nvPr/>
        </p:nvSpPr>
        <p:spPr bwMode="auto">
          <a:xfrm>
            <a:off x="475938" y="381000"/>
            <a:ext cx="8376172"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P2P Purchasing Methods and Systems</a:t>
            </a:r>
          </a:p>
        </p:txBody>
      </p:sp>
      <p:cxnSp>
        <p:nvCxnSpPr>
          <p:cNvPr id="8" name="Straight Connector 7">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BE8AD56-C12F-4B89-97B3-2C601982034A}"/>
              </a:ext>
            </a:extLst>
          </p:cNvPr>
          <p:cNvSpPr/>
          <p:nvPr/>
        </p:nvSpPr>
        <p:spPr>
          <a:xfrm>
            <a:off x="475938" y="1009135"/>
            <a:ext cx="8376172" cy="646331"/>
          </a:xfrm>
          <a:prstGeom prst="rect">
            <a:avLst/>
          </a:prstGeom>
        </p:spPr>
        <p:txBody>
          <a:bodyPr wrap="square">
            <a:spAutoFit/>
          </a:bodyPr>
          <a:lstStyle/>
          <a:p>
            <a:pPr>
              <a:tabLst>
                <a:tab pos="2233613" algn="l"/>
                <a:tab pos="4119563" algn="l"/>
                <a:tab pos="5891213" algn="l"/>
              </a:tabLst>
            </a:pPr>
            <a:r>
              <a:rPr lang="en-US" dirty="0">
                <a:latin typeface="Arial Narrow" panose="020B0606020202030204" pitchFamily="34" charset="0"/>
              </a:rPr>
              <a:t>The following purchasing methods and systems are only applicable for FAOs that are currently live on the P2P implementation.</a:t>
            </a:r>
          </a:p>
        </p:txBody>
      </p:sp>
      <p:sp>
        <p:nvSpPr>
          <p:cNvPr id="13" name="TextBox 12"/>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8</a:t>
            </a:r>
            <a:endParaRPr lang="en-US" sz="1200" dirty="0">
              <a:solidFill>
                <a:schemeClr val="bg1"/>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1817896447"/>
              </p:ext>
            </p:extLst>
          </p:nvPr>
        </p:nvGraphicFramePr>
        <p:xfrm>
          <a:off x="470110" y="1772836"/>
          <a:ext cx="8382000" cy="411988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370840">
                <a:tc>
                  <a:txBody>
                    <a:bodyPr/>
                    <a:lstStyle/>
                    <a:p>
                      <a:pPr algn="ctr"/>
                      <a:r>
                        <a:rPr lang="en-US" sz="1600" dirty="0">
                          <a:latin typeface="Arial Narrow" panose="020B0606020202030204" pitchFamily="34" charset="0"/>
                        </a:rPr>
                        <a:t>Type of Purchase</a:t>
                      </a:r>
                    </a:p>
                  </a:txBody>
                  <a:tcPr/>
                </a:tc>
                <a:tc>
                  <a:txBody>
                    <a:bodyPr/>
                    <a:lstStyle/>
                    <a:p>
                      <a:pPr algn="ctr"/>
                      <a:r>
                        <a:rPr lang="en-US" sz="1600" dirty="0">
                          <a:latin typeface="Arial Narrow" panose="020B0606020202030204" pitchFamily="34" charset="0"/>
                        </a:rPr>
                        <a:t>Workday</a:t>
                      </a:r>
                    </a:p>
                  </a:txBody>
                  <a:tcPr/>
                </a:tc>
                <a:tc>
                  <a:txBody>
                    <a:bodyPr/>
                    <a:lstStyle/>
                    <a:p>
                      <a:pPr algn="ctr"/>
                      <a:r>
                        <a:rPr lang="en-US" sz="1600" dirty="0">
                          <a:latin typeface="Arial Narrow" panose="020B0606020202030204" pitchFamily="34" charset="0"/>
                        </a:rPr>
                        <a:t>Jaggaer</a:t>
                      </a:r>
                    </a:p>
                  </a:txBody>
                  <a:tcPr/>
                </a:tc>
                <a:tc>
                  <a:txBody>
                    <a:bodyPr/>
                    <a:lstStyle/>
                    <a:p>
                      <a:pPr algn="ctr"/>
                      <a:r>
                        <a:rPr lang="en-US" sz="1600" dirty="0">
                          <a:latin typeface="Arial Narrow" panose="020B0606020202030204" pitchFamily="34" charset="0"/>
                        </a:rPr>
                        <a:t>PMM</a:t>
                      </a:r>
                    </a:p>
                  </a:txBody>
                  <a:tcPr/>
                </a:tc>
                <a:extLst>
                  <a:ext uri="{0D108BD9-81ED-4DB2-BD59-A6C34878D82A}">
                    <a16:rowId xmlns:a16="http://schemas.microsoft.com/office/drawing/2014/main" val="10000"/>
                  </a:ext>
                </a:extLst>
              </a:tr>
              <a:tr h="370840">
                <a:tc>
                  <a:txBody>
                    <a:bodyPr/>
                    <a:lstStyle/>
                    <a:p>
                      <a:pPr algn="ctr"/>
                      <a:r>
                        <a:rPr lang="en-US" sz="1600" b="1" dirty="0">
                          <a:latin typeface="Arial Narrow" panose="020B0606020202030204" pitchFamily="34" charset="0"/>
                        </a:rPr>
                        <a:t>Non-Catalogue </a:t>
                      </a:r>
                      <a:r>
                        <a:rPr lang="en-US" sz="1600" b="1" dirty="0" smtClean="0">
                          <a:latin typeface="Arial Narrow" panose="020B0606020202030204" pitchFamily="34" charset="0"/>
                        </a:rPr>
                        <a:t>Items</a:t>
                      </a:r>
                    </a:p>
                    <a:p>
                      <a:pPr algn="ctr"/>
                      <a:r>
                        <a:rPr lang="en-US" sz="1400" b="0" i="1" dirty="0" smtClean="0">
                          <a:latin typeface="Arial Narrow" panose="020B0606020202030204" pitchFamily="34" charset="0"/>
                        </a:rPr>
                        <a:t>(Goods and Services)</a:t>
                      </a:r>
                      <a:endParaRPr lang="en-US" sz="1400" b="0" i="1" dirty="0">
                        <a:latin typeface="Arial Narrow" panose="020B0606020202030204" pitchFamily="34" charset="0"/>
                      </a:endParaRPr>
                    </a:p>
                  </a:txBody>
                  <a:tcPr anchor="ctr"/>
                </a:tc>
                <a:tc>
                  <a:txBody>
                    <a:bodyPr/>
                    <a:lstStyle/>
                    <a:p>
                      <a:pPr algn="ctr"/>
                      <a:endParaRPr lang="en-US" sz="1600" dirty="0">
                        <a:latin typeface="Arial Narrow" panose="020B0606020202030204" pitchFamily="34" charset="0"/>
                      </a:endParaRPr>
                    </a:p>
                    <a:p>
                      <a:pPr algn="ctr"/>
                      <a:endParaRPr lang="en-US" sz="1200" dirty="0">
                        <a:latin typeface="Arial Narrow" panose="020B0606020202030204" pitchFamily="34" charset="0"/>
                      </a:endParaRPr>
                    </a:p>
                    <a:p>
                      <a:pPr algn="ctr"/>
                      <a:r>
                        <a:rPr lang="en-US" sz="1200" dirty="0">
                          <a:latin typeface="Arial Narrow" panose="020B0606020202030204" pitchFamily="34" charset="0"/>
                        </a:rPr>
                        <a:t>Non-Catalogue/Jaggaer Enabled Suppliers</a:t>
                      </a:r>
                    </a:p>
                  </a:txBody>
                  <a:tcPr/>
                </a:tc>
                <a:tc>
                  <a:txBody>
                    <a:bodyPr/>
                    <a:lstStyle/>
                    <a:p>
                      <a:pPr algn="ctr"/>
                      <a:endParaRPr lang="en-US" sz="1600" dirty="0">
                        <a:latin typeface="Arial Narrow" panose="020B0606020202030204" pitchFamily="34" charset="0"/>
                      </a:endParaRPr>
                    </a:p>
                  </a:txBody>
                  <a:tcPr/>
                </a:tc>
                <a:tc>
                  <a:txBody>
                    <a:bodyPr/>
                    <a:lstStyle/>
                    <a:p>
                      <a:pPr algn="ctr"/>
                      <a:endParaRPr lang="en-US" sz="1600" dirty="0">
                        <a:latin typeface="Arial Narrow" panose="020B0606020202030204" pitchFamily="34" charset="0"/>
                      </a:endParaRPr>
                    </a:p>
                  </a:txBody>
                  <a:tcPr/>
                </a:tc>
                <a:extLst>
                  <a:ext uri="{0D108BD9-81ED-4DB2-BD59-A6C34878D82A}">
                    <a16:rowId xmlns:a16="http://schemas.microsoft.com/office/drawing/2014/main" val="10001"/>
                  </a:ext>
                </a:extLst>
              </a:tr>
              <a:tr h="370840">
                <a:tc>
                  <a:txBody>
                    <a:bodyPr/>
                    <a:lstStyle/>
                    <a:p>
                      <a:pPr algn="ctr"/>
                      <a:r>
                        <a:rPr lang="en-US" sz="1600" b="1" dirty="0">
                          <a:latin typeface="Arial Narrow" panose="020B0606020202030204" pitchFamily="34" charset="0"/>
                        </a:rPr>
                        <a:t>Catalogue Items</a:t>
                      </a:r>
                    </a:p>
                  </a:txBody>
                  <a:tcPr anchor="ctr"/>
                </a:tc>
                <a:tc>
                  <a:txBody>
                    <a:bodyPr/>
                    <a:lstStyle/>
                    <a:p>
                      <a:pPr algn="ctr"/>
                      <a:r>
                        <a:rPr lang="en-US" sz="1200" dirty="0">
                          <a:latin typeface="Arial Narrow" panose="020B0606020202030204" pitchFamily="34" charset="0"/>
                        </a:rPr>
                        <a:t>Requisition begins in Workday and transitions to Jaggaer Marketplace for shopping</a:t>
                      </a:r>
                    </a:p>
                  </a:txBody>
                  <a:tcPr/>
                </a:tc>
                <a:tc>
                  <a:txBody>
                    <a:bodyPr/>
                    <a:lstStyle/>
                    <a:p>
                      <a:pPr algn="ctr"/>
                      <a:endParaRPr lang="en-US" sz="1200" dirty="0">
                        <a:latin typeface="Arial Narrow" panose="020B0606020202030204" pitchFamily="34" charset="0"/>
                      </a:endParaRPr>
                    </a:p>
                    <a:p>
                      <a:pPr algn="ctr"/>
                      <a:endParaRPr lang="en-US" sz="1200" dirty="0">
                        <a:latin typeface="Arial Narrow" panose="020B0606020202030204" pitchFamily="34" charset="0"/>
                      </a:endParaRPr>
                    </a:p>
                    <a:p>
                      <a:pPr algn="ctr"/>
                      <a:r>
                        <a:rPr lang="en-US" sz="1200" dirty="0">
                          <a:latin typeface="Arial Narrow" panose="020B0606020202030204" pitchFamily="34" charset="0"/>
                        </a:rPr>
                        <a:t>Enabled Catalog Suppliers (Example: Staples)</a:t>
                      </a:r>
                    </a:p>
                  </a:txBody>
                  <a:tcPr/>
                </a:tc>
                <a:tc>
                  <a:txBody>
                    <a:bodyPr/>
                    <a:lstStyle/>
                    <a:p>
                      <a:pPr algn="ctr"/>
                      <a:endParaRPr lang="en-US" sz="1600" dirty="0">
                        <a:latin typeface="Arial Narrow" panose="020B0606020202030204" pitchFamily="34" charset="0"/>
                      </a:endParaRPr>
                    </a:p>
                  </a:txBody>
                  <a:tcPr/>
                </a:tc>
                <a:extLst>
                  <a:ext uri="{0D108BD9-81ED-4DB2-BD59-A6C34878D82A}">
                    <a16:rowId xmlns:a16="http://schemas.microsoft.com/office/drawing/2014/main" val="10002"/>
                  </a:ext>
                </a:extLst>
              </a:tr>
              <a:tr h="370840">
                <a:tc>
                  <a:txBody>
                    <a:bodyPr/>
                    <a:lstStyle/>
                    <a:p>
                      <a:pPr algn="ctr"/>
                      <a:r>
                        <a:rPr lang="en-US" sz="1600" b="1" dirty="0">
                          <a:latin typeface="Arial Narrow" panose="020B0606020202030204" pitchFamily="34" charset="0"/>
                        </a:rPr>
                        <a:t>Inventoriable Items</a:t>
                      </a:r>
                    </a:p>
                    <a:p>
                      <a:pPr algn="ctr"/>
                      <a:r>
                        <a:rPr lang="en-US" sz="1400" b="0" i="1" dirty="0">
                          <a:latin typeface="Arial Narrow" panose="020B0606020202030204" pitchFamily="34" charset="0"/>
                        </a:rPr>
                        <a:t>(Includes recalls, expirations, and chargebacks)</a:t>
                      </a:r>
                    </a:p>
                  </a:txBody>
                  <a:tcPr anchor="ctr"/>
                </a:tc>
                <a:tc>
                  <a:txBody>
                    <a:bodyPr/>
                    <a:lstStyle/>
                    <a:p>
                      <a:pPr algn="ctr"/>
                      <a:endParaRPr lang="en-US" sz="1600" dirty="0">
                        <a:latin typeface="Arial Narrow" panose="020B0606020202030204" pitchFamily="34" charset="0"/>
                      </a:endParaRPr>
                    </a:p>
                  </a:txBody>
                  <a:tcPr/>
                </a:tc>
                <a:tc>
                  <a:txBody>
                    <a:bodyPr/>
                    <a:lstStyle/>
                    <a:p>
                      <a:pPr algn="ctr"/>
                      <a:endParaRPr lang="en-US" sz="1600" dirty="0">
                        <a:latin typeface="Arial Narrow" panose="020B0606020202030204" pitchFamily="34" charset="0"/>
                      </a:endParaRPr>
                    </a:p>
                  </a:txBody>
                  <a:tcPr/>
                </a:tc>
                <a:tc>
                  <a:txBody>
                    <a:bodyPr/>
                    <a:lstStyle/>
                    <a:p>
                      <a:pPr algn="ctr"/>
                      <a:endParaRPr lang="en-US" sz="1600" dirty="0">
                        <a:latin typeface="Arial Narrow" panose="020B0606020202030204" pitchFamily="34"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Invoices Only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dirty="0">
                          <a:latin typeface="Arial Narrow" panose="020B0606020202030204" pitchFamily="34" charset="0"/>
                        </a:rPr>
                        <a:t>(In</a:t>
                      </a:r>
                      <a:r>
                        <a:rPr lang="en-US" sz="1000" b="0" i="1" baseline="0" dirty="0">
                          <a:latin typeface="Arial Narrow" panose="020B0606020202030204" pitchFamily="34" charset="0"/>
                        </a:rPr>
                        <a:t> accordance with existing policy </a:t>
                      </a:r>
                      <a:r>
                        <a:rPr lang="en-US" sz="1000" b="0" i="1" u="sng" kern="1200" dirty="0">
                          <a:effectLst/>
                          <a:latin typeface="Arial Narrow" panose="020B0606020202030204" pitchFamily="34" charset="0"/>
                          <a:hlinkClick r:id="rId3"/>
                        </a:rPr>
                        <a:t>http://www.rochester.edu/adminfinance/finance/FinanceForms.html</a:t>
                      </a:r>
                      <a:r>
                        <a:rPr lang="en-US" sz="1000" b="0" i="1" baseline="0" dirty="0">
                          <a:latin typeface="Arial Narrow" panose="020B0606020202030204" pitchFamily="34" charset="0"/>
                        </a:rPr>
                        <a:t>)</a:t>
                      </a:r>
                      <a:endParaRPr lang="en-US" sz="1000" b="0" i="1" dirty="0">
                        <a:latin typeface="Arial Narrow" panose="020B0606020202030204" pitchFamily="34" charset="0"/>
                      </a:endParaRPr>
                    </a:p>
                  </a:txBody>
                  <a:tcPr anchor="ctr"/>
                </a:tc>
                <a:tc>
                  <a:txBody>
                    <a:bodyPr/>
                    <a:lstStyle/>
                    <a:p>
                      <a:pPr algn="ctr"/>
                      <a:endParaRPr lang="en-US" sz="1200" kern="1200" dirty="0">
                        <a:effectLst/>
                        <a:latin typeface="Arial Narrow" panose="020B0606020202030204" pitchFamily="34" charset="0"/>
                      </a:endParaRPr>
                    </a:p>
                    <a:p>
                      <a:pPr algn="ctr"/>
                      <a:endParaRPr lang="en-US" sz="1200" kern="1200" dirty="0">
                        <a:effectLst/>
                        <a:latin typeface="Arial Narrow" panose="020B0606020202030204" pitchFamily="34" charset="0"/>
                      </a:endParaRPr>
                    </a:p>
                    <a:p>
                      <a:pPr algn="ctr"/>
                      <a:r>
                        <a:rPr lang="en-US" sz="1200" kern="1200" dirty="0">
                          <a:effectLst/>
                          <a:latin typeface="Arial Narrow" panose="020B0606020202030204" pitchFamily="34" charset="0"/>
                        </a:rPr>
                        <a:t>Acceptable Use Items for Invoice Payments</a:t>
                      </a:r>
                      <a:endParaRPr lang="en-US" sz="700" dirty="0">
                        <a:latin typeface="Arial Narrow" panose="020B0606020202030204" pitchFamily="34" charset="0"/>
                      </a:endParaRPr>
                    </a:p>
                  </a:txBody>
                  <a:tcPr/>
                </a:tc>
                <a:tc>
                  <a:txBody>
                    <a:bodyPr/>
                    <a:lstStyle/>
                    <a:p>
                      <a:pPr algn="ctr"/>
                      <a:endParaRPr lang="en-US" sz="1600" dirty="0">
                        <a:latin typeface="Arial Narrow" panose="020B0606020202030204" pitchFamily="34" charset="0"/>
                      </a:endParaRPr>
                    </a:p>
                  </a:txBody>
                  <a:tcPr/>
                </a:tc>
                <a:tc>
                  <a:txBody>
                    <a:bodyPr/>
                    <a:lstStyle/>
                    <a:p>
                      <a:pPr algn="ctr"/>
                      <a:endParaRPr lang="en-US" sz="1600" dirty="0">
                        <a:latin typeface="Arial Narrow" panose="020B0606020202030204" pitchFamily="34" charset="0"/>
                      </a:endParaRPr>
                    </a:p>
                  </a:txBody>
                  <a:tcPr/>
                </a:tc>
                <a:extLst>
                  <a:ext uri="{0D108BD9-81ED-4DB2-BD59-A6C34878D82A}">
                    <a16:rowId xmlns:a16="http://schemas.microsoft.com/office/drawing/2014/main" val="100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PCard</a:t>
                      </a:r>
                      <a:endParaRPr lang="en-US" sz="1600" b="1" kern="1200" dirty="0">
                        <a:solidFill>
                          <a:schemeClr val="dk1"/>
                        </a:solidFill>
                        <a:latin typeface="Arial Narrow" panose="020B0606020202030204" pitchFamily="34" charset="0"/>
                        <a:ea typeface="+mn-ea"/>
                        <a:cs typeface="+mn-cs"/>
                      </a:endParaRPr>
                    </a:p>
                  </a:txBody>
                  <a:tcPr anchor="ctr"/>
                </a:tc>
                <a:tc>
                  <a:txBody>
                    <a:bodyPr/>
                    <a:lstStyle/>
                    <a:p>
                      <a:pPr algn="ctr"/>
                      <a:r>
                        <a:rPr lang="en-US" sz="1200" dirty="0" smtClean="0">
                          <a:latin typeface="Arial Narrow" panose="020B0606020202030204" pitchFamily="34" charset="0"/>
                        </a:rPr>
                        <a:t>Current – US Bank Website</a:t>
                      </a:r>
                    </a:p>
                    <a:p>
                      <a:pPr algn="ctr"/>
                      <a:r>
                        <a:rPr lang="en-US" sz="1200" dirty="0" smtClean="0">
                          <a:latin typeface="Arial Narrow" panose="020B0606020202030204" pitchFamily="34" charset="0"/>
                        </a:rPr>
                        <a:t>Future</a:t>
                      </a:r>
                      <a:r>
                        <a:rPr lang="en-US" sz="1200" baseline="0" dirty="0" smtClean="0">
                          <a:latin typeface="Arial Narrow" panose="020B0606020202030204" pitchFamily="34" charset="0"/>
                        </a:rPr>
                        <a:t> - Workday</a:t>
                      </a:r>
                      <a:endParaRPr lang="en-US" sz="1200" dirty="0">
                        <a:latin typeface="Arial Narrow" panose="020B0606020202030204" pitchFamily="34" charset="0"/>
                      </a:endParaRPr>
                    </a:p>
                  </a:txBody>
                  <a:tcPr/>
                </a:tc>
                <a:tc>
                  <a:txBody>
                    <a:bodyPr/>
                    <a:lstStyle/>
                    <a:p>
                      <a:pPr algn="ctr"/>
                      <a:endParaRPr lang="en-US" sz="1600" dirty="0">
                        <a:latin typeface="Arial Narrow" panose="020B0606020202030204" pitchFamily="34" charset="0"/>
                      </a:endParaRPr>
                    </a:p>
                  </a:txBody>
                  <a:tcPr/>
                </a:tc>
                <a:tc>
                  <a:txBody>
                    <a:bodyPr/>
                    <a:lstStyle/>
                    <a:p>
                      <a:pPr algn="ctr"/>
                      <a:endParaRPr lang="en-US" sz="1600" dirty="0">
                        <a:latin typeface="Arial Narrow" panose="020B0606020202030204" pitchFamily="34" charset="0"/>
                      </a:endParaRPr>
                    </a:p>
                  </a:txBody>
                  <a:tcPr/>
                </a:tc>
                <a:extLst>
                  <a:ext uri="{0D108BD9-81ED-4DB2-BD59-A6C34878D82A}">
                    <a16:rowId xmlns:a16="http://schemas.microsoft.com/office/drawing/2014/main" val="10005"/>
                  </a:ext>
                </a:extLst>
              </a:tr>
            </a:tbl>
          </a:graphicData>
        </a:graphic>
      </p:graphicFrame>
      <p:pic>
        <p:nvPicPr>
          <p:cNvPr id="18" name="Picture 17" descr="A close up of a logo&#10;&#10;Description automatically generated">
            <a:extLst>
              <a:ext uri="{FF2B5EF4-FFF2-40B4-BE49-F238E27FC236}">
                <a16:creationId xmlns:a16="http://schemas.microsoft.com/office/drawing/2014/main" id="{7B2283E3-4BB6-458D-8F13-EB0D8B4F872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3340925" y="2074439"/>
            <a:ext cx="457200" cy="4572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E5B4EE7B-C9AB-4869-9B62-2B28637DFBF8}"/>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07251" y="2849088"/>
            <a:ext cx="457200" cy="457200"/>
          </a:xfrm>
          <a:prstGeom prst="rect">
            <a:avLst/>
          </a:prstGeom>
        </p:spPr>
      </p:pic>
      <p:pic>
        <p:nvPicPr>
          <p:cNvPr id="20" name="Picture 19" descr="A close up of a logo&#10;&#10;Description automatically generated">
            <a:extLst>
              <a:ext uri="{FF2B5EF4-FFF2-40B4-BE49-F238E27FC236}">
                <a16:creationId xmlns:a16="http://schemas.microsoft.com/office/drawing/2014/main" id="{E30F2629-0211-4C9C-B2EE-3FE9BD5C162E}"/>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467600" y="3962400"/>
            <a:ext cx="457200" cy="457200"/>
          </a:xfrm>
          <a:prstGeom prst="rect">
            <a:avLst/>
          </a:prstGeom>
        </p:spPr>
      </p:pic>
      <p:pic>
        <p:nvPicPr>
          <p:cNvPr id="21" name="Picture 20" descr="A close up of a logo&#10;&#10;Description automatically generated">
            <a:extLst>
              <a:ext uri="{FF2B5EF4-FFF2-40B4-BE49-F238E27FC236}">
                <a16:creationId xmlns:a16="http://schemas.microsoft.com/office/drawing/2014/main" id="{7B2283E3-4BB6-458D-8F13-EB0D8B4F872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3340925" y="4485206"/>
            <a:ext cx="457200" cy="457200"/>
          </a:xfrm>
          <a:prstGeom prst="rect">
            <a:avLst/>
          </a:prstGeom>
        </p:spPr>
      </p:pic>
      <p:sp>
        <p:nvSpPr>
          <p:cNvPr id="2" name="Rectangle 1"/>
          <p:cNvSpPr/>
          <p:nvPr/>
        </p:nvSpPr>
        <p:spPr bwMode="auto">
          <a:xfrm>
            <a:off x="114299" y="4505452"/>
            <a:ext cx="8915400" cy="944775"/>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ゴシック" pitchFamily="-92" charset="-128"/>
            </a:endParaRPr>
          </a:p>
        </p:txBody>
      </p:sp>
    </p:spTree>
    <p:extLst>
      <p:ext uri="{BB962C8B-B14F-4D97-AF65-F5344CB8AC3E}">
        <p14:creationId xmlns:p14="http://schemas.microsoft.com/office/powerpoint/2010/main" val="42193212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smtClean="0">
                <a:latin typeface="Arial Narrow" panose="020B0606020202030204" pitchFamily="34" charset="0"/>
              </a:rPr>
              <a:t>Blanket Order Options in P2P</a:t>
            </a:r>
            <a:endParaRPr lang="en-US" sz="3600" dirty="0">
              <a:latin typeface="Arial Narrow" panose="020B0606020202030204" pitchFamily="34" charset="0"/>
            </a:endParaRP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05800" y="6398401"/>
            <a:ext cx="762000" cy="276999"/>
          </a:xfrm>
          <a:prstGeom prst="rect">
            <a:avLst/>
          </a:prstGeom>
          <a:noFill/>
        </p:spPr>
        <p:txBody>
          <a:bodyPr wrap="square" rtlCol="0">
            <a:spAutoFit/>
          </a:bodyPr>
          <a:lstStyle/>
          <a:p>
            <a:pPr algn="r"/>
            <a:r>
              <a:rPr lang="en-US" sz="1200" dirty="0" smtClean="0">
                <a:solidFill>
                  <a:schemeClr val="bg1"/>
                </a:solidFill>
              </a:rPr>
              <a:t>9</a:t>
            </a:r>
            <a:endParaRPr lang="en-US" sz="12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03011830"/>
              </p:ext>
            </p:extLst>
          </p:nvPr>
        </p:nvGraphicFramePr>
        <p:xfrm>
          <a:off x="291862" y="1371600"/>
          <a:ext cx="8413676" cy="4038598"/>
        </p:xfrm>
        <a:graphic>
          <a:graphicData uri="http://schemas.openxmlformats.org/drawingml/2006/table">
            <a:tbl>
              <a:tblPr>
                <a:tableStyleId>{5C22544A-7EE6-4342-B048-85BDC9FD1C3A}</a:tableStyleId>
              </a:tblPr>
              <a:tblGrid>
                <a:gridCol w="2876227">
                  <a:extLst>
                    <a:ext uri="{9D8B030D-6E8A-4147-A177-3AD203B41FA5}">
                      <a16:colId xmlns:a16="http://schemas.microsoft.com/office/drawing/2014/main" val="3667462632"/>
                    </a:ext>
                  </a:extLst>
                </a:gridCol>
                <a:gridCol w="1302929">
                  <a:extLst>
                    <a:ext uri="{9D8B030D-6E8A-4147-A177-3AD203B41FA5}">
                      <a16:colId xmlns:a16="http://schemas.microsoft.com/office/drawing/2014/main" val="2060556406"/>
                    </a:ext>
                  </a:extLst>
                </a:gridCol>
                <a:gridCol w="1302929">
                  <a:extLst>
                    <a:ext uri="{9D8B030D-6E8A-4147-A177-3AD203B41FA5}">
                      <a16:colId xmlns:a16="http://schemas.microsoft.com/office/drawing/2014/main" val="484829849"/>
                    </a:ext>
                  </a:extLst>
                </a:gridCol>
                <a:gridCol w="1302929">
                  <a:extLst>
                    <a:ext uri="{9D8B030D-6E8A-4147-A177-3AD203B41FA5}">
                      <a16:colId xmlns:a16="http://schemas.microsoft.com/office/drawing/2014/main" val="1897971429"/>
                    </a:ext>
                  </a:extLst>
                </a:gridCol>
                <a:gridCol w="1628662">
                  <a:extLst>
                    <a:ext uri="{9D8B030D-6E8A-4147-A177-3AD203B41FA5}">
                      <a16:colId xmlns:a16="http://schemas.microsoft.com/office/drawing/2014/main" val="1541987229"/>
                    </a:ext>
                  </a:extLst>
                </a:gridCol>
              </a:tblGrid>
              <a:tr h="583211">
                <a:tc>
                  <a:txBody>
                    <a:bodyPr/>
                    <a:lstStyle/>
                    <a:p>
                      <a:pPr marL="0" marR="0" fontAlgn="b">
                        <a:lnSpc>
                          <a:spcPct val="107000"/>
                        </a:lnSpc>
                        <a:spcBef>
                          <a:spcPts val="0"/>
                        </a:spcBef>
                        <a:spcAft>
                          <a:spcPts val="0"/>
                        </a:spcAft>
                      </a:pPr>
                      <a:r>
                        <a:rPr lang="en-US" sz="1100" kern="1200" dirty="0">
                          <a:effectLst/>
                          <a:latin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solidFill>
                      <a:schemeClr val="tx2">
                        <a:lumMod val="40000"/>
                        <a:lumOff val="60000"/>
                      </a:schemeClr>
                    </a:solidFill>
                  </a:tcPr>
                </a:tc>
                <a:tc gridSpan="4">
                  <a:txBody>
                    <a:bodyPr/>
                    <a:lstStyle/>
                    <a:p>
                      <a:pPr marL="0" marR="0" algn="ctr" fontAlgn="ctr">
                        <a:lnSpc>
                          <a:spcPct val="107000"/>
                        </a:lnSpc>
                        <a:spcBef>
                          <a:spcPts val="0"/>
                        </a:spcBef>
                        <a:spcAft>
                          <a:spcPts val="0"/>
                        </a:spcAft>
                      </a:pPr>
                      <a:r>
                        <a:rPr lang="en-US" sz="2800" b="1" kern="1200" dirty="0">
                          <a:effectLst/>
                          <a:latin typeface="Calibri" panose="020F0502020204030204" pitchFamily="34" charset="0"/>
                        </a:rPr>
                        <a:t>Workday Function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6753409"/>
                  </a:ext>
                </a:extLst>
              </a:tr>
              <a:tr h="1122543">
                <a:tc>
                  <a:txBody>
                    <a:bodyPr/>
                    <a:lstStyle/>
                    <a:p>
                      <a:pPr marL="0" marR="0" algn="ctr" fontAlgn="ctr">
                        <a:lnSpc>
                          <a:spcPct val="107000"/>
                        </a:lnSpc>
                        <a:spcBef>
                          <a:spcPts val="0"/>
                        </a:spcBef>
                        <a:spcAft>
                          <a:spcPts val="0"/>
                        </a:spcAft>
                      </a:pPr>
                      <a:r>
                        <a:rPr lang="en-US" sz="1200" b="1" kern="1200" dirty="0">
                          <a:effectLst/>
                          <a:latin typeface="Calibri" panose="020F0502020204030204" pitchFamily="34" charset="0"/>
                        </a:rPr>
                        <a:t>PMM Blanket Order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solidFill>
                      <a:schemeClr val="tx2">
                        <a:lumMod val="60000"/>
                        <a:lumOff val="40000"/>
                      </a:schemeClr>
                    </a:solidFill>
                  </a:tcPr>
                </a:tc>
                <a:tc>
                  <a:txBody>
                    <a:bodyPr/>
                    <a:lstStyle/>
                    <a:p>
                      <a:pPr marL="0" marR="0" algn="ctr" fontAlgn="ctr">
                        <a:lnSpc>
                          <a:spcPct val="107000"/>
                        </a:lnSpc>
                        <a:spcBef>
                          <a:spcPts val="0"/>
                        </a:spcBef>
                        <a:spcAft>
                          <a:spcPts val="0"/>
                        </a:spcAft>
                      </a:pPr>
                      <a:r>
                        <a:rPr lang="en-US" sz="1200" b="1" kern="1200" dirty="0">
                          <a:effectLst/>
                          <a:latin typeface="Calibri" panose="020F0502020204030204" pitchFamily="34" charset="0"/>
                        </a:rPr>
                        <a:t>Workday Non-Catalog Goods Requisition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solidFill>
                      <a:schemeClr val="tx2">
                        <a:lumMod val="60000"/>
                        <a:lumOff val="40000"/>
                      </a:schemeClr>
                    </a:solidFill>
                  </a:tcPr>
                </a:tc>
                <a:tc>
                  <a:txBody>
                    <a:bodyPr/>
                    <a:lstStyle/>
                    <a:p>
                      <a:pPr marL="0" marR="0" algn="ctr" fontAlgn="ctr">
                        <a:lnSpc>
                          <a:spcPct val="107000"/>
                        </a:lnSpc>
                        <a:spcBef>
                          <a:spcPts val="0"/>
                        </a:spcBef>
                        <a:spcAft>
                          <a:spcPts val="0"/>
                        </a:spcAft>
                      </a:pPr>
                      <a:r>
                        <a:rPr lang="en-US" sz="1200" b="1" kern="1200" dirty="0">
                          <a:effectLst/>
                          <a:latin typeface="Calibri" panose="020F0502020204030204" pitchFamily="34" charset="0"/>
                        </a:rPr>
                        <a:t>Workday Catalog Goods Requisition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solidFill>
                      <a:schemeClr val="tx2">
                        <a:lumMod val="60000"/>
                        <a:lumOff val="40000"/>
                      </a:schemeClr>
                    </a:solidFill>
                  </a:tcPr>
                </a:tc>
                <a:tc>
                  <a:txBody>
                    <a:bodyPr/>
                    <a:lstStyle/>
                    <a:p>
                      <a:pPr marL="0" marR="0" algn="ctr" fontAlgn="ctr">
                        <a:lnSpc>
                          <a:spcPct val="107000"/>
                        </a:lnSpc>
                        <a:spcBef>
                          <a:spcPts val="0"/>
                        </a:spcBef>
                        <a:spcAft>
                          <a:spcPts val="0"/>
                        </a:spcAft>
                      </a:pPr>
                      <a:r>
                        <a:rPr lang="en-US" sz="1200" b="1" kern="1200" dirty="0">
                          <a:effectLst/>
                          <a:latin typeface="Calibri" panose="020F0502020204030204" pitchFamily="34" charset="0"/>
                        </a:rPr>
                        <a:t>Workday Non-Catalog Service Requisition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solidFill>
                      <a:schemeClr val="tx2">
                        <a:lumMod val="60000"/>
                        <a:lumOff val="40000"/>
                      </a:schemeClr>
                    </a:solidFill>
                  </a:tcPr>
                </a:tc>
                <a:tc>
                  <a:txBody>
                    <a:bodyPr/>
                    <a:lstStyle/>
                    <a:p>
                      <a:pPr marL="0" marR="0" algn="ctr" fontAlgn="ctr">
                        <a:lnSpc>
                          <a:spcPct val="107000"/>
                        </a:lnSpc>
                        <a:spcBef>
                          <a:spcPts val="0"/>
                        </a:spcBef>
                        <a:spcAft>
                          <a:spcPts val="0"/>
                        </a:spcAft>
                      </a:pPr>
                      <a:r>
                        <a:rPr lang="en-US" sz="1200" b="1" kern="1200" dirty="0">
                          <a:effectLst/>
                          <a:latin typeface="Calibri" panose="020F0502020204030204" pitchFamily="34" charset="0"/>
                        </a:rPr>
                        <a:t>Create Requisition Against Contract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solidFill>
                      <a:schemeClr val="tx2">
                        <a:lumMod val="60000"/>
                        <a:lumOff val="40000"/>
                      </a:schemeClr>
                    </a:solidFill>
                  </a:tcPr>
                </a:tc>
                <a:extLst>
                  <a:ext uri="{0D108BD9-81ED-4DB2-BD59-A6C34878D82A}">
                    <a16:rowId xmlns:a16="http://schemas.microsoft.com/office/drawing/2014/main" val="4240326849"/>
                  </a:ext>
                </a:extLst>
              </a:tr>
              <a:tr h="583211">
                <a:tc>
                  <a:txBody>
                    <a:bodyPr/>
                    <a:lstStyle/>
                    <a:p>
                      <a:pPr marL="0" marR="0" fontAlgn="ctr">
                        <a:lnSpc>
                          <a:spcPct val="107000"/>
                        </a:lnSpc>
                        <a:spcBef>
                          <a:spcPts val="0"/>
                        </a:spcBef>
                        <a:spcAft>
                          <a:spcPts val="0"/>
                        </a:spcAft>
                      </a:pPr>
                      <a:r>
                        <a:rPr lang="en-US" sz="1400" kern="1200" dirty="0">
                          <a:effectLst/>
                          <a:latin typeface="Calibri" panose="020F0502020204030204" pitchFamily="34" charset="0"/>
                        </a:rPr>
                        <a:t>Clinical Supply (i.e. medical supplies) Blanket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342900" marR="0" lvl="0" indent="-342900" algn="ctr" fontAlgn="ctr">
                        <a:lnSpc>
                          <a:spcPct val="107000"/>
                        </a:lnSpc>
                        <a:spcBef>
                          <a:spcPts val="0"/>
                        </a:spcBef>
                        <a:spcAft>
                          <a:spcPts val="0"/>
                        </a:spcAft>
                        <a:buFont typeface="Wingdings" panose="05000000000000000000" pitchFamily="2" charset="2"/>
                        <a:buChar char=""/>
                        <a:tabLst>
                          <a:tab pos="457200" algn="l"/>
                        </a:tabLst>
                      </a:pPr>
                      <a:r>
                        <a:rPr lang="en-US" sz="1400" kern="1200" dirty="0">
                          <a:effectLst/>
                          <a:latin typeface="Calibri" panose="020F0502020204030204" pitchFamily="34" charset="0"/>
                        </a:rPr>
                        <a:t> </a:t>
                      </a:r>
                      <a:endParaRPr lang="en-US" sz="2000" dirty="0">
                        <a:effectLst/>
                        <a:latin typeface="Calibri" panose="020F0502020204030204" pitchFamily="34" charset="0"/>
                      </a:endParaRPr>
                    </a:p>
                  </a:txBody>
                  <a:tcPr marL="7620" marR="7620" marT="7620" marB="0" anchor="ctr"/>
                </a:tc>
                <a:tc>
                  <a:txBody>
                    <a:bodyPr/>
                    <a:lstStyle/>
                    <a:p>
                      <a:pPr marL="342900" marR="0" lvl="0" indent="-342900" algn="ctr" fontAlgn="ctr">
                        <a:lnSpc>
                          <a:spcPct val="107000"/>
                        </a:lnSpc>
                        <a:spcBef>
                          <a:spcPts val="0"/>
                        </a:spcBef>
                        <a:spcAft>
                          <a:spcPts val="0"/>
                        </a:spcAft>
                        <a:buFont typeface="Wingdings" panose="05000000000000000000" pitchFamily="2" charset="2"/>
                        <a:buChar char=""/>
                        <a:tabLst>
                          <a:tab pos="457200" algn="l"/>
                        </a:tabLst>
                      </a:pPr>
                      <a:r>
                        <a:rPr lang="en-US" sz="1400" kern="1200" dirty="0">
                          <a:effectLst/>
                          <a:latin typeface="Calibri" panose="020F0502020204030204" pitchFamily="34" charset="0"/>
                        </a:rPr>
                        <a:t> </a:t>
                      </a:r>
                      <a:endParaRPr lang="en-US" sz="2000" dirty="0">
                        <a:effectLst/>
                        <a:latin typeface="Calibri" panose="020F0502020204030204" pitchFamily="34" charset="0"/>
                      </a:endParaRPr>
                    </a:p>
                  </a:txBody>
                  <a:tcPr marL="7620" marR="7620" marT="7620" marB="0" anchor="ctr"/>
                </a:tc>
                <a:tc>
                  <a:txBody>
                    <a:bodyPr/>
                    <a:lstStyle/>
                    <a:p>
                      <a:pPr>
                        <a:lnSpc>
                          <a:spcPct val="107000"/>
                        </a:lnSpc>
                      </a:pPr>
                      <a:endParaRPr lang="en-US" sz="2000" dirty="0">
                        <a:effectLst/>
                        <a:latin typeface="Calibri" panose="020F0502020204030204" pitchFamily="34" charset="0"/>
                      </a:endParaRPr>
                    </a:p>
                  </a:txBody>
                  <a:tcPr marL="7620" marR="7620" marT="7620" marB="0" anchor="b"/>
                </a:tc>
                <a:tc>
                  <a:txBody>
                    <a:bodyPr/>
                    <a:lstStyle/>
                    <a:p>
                      <a:pPr marL="342900" marR="0" lvl="0" indent="-342900" algn="ctr" fontAlgn="b">
                        <a:lnSpc>
                          <a:spcPct val="107000"/>
                        </a:lnSpc>
                        <a:spcBef>
                          <a:spcPts val="0"/>
                        </a:spcBef>
                        <a:spcAft>
                          <a:spcPts val="0"/>
                        </a:spcAft>
                        <a:buFont typeface="Wingdings" panose="05000000000000000000" pitchFamily="2" charset="2"/>
                        <a:buChar char=""/>
                        <a:tabLst>
                          <a:tab pos="457200" algn="l"/>
                        </a:tabLst>
                      </a:pPr>
                      <a:r>
                        <a:rPr lang="en-US" sz="1400" kern="1200" dirty="0">
                          <a:effectLst/>
                          <a:latin typeface="Calibri" panose="020F0502020204030204" pitchFamily="34" charset="0"/>
                        </a:rPr>
                        <a:t> </a:t>
                      </a:r>
                      <a:endParaRPr lang="en-US" sz="2000" dirty="0">
                        <a:effectLst/>
                        <a:latin typeface="Calibri" panose="020F0502020204030204" pitchFamily="34" charset="0"/>
                      </a:endParaRPr>
                    </a:p>
                  </a:txBody>
                  <a:tcPr marL="7620" marR="7620" marT="7620" marB="0" anchor="b"/>
                </a:tc>
                <a:extLst>
                  <a:ext uri="{0D108BD9-81ED-4DB2-BD59-A6C34878D82A}">
                    <a16:rowId xmlns:a16="http://schemas.microsoft.com/office/drawing/2014/main" val="1662220712"/>
                  </a:ext>
                </a:extLst>
              </a:tr>
              <a:tr h="583211">
                <a:tc>
                  <a:txBody>
                    <a:bodyPr/>
                    <a:lstStyle/>
                    <a:p>
                      <a:pPr marL="0" marR="0" fontAlgn="ctr">
                        <a:lnSpc>
                          <a:spcPct val="107000"/>
                        </a:lnSpc>
                        <a:spcBef>
                          <a:spcPts val="0"/>
                        </a:spcBef>
                        <a:spcAft>
                          <a:spcPts val="0"/>
                        </a:spcAft>
                      </a:pPr>
                      <a:r>
                        <a:rPr lang="en-US" sz="1400" kern="1200" dirty="0">
                          <a:effectLst/>
                          <a:latin typeface="Calibri" panose="020F0502020204030204" pitchFamily="34" charset="0"/>
                        </a:rPr>
                        <a:t>Non Clinical Supply (i.e. lab supplies) Blanket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342900" marR="0" lvl="0" indent="-342900" algn="ctr" fontAlgn="ctr">
                        <a:lnSpc>
                          <a:spcPct val="107000"/>
                        </a:lnSpc>
                        <a:spcBef>
                          <a:spcPts val="0"/>
                        </a:spcBef>
                        <a:spcAft>
                          <a:spcPts val="0"/>
                        </a:spcAft>
                        <a:buFont typeface="Wingdings" panose="05000000000000000000" pitchFamily="2" charset="2"/>
                        <a:buChar char=""/>
                        <a:tabLst>
                          <a:tab pos="457200" algn="l"/>
                        </a:tabLst>
                      </a:pPr>
                      <a:r>
                        <a:rPr lang="en-US" sz="1400" kern="1200" dirty="0">
                          <a:effectLst/>
                          <a:latin typeface="Calibri" panose="020F0502020204030204" pitchFamily="34" charset="0"/>
                        </a:rPr>
                        <a:t> </a:t>
                      </a:r>
                      <a:endParaRPr lang="en-US" sz="2000" dirty="0">
                        <a:effectLst/>
                        <a:latin typeface="Calibri" panose="020F0502020204030204" pitchFamily="34" charset="0"/>
                      </a:endParaRPr>
                    </a:p>
                  </a:txBody>
                  <a:tcPr marL="7620" marR="7620" marT="7620" marB="0" anchor="ctr"/>
                </a:tc>
                <a:tc>
                  <a:txBody>
                    <a:bodyPr/>
                    <a:lstStyle/>
                    <a:p>
                      <a:pPr marL="342900" marR="0" lvl="0" indent="-342900" algn="ctr" fontAlgn="ctr">
                        <a:lnSpc>
                          <a:spcPct val="107000"/>
                        </a:lnSpc>
                        <a:spcBef>
                          <a:spcPts val="0"/>
                        </a:spcBef>
                        <a:spcAft>
                          <a:spcPts val="0"/>
                        </a:spcAft>
                        <a:buFont typeface="Wingdings" panose="05000000000000000000" pitchFamily="2" charset="2"/>
                        <a:buChar char=""/>
                        <a:tabLst>
                          <a:tab pos="457200" algn="l"/>
                        </a:tabLst>
                      </a:pPr>
                      <a:r>
                        <a:rPr lang="en-US" sz="1400" kern="1200" dirty="0">
                          <a:effectLst/>
                          <a:latin typeface="Calibri" panose="020F0502020204030204" pitchFamily="34" charset="0"/>
                        </a:rPr>
                        <a:t> </a:t>
                      </a:r>
                      <a:endParaRPr lang="en-US" sz="2000" dirty="0">
                        <a:effectLst/>
                        <a:latin typeface="Calibri" panose="020F0502020204030204" pitchFamily="34" charset="0"/>
                      </a:endParaRPr>
                    </a:p>
                  </a:txBody>
                  <a:tcPr marL="7620" marR="7620" marT="7620" marB="0" anchor="ctr"/>
                </a:tc>
                <a:tc>
                  <a:txBody>
                    <a:bodyPr/>
                    <a:lstStyle/>
                    <a:p>
                      <a:pPr>
                        <a:lnSpc>
                          <a:spcPct val="107000"/>
                        </a:lnSpc>
                      </a:pPr>
                      <a:endParaRPr lang="en-US" sz="2000" dirty="0">
                        <a:effectLst/>
                        <a:latin typeface="Calibri" panose="020F0502020204030204" pitchFamily="34" charset="0"/>
                      </a:endParaRPr>
                    </a:p>
                  </a:txBody>
                  <a:tcPr marL="7620" marR="7620" marT="7620" marB="0" anchor="b"/>
                </a:tc>
                <a:tc>
                  <a:txBody>
                    <a:bodyPr/>
                    <a:lstStyle/>
                    <a:p>
                      <a:pPr marL="342900" marR="0" lvl="0" indent="-342900" algn="ctr" fontAlgn="b">
                        <a:lnSpc>
                          <a:spcPct val="107000"/>
                        </a:lnSpc>
                        <a:spcBef>
                          <a:spcPts val="0"/>
                        </a:spcBef>
                        <a:spcAft>
                          <a:spcPts val="0"/>
                        </a:spcAft>
                        <a:buFont typeface="Wingdings" panose="05000000000000000000" pitchFamily="2" charset="2"/>
                        <a:buChar char=""/>
                        <a:tabLst>
                          <a:tab pos="457200" algn="l"/>
                        </a:tabLst>
                      </a:pPr>
                      <a:r>
                        <a:rPr lang="en-US" sz="1400" kern="1200" dirty="0">
                          <a:effectLst/>
                          <a:latin typeface="Calibri" panose="020F0502020204030204" pitchFamily="34" charset="0"/>
                        </a:rPr>
                        <a:t> </a:t>
                      </a:r>
                      <a:endParaRPr lang="en-US" sz="2000" dirty="0">
                        <a:effectLst/>
                        <a:latin typeface="Calibri" panose="020F0502020204030204" pitchFamily="34" charset="0"/>
                      </a:endParaRPr>
                    </a:p>
                  </a:txBody>
                  <a:tcPr marL="7620" marR="7620" marT="7620" marB="0" anchor="b"/>
                </a:tc>
                <a:extLst>
                  <a:ext uri="{0D108BD9-81ED-4DB2-BD59-A6C34878D82A}">
                    <a16:rowId xmlns:a16="http://schemas.microsoft.com/office/drawing/2014/main" val="3367128608"/>
                  </a:ext>
                </a:extLst>
              </a:tr>
              <a:tr h="583211">
                <a:tc>
                  <a:txBody>
                    <a:bodyPr/>
                    <a:lstStyle/>
                    <a:p>
                      <a:pPr marL="0" marR="0" fontAlgn="ctr">
                        <a:lnSpc>
                          <a:spcPct val="107000"/>
                        </a:lnSpc>
                        <a:spcBef>
                          <a:spcPts val="0"/>
                        </a:spcBef>
                        <a:spcAft>
                          <a:spcPts val="0"/>
                        </a:spcAft>
                      </a:pPr>
                      <a:r>
                        <a:rPr lang="en-US" sz="1400" kern="1200" dirty="0">
                          <a:effectLst/>
                          <a:latin typeface="Calibri" panose="020F0502020204030204" pitchFamily="34" charset="0"/>
                        </a:rPr>
                        <a:t>Consultant/Independent Contractor Blanket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algn="ctr" fontAlgn="b">
                        <a:lnSpc>
                          <a:spcPct val="107000"/>
                        </a:lnSpc>
                        <a:spcBef>
                          <a:spcPts val="0"/>
                        </a:spcBef>
                        <a:spcAft>
                          <a:spcPts val="0"/>
                        </a:spcAft>
                      </a:pPr>
                      <a:r>
                        <a:rPr lang="en-US" sz="1400" kern="1200" dirty="0">
                          <a:effectLst/>
                          <a:latin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pPr>
                      <a:endParaRPr lang="en-US" sz="2000" dirty="0">
                        <a:effectLst/>
                        <a:latin typeface="Calibri" panose="020F0502020204030204" pitchFamily="34" charset="0"/>
                      </a:endParaRPr>
                    </a:p>
                  </a:txBody>
                  <a:tcPr marL="7620" marR="7620" marT="7620" marB="0" anchor="b"/>
                </a:tc>
                <a:tc>
                  <a:txBody>
                    <a:bodyPr/>
                    <a:lstStyle/>
                    <a:p>
                      <a:pPr marL="342900" marR="0" lvl="0" indent="-342900" algn="ctr" fontAlgn="ctr">
                        <a:lnSpc>
                          <a:spcPct val="107000"/>
                        </a:lnSpc>
                        <a:spcBef>
                          <a:spcPts val="0"/>
                        </a:spcBef>
                        <a:spcAft>
                          <a:spcPts val="0"/>
                        </a:spcAft>
                        <a:buFont typeface="Wingdings" panose="05000000000000000000" pitchFamily="2" charset="2"/>
                        <a:buChar char=""/>
                        <a:tabLst>
                          <a:tab pos="457200" algn="l"/>
                        </a:tabLst>
                      </a:pPr>
                      <a:r>
                        <a:rPr lang="en-US" sz="1400" kern="1200" dirty="0">
                          <a:effectLst/>
                          <a:latin typeface="Calibri" panose="020F0502020204030204" pitchFamily="34" charset="0"/>
                        </a:rPr>
                        <a:t> </a:t>
                      </a:r>
                      <a:endParaRPr lang="en-US" sz="2000" dirty="0">
                        <a:effectLst/>
                        <a:latin typeface="Calibri" panose="020F0502020204030204" pitchFamily="34" charset="0"/>
                      </a:endParaRPr>
                    </a:p>
                  </a:txBody>
                  <a:tcPr marL="7620" marR="7620" marT="7620" marB="0" anchor="ctr"/>
                </a:tc>
                <a:tc>
                  <a:txBody>
                    <a:bodyPr/>
                    <a:lstStyle/>
                    <a:p>
                      <a:pPr marL="342900" marR="0" lvl="0" indent="-342900" algn="ctr" fontAlgn="ctr">
                        <a:lnSpc>
                          <a:spcPct val="107000"/>
                        </a:lnSpc>
                        <a:spcBef>
                          <a:spcPts val="0"/>
                        </a:spcBef>
                        <a:spcAft>
                          <a:spcPts val="0"/>
                        </a:spcAft>
                        <a:buFont typeface="Wingdings" panose="05000000000000000000" pitchFamily="2" charset="2"/>
                        <a:buChar char=""/>
                        <a:tabLst>
                          <a:tab pos="457200" algn="l"/>
                        </a:tabLst>
                      </a:pPr>
                      <a:r>
                        <a:rPr lang="en-US" sz="1400" kern="1200" dirty="0">
                          <a:effectLst/>
                          <a:latin typeface="Calibri" panose="020F0502020204030204" pitchFamily="34" charset="0"/>
                        </a:rPr>
                        <a:t> </a:t>
                      </a:r>
                      <a:endParaRPr lang="en-US" sz="2000"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2579378300"/>
                  </a:ext>
                </a:extLst>
              </a:tr>
              <a:tr h="583211">
                <a:tc>
                  <a:txBody>
                    <a:bodyPr/>
                    <a:lstStyle/>
                    <a:p>
                      <a:pPr marL="0" marR="0" fontAlgn="ctr">
                        <a:lnSpc>
                          <a:spcPct val="107000"/>
                        </a:lnSpc>
                        <a:spcBef>
                          <a:spcPts val="0"/>
                        </a:spcBef>
                        <a:spcAft>
                          <a:spcPts val="0"/>
                        </a:spcAft>
                      </a:pPr>
                      <a:r>
                        <a:rPr lang="en-US" sz="1400" kern="1200" dirty="0">
                          <a:effectLst/>
                          <a:latin typeface="Calibri" panose="020F0502020204030204" pitchFamily="34" charset="0"/>
                        </a:rPr>
                        <a:t>Equipment Maintenance/Service Blanket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algn="ctr" fontAlgn="b">
                        <a:lnSpc>
                          <a:spcPct val="107000"/>
                        </a:lnSpc>
                        <a:spcBef>
                          <a:spcPts val="0"/>
                        </a:spcBef>
                        <a:spcAft>
                          <a:spcPts val="0"/>
                        </a:spcAft>
                      </a:pPr>
                      <a:r>
                        <a:rPr lang="en-US" sz="1400" kern="1200" dirty="0">
                          <a:effectLst/>
                          <a:latin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400" kern="1200" dirty="0">
                          <a:effectLst/>
                          <a:latin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marL="342900" marR="0" lvl="0" indent="-342900" algn="ctr" fontAlgn="ctr">
                        <a:lnSpc>
                          <a:spcPct val="107000"/>
                        </a:lnSpc>
                        <a:spcBef>
                          <a:spcPts val="0"/>
                        </a:spcBef>
                        <a:spcAft>
                          <a:spcPts val="0"/>
                        </a:spcAft>
                        <a:buFont typeface="Wingdings" panose="05000000000000000000" pitchFamily="2" charset="2"/>
                        <a:buChar char=""/>
                        <a:tabLst>
                          <a:tab pos="457200" algn="l"/>
                        </a:tabLst>
                      </a:pPr>
                      <a:r>
                        <a:rPr lang="en-US" sz="1400" kern="1200" dirty="0">
                          <a:effectLst/>
                          <a:latin typeface="Calibri" panose="020F0502020204030204" pitchFamily="34" charset="0"/>
                        </a:rPr>
                        <a:t> </a:t>
                      </a:r>
                      <a:endParaRPr lang="en-US" sz="2000" dirty="0">
                        <a:effectLst/>
                        <a:latin typeface="Calibri" panose="020F0502020204030204" pitchFamily="34" charset="0"/>
                      </a:endParaRPr>
                    </a:p>
                  </a:txBody>
                  <a:tcPr marL="7620" marR="7620" marT="7620" marB="0" anchor="ctr"/>
                </a:tc>
                <a:tc>
                  <a:txBody>
                    <a:bodyPr/>
                    <a:lstStyle/>
                    <a:p>
                      <a:pPr marL="342900" marR="0" lvl="0" indent="-342900" algn="ctr" fontAlgn="ctr">
                        <a:lnSpc>
                          <a:spcPct val="107000"/>
                        </a:lnSpc>
                        <a:spcBef>
                          <a:spcPts val="0"/>
                        </a:spcBef>
                        <a:spcAft>
                          <a:spcPts val="0"/>
                        </a:spcAft>
                        <a:buFont typeface="Wingdings" panose="05000000000000000000" pitchFamily="2" charset="2"/>
                        <a:buChar char=""/>
                        <a:tabLst>
                          <a:tab pos="457200" algn="l"/>
                        </a:tabLst>
                      </a:pPr>
                      <a:r>
                        <a:rPr lang="en-US" sz="1400" kern="1200" dirty="0">
                          <a:effectLst/>
                          <a:latin typeface="Calibri" panose="020F0502020204030204" pitchFamily="34" charset="0"/>
                        </a:rPr>
                        <a:t> </a:t>
                      </a:r>
                      <a:endParaRPr lang="en-US" sz="2000"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672324839"/>
                  </a:ext>
                </a:extLst>
              </a:tr>
            </a:tbl>
          </a:graphicData>
        </a:graphic>
      </p:graphicFrame>
    </p:spTree>
    <p:extLst>
      <p:ext uri="{BB962C8B-B14F-4D97-AF65-F5344CB8AC3E}">
        <p14:creationId xmlns:p14="http://schemas.microsoft.com/office/powerpoint/2010/main" val="1942892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Narrow" panose="020B0606020202030204" pitchFamily="34" charset="0"/>
              </a:rPr>
              <a:t>Supplier Invoice Requests (SIRs)</a:t>
            </a:r>
            <a:endParaRPr lang="en-US" dirty="0">
              <a:latin typeface="Arial Narrow" panose="020B0606020202030204" pitchFamily="34" charset="0"/>
            </a:endParaRPr>
          </a:p>
        </p:txBody>
      </p:sp>
      <p:cxnSp>
        <p:nvCxnSpPr>
          <p:cNvPr id="4" name="Straight Connector 3">
            <a:extLst>
              <a:ext uri="{FF2B5EF4-FFF2-40B4-BE49-F238E27FC236}">
                <a16:creationId xmlns:a16="http://schemas.microsoft.com/office/drawing/2014/main" id="{AD4BFD92-2BCD-4E55-867A-D491DC1D8650}"/>
              </a:ext>
            </a:extLst>
          </p:cNvPr>
          <p:cNvCxnSpPr/>
          <p:nvPr/>
        </p:nvCxnSpPr>
        <p:spPr>
          <a:xfrm flipV="1">
            <a:off x="581691" y="31242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382000" y="6477000"/>
            <a:ext cx="685800" cy="276999"/>
          </a:xfrm>
          <a:prstGeom prst="rect">
            <a:avLst/>
          </a:prstGeom>
          <a:noFill/>
        </p:spPr>
        <p:txBody>
          <a:bodyPr wrap="square" rtlCol="0">
            <a:spAutoFit/>
          </a:bodyPr>
          <a:lstStyle/>
          <a:p>
            <a:pPr algn="r"/>
            <a:r>
              <a:rPr lang="en-US" sz="1200" dirty="0" smtClean="0">
                <a:solidFill>
                  <a:schemeClr val="bg1"/>
                </a:solidFill>
              </a:rPr>
              <a:t>12</a:t>
            </a:r>
            <a:endParaRPr lang="en-US" sz="1200" dirty="0">
              <a:solidFill>
                <a:schemeClr val="bg1"/>
              </a:solidFill>
            </a:endParaRPr>
          </a:p>
        </p:txBody>
      </p:sp>
    </p:spTree>
    <p:extLst>
      <p:ext uri="{BB962C8B-B14F-4D97-AF65-F5344CB8AC3E}">
        <p14:creationId xmlns:p14="http://schemas.microsoft.com/office/powerpoint/2010/main" val="221378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1143000"/>
          </a:xfrm>
        </p:spPr>
        <p:txBody>
          <a:bodyPr/>
          <a:lstStyle/>
          <a:p>
            <a:r>
              <a:rPr lang="en-US" dirty="0" smtClean="0">
                <a:latin typeface="Arial Narrow" panose="020B0606020202030204" pitchFamily="34" charset="0"/>
              </a:rPr>
              <a:t>Acceptable </a:t>
            </a:r>
            <a:r>
              <a:rPr lang="en-US" dirty="0">
                <a:latin typeface="Arial Narrow" panose="020B0606020202030204" pitchFamily="34" charset="0"/>
              </a:rPr>
              <a:t>Use - Employees</a:t>
            </a:r>
          </a:p>
        </p:txBody>
      </p:sp>
      <p:sp>
        <p:nvSpPr>
          <p:cNvPr id="3" name="Content Placeholder 2"/>
          <p:cNvSpPr>
            <a:spLocks noGrp="1"/>
          </p:cNvSpPr>
          <p:nvPr>
            <p:ph idx="1"/>
          </p:nvPr>
        </p:nvSpPr>
        <p:spPr/>
        <p:txBody>
          <a:bodyPr>
            <a:normAutofit/>
          </a:bodyPr>
          <a:lstStyle/>
          <a:p>
            <a:pPr marL="0" indent="0">
              <a:buNone/>
            </a:pPr>
            <a:r>
              <a:rPr lang="en-US" dirty="0">
                <a:latin typeface="Arial Narrow" panose="020B0606020202030204" pitchFamily="34" charset="0"/>
              </a:rPr>
              <a:t>Employees can only receive a limited list of payments via the Supplier Invoice Request (SIR): </a:t>
            </a:r>
          </a:p>
          <a:p>
            <a:pPr lvl="1"/>
            <a:r>
              <a:rPr lang="en-US" dirty="0">
                <a:latin typeface="Arial Narrow" panose="020B0606020202030204" pitchFamily="34" charset="0"/>
              </a:rPr>
              <a:t>Royalty payments </a:t>
            </a:r>
          </a:p>
          <a:p>
            <a:pPr lvl="1"/>
            <a:r>
              <a:rPr lang="en-US" dirty="0">
                <a:latin typeface="Arial Narrow" panose="020B0606020202030204" pitchFamily="34" charset="0"/>
              </a:rPr>
              <a:t>Study subject payments </a:t>
            </a:r>
          </a:p>
          <a:p>
            <a:pPr lvl="1"/>
            <a:r>
              <a:rPr lang="en-US" dirty="0">
                <a:latin typeface="Arial Narrow" panose="020B0606020202030204" pitchFamily="34" charset="0"/>
              </a:rPr>
              <a:t>Performance fees</a:t>
            </a:r>
          </a:p>
        </p:txBody>
      </p:sp>
      <p:cxnSp>
        <p:nvCxnSpPr>
          <p:cNvPr id="4" name="Straight Connector 3">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85800" y="1115824"/>
            <a:ext cx="7620000" cy="677108"/>
          </a:xfrm>
          <a:prstGeom prst="rect">
            <a:avLst/>
          </a:prstGeom>
        </p:spPr>
        <p:txBody>
          <a:bodyPr wrap="square">
            <a:spAutoFit/>
          </a:bodyPr>
          <a:lstStyle/>
          <a:p>
            <a:r>
              <a:rPr lang="en-US" sz="2400" dirty="0">
                <a:latin typeface="Arial Narrow" panose="020B0606020202030204" pitchFamily="34" charset="0"/>
              </a:rPr>
              <a:t>Use the Acceptable Use List as a guide</a:t>
            </a:r>
          </a:p>
          <a:p>
            <a:pPr marL="400050" lvl="1" indent="0">
              <a:buNone/>
            </a:pPr>
            <a:r>
              <a:rPr lang="en-US" sz="1400" dirty="0">
                <a:latin typeface="Arial Narrow" panose="020B0606020202030204" pitchFamily="34" charset="0"/>
                <a:hlinkClick r:id="rId3"/>
              </a:rPr>
              <a:t>http://www.rochester.edu/adminfinance/finance/FinanceForms.html</a:t>
            </a:r>
            <a:endParaRPr lang="en-US" sz="1400" dirty="0">
              <a:latin typeface="Arial Narrow" panose="020B0606020202030204" pitchFamily="34" charset="0"/>
            </a:endParaRPr>
          </a:p>
        </p:txBody>
      </p:sp>
      <p:sp>
        <p:nvSpPr>
          <p:cNvPr id="6" name="TextBox 5"/>
          <p:cNvSpPr txBox="1"/>
          <p:nvPr/>
        </p:nvSpPr>
        <p:spPr>
          <a:xfrm>
            <a:off x="8382000" y="6477000"/>
            <a:ext cx="685800" cy="276999"/>
          </a:xfrm>
          <a:prstGeom prst="rect">
            <a:avLst/>
          </a:prstGeom>
          <a:noFill/>
        </p:spPr>
        <p:txBody>
          <a:bodyPr wrap="square" rtlCol="0">
            <a:spAutoFit/>
          </a:bodyPr>
          <a:lstStyle/>
          <a:p>
            <a:pPr algn="r"/>
            <a:r>
              <a:rPr lang="en-US" sz="1200" dirty="0" smtClean="0">
                <a:solidFill>
                  <a:schemeClr val="bg1"/>
                </a:solidFill>
              </a:rPr>
              <a:t>13</a:t>
            </a:r>
            <a:endParaRPr lang="en-US" sz="1200" dirty="0">
              <a:solidFill>
                <a:schemeClr val="bg1"/>
              </a:solidFill>
            </a:endParaRPr>
          </a:p>
        </p:txBody>
      </p:sp>
    </p:spTree>
    <p:extLst>
      <p:ext uri="{BB962C8B-B14F-4D97-AF65-F5344CB8AC3E}">
        <p14:creationId xmlns:p14="http://schemas.microsoft.com/office/powerpoint/2010/main" val="324934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777"/>
            <a:ext cx="7772400" cy="1143000"/>
          </a:xfrm>
        </p:spPr>
        <p:txBody>
          <a:bodyPr/>
          <a:lstStyle/>
          <a:p>
            <a:r>
              <a:rPr lang="en-US" dirty="0">
                <a:latin typeface="Arial Narrow" panose="020B0606020202030204" pitchFamily="34" charset="0"/>
              </a:rPr>
              <a:t>Not Acceptable Use</a:t>
            </a:r>
          </a:p>
        </p:txBody>
      </p:sp>
      <p:sp>
        <p:nvSpPr>
          <p:cNvPr id="3" name="Content Placeholder 2"/>
          <p:cNvSpPr>
            <a:spLocks noGrp="1"/>
          </p:cNvSpPr>
          <p:nvPr>
            <p:ph idx="1"/>
          </p:nvPr>
        </p:nvSpPr>
        <p:spPr>
          <a:xfrm>
            <a:off x="2362200" y="1371600"/>
            <a:ext cx="6096000" cy="4114800"/>
          </a:xfrm>
        </p:spPr>
        <p:txBody>
          <a:bodyPr>
            <a:normAutofit fontScale="77500" lnSpcReduction="20000"/>
          </a:bodyPr>
          <a:lstStyle/>
          <a:p>
            <a:pPr marL="0" indent="0">
              <a:buNone/>
            </a:pPr>
            <a:r>
              <a:rPr lang="en-US" dirty="0">
                <a:latin typeface="Arial Narrow" panose="020B0606020202030204" pitchFamily="34" charset="0"/>
              </a:rPr>
              <a:t>SIR </a:t>
            </a:r>
            <a:r>
              <a:rPr lang="en-US" b="1" dirty="0">
                <a:latin typeface="Arial Narrow" panose="020B0606020202030204" pitchFamily="34" charset="0"/>
              </a:rPr>
              <a:t>cannot</a:t>
            </a:r>
            <a:r>
              <a:rPr lang="en-US" dirty="0">
                <a:latin typeface="Arial Narrow" panose="020B0606020202030204" pitchFamily="34" charset="0"/>
              </a:rPr>
              <a:t> be used for payment of physician services</a:t>
            </a:r>
          </a:p>
          <a:p>
            <a:pPr lvl="1"/>
            <a:r>
              <a:rPr lang="en-US" dirty="0">
                <a:latin typeface="Arial Narrow" panose="020B0606020202030204" pitchFamily="34" charset="0"/>
              </a:rPr>
              <a:t>Employee physicians are paid for services via Payroll</a:t>
            </a:r>
          </a:p>
          <a:p>
            <a:pPr lvl="1"/>
            <a:r>
              <a:rPr lang="en-US" dirty="0">
                <a:latin typeface="Arial Narrow" panose="020B0606020202030204" pitchFamily="34" charset="0"/>
              </a:rPr>
              <a:t>Nonemployee physician services must be paid via Purchase Order (PO) </a:t>
            </a:r>
          </a:p>
          <a:p>
            <a:endParaRPr lang="en-US" dirty="0">
              <a:latin typeface="Arial Narrow" panose="020B0606020202030204" pitchFamily="34" charset="0"/>
            </a:endParaRPr>
          </a:p>
          <a:p>
            <a:pPr marL="0" indent="0">
              <a:buNone/>
            </a:pPr>
            <a:r>
              <a:rPr lang="en-US" dirty="0">
                <a:latin typeface="Arial Narrow" panose="020B0606020202030204" pitchFamily="34" charset="0"/>
              </a:rPr>
              <a:t>SIR </a:t>
            </a:r>
            <a:r>
              <a:rPr lang="en-US" b="1" dirty="0">
                <a:latin typeface="Arial Narrow" panose="020B0606020202030204" pitchFamily="34" charset="0"/>
              </a:rPr>
              <a:t>cannot</a:t>
            </a:r>
            <a:r>
              <a:rPr lang="en-US" dirty="0">
                <a:latin typeface="Arial Narrow" panose="020B0606020202030204" pitchFamily="34" charset="0"/>
              </a:rPr>
              <a:t> be used for purchase of capital items (Items of equipment or furnishings &gt; $1000 with a life expectancy &gt; one year)</a:t>
            </a:r>
          </a:p>
          <a:p>
            <a:pPr lvl="1"/>
            <a:r>
              <a:rPr lang="en-US" dirty="0">
                <a:latin typeface="Arial Narrow" panose="020B0606020202030204" pitchFamily="34" charset="0"/>
              </a:rPr>
              <a:t>Refer to UR's Capitalization policy for more details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006600"/>
            <a:ext cx="1102967" cy="9858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23" y="3507192"/>
            <a:ext cx="1155044" cy="1062816"/>
          </a:xfrm>
          <a:prstGeom prst="rect">
            <a:avLst/>
          </a:prstGeom>
        </p:spPr>
      </p:pic>
      <p:sp>
        <p:nvSpPr>
          <p:cNvPr id="8" name="&quot;No&quot; Symbol 7"/>
          <p:cNvSpPr/>
          <p:nvPr/>
        </p:nvSpPr>
        <p:spPr bwMode="auto">
          <a:xfrm>
            <a:off x="944545" y="2209800"/>
            <a:ext cx="838200" cy="782638"/>
          </a:xfrm>
          <a:prstGeom prst="noSmoking">
            <a:avLst>
              <a:gd name="adj" fmla="val 10636"/>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MS Pゴシック" pitchFamily="-92" charset="-128"/>
            </a:endParaRPr>
          </a:p>
        </p:txBody>
      </p:sp>
      <p:sp>
        <p:nvSpPr>
          <p:cNvPr id="9" name="&quot;No&quot; Symbol 8"/>
          <p:cNvSpPr/>
          <p:nvPr/>
        </p:nvSpPr>
        <p:spPr bwMode="auto">
          <a:xfrm>
            <a:off x="970583" y="3787370"/>
            <a:ext cx="838200" cy="782638"/>
          </a:xfrm>
          <a:prstGeom prst="noSmoking">
            <a:avLst>
              <a:gd name="adj" fmla="val 10636"/>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MS Pゴシック" pitchFamily="-92" charset="-128"/>
            </a:endParaRPr>
          </a:p>
        </p:txBody>
      </p:sp>
      <p:cxnSp>
        <p:nvCxnSpPr>
          <p:cNvPr id="10" name="Straight Connector 9">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0" y="6477000"/>
            <a:ext cx="685800" cy="276999"/>
          </a:xfrm>
          <a:prstGeom prst="rect">
            <a:avLst/>
          </a:prstGeom>
          <a:noFill/>
        </p:spPr>
        <p:txBody>
          <a:bodyPr wrap="square" rtlCol="0">
            <a:spAutoFit/>
          </a:bodyPr>
          <a:lstStyle/>
          <a:p>
            <a:pPr algn="r"/>
            <a:r>
              <a:rPr lang="en-US" sz="1200" dirty="0" smtClean="0">
                <a:solidFill>
                  <a:schemeClr val="bg1"/>
                </a:solidFill>
              </a:rPr>
              <a:t>14</a:t>
            </a:r>
            <a:endParaRPr lang="en-US" sz="1200" dirty="0">
              <a:solidFill>
                <a:schemeClr val="bg1"/>
              </a:solidFill>
            </a:endParaRPr>
          </a:p>
        </p:txBody>
      </p:sp>
    </p:spTree>
    <p:extLst>
      <p:ext uri="{BB962C8B-B14F-4D97-AF65-F5344CB8AC3E}">
        <p14:creationId xmlns:p14="http://schemas.microsoft.com/office/powerpoint/2010/main" val="404034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r>
              <a:rPr lang="en-US" dirty="0">
                <a:latin typeface="Arial Narrow" panose="020B0606020202030204" pitchFamily="34" charset="0"/>
              </a:rPr>
              <a:t>Payments in UR Procurement</a:t>
            </a:r>
          </a:p>
        </p:txBody>
      </p:sp>
      <p:sp>
        <p:nvSpPr>
          <p:cNvPr id="4" name="Rectangle 3">
            <a:extLst>
              <a:ext uri="{FF2B5EF4-FFF2-40B4-BE49-F238E27FC236}">
                <a16:creationId xmlns:a16="http://schemas.microsoft.com/office/drawing/2014/main" id="{0E3AD9C2-9C2E-42D8-844D-325CA7D1206D}"/>
              </a:ext>
            </a:extLst>
          </p:cNvPr>
          <p:cNvSpPr/>
          <p:nvPr/>
        </p:nvSpPr>
        <p:spPr>
          <a:xfrm>
            <a:off x="1011936" y="1685705"/>
            <a:ext cx="1399250" cy="828895"/>
          </a:xfrm>
          <a:prstGeom prst="rect">
            <a:avLst/>
          </a:prstGeom>
          <a:ln>
            <a:solidFill>
              <a:srgbClr val="003E7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kern="0" dirty="0">
                <a:solidFill>
                  <a:srgbClr val="3B3C3E"/>
                </a:solidFill>
                <a:latin typeface="Calibri"/>
              </a:rPr>
              <a:t>Supplier Invoice Request</a:t>
            </a:r>
          </a:p>
        </p:txBody>
      </p:sp>
      <p:sp>
        <p:nvSpPr>
          <p:cNvPr id="5" name="Rectangle 4">
            <a:extLst>
              <a:ext uri="{FF2B5EF4-FFF2-40B4-BE49-F238E27FC236}">
                <a16:creationId xmlns:a16="http://schemas.microsoft.com/office/drawing/2014/main" id="{D5E6E72A-9FE2-47FD-9336-BADEDC11EEAF}"/>
              </a:ext>
            </a:extLst>
          </p:cNvPr>
          <p:cNvSpPr/>
          <p:nvPr/>
        </p:nvSpPr>
        <p:spPr>
          <a:xfrm>
            <a:off x="2611507" y="1685705"/>
            <a:ext cx="1399250" cy="828895"/>
          </a:xfrm>
          <a:prstGeom prst="rect">
            <a:avLst/>
          </a:prstGeom>
          <a:ln>
            <a:solidFill>
              <a:srgbClr val="003E7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kern="0" dirty="0">
                <a:solidFill>
                  <a:srgbClr val="3B3C3E"/>
                </a:solidFill>
                <a:latin typeface="Calibri"/>
              </a:rPr>
              <a:t>Questionnaire</a:t>
            </a:r>
          </a:p>
        </p:txBody>
      </p:sp>
      <p:sp>
        <p:nvSpPr>
          <p:cNvPr id="11" name="Rectangle 10">
            <a:extLst>
              <a:ext uri="{FF2B5EF4-FFF2-40B4-BE49-F238E27FC236}">
                <a16:creationId xmlns:a16="http://schemas.microsoft.com/office/drawing/2014/main" id="{16E23F73-8DF6-4607-92E4-02FE736AD757}"/>
              </a:ext>
            </a:extLst>
          </p:cNvPr>
          <p:cNvSpPr/>
          <p:nvPr/>
        </p:nvSpPr>
        <p:spPr>
          <a:xfrm>
            <a:off x="5810650" y="1702025"/>
            <a:ext cx="1399250" cy="828895"/>
          </a:xfrm>
          <a:prstGeom prst="rect">
            <a:avLst/>
          </a:prstGeom>
          <a:ln>
            <a:solidFill>
              <a:srgbClr val="003E7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kern="0" dirty="0">
                <a:solidFill>
                  <a:srgbClr val="3B3C3E"/>
                </a:solidFill>
                <a:latin typeface="Calibri"/>
              </a:rPr>
              <a:t>Payment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515" y="1230780"/>
            <a:ext cx="731520" cy="678371"/>
          </a:xfrm>
          <a:prstGeom prst="rect">
            <a:avLst/>
          </a:prstGeom>
        </p:spPr>
      </p:pic>
      <p:sp>
        <p:nvSpPr>
          <p:cNvPr id="13" name="Rectangle 12">
            <a:extLst>
              <a:ext uri="{FF2B5EF4-FFF2-40B4-BE49-F238E27FC236}">
                <a16:creationId xmlns:a16="http://schemas.microsoft.com/office/drawing/2014/main" id="{D5E6E72A-9FE2-47FD-9336-BADEDC11EEAF}"/>
              </a:ext>
            </a:extLst>
          </p:cNvPr>
          <p:cNvSpPr/>
          <p:nvPr/>
        </p:nvSpPr>
        <p:spPr>
          <a:xfrm>
            <a:off x="4211078" y="1685705"/>
            <a:ext cx="1399250" cy="828895"/>
          </a:xfrm>
          <a:prstGeom prst="rect">
            <a:avLst/>
          </a:prstGeom>
          <a:ln>
            <a:solidFill>
              <a:srgbClr val="003E7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kern="0" dirty="0">
                <a:solidFill>
                  <a:srgbClr val="3B3C3E"/>
                </a:solidFill>
                <a:latin typeface="Calibri"/>
              </a:rPr>
              <a:t>Approval</a:t>
            </a:r>
          </a:p>
          <a:p>
            <a:pPr algn="ctr"/>
            <a:r>
              <a:rPr lang="en-US" sz="1400" b="1" kern="0" dirty="0">
                <a:solidFill>
                  <a:srgbClr val="3B3C3E"/>
                </a:solidFill>
                <a:latin typeface="Calibri"/>
              </a:rPr>
              <a:t>Workflow</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56042"/>
          <a:stretch/>
        </p:blipFill>
        <p:spPr>
          <a:xfrm>
            <a:off x="4714712" y="1207269"/>
            <a:ext cx="548640" cy="624046"/>
          </a:xfrm>
          <a:prstGeom prst="rect">
            <a:avLst/>
          </a:prstGeom>
        </p:spPr>
      </p:pic>
      <p:sp>
        <p:nvSpPr>
          <p:cNvPr id="9" name="Rectangle 8"/>
          <p:cNvSpPr/>
          <p:nvPr/>
        </p:nvSpPr>
        <p:spPr>
          <a:xfrm>
            <a:off x="172478" y="5855663"/>
            <a:ext cx="8077200" cy="307777"/>
          </a:xfrm>
          <a:prstGeom prst="rect">
            <a:avLst/>
          </a:prstGeom>
        </p:spPr>
        <p:txBody>
          <a:bodyPr wrap="square">
            <a:spAutoFit/>
          </a:bodyPr>
          <a:lstStyle/>
          <a:p>
            <a:pPr marR="0" lvl="2">
              <a:spcBef>
                <a:spcPts val="0"/>
              </a:spcBef>
              <a:spcAft>
                <a:spcPts val="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*Financial approval always required, other approvals based on meeting certain conditions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p:cNvSpPr txBox="1"/>
          <p:nvPr/>
        </p:nvSpPr>
        <p:spPr>
          <a:xfrm>
            <a:off x="5940529" y="2655053"/>
            <a:ext cx="1280160" cy="646331"/>
          </a:xfrm>
          <a:prstGeom prst="rect">
            <a:avLst/>
          </a:prstGeom>
          <a:solidFill>
            <a:schemeClr val="bg1">
              <a:lumMod val="95000"/>
            </a:schemeClr>
          </a:solidFill>
          <a:effectLst>
            <a:outerShdw blurRad="76200" dir="18900000" sy="23000" kx="-1200000" algn="bl" rotWithShape="0">
              <a:prstClr val="black">
                <a:alpha val="20000"/>
              </a:prstClr>
            </a:outerShdw>
          </a:effectLst>
        </p:spPr>
        <p:txBody>
          <a:bodyPr wrap="square" rtlCol="0">
            <a:spAutoFit/>
          </a:bodyPr>
          <a:lstStyle/>
          <a:p>
            <a:r>
              <a:rPr lang="en-US" sz="1200" dirty="0"/>
              <a:t>Based on invoice due date</a:t>
            </a:r>
          </a:p>
        </p:txBody>
      </p:sp>
      <p:sp>
        <p:nvSpPr>
          <p:cNvPr id="16" name="TextBox 15"/>
          <p:cNvSpPr txBox="1"/>
          <p:nvPr/>
        </p:nvSpPr>
        <p:spPr>
          <a:xfrm>
            <a:off x="1071481" y="2734139"/>
            <a:ext cx="1280160" cy="646331"/>
          </a:xfrm>
          <a:prstGeom prst="rect">
            <a:avLst/>
          </a:prstGeom>
          <a:solidFill>
            <a:schemeClr val="bg1">
              <a:lumMod val="95000"/>
            </a:schemeClr>
          </a:solidFill>
          <a:effectLst>
            <a:outerShdw blurRad="76200" dir="18900000" sy="23000" kx="-1200000" algn="bl" rotWithShape="0">
              <a:prstClr val="black">
                <a:alpha val="20000"/>
              </a:prstClr>
            </a:outerShdw>
          </a:effectLst>
        </p:spPr>
        <p:txBody>
          <a:bodyPr wrap="square" rtlCol="0">
            <a:spAutoFit/>
          </a:bodyPr>
          <a:lstStyle/>
          <a:p>
            <a:pPr marL="171450" indent="-171450">
              <a:buFont typeface="Arial" panose="020B0604020202020204" pitchFamily="34" charset="0"/>
              <a:buChar char="•"/>
            </a:pPr>
            <a:r>
              <a:rPr lang="en-US" sz="1200" dirty="0"/>
              <a:t>Header info</a:t>
            </a:r>
          </a:p>
          <a:p>
            <a:pPr marL="171450" indent="-171450">
              <a:buFont typeface="Arial" panose="020B0604020202020204" pitchFamily="34" charset="0"/>
              <a:buChar char="•"/>
            </a:pPr>
            <a:r>
              <a:rPr lang="en-US" sz="1200" dirty="0"/>
              <a:t>Line detail</a:t>
            </a:r>
          </a:p>
          <a:p>
            <a:pPr marL="171450" indent="-171450">
              <a:buFont typeface="Arial" panose="020B0604020202020204" pitchFamily="34" charset="0"/>
              <a:buChar char="•"/>
            </a:pPr>
            <a:r>
              <a:rPr lang="en-US" sz="1200" dirty="0"/>
              <a:t>Attachments</a:t>
            </a:r>
          </a:p>
        </p:txBody>
      </p:sp>
      <p:sp>
        <p:nvSpPr>
          <p:cNvPr id="17" name="TextBox 16"/>
          <p:cNvSpPr txBox="1"/>
          <p:nvPr/>
        </p:nvSpPr>
        <p:spPr>
          <a:xfrm>
            <a:off x="4054746" y="2655053"/>
            <a:ext cx="1737360" cy="2123658"/>
          </a:xfrm>
          <a:prstGeom prst="rect">
            <a:avLst/>
          </a:prstGeom>
          <a:solidFill>
            <a:schemeClr val="bg1">
              <a:lumMod val="95000"/>
            </a:schemeClr>
          </a:solidFill>
          <a:effectLst>
            <a:outerShdw blurRad="76200" dir="18900000" sy="23000" kx="-1200000" algn="bl" rotWithShape="0">
              <a:prstClr val="black">
                <a:alpha val="20000"/>
              </a:prstClr>
            </a:outerShdw>
          </a:effectLst>
        </p:spPr>
        <p:txBody>
          <a:bodyPr wrap="square" rtlCol="0">
            <a:spAutoFit/>
          </a:bodyPr>
          <a:lstStyle/>
          <a:p>
            <a:pPr marL="171450" indent="-171450">
              <a:buFont typeface="Arial" panose="020B0604020202020204" pitchFamily="34" charset="0"/>
              <a:buChar char="•"/>
            </a:pPr>
            <a:r>
              <a:rPr lang="en-US" sz="1200" dirty="0"/>
              <a:t>Capital Asset</a:t>
            </a:r>
          </a:p>
          <a:p>
            <a:pPr marL="171450" indent="-171450">
              <a:buFont typeface="Arial" panose="020B0604020202020204" pitchFamily="34" charset="0"/>
              <a:buChar char="•"/>
            </a:pPr>
            <a:r>
              <a:rPr lang="en-US" sz="1200" dirty="0"/>
              <a:t>Grant Principal Investigator/ORACS</a:t>
            </a:r>
          </a:p>
          <a:p>
            <a:pPr marL="171450" indent="-171450">
              <a:buFont typeface="Arial" panose="020B0604020202020204" pitchFamily="34" charset="0"/>
              <a:buChar char="•"/>
            </a:pPr>
            <a:r>
              <a:rPr lang="en-US" sz="1200" dirty="0"/>
              <a:t>Financial*</a:t>
            </a:r>
          </a:p>
          <a:p>
            <a:pPr marL="171450" indent="-171450">
              <a:buFont typeface="Arial" panose="020B0604020202020204" pitchFamily="34" charset="0"/>
              <a:buChar char="•"/>
            </a:pPr>
            <a:r>
              <a:rPr lang="en-US" sz="1200" dirty="0"/>
              <a:t>Special: IT, Pharmacy, Audit fees, Animals, EHS</a:t>
            </a:r>
          </a:p>
          <a:p>
            <a:pPr marL="171450" indent="-171450">
              <a:buFont typeface="Arial" panose="020B0604020202020204" pitchFamily="34" charset="0"/>
              <a:buChar char="•"/>
            </a:pPr>
            <a:r>
              <a:rPr lang="en-US" sz="1200" dirty="0"/>
              <a:t>Accounts Payable: 1099 reporting review and submission</a:t>
            </a:r>
          </a:p>
        </p:txBody>
      </p:sp>
      <p:cxnSp>
        <p:nvCxnSpPr>
          <p:cNvPr id="14" name="Straight Connector 13">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82000" y="6477000"/>
            <a:ext cx="685800" cy="276999"/>
          </a:xfrm>
          <a:prstGeom prst="rect">
            <a:avLst/>
          </a:prstGeom>
          <a:noFill/>
        </p:spPr>
        <p:txBody>
          <a:bodyPr wrap="square" rtlCol="0">
            <a:spAutoFit/>
          </a:bodyPr>
          <a:lstStyle/>
          <a:p>
            <a:pPr algn="r"/>
            <a:r>
              <a:rPr lang="en-US" sz="1200" dirty="0" smtClean="0">
                <a:solidFill>
                  <a:schemeClr val="bg1"/>
                </a:solidFill>
              </a:rPr>
              <a:t>15</a:t>
            </a:r>
            <a:endParaRPr lang="en-US" sz="1200" dirty="0">
              <a:solidFill>
                <a:schemeClr val="bg1"/>
              </a:solidFill>
            </a:endParaRPr>
          </a:p>
        </p:txBody>
      </p:sp>
    </p:spTree>
    <p:extLst>
      <p:ext uri="{BB962C8B-B14F-4D97-AF65-F5344CB8AC3E}">
        <p14:creationId xmlns:p14="http://schemas.microsoft.com/office/powerpoint/2010/main" val="45362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24" y="4482"/>
            <a:ext cx="7772400" cy="1143000"/>
          </a:xfrm>
        </p:spPr>
        <p:txBody>
          <a:bodyPr/>
          <a:lstStyle/>
          <a:p>
            <a:r>
              <a:rPr lang="en-US" dirty="0">
                <a:latin typeface="Arial Narrow" panose="020B0606020202030204" pitchFamily="34" charset="0"/>
              </a:rPr>
              <a:t>Supplier Invoice Request (SIR)</a:t>
            </a:r>
          </a:p>
        </p:txBody>
      </p:sp>
      <p:sp>
        <p:nvSpPr>
          <p:cNvPr id="3" name="Content Placeholder 2"/>
          <p:cNvSpPr>
            <a:spLocks noGrp="1"/>
          </p:cNvSpPr>
          <p:nvPr>
            <p:ph idx="1"/>
          </p:nvPr>
        </p:nvSpPr>
        <p:spPr>
          <a:xfrm>
            <a:off x="639192" y="1150357"/>
            <a:ext cx="7772400" cy="4114800"/>
          </a:xfrm>
        </p:spPr>
        <p:txBody>
          <a:bodyPr>
            <a:normAutofit/>
          </a:bodyPr>
          <a:lstStyle/>
          <a:p>
            <a:pPr lvl="0"/>
            <a:r>
              <a:rPr lang="en-US" sz="2800" dirty="0">
                <a:latin typeface="Arial Narrow" panose="020B0606020202030204" pitchFamily="34" charset="0"/>
              </a:rPr>
              <a:t>Best Practice: To help prevent duplicate payment, search for invoice/payment prior to creating a SIR</a:t>
            </a:r>
            <a:endParaRPr lang="en-US" sz="2400" dirty="0">
              <a:latin typeface="Arial Narrow" panose="020B0606020202030204" pitchFamily="34" charset="0"/>
            </a:endParaRPr>
          </a:p>
          <a:p>
            <a:pPr lvl="1"/>
            <a:r>
              <a:rPr lang="en-US" sz="2400" dirty="0">
                <a:latin typeface="Arial Narrow" panose="020B0606020202030204" pitchFamily="34" charset="0"/>
              </a:rPr>
              <a:t>Find Supplier Invoice Requests – Report</a:t>
            </a:r>
          </a:p>
          <a:p>
            <a:pPr lvl="1"/>
            <a:r>
              <a:rPr lang="en-US" sz="2400" dirty="0">
                <a:latin typeface="Arial Narrow" panose="020B0606020202030204" pitchFamily="34" charset="0"/>
              </a:rPr>
              <a:t>Find Supplier Invoice Lines (NCL) URF0992 – Report</a:t>
            </a:r>
          </a:p>
          <a:p>
            <a:r>
              <a:rPr lang="en-US" sz="2800" dirty="0">
                <a:latin typeface="Arial Narrow" panose="020B0606020202030204" pitchFamily="34" charset="0"/>
              </a:rPr>
              <a:t>Search for your supplier.  Supplier:  supplier name</a:t>
            </a:r>
          </a:p>
          <a:p>
            <a:r>
              <a:rPr lang="en-US" sz="2800" dirty="0">
                <a:latin typeface="Arial Narrow" panose="020B0606020202030204" pitchFamily="34" charset="0"/>
              </a:rPr>
              <a:t>To Create a Supplier Invoice Request:</a:t>
            </a:r>
          </a:p>
          <a:p>
            <a:pPr lvl="1"/>
            <a:r>
              <a:rPr lang="en-US" sz="2400" dirty="0">
                <a:latin typeface="Arial Narrow" panose="020B0606020202030204" pitchFamily="34" charset="0"/>
              </a:rPr>
              <a:t>Task is available from with Supplier Accounts Dashboard</a:t>
            </a:r>
            <a:endParaRPr lang="en-US" sz="2000" dirty="0">
              <a:latin typeface="Arial Narrow" panose="020B0606020202030204" pitchFamily="34" charset="0"/>
            </a:endParaRPr>
          </a:p>
          <a:p>
            <a:pPr lvl="1"/>
            <a:r>
              <a:rPr lang="en-US" sz="2400" dirty="0">
                <a:latin typeface="Arial Narrow" panose="020B0606020202030204" pitchFamily="34" charset="0"/>
              </a:rPr>
              <a:t>In the global search box type “create supplier </a:t>
            </a:r>
            <a:r>
              <a:rPr lang="en-US" sz="2400" dirty="0" err="1">
                <a:latin typeface="Arial Narrow" panose="020B0606020202030204" pitchFamily="34" charset="0"/>
              </a:rPr>
              <a:t>inv</a:t>
            </a:r>
            <a:r>
              <a:rPr lang="en-US" sz="2400" dirty="0">
                <a:latin typeface="Arial Narrow" panose="020B0606020202030204" pitchFamily="34" charset="0"/>
              </a:rPr>
              <a:t>”</a:t>
            </a:r>
          </a:p>
          <a:p>
            <a:endParaRPr lang="en-US" sz="2800" dirty="0">
              <a:latin typeface="Arial Narrow" panose="020B0606020202030204" pitchFamily="34" charset="0"/>
            </a:endParaRPr>
          </a:p>
        </p:txBody>
      </p:sp>
      <p:sp>
        <p:nvSpPr>
          <p:cNvPr id="6" name="Rectangle 5"/>
          <p:cNvSpPr/>
          <p:nvPr/>
        </p:nvSpPr>
        <p:spPr>
          <a:xfrm>
            <a:off x="844453" y="5760593"/>
            <a:ext cx="8153400" cy="338554"/>
          </a:xfrm>
          <a:prstGeom prst="rect">
            <a:avLst/>
          </a:prstGeom>
        </p:spPr>
        <p:txBody>
          <a:bodyPr wrap="square">
            <a:spAutoFit/>
          </a:bodyPr>
          <a:lstStyle/>
          <a:p>
            <a:r>
              <a:rPr lang="en-US" sz="1600" dirty="0"/>
              <a:t>Refer to the </a:t>
            </a:r>
            <a:r>
              <a:rPr lang="en-US" sz="1600" b="1" dirty="0"/>
              <a:t>Supplier Invoice Request (SIR) Reference Guide </a:t>
            </a:r>
            <a:r>
              <a:rPr lang="en-US" sz="1600" dirty="0"/>
              <a:t>for detailed instructions.</a:t>
            </a:r>
          </a:p>
        </p:txBody>
      </p:sp>
      <p:pic>
        <p:nvPicPr>
          <p:cNvPr id="8" name="Picture 7" descr="File:&lt;strong&gt;Book&lt;/strong&gt;-icon-oran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87" y="5597500"/>
            <a:ext cx="600075" cy="600075"/>
          </a:xfrm>
          <a:prstGeom prst="rect">
            <a:avLst/>
          </a:prstGeom>
        </p:spPr>
      </p:pic>
      <p:cxnSp>
        <p:nvCxnSpPr>
          <p:cNvPr id="7" name="Straight Connector 6">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0" y="6477000"/>
            <a:ext cx="685800" cy="276999"/>
          </a:xfrm>
          <a:prstGeom prst="rect">
            <a:avLst/>
          </a:prstGeom>
          <a:noFill/>
        </p:spPr>
        <p:txBody>
          <a:bodyPr wrap="square" rtlCol="0">
            <a:spAutoFit/>
          </a:bodyPr>
          <a:lstStyle/>
          <a:p>
            <a:pPr algn="r"/>
            <a:r>
              <a:rPr lang="en-US" sz="1200" dirty="0" smtClean="0">
                <a:solidFill>
                  <a:schemeClr val="bg1"/>
                </a:solidFill>
              </a:rPr>
              <a:t>16</a:t>
            </a:r>
            <a:endParaRPr lang="en-US" sz="1200" dirty="0">
              <a:solidFill>
                <a:schemeClr val="bg1"/>
              </a:solidFill>
            </a:endParaRPr>
          </a:p>
        </p:txBody>
      </p:sp>
    </p:spTree>
    <p:extLst>
      <p:ext uri="{BB962C8B-B14F-4D97-AF65-F5344CB8AC3E}">
        <p14:creationId xmlns:p14="http://schemas.microsoft.com/office/powerpoint/2010/main" val="44102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656" y="53614"/>
            <a:ext cx="7772400" cy="1143000"/>
          </a:xfrm>
        </p:spPr>
        <p:txBody>
          <a:bodyPr/>
          <a:lstStyle/>
          <a:p>
            <a:r>
              <a:rPr lang="en-US" dirty="0">
                <a:latin typeface="Arial Narrow" panose="020B0606020202030204" pitchFamily="34" charset="0"/>
              </a:rPr>
              <a:t>SIR Sections</a:t>
            </a:r>
          </a:p>
        </p:txBody>
      </p:sp>
      <p:sp>
        <p:nvSpPr>
          <p:cNvPr id="3" name="Content Placeholder 2"/>
          <p:cNvSpPr>
            <a:spLocks noGrp="1"/>
          </p:cNvSpPr>
          <p:nvPr>
            <p:ph idx="1"/>
          </p:nvPr>
        </p:nvSpPr>
        <p:spPr>
          <a:xfrm>
            <a:off x="685800" y="1981200"/>
            <a:ext cx="1828800" cy="3429000"/>
          </a:xfrm>
        </p:spPr>
        <p:txBody>
          <a:bodyPr>
            <a:normAutofit fontScale="92500"/>
          </a:bodyPr>
          <a:lstStyle/>
          <a:p>
            <a:pPr marL="0" indent="0">
              <a:buNone/>
            </a:pPr>
            <a:r>
              <a:rPr lang="en-US" sz="1800" dirty="0">
                <a:latin typeface="Arial Narrow" panose="020B0606020202030204" pitchFamily="34" charset="0"/>
              </a:rPr>
              <a:t>Fill in:</a:t>
            </a:r>
          </a:p>
          <a:p>
            <a:r>
              <a:rPr lang="en-US" sz="1700" dirty="0">
                <a:latin typeface="Arial Narrow" panose="020B0606020202030204" pitchFamily="34" charset="0"/>
              </a:rPr>
              <a:t>Invoice Date</a:t>
            </a:r>
          </a:p>
          <a:p>
            <a:r>
              <a:rPr lang="en-US" sz="1700" dirty="0">
                <a:latin typeface="Arial Narrow" panose="020B0606020202030204" pitchFamily="34" charset="0"/>
              </a:rPr>
              <a:t>Company</a:t>
            </a:r>
          </a:p>
          <a:p>
            <a:r>
              <a:rPr lang="en-US" sz="1700" dirty="0">
                <a:latin typeface="Arial Narrow" panose="020B0606020202030204" pitchFamily="34" charset="0"/>
              </a:rPr>
              <a:t>Supplier</a:t>
            </a:r>
          </a:p>
          <a:p>
            <a:r>
              <a:rPr lang="en-US" sz="1700" dirty="0">
                <a:latin typeface="Arial Narrow" panose="020B0606020202030204" pitchFamily="34" charset="0"/>
              </a:rPr>
              <a:t>Control Total Amount</a:t>
            </a:r>
          </a:p>
          <a:p>
            <a:r>
              <a:rPr lang="en-US" sz="1700" dirty="0">
                <a:latin typeface="Arial Narrow" panose="020B0606020202030204" pitchFamily="34" charset="0"/>
              </a:rPr>
              <a:t>Supplier’s Invoice Number or Memo, </a:t>
            </a:r>
          </a:p>
          <a:p>
            <a:r>
              <a:rPr lang="en-US" sz="1700" dirty="0">
                <a:latin typeface="Arial Narrow" panose="020B0606020202030204" pitchFamily="34" charset="0"/>
              </a:rPr>
              <a:t>Handling Code: Enclosure or Pick Up if appropriate</a:t>
            </a:r>
          </a:p>
        </p:txBody>
      </p:sp>
      <p:sp>
        <p:nvSpPr>
          <p:cNvPr id="4" name="Rounded Rectangle 3"/>
          <p:cNvSpPr/>
          <p:nvPr/>
        </p:nvSpPr>
        <p:spPr bwMode="auto">
          <a:xfrm>
            <a:off x="685800" y="1400229"/>
            <a:ext cx="1752600" cy="457200"/>
          </a:xfrm>
          <a:prstGeom prst="roundRect">
            <a:avLst/>
          </a:prstGeom>
          <a:solidFill>
            <a:srgbClr val="003E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MS Pゴシック" pitchFamily="-92" charset="-128"/>
              </a:rPr>
              <a:t>Header</a:t>
            </a:r>
          </a:p>
        </p:txBody>
      </p:sp>
      <p:sp>
        <p:nvSpPr>
          <p:cNvPr id="5" name="Rounded Rectangle 4"/>
          <p:cNvSpPr/>
          <p:nvPr/>
        </p:nvSpPr>
        <p:spPr bwMode="auto">
          <a:xfrm>
            <a:off x="4680712" y="1400229"/>
            <a:ext cx="1752600" cy="457200"/>
          </a:xfrm>
          <a:prstGeom prst="roundRect">
            <a:avLst/>
          </a:prstGeom>
          <a:solidFill>
            <a:srgbClr val="003E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MS Pゴシック" pitchFamily="-92" charset="-128"/>
              </a:rPr>
              <a:t>Attachments</a:t>
            </a:r>
          </a:p>
        </p:txBody>
      </p:sp>
      <p:sp>
        <p:nvSpPr>
          <p:cNvPr id="6" name="Rounded Rectangle 5"/>
          <p:cNvSpPr/>
          <p:nvPr/>
        </p:nvSpPr>
        <p:spPr bwMode="auto">
          <a:xfrm>
            <a:off x="2683256" y="1400229"/>
            <a:ext cx="1752600" cy="457200"/>
          </a:xfrm>
          <a:prstGeom prst="roundRect">
            <a:avLst/>
          </a:prstGeom>
          <a:solidFill>
            <a:srgbClr val="003E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MS Pゴシック" pitchFamily="-92" charset="-128"/>
              </a:rPr>
              <a:t>Lines</a:t>
            </a:r>
          </a:p>
        </p:txBody>
      </p:sp>
      <p:sp>
        <p:nvSpPr>
          <p:cNvPr id="7" name="Rounded Rectangle 6"/>
          <p:cNvSpPr/>
          <p:nvPr/>
        </p:nvSpPr>
        <p:spPr bwMode="auto">
          <a:xfrm>
            <a:off x="6678168" y="1400229"/>
            <a:ext cx="1752600" cy="457200"/>
          </a:xfrm>
          <a:prstGeom prst="roundRect">
            <a:avLst/>
          </a:prstGeom>
          <a:solidFill>
            <a:srgbClr val="003E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ea typeface="MS Pゴシック" pitchFamily="-92" charset="-128"/>
              </a:rPr>
              <a:t>Splits</a:t>
            </a:r>
          </a:p>
        </p:txBody>
      </p:sp>
      <p:sp>
        <p:nvSpPr>
          <p:cNvPr id="9" name="Content Placeholder 2"/>
          <p:cNvSpPr txBox="1">
            <a:spLocks/>
          </p:cNvSpPr>
          <p:nvPr/>
        </p:nvSpPr>
        <p:spPr bwMode="auto">
          <a:xfrm>
            <a:off x="2650188" y="1981200"/>
            <a:ext cx="1828800" cy="3429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a:lstStyle>
          <a:p>
            <a:r>
              <a:rPr lang="en-US" sz="1600" kern="0" dirty="0">
                <a:latin typeface="Arial Narrow" panose="020B0606020202030204" pitchFamily="34" charset="0"/>
              </a:rPr>
              <a:t>Goods or Service</a:t>
            </a:r>
          </a:p>
          <a:p>
            <a:r>
              <a:rPr lang="en-US" sz="1600" kern="0" dirty="0">
                <a:latin typeface="Arial Narrow" panose="020B0606020202030204" pitchFamily="34" charset="0"/>
              </a:rPr>
              <a:t>Item Description </a:t>
            </a:r>
          </a:p>
          <a:p>
            <a:r>
              <a:rPr lang="en-US" sz="1600" kern="0" dirty="0">
                <a:latin typeface="Arial Narrow" panose="020B0606020202030204" pitchFamily="34" charset="0"/>
              </a:rPr>
              <a:t>Spend Category</a:t>
            </a:r>
          </a:p>
          <a:p>
            <a:r>
              <a:rPr lang="en-US" sz="1600" kern="0" dirty="0">
                <a:latin typeface="Arial Narrow" panose="020B0606020202030204" pitchFamily="34" charset="0"/>
              </a:rPr>
              <a:t>Quantity/Unit of Measure</a:t>
            </a:r>
          </a:p>
          <a:p>
            <a:r>
              <a:rPr lang="en-US" sz="1600" kern="0" dirty="0">
                <a:latin typeface="Arial Narrow" panose="020B0606020202030204" pitchFamily="34" charset="0"/>
              </a:rPr>
              <a:t>Extended Amount</a:t>
            </a:r>
          </a:p>
          <a:p>
            <a:r>
              <a:rPr lang="en-US" sz="1600" kern="0" dirty="0">
                <a:latin typeface="Arial Narrow" panose="020B0606020202030204" pitchFamily="34" charset="0"/>
              </a:rPr>
              <a:t>Additional </a:t>
            </a:r>
            <a:r>
              <a:rPr lang="en-US" sz="1600" kern="0" dirty="0" err="1">
                <a:latin typeface="Arial Narrow" panose="020B0606020202030204" pitchFamily="34" charset="0"/>
              </a:rPr>
              <a:t>Worktags</a:t>
            </a:r>
            <a:endParaRPr lang="en-US" sz="1600" kern="0" dirty="0">
              <a:latin typeface="Arial Narrow" panose="020B0606020202030204" pitchFamily="34" charset="0"/>
            </a:endParaRPr>
          </a:p>
          <a:p>
            <a:r>
              <a:rPr lang="en-US" sz="1600" kern="0" dirty="0">
                <a:latin typeface="Arial Narrow" panose="020B0606020202030204" pitchFamily="34" charset="0"/>
              </a:rPr>
              <a:t>Memo = Line Memo</a:t>
            </a:r>
          </a:p>
          <a:p>
            <a:r>
              <a:rPr lang="en-US" sz="1600" kern="0" dirty="0">
                <a:latin typeface="Arial Narrow" panose="020B0606020202030204" pitchFamily="34" charset="0"/>
              </a:rPr>
              <a:t>Internal Memo = Business Purpose </a:t>
            </a:r>
          </a:p>
        </p:txBody>
      </p:sp>
      <p:sp>
        <p:nvSpPr>
          <p:cNvPr id="10" name="Content Placeholder 2"/>
          <p:cNvSpPr txBox="1">
            <a:spLocks/>
          </p:cNvSpPr>
          <p:nvPr/>
        </p:nvSpPr>
        <p:spPr bwMode="auto">
          <a:xfrm>
            <a:off x="4680712" y="1872350"/>
            <a:ext cx="1828800" cy="452845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a:lstStyle>
          <a:p>
            <a:pPr marL="0" indent="0">
              <a:buNone/>
            </a:pPr>
            <a:r>
              <a:rPr lang="en-US" sz="1600" kern="0" dirty="0">
                <a:latin typeface="Arial Narrow" panose="020B0606020202030204" pitchFamily="34" charset="0"/>
              </a:rPr>
              <a:t>Attachments: Almost always required</a:t>
            </a:r>
          </a:p>
          <a:p>
            <a:r>
              <a:rPr lang="en-US" sz="1600" kern="0" dirty="0">
                <a:latin typeface="Arial Narrow" panose="020B0606020202030204" pitchFamily="34" charset="0"/>
              </a:rPr>
              <a:t>Multiple files can be attached</a:t>
            </a:r>
          </a:p>
          <a:p>
            <a:r>
              <a:rPr lang="en-US" sz="1600" kern="0" dirty="0">
                <a:latin typeface="Arial Narrow" panose="020B0606020202030204" pitchFamily="34" charset="0"/>
              </a:rPr>
              <a:t>Supported file types: pdf, excel, word, email, jpg, etc.</a:t>
            </a:r>
          </a:p>
          <a:p>
            <a:r>
              <a:rPr lang="en-US" sz="1600" kern="0" dirty="0">
                <a:latin typeface="Arial Narrow" panose="020B0606020202030204" pitchFamily="34" charset="0"/>
              </a:rPr>
              <a:t>Exception: study participant (human subject) payment </a:t>
            </a:r>
          </a:p>
          <a:p>
            <a:r>
              <a:rPr lang="en-US" sz="1600" kern="0" dirty="0">
                <a:latin typeface="Arial Narrow" panose="020B0606020202030204" pitchFamily="34" charset="0"/>
              </a:rPr>
              <a:t>W9s should be attached to Supplier Requests, NOT SIRs</a:t>
            </a:r>
          </a:p>
          <a:p>
            <a:pPr marL="0" indent="0">
              <a:buNone/>
            </a:pPr>
            <a:endParaRPr lang="en-US" sz="1400" kern="0" dirty="0"/>
          </a:p>
        </p:txBody>
      </p:sp>
      <p:sp>
        <p:nvSpPr>
          <p:cNvPr id="11" name="Content Placeholder 2"/>
          <p:cNvSpPr txBox="1">
            <a:spLocks/>
          </p:cNvSpPr>
          <p:nvPr/>
        </p:nvSpPr>
        <p:spPr bwMode="auto">
          <a:xfrm>
            <a:off x="6678168" y="1981200"/>
            <a:ext cx="1828800" cy="3429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a:lstStyle>
          <a:p>
            <a:pPr marL="0" indent="0">
              <a:buNone/>
            </a:pPr>
            <a:r>
              <a:rPr lang="en-US" sz="1600" kern="0" dirty="0">
                <a:latin typeface="Arial Narrow" panose="020B0606020202030204" pitchFamily="34" charset="0"/>
              </a:rPr>
              <a:t>Additional lines can be added for different items or to charge different FAOs or Spend Categories by clicking on the Add button</a:t>
            </a:r>
          </a:p>
        </p:txBody>
      </p:sp>
      <p:pic>
        <p:nvPicPr>
          <p:cNvPr id="8" name="Picture 7"/>
          <p:cNvPicPr>
            <a:picLocks noChangeAspect="1"/>
          </p:cNvPicPr>
          <p:nvPr/>
        </p:nvPicPr>
        <p:blipFill>
          <a:blip r:embed="rId3"/>
          <a:stretch>
            <a:fillRect/>
          </a:stretch>
        </p:blipFill>
        <p:spPr>
          <a:xfrm>
            <a:off x="6433312" y="3810000"/>
            <a:ext cx="2494187" cy="990600"/>
          </a:xfrm>
          <a:prstGeom prst="rect">
            <a:avLst/>
          </a:prstGeom>
        </p:spPr>
      </p:pic>
      <p:cxnSp>
        <p:nvCxnSpPr>
          <p:cNvPr id="12" name="Straight Connector 11">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0" y="6477000"/>
            <a:ext cx="685800" cy="276999"/>
          </a:xfrm>
          <a:prstGeom prst="rect">
            <a:avLst/>
          </a:prstGeom>
          <a:noFill/>
        </p:spPr>
        <p:txBody>
          <a:bodyPr wrap="square" rtlCol="0">
            <a:spAutoFit/>
          </a:bodyPr>
          <a:lstStyle/>
          <a:p>
            <a:pPr algn="r"/>
            <a:r>
              <a:rPr lang="en-US" sz="1200" dirty="0" smtClean="0">
                <a:solidFill>
                  <a:schemeClr val="bg1"/>
                </a:solidFill>
              </a:rPr>
              <a:t>17</a:t>
            </a:r>
            <a:endParaRPr lang="en-US" sz="1200" dirty="0">
              <a:solidFill>
                <a:schemeClr val="bg1"/>
              </a:solidFill>
            </a:endParaRPr>
          </a:p>
        </p:txBody>
      </p:sp>
    </p:spTree>
    <p:extLst>
      <p:ext uri="{BB962C8B-B14F-4D97-AF65-F5344CB8AC3E}">
        <p14:creationId xmlns:p14="http://schemas.microsoft.com/office/powerpoint/2010/main" val="299826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951" y="35859"/>
            <a:ext cx="7772400" cy="1143000"/>
          </a:xfrm>
        </p:spPr>
        <p:txBody>
          <a:bodyPr>
            <a:normAutofit/>
          </a:bodyPr>
          <a:lstStyle/>
          <a:p>
            <a:r>
              <a:rPr lang="en-US" dirty="0">
                <a:latin typeface="Arial Narrow" panose="020B0606020202030204" pitchFamily="34" charset="0"/>
              </a:rPr>
              <a:t>SIR Actions</a:t>
            </a:r>
            <a:endParaRPr lang="en-US" sz="4000" dirty="0">
              <a:latin typeface="Arial Narrow" panose="020B0606020202030204" pitchFamily="34" charset="0"/>
            </a:endParaRPr>
          </a:p>
        </p:txBody>
      </p:sp>
      <p:sp>
        <p:nvSpPr>
          <p:cNvPr id="8" name="Content Placeholder 4"/>
          <p:cNvSpPr>
            <a:spLocks noGrp="1"/>
          </p:cNvSpPr>
          <p:nvPr>
            <p:ph idx="1"/>
          </p:nvPr>
        </p:nvSpPr>
        <p:spPr>
          <a:xfrm>
            <a:off x="685800" y="2324100"/>
            <a:ext cx="7772400" cy="3276600"/>
          </a:xfrm>
        </p:spPr>
        <p:txBody>
          <a:bodyPr>
            <a:noAutofit/>
          </a:bodyPr>
          <a:lstStyle/>
          <a:p>
            <a:pPr lvl="0"/>
            <a:r>
              <a:rPr lang="en-US" sz="2000" dirty="0">
                <a:latin typeface="Arial Narrow" panose="020B0606020202030204" pitchFamily="34" charset="0"/>
              </a:rPr>
              <a:t>Action bar</a:t>
            </a:r>
            <a:endParaRPr lang="en-US" sz="1800" dirty="0">
              <a:latin typeface="Arial Narrow" panose="020B0606020202030204" pitchFamily="34" charset="0"/>
            </a:endParaRPr>
          </a:p>
          <a:p>
            <a:pPr lvl="1"/>
            <a:r>
              <a:rPr lang="en-US" sz="1800" dirty="0">
                <a:latin typeface="Arial Narrow" panose="020B0606020202030204" pitchFamily="34" charset="0"/>
              </a:rPr>
              <a:t>Submit: to advance to the Questionnaire</a:t>
            </a:r>
            <a:endParaRPr lang="en-US" sz="1600" dirty="0">
              <a:latin typeface="Arial Narrow" panose="020B0606020202030204" pitchFamily="34" charset="0"/>
            </a:endParaRPr>
          </a:p>
          <a:p>
            <a:pPr lvl="1"/>
            <a:r>
              <a:rPr lang="en-US" sz="1800" dirty="0">
                <a:latin typeface="Arial Narrow" panose="020B0606020202030204" pitchFamily="34" charset="0"/>
              </a:rPr>
              <a:t>Save for Later: if you do not have time to complete the required fields or need to research something before finishing</a:t>
            </a:r>
            <a:endParaRPr lang="en-US" sz="1600" dirty="0">
              <a:latin typeface="Arial Narrow" panose="020B0606020202030204" pitchFamily="34" charset="0"/>
            </a:endParaRPr>
          </a:p>
          <a:p>
            <a:pPr lvl="1"/>
            <a:r>
              <a:rPr lang="en-US" sz="1800" dirty="0">
                <a:latin typeface="Arial Narrow" panose="020B0606020202030204" pitchFamily="34" charset="0"/>
              </a:rPr>
              <a:t>Cancel: if you determine the SIR should not be submitted, or want to start over</a:t>
            </a:r>
            <a:endParaRPr lang="en-US" sz="1600" dirty="0">
              <a:latin typeface="Arial Narrow" panose="020B0606020202030204" pitchFamily="34" charset="0"/>
            </a:endParaRPr>
          </a:p>
          <a:p>
            <a:pPr lvl="0"/>
            <a:r>
              <a:rPr lang="en-US" sz="2000" dirty="0">
                <a:latin typeface="Arial Narrow" panose="020B0606020202030204" pitchFamily="34" charset="0"/>
              </a:rPr>
              <a:t>Validations</a:t>
            </a:r>
            <a:endParaRPr lang="en-US" sz="1800" dirty="0">
              <a:latin typeface="Arial Narrow" panose="020B0606020202030204" pitchFamily="34" charset="0"/>
            </a:endParaRPr>
          </a:p>
          <a:p>
            <a:pPr lvl="1"/>
            <a:r>
              <a:rPr lang="en-US" sz="1800" dirty="0">
                <a:latin typeface="Arial Narrow" panose="020B0606020202030204" pitchFamily="34" charset="0"/>
              </a:rPr>
              <a:t>Custom validations ensure proper entry</a:t>
            </a:r>
            <a:endParaRPr lang="en-US" sz="1600" dirty="0">
              <a:latin typeface="Arial Narrow" panose="020B0606020202030204" pitchFamily="34" charset="0"/>
            </a:endParaRPr>
          </a:p>
          <a:p>
            <a:pPr lvl="1"/>
            <a:r>
              <a:rPr lang="en-US" sz="1800" dirty="0">
                <a:solidFill>
                  <a:srgbClr val="FF0000"/>
                </a:solidFill>
                <a:latin typeface="Arial Narrow" panose="020B0606020202030204" pitchFamily="34" charset="0"/>
              </a:rPr>
              <a:t>Red bar: click on View All for guidance on the fields that need to be addressed</a:t>
            </a:r>
            <a:endParaRPr lang="en-US" sz="1100" dirty="0">
              <a:solidFill>
                <a:srgbClr val="FF0000"/>
              </a:solidFill>
              <a:latin typeface="Arial Narrow" panose="020B0606020202030204" pitchFamily="34" charset="0"/>
            </a:endParaRPr>
          </a:p>
          <a:p>
            <a:endParaRPr lang="en-US" sz="1600" dirty="0"/>
          </a:p>
        </p:txBody>
      </p:sp>
      <p:pic>
        <p:nvPicPr>
          <p:cNvPr id="4" name="Picture 3"/>
          <p:cNvPicPr/>
          <p:nvPr/>
        </p:nvPicPr>
        <p:blipFill>
          <a:blip r:embed="rId3"/>
          <a:stretch>
            <a:fillRect/>
          </a:stretch>
        </p:blipFill>
        <p:spPr>
          <a:xfrm>
            <a:off x="2533650" y="1485900"/>
            <a:ext cx="4076700" cy="495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334000"/>
            <a:ext cx="2934109" cy="352474"/>
          </a:xfrm>
          <a:prstGeom prst="rect">
            <a:avLst/>
          </a:prstGeom>
        </p:spPr>
      </p:pic>
      <p:cxnSp>
        <p:nvCxnSpPr>
          <p:cNvPr id="6" name="Straight Connector 5">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2000" y="6477000"/>
            <a:ext cx="685800" cy="276999"/>
          </a:xfrm>
          <a:prstGeom prst="rect">
            <a:avLst/>
          </a:prstGeom>
          <a:noFill/>
        </p:spPr>
        <p:txBody>
          <a:bodyPr wrap="square" rtlCol="0">
            <a:spAutoFit/>
          </a:bodyPr>
          <a:lstStyle/>
          <a:p>
            <a:pPr algn="r"/>
            <a:r>
              <a:rPr lang="en-US" sz="1200" dirty="0" smtClean="0">
                <a:solidFill>
                  <a:schemeClr val="bg1"/>
                </a:solidFill>
              </a:rPr>
              <a:t>18</a:t>
            </a:r>
            <a:endParaRPr lang="en-US" sz="1200" dirty="0">
              <a:solidFill>
                <a:schemeClr val="bg1"/>
              </a:solidFill>
            </a:endParaRPr>
          </a:p>
        </p:txBody>
      </p:sp>
    </p:spTree>
    <p:extLst>
      <p:ext uri="{BB962C8B-B14F-4D97-AF65-F5344CB8AC3E}">
        <p14:creationId xmlns:p14="http://schemas.microsoft.com/office/powerpoint/2010/main" val="1291745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35" y="22412"/>
            <a:ext cx="7772400" cy="1143000"/>
          </a:xfrm>
        </p:spPr>
        <p:txBody>
          <a:bodyPr/>
          <a:lstStyle/>
          <a:p>
            <a:r>
              <a:rPr lang="en-US" dirty="0">
                <a:latin typeface="Arial Narrow" panose="020B0606020202030204" pitchFamily="34" charset="0"/>
              </a:rPr>
              <a:t>SIR – Questionnaire</a:t>
            </a:r>
          </a:p>
        </p:txBody>
      </p:sp>
      <p:sp>
        <p:nvSpPr>
          <p:cNvPr id="3" name="Content Placeholder 2"/>
          <p:cNvSpPr>
            <a:spLocks noGrp="1"/>
          </p:cNvSpPr>
          <p:nvPr>
            <p:ph idx="1"/>
          </p:nvPr>
        </p:nvSpPr>
        <p:spPr>
          <a:xfrm>
            <a:off x="685800" y="1981200"/>
            <a:ext cx="4267200" cy="4114800"/>
          </a:xfrm>
        </p:spPr>
        <p:txBody>
          <a:bodyPr>
            <a:normAutofit/>
          </a:bodyPr>
          <a:lstStyle/>
          <a:p>
            <a:pPr lvl="0"/>
            <a:r>
              <a:rPr lang="en-US" dirty="0">
                <a:latin typeface="Arial Narrow" panose="020B0606020202030204" pitchFamily="34" charset="0"/>
              </a:rPr>
              <a:t>Ensure SIR being used properly</a:t>
            </a:r>
          </a:p>
          <a:p>
            <a:pPr lvl="0"/>
            <a:r>
              <a:rPr lang="en-US" dirty="0">
                <a:latin typeface="Arial Narrow" panose="020B0606020202030204" pitchFamily="34" charset="0"/>
              </a:rPr>
              <a:t>Gather additional details  </a:t>
            </a:r>
          </a:p>
        </p:txBody>
      </p:sp>
      <p:pic>
        <p:nvPicPr>
          <p:cNvPr id="1026" name="Picture 2" descr="773C2B768903EB4F9F5FD8F4CB013D6B@namprd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458" y="1836603"/>
            <a:ext cx="34226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AA78EB1A9F7F7449B01CE37A0CFD310@namprd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458" y="3135447"/>
            <a:ext cx="4095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2A22ED7C93532F429EDBB7AF628EA4DE@namprd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407" y="4872441"/>
            <a:ext cx="24892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DE7EBC6437F70F4A9F61DD93E78E83F8@namprd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5277" y="5638800"/>
            <a:ext cx="394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0" y="6477000"/>
            <a:ext cx="685800" cy="276999"/>
          </a:xfrm>
          <a:prstGeom prst="rect">
            <a:avLst/>
          </a:prstGeom>
          <a:noFill/>
        </p:spPr>
        <p:txBody>
          <a:bodyPr wrap="square" rtlCol="0">
            <a:spAutoFit/>
          </a:bodyPr>
          <a:lstStyle/>
          <a:p>
            <a:pPr algn="r"/>
            <a:r>
              <a:rPr lang="en-US" sz="1200" dirty="0" smtClean="0">
                <a:solidFill>
                  <a:schemeClr val="bg1"/>
                </a:solidFill>
              </a:rPr>
              <a:t>19</a:t>
            </a:r>
            <a:endParaRPr lang="en-US" sz="1200" dirty="0">
              <a:solidFill>
                <a:schemeClr val="bg1"/>
              </a:solidFill>
            </a:endParaRPr>
          </a:p>
        </p:txBody>
      </p:sp>
    </p:spTree>
    <p:extLst>
      <p:ext uri="{BB962C8B-B14F-4D97-AF65-F5344CB8AC3E}">
        <p14:creationId xmlns:p14="http://schemas.microsoft.com/office/powerpoint/2010/main" val="285792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smtClean="0">
                <a:latin typeface="Arial Narrow" panose="020B0606020202030204" pitchFamily="34" charset="0"/>
              </a:rPr>
              <a:t>Are You On the Zoom?</a:t>
            </a:r>
            <a:endParaRPr lang="en-US" sz="3600" dirty="0">
              <a:latin typeface="Arial Narrow" panose="020B0606020202030204" pitchFamily="34" charset="0"/>
            </a:endParaRP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291860" y="1192539"/>
            <a:ext cx="8229600" cy="815322"/>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marL="117475"/>
            <a:r>
              <a:rPr lang="en-US" kern="0" dirty="0" smtClean="0">
                <a:latin typeface="Arial Narrow" panose="020B0606020202030204" pitchFamily="34" charset="0"/>
              </a:rPr>
              <a:t>Information for Zoom Participants</a:t>
            </a:r>
            <a:endParaRPr lang="en-US" kern="0" dirty="0">
              <a:latin typeface="Arial Narrow" panose="020B0606020202030204" pitchFamily="34" charset="0"/>
            </a:endParaRPr>
          </a:p>
        </p:txBody>
      </p:sp>
      <p:sp>
        <p:nvSpPr>
          <p:cNvPr id="10" name="TextBox 9"/>
          <p:cNvSpPr txBox="1"/>
          <p:nvPr/>
        </p:nvSpPr>
        <p:spPr bwMode="auto">
          <a:xfrm>
            <a:off x="159058" y="2667000"/>
            <a:ext cx="8229600" cy="2400657"/>
          </a:xfrm>
          <a:prstGeom prst="rect">
            <a:avLst/>
          </a:prstGeom>
          <a:solidFill>
            <a:schemeClr val="bg1"/>
          </a:solidFill>
          <a:ln w="12700">
            <a:noFill/>
            <a:miter lim="800000"/>
            <a:headEnd/>
            <a:tailEnd/>
          </a:ln>
        </p:spPr>
        <p:txBody>
          <a:bodyPr wrap="square" rtlCol="0" anchor="ctr">
            <a:spAutoFit/>
          </a:bodyPr>
          <a:lstStyle/>
          <a:p>
            <a:r>
              <a:rPr lang="en-US" b="1" i="1" dirty="0" smtClean="0">
                <a:latin typeface="Arial Narrow" panose="020B0606020202030204" pitchFamily="34" charset="0"/>
              </a:rPr>
              <a:t>For those joining the Zoom:</a:t>
            </a:r>
          </a:p>
          <a:p>
            <a:endParaRPr lang="en-US" dirty="0">
              <a:latin typeface="Arial Narrow" panose="020B0606020202030204" pitchFamily="34" charset="0"/>
            </a:endParaRPr>
          </a:p>
          <a:p>
            <a:r>
              <a:rPr lang="en-US" sz="1600" dirty="0" smtClean="0">
                <a:latin typeface="Arial Narrow" panose="020B0606020202030204" pitchFamily="34" charset="0"/>
              </a:rPr>
              <a:t>1)    Phones will be muted.  Due to the volume of content to be shared, we may not have time for questions.</a:t>
            </a:r>
          </a:p>
          <a:p>
            <a:endParaRPr lang="en-US" sz="1600" dirty="0" smtClean="0">
              <a:latin typeface="Arial Narrow" panose="020B0606020202030204" pitchFamily="34" charset="0"/>
            </a:endParaRPr>
          </a:p>
          <a:p>
            <a:pPr marL="342900" indent="-342900">
              <a:buAutoNum type="arabicParenR" startAt="2"/>
            </a:pPr>
            <a:r>
              <a:rPr lang="en-US" sz="1600" dirty="0" smtClean="0">
                <a:latin typeface="Arial Narrow" panose="020B0606020202030204" pitchFamily="34" charset="0"/>
              </a:rPr>
              <a:t>Send your questions to URProcurement@Rochester.edu   They will be summarized and posted to the UR Procurement Website</a:t>
            </a:r>
          </a:p>
          <a:p>
            <a:endParaRPr lang="en-US" sz="1600" dirty="0">
              <a:latin typeface="Arial Narrow" panose="020B0606020202030204" pitchFamily="34" charset="0"/>
            </a:endParaRPr>
          </a:p>
          <a:p>
            <a:r>
              <a:rPr lang="en-US" sz="1600" dirty="0" smtClean="0">
                <a:latin typeface="Arial Narrow" panose="020B0606020202030204" pitchFamily="34" charset="0"/>
              </a:rPr>
              <a:t>3)    P2P Frequently Asked Questions can also be found on the </a:t>
            </a:r>
            <a:r>
              <a:rPr lang="en-US" sz="1600" dirty="0" smtClean="0">
                <a:latin typeface="Arial Narrow" panose="020B0606020202030204" pitchFamily="34" charset="0"/>
                <a:hlinkClick r:id="rId3"/>
              </a:rPr>
              <a:t>UR Procurement Website</a:t>
            </a:r>
            <a:r>
              <a:rPr lang="en-US" sz="1600" dirty="0" smtClean="0">
                <a:latin typeface="Arial Narrow" panose="020B0606020202030204" pitchFamily="34" charset="0"/>
              </a:rPr>
              <a:t>.</a:t>
            </a:r>
          </a:p>
          <a:p>
            <a:r>
              <a:rPr lang="en-US" dirty="0" smtClean="0">
                <a:latin typeface="+mn-lt"/>
              </a:rPr>
              <a:t> </a:t>
            </a:r>
          </a:p>
        </p:txBody>
      </p:sp>
      <p:sp>
        <p:nvSpPr>
          <p:cNvPr id="7" name="TextBox 6"/>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2</a:t>
            </a:r>
            <a:endParaRPr lang="en-US" sz="1200" dirty="0">
              <a:solidFill>
                <a:schemeClr val="bg1"/>
              </a:solidFill>
            </a:endParaRPr>
          </a:p>
        </p:txBody>
      </p:sp>
    </p:spTree>
    <p:extLst>
      <p:ext uri="{BB962C8B-B14F-4D97-AF65-F5344CB8AC3E}">
        <p14:creationId xmlns:p14="http://schemas.microsoft.com/office/powerpoint/2010/main" val="252353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9300"/>
            <a:ext cx="7772400" cy="1143000"/>
          </a:xfrm>
        </p:spPr>
        <p:txBody>
          <a:bodyPr/>
          <a:lstStyle/>
          <a:p>
            <a:r>
              <a:rPr lang="en-US" dirty="0">
                <a:latin typeface="Arial Narrow" panose="020B0606020202030204" pitchFamily="34" charset="0"/>
              </a:rPr>
              <a:t>Finding SIRs</a:t>
            </a:r>
          </a:p>
        </p:txBody>
      </p:sp>
      <p:pic>
        <p:nvPicPr>
          <p:cNvPr id="102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5990819" cy="3217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752600" y="3810000"/>
            <a:ext cx="7239000" cy="2303661"/>
          </a:xfrm>
          <a:prstGeom prst="rect">
            <a:avLst/>
          </a:prstGeom>
          <a:ln>
            <a:noFill/>
          </a:ln>
          <a:effectLst>
            <a:outerShdw blurRad="292100" dist="139700" dir="2700000" algn="tl" rotWithShape="0">
              <a:srgbClr val="333333">
                <a:alpha val="65000"/>
              </a:srgbClr>
            </a:outerShdw>
          </a:effectLst>
        </p:spPr>
      </p:pic>
      <p:cxnSp>
        <p:nvCxnSpPr>
          <p:cNvPr id="6" name="Straight Connector 5">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2000" y="6477000"/>
            <a:ext cx="685800" cy="276999"/>
          </a:xfrm>
          <a:prstGeom prst="rect">
            <a:avLst/>
          </a:prstGeom>
          <a:noFill/>
        </p:spPr>
        <p:txBody>
          <a:bodyPr wrap="square" rtlCol="0">
            <a:spAutoFit/>
          </a:bodyPr>
          <a:lstStyle/>
          <a:p>
            <a:pPr algn="r"/>
            <a:r>
              <a:rPr lang="en-US" sz="1200" dirty="0" smtClean="0">
                <a:solidFill>
                  <a:schemeClr val="bg1"/>
                </a:solidFill>
              </a:rPr>
              <a:t>20</a:t>
            </a:r>
            <a:endParaRPr lang="en-US" sz="1200" dirty="0">
              <a:solidFill>
                <a:schemeClr val="bg1"/>
              </a:solidFill>
            </a:endParaRPr>
          </a:p>
        </p:txBody>
      </p:sp>
    </p:spTree>
    <p:extLst>
      <p:ext uri="{BB962C8B-B14F-4D97-AF65-F5344CB8AC3E}">
        <p14:creationId xmlns:p14="http://schemas.microsoft.com/office/powerpoint/2010/main" val="39752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457200" y="3810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2400" kern="0" dirty="0" smtClean="0">
                <a:latin typeface="Arial Narrow" panose="020B0606020202030204" pitchFamily="34" charset="0"/>
              </a:rPr>
              <a:t>P2P Demonstration – Supplier Invoice Request (F4 Replacement)</a:t>
            </a:r>
            <a:endParaRPr lang="en-US" sz="2400" kern="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21</a:t>
            </a:r>
            <a:endParaRPr lang="en-US" sz="1200" dirty="0">
              <a:solidFill>
                <a:schemeClr val="bg1"/>
              </a:solidFill>
            </a:endParaRPr>
          </a:p>
        </p:txBody>
      </p:sp>
      <p:pic>
        <p:nvPicPr>
          <p:cNvPr id="2" name="Picture 1"/>
          <p:cNvPicPr>
            <a:picLocks noChangeAspect="1"/>
          </p:cNvPicPr>
          <p:nvPr/>
        </p:nvPicPr>
        <p:blipFill>
          <a:blip r:embed="rId3"/>
          <a:stretch>
            <a:fillRect/>
          </a:stretch>
        </p:blipFill>
        <p:spPr>
          <a:xfrm>
            <a:off x="3124200" y="2057400"/>
            <a:ext cx="2805112" cy="2893962"/>
          </a:xfrm>
          <a:prstGeom prst="rect">
            <a:avLst/>
          </a:prstGeom>
        </p:spPr>
      </p:pic>
    </p:spTree>
    <p:extLst>
      <p:ext uri="{BB962C8B-B14F-4D97-AF65-F5344CB8AC3E}">
        <p14:creationId xmlns:p14="http://schemas.microsoft.com/office/powerpoint/2010/main" val="1681127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F8E6A-F314-441F-A12C-0E1B18E20DD5}"/>
              </a:ext>
            </a:extLst>
          </p:cNvPr>
          <p:cNvSpPr txBox="1">
            <a:spLocks/>
          </p:cNvSpPr>
          <p:nvPr/>
        </p:nvSpPr>
        <p:spPr bwMode="auto">
          <a:xfrm>
            <a:off x="475938" y="381000"/>
            <a:ext cx="8376172"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smtClean="0">
                <a:latin typeface="Arial Narrow" panose="020B0606020202030204" pitchFamily="34" charset="0"/>
              </a:rPr>
              <a:t>General Roll Out Strategy</a:t>
            </a:r>
          </a:p>
        </p:txBody>
      </p:sp>
      <p:cxnSp>
        <p:nvCxnSpPr>
          <p:cNvPr id="7" name="Straight Connector 6">
            <a:extLst>
              <a:ext uri="{FF2B5EF4-FFF2-40B4-BE49-F238E27FC236}">
                <a16:creationId xmlns:a16="http://schemas.microsoft.com/office/drawing/2014/main" id="{7BA0F9F0-8D8D-4C85-8DDA-16215A77E3BB}"/>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22</a:t>
            </a:r>
            <a:endParaRPr lang="en-US" sz="1200" dirty="0">
              <a:solidFill>
                <a:schemeClr val="bg1"/>
              </a:solidFill>
            </a:endParaRPr>
          </a:p>
        </p:txBody>
      </p:sp>
      <p:pic>
        <p:nvPicPr>
          <p:cNvPr id="4" name="Picture 3"/>
          <p:cNvPicPr>
            <a:picLocks noChangeAspect="1"/>
          </p:cNvPicPr>
          <p:nvPr/>
        </p:nvPicPr>
        <p:blipFill>
          <a:blip r:embed="rId3"/>
          <a:stretch>
            <a:fillRect/>
          </a:stretch>
        </p:blipFill>
        <p:spPr>
          <a:xfrm>
            <a:off x="6525702" y="270263"/>
            <a:ext cx="2401123" cy="1440674"/>
          </a:xfrm>
          <a:prstGeom prst="rect">
            <a:avLst/>
          </a:prstGeom>
        </p:spPr>
      </p:pic>
      <p:pic>
        <p:nvPicPr>
          <p:cNvPr id="10" name="Content Placeholder 9"/>
          <p:cNvPicPr>
            <a:picLocks noGrp="1" noChangeAspect="1"/>
          </p:cNvPicPr>
          <p:nvPr>
            <p:ph idx="1"/>
          </p:nvPr>
        </p:nvPicPr>
        <p:blipFill>
          <a:blip r:embed="rId4"/>
          <a:stretch>
            <a:fillRect/>
          </a:stretch>
        </p:blipFill>
        <p:spPr>
          <a:xfrm>
            <a:off x="837306" y="1981200"/>
            <a:ext cx="7469388" cy="4114800"/>
          </a:xfrm>
          <a:prstGeom prst="rect">
            <a:avLst/>
          </a:prstGeom>
        </p:spPr>
      </p:pic>
      <p:sp>
        <p:nvSpPr>
          <p:cNvPr id="2" name="Rectangle 1"/>
          <p:cNvSpPr/>
          <p:nvPr/>
        </p:nvSpPr>
        <p:spPr>
          <a:xfrm rot="20081631">
            <a:off x="1480876" y="3498010"/>
            <a:ext cx="5754121" cy="1446550"/>
          </a:xfrm>
          <a:prstGeom prst="rect">
            <a:avLst/>
          </a:prstGeom>
          <a:noFill/>
        </p:spPr>
        <p:txBody>
          <a:bodyPr wrap="square" lIns="91440" tIns="45720" rIns="91440" bIns="45720">
            <a:spAutoFit/>
          </a:bodyPr>
          <a:lstStyle/>
          <a:p>
            <a:pPr algn="ctr"/>
            <a:r>
              <a:rPr lang="en-US" sz="8800" b="1" cap="none" spc="0" dirty="0" smtClean="0">
                <a:ln w="22225">
                  <a:solidFill>
                    <a:schemeClr val="accent2"/>
                  </a:solidFill>
                  <a:prstDash val="solid"/>
                </a:ln>
                <a:solidFill>
                  <a:schemeClr val="accent2">
                    <a:lumMod val="40000"/>
                    <a:lumOff val="60000"/>
                  </a:schemeClr>
                </a:solidFill>
                <a:effectLst/>
              </a:rPr>
              <a:t>Draft</a:t>
            </a:r>
            <a:endParaRPr lang="en-US" sz="8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670992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34906" y="1371600"/>
            <a:ext cx="1918543" cy="1893076"/>
          </a:xfrm>
          <a:prstGeom prst="rect">
            <a:avLst/>
          </a:prstGeom>
        </p:spPr>
      </p:pic>
      <p:sp>
        <p:nvSpPr>
          <p:cNvPr id="8" name="Content Placeholder 4"/>
          <p:cNvSpPr>
            <a:spLocks noGrp="1"/>
          </p:cNvSpPr>
          <p:nvPr>
            <p:ph idx="1"/>
          </p:nvPr>
        </p:nvSpPr>
        <p:spPr>
          <a:xfrm>
            <a:off x="457200" y="1143000"/>
            <a:ext cx="8229600" cy="5105400"/>
          </a:xfrm>
        </p:spPr>
        <p:txBody>
          <a:bodyPr>
            <a:noAutofit/>
          </a:bodyPr>
          <a:lstStyle/>
          <a:p>
            <a:r>
              <a:rPr lang="en-US" sz="2000" b="1" dirty="0" smtClean="0">
                <a:latin typeface="Arial Narrow" panose="020B0606020202030204" pitchFamily="34" charset="0"/>
              </a:rPr>
              <a:t>Initiator (Purchase Requisitioner / Supplier Invoice Requester)</a:t>
            </a:r>
            <a:endParaRPr lang="en-US" sz="2000" b="1" dirty="0">
              <a:latin typeface="Arial Narrow" panose="020B0606020202030204" pitchFamily="34" charset="0"/>
            </a:endParaRPr>
          </a:p>
          <a:p>
            <a:pPr lvl="1">
              <a:buFont typeface="Arial Narrow" panose="020B0606020202030204" pitchFamily="34" charset="0"/>
              <a:buChar char="–"/>
            </a:pPr>
            <a:r>
              <a:rPr lang="en-US" sz="1800" dirty="0">
                <a:latin typeface="Arial Narrow" panose="020B0606020202030204" pitchFamily="34" charset="0"/>
              </a:rPr>
              <a:t>Complete purchase requisition</a:t>
            </a:r>
          </a:p>
          <a:p>
            <a:pPr lvl="1">
              <a:buFont typeface="Arial Narrow" panose="020B0606020202030204" pitchFamily="34" charset="0"/>
              <a:buChar char="–"/>
            </a:pPr>
            <a:r>
              <a:rPr lang="en-US" sz="1800" dirty="0">
                <a:latin typeface="Arial Narrow" panose="020B0606020202030204" pitchFamily="34" charset="0"/>
              </a:rPr>
              <a:t>Build shopping cart for catalogued items</a:t>
            </a:r>
          </a:p>
          <a:p>
            <a:pPr lvl="1">
              <a:buFont typeface="Arial Narrow" panose="020B0606020202030204" pitchFamily="34" charset="0"/>
              <a:buChar char="–"/>
            </a:pPr>
            <a:r>
              <a:rPr lang="en-US" sz="1800" dirty="0" smtClean="0">
                <a:latin typeface="Arial Narrow" panose="020B0606020202030204" pitchFamily="34" charset="0"/>
              </a:rPr>
              <a:t>Complete </a:t>
            </a:r>
            <a:r>
              <a:rPr lang="en-US" sz="1800" dirty="0">
                <a:latin typeface="Arial Narrow" panose="020B0606020202030204" pitchFamily="34" charset="0"/>
              </a:rPr>
              <a:t>supplier invoice requests</a:t>
            </a:r>
          </a:p>
          <a:p>
            <a:pPr lvl="1">
              <a:buFont typeface="Arial Narrow" panose="020B0606020202030204" pitchFamily="34" charset="0"/>
              <a:buChar char="–"/>
            </a:pPr>
            <a:r>
              <a:rPr lang="en-US" sz="1800" dirty="0">
                <a:latin typeface="Arial Narrow" panose="020B0606020202030204" pitchFamily="34" charset="0"/>
              </a:rPr>
              <a:t>Answer questionnaire</a:t>
            </a:r>
          </a:p>
          <a:p>
            <a:r>
              <a:rPr lang="en-US" sz="2000" b="1" dirty="0">
                <a:latin typeface="Arial Narrow" panose="020B0606020202030204" pitchFamily="34" charset="0"/>
              </a:rPr>
              <a:t>FAO Manager</a:t>
            </a:r>
          </a:p>
          <a:p>
            <a:pPr lvl="1">
              <a:buFont typeface="Arial Narrow" panose="020B0606020202030204" pitchFamily="34" charset="0"/>
              <a:buChar char="–"/>
            </a:pPr>
            <a:r>
              <a:rPr lang="en-US" sz="1800" dirty="0">
                <a:latin typeface="Arial Narrow" panose="020B0606020202030204" pitchFamily="34" charset="0"/>
              </a:rPr>
              <a:t>Approve all </a:t>
            </a:r>
            <a:r>
              <a:rPr lang="en-US" sz="1800" dirty="0" smtClean="0">
                <a:latin typeface="Arial Narrow" panose="020B0606020202030204" pitchFamily="34" charset="0"/>
              </a:rPr>
              <a:t>purchases over $500 (division specific)</a:t>
            </a:r>
          </a:p>
          <a:p>
            <a:pPr lvl="1">
              <a:buFont typeface="Arial Narrow" panose="020B0606020202030204" pitchFamily="34" charset="0"/>
              <a:buChar char="–"/>
            </a:pPr>
            <a:r>
              <a:rPr lang="en-US" sz="1800" dirty="0" smtClean="0">
                <a:latin typeface="Arial Narrow" panose="020B0606020202030204" pitchFamily="34" charset="0"/>
              </a:rPr>
              <a:t>Generally, only 1 user should be assigned the FAO Manager role   If more than one is assigned, all FAO Managers need to approve every transaction for the FAO</a:t>
            </a:r>
            <a:endParaRPr lang="en-US" sz="1800" dirty="0">
              <a:latin typeface="Arial Narrow" panose="020B0606020202030204" pitchFamily="34" charset="0"/>
            </a:endParaRPr>
          </a:p>
          <a:p>
            <a:r>
              <a:rPr lang="en-US" sz="2000" b="1" dirty="0" smtClean="0">
                <a:latin typeface="Arial Narrow" panose="020B0606020202030204" pitchFamily="34" charset="0"/>
              </a:rPr>
              <a:t>Cost </a:t>
            </a:r>
            <a:r>
              <a:rPr lang="en-US" sz="2000" b="1" dirty="0">
                <a:latin typeface="Arial Narrow" panose="020B0606020202030204" pitchFamily="34" charset="0"/>
              </a:rPr>
              <a:t>Center </a:t>
            </a:r>
            <a:r>
              <a:rPr lang="en-US" sz="2000" b="1" dirty="0" smtClean="0">
                <a:latin typeface="Arial Narrow" panose="020B0606020202030204" pitchFamily="34" charset="0"/>
              </a:rPr>
              <a:t>Procurement Manager </a:t>
            </a:r>
          </a:p>
          <a:p>
            <a:pPr lvl="1"/>
            <a:r>
              <a:rPr lang="en-US" sz="1800" dirty="0" smtClean="0">
                <a:latin typeface="Arial Narrow" panose="020B0606020202030204" pitchFamily="34" charset="0"/>
              </a:rPr>
              <a:t>Approve </a:t>
            </a:r>
            <a:r>
              <a:rPr lang="en-US" sz="1800" dirty="0">
                <a:latin typeface="Arial Narrow" panose="020B0606020202030204" pitchFamily="34" charset="0"/>
              </a:rPr>
              <a:t>all purchases above the FAO manager’s threshold</a:t>
            </a:r>
          </a:p>
          <a:p>
            <a:r>
              <a:rPr lang="en-US" sz="2000" b="1" dirty="0">
                <a:latin typeface="Arial Narrow" panose="020B0606020202030204" pitchFamily="34" charset="0"/>
              </a:rPr>
              <a:t>Company Financial Approver</a:t>
            </a:r>
          </a:p>
          <a:p>
            <a:pPr lvl="1">
              <a:buFont typeface="Arial Narrow" panose="020B0606020202030204" pitchFamily="34" charset="0"/>
              <a:buChar char="–"/>
            </a:pPr>
            <a:r>
              <a:rPr lang="en-US" sz="1800" dirty="0">
                <a:latin typeface="Arial Narrow" panose="020B0606020202030204" pitchFamily="34" charset="0"/>
              </a:rPr>
              <a:t>Approve all purchases above the Cost Center manager’s </a:t>
            </a:r>
            <a:r>
              <a:rPr lang="en-US" sz="1800" dirty="0" smtClean="0">
                <a:latin typeface="Arial Narrow" panose="020B0606020202030204" pitchFamily="34" charset="0"/>
              </a:rPr>
              <a:t>threshold</a:t>
            </a:r>
            <a:endParaRPr lang="en-US" sz="1800" dirty="0">
              <a:latin typeface="Arial Narrow" panose="020B0606020202030204" pitchFamily="34" charset="0"/>
            </a:endParaRPr>
          </a:p>
          <a:p>
            <a:r>
              <a:rPr lang="en-US" sz="2000" dirty="0" smtClean="0">
                <a:latin typeface="Arial Narrow" panose="020B0606020202030204" pitchFamily="34" charset="0"/>
              </a:rPr>
              <a:t>If </a:t>
            </a:r>
            <a:r>
              <a:rPr lang="en-US" sz="2000" dirty="0">
                <a:latin typeface="Arial Narrow" panose="020B0606020202030204" pitchFamily="34" charset="0"/>
              </a:rPr>
              <a:t>no approver is assigned at a lower level (i.e. FAO Manager), the next level up becomes the approver</a:t>
            </a:r>
          </a:p>
          <a:p>
            <a:endParaRPr lang="en-US" sz="2000" dirty="0">
              <a:latin typeface="Arial Narrow" panose="020B0606020202030204" pitchFamily="34" charset="0"/>
            </a:endParaRPr>
          </a:p>
        </p:txBody>
      </p:sp>
      <p:sp>
        <p:nvSpPr>
          <p:cNvPr id="6" name="Title 1">
            <a:extLst>
              <a:ext uri="{FF2B5EF4-FFF2-40B4-BE49-F238E27FC236}">
                <a16:creationId xmlns:a16="http://schemas.microsoft.com/office/drawing/2014/main" id="{D36F8E6A-F314-441F-A12C-0E1B18E20DD5}"/>
              </a:ext>
            </a:extLst>
          </p:cNvPr>
          <p:cNvSpPr txBox="1">
            <a:spLocks/>
          </p:cNvSpPr>
          <p:nvPr/>
        </p:nvSpPr>
        <p:spPr bwMode="auto">
          <a:xfrm>
            <a:off x="475938" y="381000"/>
            <a:ext cx="8376172"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Roles and Responsibilities</a:t>
            </a:r>
          </a:p>
        </p:txBody>
      </p:sp>
      <p:cxnSp>
        <p:nvCxnSpPr>
          <p:cNvPr id="7" name="Straight Connector 6">
            <a:extLst>
              <a:ext uri="{FF2B5EF4-FFF2-40B4-BE49-F238E27FC236}">
                <a16:creationId xmlns:a16="http://schemas.microsoft.com/office/drawing/2014/main" id="{7BA0F9F0-8D8D-4C85-8DDA-16215A77E3BB}"/>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23</a:t>
            </a:r>
            <a:endParaRPr lang="en-US" sz="1200" dirty="0">
              <a:solidFill>
                <a:schemeClr val="bg1"/>
              </a:solidFill>
            </a:endParaRPr>
          </a:p>
        </p:txBody>
      </p:sp>
    </p:spTree>
    <p:extLst>
      <p:ext uri="{BB962C8B-B14F-4D97-AF65-F5344CB8AC3E}">
        <p14:creationId xmlns:p14="http://schemas.microsoft.com/office/powerpoint/2010/main" val="696386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smtClean="0">
                <a:latin typeface="Arial Narrow" panose="020B0606020202030204" pitchFamily="34" charset="0"/>
              </a:rPr>
              <a:t>Training Options and Resources</a:t>
            </a:r>
            <a:endParaRPr lang="en-US" sz="3600" dirty="0">
              <a:latin typeface="Arial Narrow" panose="020B0606020202030204" pitchFamily="34" charset="0"/>
            </a:endParaRPr>
          </a:p>
        </p:txBody>
      </p:sp>
      <p:sp>
        <p:nvSpPr>
          <p:cNvPr id="8" name="Content Placeholder 4"/>
          <p:cNvSpPr>
            <a:spLocks noGrp="1"/>
          </p:cNvSpPr>
          <p:nvPr>
            <p:ph idx="1"/>
          </p:nvPr>
        </p:nvSpPr>
        <p:spPr>
          <a:xfrm>
            <a:off x="457200" y="1143000"/>
            <a:ext cx="8229600" cy="5105400"/>
          </a:xfrm>
        </p:spPr>
        <p:txBody>
          <a:bodyPr>
            <a:noAutofit/>
          </a:bodyPr>
          <a:lstStyle/>
          <a:p>
            <a:r>
              <a:rPr lang="en-US" sz="1800" dirty="0" smtClean="0">
                <a:latin typeface="Arial Narrow" panose="020B0606020202030204" pitchFamily="34" charset="0"/>
              </a:rPr>
              <a:t>Required Online </a:t>
            </a:r>
            <a:r>
              <a:rPr lang="en-US" sz="1800" dirty="0">
                <a:latin typeface="Arial Narrow" panose="020B0606020202030204" pitchFamily="34" charset="0"/>
              </a:rPr>
              <a:t>training mini-courses available in MyPath</a:t>
            </a:r>
          </a:p>
          <a:p>
            <a:endParaRPr lang="en-US" sz="2000" dirty="0" smtClean="0">
              <a:latin typeface="Arial Narrow" panose="020B0606020202030204" pitchFamily="34" charset="0"/>
            </a:endParaRPr>
          </a:p>
          <a:p>
            <a:r>
              <a:rPr lang="en-US" sz="1800" dirty="0" smtClean="0">
                <a:latin typeface="Arial Narrow" panose="020B0606020202030204" pitchFamily="34" charset="0"/>
              </a:rPr>
              <a:t>Optional additional monthly training to </a:t>
            </a:r>
            <a:r>
              <a:rPr lang="en-US" sz="1800" dirty="0">
                <a:latin typeface="Arial Narrow" panose="020B0606020202030204" pitchFamily="34" charset="0"/>
              </a:rPr>
              <a:t>include:</a:t>
            </a:r>
          </a:p>
          <a:p>
            <a:pPr lvl="1">
              <a:buFont typeface="Arial Narrow" panose="020B0606020202030204" pitchFamily="34" charset="0"/>
              <a:buChar char="–"/>
            </a:pPr>
            <a:r>
              <a:rPr lang="en-US" sz="1800" dirty="0">
                <a:latin typeface="Arial Narrow" panose="020B0606020202030204" pitchFamily="34" charset="0"/>
              </a:rPr>
              <a:t>In person </a:t>
            </a:r>
            <a:r>
              <a:rPr lang="en-US" sz="1800" dirty="0" smtClean="0">
                <a:latin typeface="Arial Narrow" panose="020B0606020202030204" pitchFamily="34" charset="0"/>
              </a:rPr>
              <a:t>classroom instruction and hands on session (Requisitions and Supplier Invoice Requests)</a:t>
            </a:r>
          </a:p>
          <a:p>
            <a:endParaRPr lang="en-US" sz="2000" dirty="0" smtClean="0">
              <a:latin typeface="Arial Narrow" panose="020B0606020202030204" pitchFamily="34" charset="0"/>
            </a:endParaRPr>
          </a:p>
          <a:p>
            <a:r>
              <a:rPr lang="en-US" sz="1800" dirty="0" smtClean="0">
                <a:latin typeface="Arial Narrow" panose="020B0606020202030204" pitchFamily="34" charset="0"/>
              </a:rPr>
              <a:t>Job Aids</a:t>
            </a:r>
          </a:p>
          <a:p>
            <a:endParaRPr lang="en-US" sz="1800" dirty="0" smtClean="0">
              <a:latin typeface="Arial Narrow" panose="020B0606020202030204" pitchFamily="34" charset="0"/>
            </a:endParaRPr>
          </a:p>
          <a:p>
            <a:r>
              <a:rPr lang="en-US" sz="1800" dirty="0" smtClean="0">
                <a:latin typeface="Arial Narrow" panose="020B0606020202030204" pitchFamily="34" charset="0"/>
              </a:rPr>
              <a:t>Quick </a:t>
            </a:r>
            <a:r>
              <a:rPr lang="en-US" sz="1800" dirty="0">
                <a:latin typeface="Arial Narrow" panose="020B0606020202030204" pitchFamily="34" charset="0"/>
              </a:rPr>
              <a:t>Reference </a:t>
            </a:r>
            <a:r>
              <a:rPr lang="en-US" sz="1800" dirty="0" smtClean="0">
                <a:latin typeface="Arial Narrow" panose="020B0606020202030204" pitchFamily="34" charset="0"/>
              </a:rPr>
              <a:t>Cards</a:t>
            </a:r>
          </a:p>
          <a:p>
            <a:endParaRPr lang="en-US" sz="1800" dirty="0" smtClean="0">
              <a:latin typeface="Arial Narrow" panose="020B0606020202030204" pitchFamily="34" charset="0"/>
            </a:endParaRPr>
          </a:p>
          <a:p>
            <a:r>
              <a:rPr lang="en-US" sz="1800" dirty="0" smtClean="0">
                <a:latin typeface="Arial Narrow" panose="020B0606020202030204" pitchFamily="34" charset="0"/>
              </a:rPr>
              <a:t>Video Snippets</a:t>
            </a:r>
            <a:endParaRPr lang="en-US" sz="1800" dirty="0">
              <a:latin typeface="Arial Narrow" panose="020B0606020202030204" pitchFamily="34" charset="0"/>
            </a:endParaRPr>
          </a:p>
          <a:p>
            <a:endParaRPr lang="en-US" sz="1800" dirty="0" smtClean="0">
              <a:latin typeface="Arial Narrow" panose="020B0606020202030204" pitchFamily="34" charset="0"/>
            </a:endParaRPr>
          </a:p>
          <a:p>
            <a:r>
              <a:rPr lang="en-US" sz="1800" dirty="0" smtClean="0">
                <a:latin typeface="Arial Narrow" panose="020B0606020202030204" pitchFamily="34" charset="0"/>
              </a:rPr>
              <a:t>Newsletters</a:t>
            </a:r>
          </a:p>
          <a:p>
            <a:endParaRPr lang="en-US" sz="1800" dirty="0" smtClean="0">
              <a:latin typeface="Arial Narrow" panose="020B0606020202030204" pitchFamily="34" charset="0"/>
            </a:endParaRPr>
          </a:p>
          <a:p>
            <a:r>
              <a:rPr lang="en-US" sz="1800" dirty="0" smtClean="0">
                <a:latin typeface="Arial Narrow" panose="020B0606020202030204" pitchFamily="34" charset="0"/>
              </a:rPr>
              <a:t>Daily post go-live calls include a Tips and Trick Training Topic</a:t>
            </a:r>
            <a:endParaRPr lang="en-US" sz="1800" dirty="0">
              <a:latin typeface="Arial Narrow" panose="020B0606020202030204" pitchFamily="34" charset="0"/>
            </a:endParaRPr>
          </a:p>
          <a:p>
            <a:pPr lvl="1"/>
            <a:endParaRPr lang="en-US" sz="1800" dirty="0"/>
          </a:p>
          <a:p>
            <a:endParaRPr lang="en-US" sz="2800" dirty="0"/>
          </a:p>
          <a:p>
            <a:endParaRPr lang="en-US" sz="2800" dirty="0"/>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24</a:t>
            </a:r>
            <a:endParaRPr lang="en-US" sz="1200" dirty="0">
              <a:solidFill>
                <a:schemeClr val="bg1"/>
              </a:solidFill>
            </a:endParaRPr>
          </a:p>
        </p:txBody>
      </p:sp>
      <p:pic>
        <p:nvPicPr>
          <p:cNvPr id="3" name="Picture 2"/>
          <p:cNvPicPr>
            <a:picLocks noChangeAspect="1"/>
          </p:cNvPicPr>
          <p:nvPr/>
        </p:nvPicPr>
        <p:blipFill>
          <a:blip r:embed="rId3"/>
          <a:stretch>
            <a:fillRect/>
          </a:stretch>
        </p:blipFill>
        <p:spPr>
          <a:xfrm>
            <a:off x="6613501" y="3695700"/>
            <a:ext cx="1905000" cy="1666875"/>
          </a:xfrm>
          <a:prstGeom prst="rect">
            <a:avLst/>
          </a:prstGeom>
        </p:spPr>
      </p:pic>
    </p:spTree>
    <p:extLst>
      <p:ext uri="{BB962C8B-B14F-4D97-AF65-F5344CB8AC3E}">
        <p14:creationId xmlns:p14="http://schemas.microsoft.com/office/powerpoint/2010/main" val="4180146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645" y="279337"/>
            <a:ext cx="7645161" cy="613305"/>
          </a:xfrm>
        </p:spPr>
        <p:txBody>
          <a:bodyPr>
            <a:noAutofit/>
          </a:bodyPr>
          <a:lstStyle/>
          <a:p>
            <a:pPr algn="l"/>
            <a:r>
              <a:rPr lang="en-US" sz="3200" dirty="0" smtClean="0">
                <a:latin typeface="Arial Narrow" panose="020B0606020202030204" pitchFamily="34" charset="0"/>
              </a:rPr>
              <a:t>P2P Training  – MyPath Courses</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565453" y="1133066"/>
            <a:ext cx="8014955" cy="457200"/>
          </a:xfrm>
        </p:spPr>
        <p:txBody>
          <a:bodyPr>
            <a:normAutofit/>
          </a:bodyPr>
          <a:lstStyle/>
          <a:p>
            <a:pPr marL="0" indent="0">
              <a:buNone/>
            </a:pPr>
            <a:r>
              <a:rPr lang="en-US" sz="2000" dirty="0" smtClean="0">
                <a:latin typeface="Arial Narrow" panose="020B0606020202030204" pitchFamily="34" charset="0"/>
              </a:rPr>
              <a:t>MyPath training courses now available to everyone.  Search on P2P when in MyPath</a:t>
            </a:r>
          </a:p>
          <a:p>
            <a:endParaRPr lang="en-US" sz="2800" dirty="0" smtClean="0"/>
          </a:p>
          <a:p>
            <a:pPr marL="0" indent="0">
              <a:buNone/>
            </a:pPr>
            <a:endParaRPr lang="en-US" sz="2800" dirty="0">
              <a:solidFill>
                <a:srgbClr val="FF0000"/>
              </a:solidFill>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ctr"/>
            <a:fld id="{47A92A00-8AB7-48A9-9CA3-0FA8430D4830}" type="slidenum">
              <a:rPr lang="en-US" sz="1200" smtClean="0">
                <a:solidFill>
                  <a:schemeClr val="bg1"/>
                </a:solidFill>
              </a:rPr>
              <a:pPr algn="ctr"/>
              <a:t>25</a:t>
            </a:fld>
            <a:endParaRPr lang="en-US" sz="1200" dirty="0">
              <a:solidFill>
                <a:schemeClr val="bg1"/>
              </a:solidFill>
            </a:endParaRPr>
          </a:p>
        </p:txBody>
      </p:sp>
      <p:pic>
        <p:nvPicPr>
          <p:cNvPr id="7" name="Picture 6"/>
          <p:cNvPicPr>
            <a:picLocks noChangeAspect="1"/>
          </p:cNvPicPr>
          <p:nvPr/>
        </p:nvPicPr>
        <p:blipFill>
          <a:blip r:embed="rId3"/>
          <a:stretch>
            <a:fillRect/>
          </a:stretch>
        </p:blipFill>
        <p:spPr>
          <a:xfrm>
            <a:off x="1524000" y="1750461"/>
            <a:ext cx="3657600" cy="2874493"/>
          </a:xfrm>
          <a:prstGeom prst="rect">
            <a:avLst/>
          </a:prstGeom>
        </p:spPr>
      </p:pic>
      <p:cxnSp>
        <p:nvCxnSpPr>
          <p:cNvPr id="6" name="Straight Connector 5">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95645" y="5029200"/>
            <a:ext cx="8305800" cy="646331"/>
          </a:xfrm>
          <a:prstGeom prst="rect">
            <a:avLst/>
          </a:prstGeom>
        </p:spPr>
        <p:txBody>
          <a:bodyPr wrap="square">
            <a:spAutoFit/>
          </a:bodyPr>
          <a:lstStyle/>
          <a:p>
            <a:r>
              <a:rPr lang="en-US" dirty="0">
                <a:latin typeface="Arial Narrow" panose="020B0606020202030204" pitchFamily="34" charset="0"/>
              </a:rPr>
              <a:t>P2P MyPath courses are available for all employees however, P2P team will continue to send email to targeted users as part of roll out schedule</a:t>
            </a:r>
          </a:p>
        </p:txBody>
      </p:sp>
    </p:spTree>
    <p:extLst>
      <p:ext uri="{BB962C8B-B14F-4D97-AF65-F5344CB8AC3E}">
        <p14:creationId xmlns:p14="http://schemas.microsoft.com/office/powerpoint/2010/main" val="190785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smtClean="0">
                <a:latin typeface="Arial Narrow" panose="020B0606020202030204" pitchFamily="34" charset="0"/>
              </a:rPr>
              <a:t>MyPath Training Curriculum - Required</a:t>
            </a:r>
            <a:endParaRPr lang="en-US" sz="3600" dirty="0">
              <a:latin typeface="Arial Narrow" panose="020B0606020202030204" pitchFamily="34" charset="0"/>
            </a:endParaRP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026434094"/>
              </p:ext>
            </p:extLst>
          </p:nvPr>
        </p:nvGraphicFramePr>
        <p:xfrm>
          <a:off x="567976" y="1572766"/>
          <a:ext cx="8045523" cy="3434987"/>
        </p:xfrm>
        <a:graphic>
          <a:graphicData uri="http://schemas.openxmlformats.org/drawingml/2006/table">
            <a:tbl>
              <a:tblPr firstRow="1" bandRow="1">
                <a:tableStyleId>{5C22544A-7EE6-4342-B048-85BDC9FD1C3A}</a:tableStyleId>
              </a:tblPr>
              <a:tblGrid>
                <a:gridCol w="1776995">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467928">
                  <a:extLst>
                    <a:ext uri="{9D8B030D-6E8A-4147-A177-3AD203B41FA5}">
                      <a16:colId xmlns:a16="http://schemas.microsoft.com/office/drawing/2014/main" val="20002"/>
                    </a:ext>
                  </a:extLst>
                </a:gridCol>
              </a:tblGrid>
              <a:tr h="459921">
                <a:tc>
                  <a:txBody>
                    <a:bodyPr/>
                    <a:lstStyle/>
                    <a:p>
                      <a:r>
                        <a:rPr lang="en-US" sz="2000" dirty="0">
                          <a:latin typeface="Arial Narrow" panose="020B0606020202030204" pitchFamily="34" charset="0"/>
                        </a:rPr>
                        <a:t>Role</a:t>
                      </a:r>
                    </a:p>
                  </a:txBody>
                  <a:tcPr/>
                </a:tc>
                <a:tc>
                  <a:txBody>
                    <a:bodyPr/>
                    <a:lstStyle/>
                    <a:p>
                      <a:r>
                        <a:rPr lang="en-US" sz="2000" dirty="0">
                          <a:latin typeface="Arial Narrow" panose="020B0606020202030204" pitchFamily="34" charset="0"/>
                        </a:rPr>
                        <a:t>Required Module(s)</a:t>
                      </a:r>
                    </a:p>
                  </a:txBody>
                  <a:tcPr/>
                </a:tc>
                <a:tc>
                  <a:txBody>
                    <a:bodyPr/>
                    <a:lstStyle/>
                    <a:p>
                      <a:pPr algn="ctr"/>
                      <a:r>
                        <a:rPr lang="en-US" sz="2000" dirty="0" smtClean="0">
                          <a:latin typeface="Arial Narrow" panose="020B0606020202030204" pitchFamily="34" charset="0"/>
                        </a:rPr>
                        <a:t>Duration</a:t>
                      </a:r>
                    </a:p>
                    <a:p>
                      <a:pPr algn="ctr"/>
                      <a:r>
                        <a:rPr lang="en-US" sz="2000" dirty="0" smtClean="0">
                          <a:latin typeface="Arial Narrow" panose="020B0606020202030204" pitchFamily="34" charset="0"/>
                        </a:rPr>
                        <a:t>(minutes)</a:t>
                      </a:r>
                      <a:endParaRPr lang="en-US" sz="2000" dirty="0">
                        <a:latin typeface="Arial Narrow" panose="020B0606020202030204" pitchFamily="34" charset="0"/>
                      </a:endParaRPr>
                    </a:p>
                  </a:txBody>
                  <a:tcPr/>
                </a:tc>
                <a:extLst>
                  <a:ext uri="{0D108BD9-81ED-4DB2-BD59-A6C34878D82A}">
                    <a16:rowId xmlns:a16="http://schemas.microsoft.com/office/drawing/2014/main" val="10000"/>
                  </a:ext>
                </a:extLst>
              </a:tr>
              <a:tr h="1521279">
                <a:tc>
                  <a:txBody>
                    <a:bodyPr/>
                    <a:lstStyle/>
                    <a:p>
                      <a:r>
                        <a:rPr lang="en-US" sz="2000" b="1" dirty="0" smtClean="0">
                          <a:latin typeface="Arial Narrow" panose="020B0606020202030204" pitchFamily="34" charset="0"/>
                        </a:rPr>
                        <a:t>Initiator</a:t>
                      </a:r>
                      <a:endParaRPr lang="en-US" sz="2000" b="1" dirty="0">
                        <a:latin typeface="Arial Narrow" panose="020B0606020202030204" pitchFamily="34" charset="0"/>
                      </a:endParaRPr>
                    </a:p>
                    <a:p>
                      <a:r>
                        <a:rPr lang="en-US" sz="2000" b="1" dirty="0" smtClean="0">
                          <a:latin typeface="Arial Narrow" panose="020B0606020202030204" pitchFamily="34" charset="0"/>
                        </a:rPr>
                        <a:t>Requisitioner</a:t>
                      </a:r>
                    </a:p>
                    <a:p>
                      <a:r>
                        <a:rPr lang="en-US" sz="1600" b="1" dirty="0" smtClean="0">
                          <a:latin typeface="Arial Narrow" panose="020B0606020202030204" pitchFamily="34" charset="0"/>
                        </a:rPr>
                        <a:t>(Blue </a:t>
                      </a:r>
                      <a:r>
                        <a:rPr lang="en-US" sz="1600" b="1" dirty="0">
                          <a:latin typeface="Arial Narrow" panose="020B0606020202030204" pitchFamily="34" charset="0"/>
                        </a:rPr>
                        <a:t>312 Reqs</a:t>
                      </a:r>
                      <a:r>
                        <a:rPr lang="en-US" sz="1600" b="1" dirty="0" smtClean="0">
                          <a:latin typeface="Arial Narrow" panose="020B0606020202030204" pitchFamily="34" charset="0"/>
                        </a:rPr>
                        <a:t>)</a:t>
                      </a:r>
                    </a:p>
                    <a:p>
                      <a:r>
                        <a:rPr lang="en-US" sz="2000" b="1" dirty="0" smtClean="0">
                          <a:latin typeface="Arial Narrow" panose="020B0606020202030204" pitchFamily="34" charset="0"/>
                        </a:rPr>
                        <a:t>SIR Requestor</a:t>
                      </a:r>
                    </a:p>
                    <a:p>
                      <a:r>
                        <a:rPr lang="en-US" sz="1600" b="1" dirty="0" smtClean="0">
                          <a:latin typeface="Arial Narrow" panose="020B0606020202030204" pitchFamily="34" charset="0"/>
                        </a:rPr>
                        <a:t>(F4 Payments)</a:t>
                      </a:r>
                      <a:endParaRPr lang="en-US" sz="2000" b="1" dirty="0">
                        <a:latin typeface="Arial Narrow" panose="020B0606020202030204" pitchFamily="34" charset="0"/>
                      </a:endParaRPr>
                    </a:p>
                  </a:txBody>
                  <a:tcPr/>
                </a:tc>
                <a:tc>
                  <a:txBody>
                    <a:bodyPr/>
                    <a:lstStyle/>
                    <a:p>
                      <a:r>
                        <a:rPr lang="en-US" sz="2000" dirty="0">
                          <a:solidFill>
                            <a:srgbClr val="56575C"/>
                          </a:solidFill>
                          <a:latin typeface="Arial Narrow" panose="020B0606020202030204" pitchFamily="34" charset="0"/>
                        </a:rPr>
                        <a:t>Buying and Paying Guide Overview </a:t>
                      </a:r>
                    </a:p>
                    <a:p>
                      <a:r>
                        <a:rPr lang="en-US" sz="2000" dirty="0">
                          <a:solidFill>
                            <a:srgbClr val="56575C"/>
                          </a:solidFill>
                          <a:latin typeface="Arial Narrow" panose="020B0606020202030204" pitchFamily="34" charset="0"/>
                        </a:rPr>
                        <a:t>P2P: UR Procurement Basic Navigation </a:t>
                      </a:r>
                    </a:p>
                    <a:p>
                      <a:r>
                        <a:rPr lang="en-US" sz="2000" dirty="0">
                          <a:solidFill>
                            <a:srgbClr val="56575C"/>
                          </a:solidFill>
                          <a:latin typeface="Arial Narrow" panose="020B0606020202030204" pitchFamily="34" charset="0"/>
                        </a:rPr>
                        <a:t>P2P: Create Requisition Overview </a:t>
                      </a:r>
                      <a:endParaRPr lang="en-US" sz="2000" dirty="0">
                        <a:solidFill>
                          <a:srgbClr val="000000"/>
                        </a:solidFill>
                        <a:latin typeface="Arial Narrow" panose="020B0606020202030204" pitchFamily="34" charset="0"/>
                      </a:endParaRPr>
                    </a:p>
                    <a:p>
                      <a:r>
                        <a:rPr lang="en-US" sz="2000" dirty="0">
                          <a:solidFill>
                            <a:srgbClr val="56575C"/>
                          </a:solidFill>
                          <a:latin typeface="Arial Narrow" panose="020B0606020202030204" pitchFamily="34" charset="0"/>
                        </a:rPr>
                        <a:t>P2P: Marketplace Overview </a:t>
                      </a:r>
                      <a:endParaRPr lang="en-US" sz="2000" dirty="0" smtClean="0">
                        <a:solidFill>
                          <a:srgbClr val="56575C"/>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56575C"/>
                          </a:solidFill>
                          <a:latin typeface="Arial Narrow" panose="020B0606020202030204" pitchFamily="34" charset="0"/>
                        </a:rPr>
                        <a:t>P2P: Supplier Invoice Request (SIR) Overview </a:t>
                      </a:r>
                      <a:endParaRPr lang="en-US" sz="2000" dirty="0" smtClean="0">
                        <a:solidFill>
                          <a:srgbClr val="000000"/>
                        </a:solidFill>
                        <a:latin typeface="Arial Narrow" panose="020B0606020202030204" pitchFamily="34" charset="0"/>
                      </a:endParaRPr>
                    </a:p>
                    <a:p>
                      <a:endParaRPr lang="en-US" sz="2000" dirty="0">
                        <a:solidFill>
                          <a:srgbClr val="56575C"/>
                        </a:solidFill>
                        <a:latin typeface="Arial Narrow" panose="020B0606020202030204" pitchFamily="34" charset="0"/>
                      </a:endParaRPr>
                    </a:p>
                  </a:txBody>
                  <a:tcPr/>
                </a:tc>
                <a:tc>
                  <a:txBody>
                    <a:bodyPr/>
                    <a:lstStyle/>
                    <a:p>
                      <a:pPr algn="ctr"/>
                      <a:r>
                        <a:rPr lang="en-US" sz="2000" dirty="0" smtClean="0">
                          <a:solidFill>
                            <a:srgbClr val="56575C"/>
                          </a:solidFill>
                          <a:latin typeface="Arial Narrow" panose="020B0606020202030204" pitchFamily="34" charset="0"/>
                        </a:rPr>
                        <a:t>15</a:t>
                      </a:r>
                    </a:p>
                    <a:p>
                      <a:pPr algn="ctr"/>
                      <a:r>
                        <a:rPr lang="en-US" sz="2000" dirty="0" smtClean="0">
                          <a:solidFill>
                            <a:srgbClr val="56575C"/>
                          </a:solidFill>
                          <a:latin typeface="Arial Narrow" panose="020B0606020202030204" pitchFamily="34" charset="0"/>
                        </a:rPr>
                        <a:t>15</a:t>
                      </a:r>
                    </a:p>
                    <a:p>
                      <a:pPr algn="ctr"/>
                      <a:r>
                        <a:rPr lang="en-US" sz="2000" dirty="0" smtClean="0">
                          <a:solidFill>
                            <a:srgbClr val="56575C"/>
                          </a:solidFill>
                          <a:latin typeface="Arial Narrow" panose="020B0606020202030204" pitchFamily="34" charset="0"/>
                        </a:rPr>
                        <a:t>20</a:t>
                      </a:r>
                    </a:p>
                    <a:p>
                      <a:pPr algn="ctr"/>
                      <a:r>
                        <a:rPr lang="en-US" sz="2000" dirty="0" smtClean="0">
                          <a:solidFill>
                            <a:srgbClr val="56575C"/>
                          </a:solidFill>
                          <a:latin typeface="Arial Narrow" panose="020B0606020202030204" pitchFamily="34" charset="0"/>
                        </a:rPr>
                        <a:t>20</a:t>
                      </a:r>
                    </a:p>
                    <a:p>
                      <a:pPr algn="ctr"/>
                      <a:r>
                        <a:rPr lang="en-US" sz="2000" dirty="0" smtClean="0">
                          <a:solidFill>
                            <a:srgbClr val="56575C"/>
                          </a:solidFill>
                          <a:latin typeface="Arial Narrow" panose="020B0606020202030204" pitchFamily="34" charset="0"/>
                        </a:rPr>
                        <a:t>20</a:t>
                      </a:r>
                      <a:endParaRPr lang="en-US" sz="2000" dirty="0">
                        <a:solidFill>
                          <a:srgbClr val="56575C"/>
                        </a:solidFill>
                        <a:latin typeface="Arial Narrow" panose="020B0606020202030204" pitchFamily="34" charset="0"/>
                      </a:endParaRPr>
                    </a:p>
                  </a:txBody>
                  <a:tcPr/>
                </a:tc>
                <a:extLst>
                  <a:ext uri="{0D108BD9-81ED-4DB2-BD59-A6C34878D82A}">
                    <a16:rowId xmlns:a16="http://schemas.microsoft.com/office/drawing/2014/main" val="10001"/>
                  </a:ext>
                </a:extLst>
              </a:tr>
              <a:tr h="813707">
                <a:tc>
                  <a:txBody>
                    <a:bodyPr/>
                    <a:lstStyle/>
                    <a:p>
                      <a:r>
                        <a:rPr lang="en-US" sz="2000" b="1" dirty="0">
                          <a:latin typeface="Arial Narrow" panose="020B0606020202030204" pitchFamily="34" charset="0"/>
                        </a:rPr>
                        <a:t>Approver</a:t>
                      </a:r>
                    </a:p>
                  </a:txBody>
                  <a:tcPr/>
                </a:tc>
                <a:tc>
                  <a:txBody>
                    <a:bodyPr/>
                    <a:lstStyle/>
                    <a:p>
                      <a:r>
                        <a:rPr lang="en-US" sz="2000" dirty="0">
                          <a:solidFill>
                            <a:srgbClr val="56575C"/>
                          </a:solidFill>
                          <a:latin typeface="Arial Narrow" panose="020B0606020202030204" pitchFamily="34" charset="0"/>
                        </a:rPr>
                        <a:t>P2P:</a:t>
                      </a:r>
                      <a:r>
                        <a:rPr lang="en-US" sz="2000" baseline="0" dirty="0">
                          <a:solidFill>
                            <a:srgbClr val="56575C"/>
                          </a:solidFill>
                          <a:latin typeface="Arial Narrow" panose="020B0606020202030204" pitchFamily="34" charset="0"/>
                        </a:rPr>
                        <a:t> UR Procurement Basic Navigation</a:t>
                      </a:r>
                    </a:p>
                    <a:p>
                      <a:r>
                        <a:rPr lang="en-US" sz="2000" dirty="0">
                          <a:solidFill>
                            <a:srgbClr val="56575C"/>
                          </a:solidFill>
                          <a:latin typeface="Arial Narrow" panose="020B0606020202030204" pitchFamily="34" charset="0"/>
                        </a:rPr>
                        <a:t>P2P: UR Procurement Approver Overview </a:t>
                      </a:r>
                      <a:endParaRPr lang="en-US" sz="2000" dirty="0">
                        <a:latin typeface="Arial Narrow" panose="020B0606020202030204" pitchFamily="34" charset="0"/>
                      </a:endParaRPr>
                    </a:p>
                  </a:txBody>
                  <a:tcPr/>
                </a:tc>
                <a:tc>
                  <a:txBody>
                    <a:bodyPr/>
                    <a:lstStyle/>
                    <a:p>
                      <a:pPr algn="ctr"/>
                      <a:r>
                        <a:rPr lang="en-US" sz="2000" dirty="0" smtClean="0">
                          <a:latin typeface="Arial Narrow" panose="020B0606020202030204" pitchFamily="34" charset="0"/>
                        </a:rPr>
                        <a:t>15</a:t>
                      </a:r>
                    </a:p>
                    <a:p>
                      <a:pPr algn="ctr"/>
                      <a:r>
                        <a:rPr lang="en-US" sz="2000" dirty="0" smtClean="0">
                          <a:latin typeface="Arial Narrow" panose="020B0606020202030204" pitchFamily="34" charset="0"/>
                        </a:rPr>
                        <a:t>15</a:t>
                      </a:r>
                      <a:endParaRPr lang="en-US" sz="2000" dirty="0">
                        <a:latin typeface="Arial Narrow" panose="020B0606020202030204" pitchFamily="34" charset="0"/>
                      </a:endParaRP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26</a:t>
            </a:r>
            <a:endParaRPr lang="en-US" sz="1200" dirty="0">
              <a:solidFill>
                <a:schemeClr val="bg1"/>
              </a:solidFill>
            </a:endParaRPr>
          </a:p>
        </p:txBody>
      </p:sp>
    </p:spTree>
    <p:extLst>
      <p:ext uri="{BB962C8B-B14F-4D97-AF65-F5344CB8AC3E}">
        <p14:creationId xmlns:p14="http://schemas.microsoft.com/office/powerpoint/2010/main" val="1250526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9" y="377295"/>
            <a:ext cx="7645161" cy="613305"/>
          </a:xfrm>
        </p:spPr>
        <p:txBody>
          <a:bodyPr>
            <a:noAutofit/>
          </a:bodyPr>
          <a:lstStyle/>
          <a:p>
            <a:pPr algn="l"/>
            <a:r>
              <a:rPr lang="en-US" sz="3200" dirty="0" smtClean="0">
                <a:latin typeface="Arial Narrow" panose="020B0606020202030204" pitchFamily="34" charset="0"/>
              </a:rPr>
              <a:t>P2P Training Schedule</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85799" y="1051223"/>
            <a:ext cx="8153402" cy="5403011"/>
          </a:xfrm>
        </p:spPr>
        <p:txBody>
          <a:bodyPr>
            <a:normAutofit/>
          </a:bodyPr>
          <a:lstStyle/>
          <a:p>
            <a:endParaRPr lang="en-US" sz="2800" dirty="0" smtClean="0">
              <a:latin typeface="Arial Narrow" panose="020B0606020202030204" pitchFamily="34" charset="0"/>
            </a:endParaRPr>
          </a:p>
          <a:p>
            <a:r>
              <a:rPr lang="en-US" sz="2400" dirty="0" smtClean="0">
                <a:latin typeface="Arial Narrow" panose="020B0606020202030204" pitchFamily="34" charset="0"/>
              </a:rPr>
              <a:t>Offering Zoom instructor led monthly training option for:</a:t>
            </a:r>
          </a:p>
          <a:p>
            <a:pPr lvl="1"/>
            <a:r>
              <a:rPr lang="en-US" sz="2400" dirty="0" smtClean="0">
                <a:latin typeface="Arial Narrow" panose="020B0606020202030204" pitchFamily="34" charset="0"/>
              </a:rPr>
              <a:t>Approver</a:t>
            </a:r>
          </a:p>
          <a:p>
            <a:pPr lvl="1"/>
            <a:r>
              <a:rPr lang="en-US" sz="2400" dirty="0" smtClean="0">
                <a:latin typeface="Arial Narrow" panose="020B0606020202030204" pitchFamily="34" charset="0"/>
              </a:rPr>
              <a:t>Match Exception</a:t>
            </a:r>
          </a:p>
          <a:p>
            <a:pPr lvl="1"/>
            <a:r>
              <a:rPr lang="en-US" sz="2400" dirty="0" smtClean="0">
                <a:latin typeface="Arial Narrow" panose="020B0606020202030204" pitchFamily="34" charset="0"/>
              </a:rPr>
              <a:t>Reporting</a:t>
            </a:r>
          </a:p>
          <a:p>
            <a:endParaRPr lang="en-US" sz="2800" dirty="0" smtClean="0">
              <a:latin typeface="Arial Narrow" panose="020B0606020202030204" pitchFamily="34" charset="0"/>
            </a:endParaRPr>
          </a:p>
          <a:p>
            <a:r>
              <a:rPr lang="en-US" sz="2400" dirty="0" smtClean="0">
                <a:latin typeface="Arial Narrow" panose="020B0606020202030204" pitchFamily="34" charset="0"/>
              </a:rPr>
              <a:t>Offering classroom instructor led monthly training option for:</a:t>
            </a:r>
          </a:p>
          <a:p>
            <a:pPr lvl="1"/>
            <a:r>
              <a:rPr lang="en-US" sz="2400" dirty="0" err="1" smtClean="0">
                <a:latin typeface="Arial Narrow" panose="020B0606020202030204" pitchFamily="34" charset="0"/>
              </a:rPr>
              <a:t>Requisitioner</a:t>
            </a:r>
            <a:r>
              <a:rPr lang="en-US" sz="2400" dirty="0" smtClean="0">
                <a:latin typeface="Arial Narrow" panose="020B0606020202030204" pitchFamily="34" charset="0"/>
              </a:rPr>
              <a:t> </a:t>
            </a:r>
          </a:p>
          <a:p>
            <a:pPr lvl="1"/>
            <a:r>
              <a:rPr lang="en-US" sz="2400" dirty="0" smtClean="0">
                <a:latin typeface="Arial Narrow" panose="020B0606020202030204" pitchFamily="34" charset="0"/>
              </a:rPr>
              <a:t>Supplier Invoice Requester</a:t>
            </a:r>
          </a:p>
          <a:p>
            <a:endParaRPr lang="en-US" sz="2800" dirty="0" smtClean="0"/>
          </a:p>
          <a:p>
            <a:pPr marL="0" indent="0">
              <a:buNone/>
            </a:pPr>
            <a:endParaRPr lang="en-US" sz="2800" dirty="0">
              <a:solidFill>
                <a:srgbClr val="FF0000"/>
              </a:solidFill>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ctr"/>
            <a:r>
              <a:rPr lang="en-US" sz="1200" dirty="0" smtClean="0">
                <a:solidFill>
                  <a:schemeClr val="bg1"/>
                </a:solidFill>
              </a:rPr>
              <a:t>27</a:t>
            </a:r>
            <a:endParaRPr lang="en-US" sz="1200" dirty="0">
              <a:solidFill>
                <a:schemeClr val="bg1"/>
              </a:solidFill>
            </a:endParaRP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87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smtClean="0">
                <a:latin typeface="Arial Narrow" panose="020B0606020202030204" pitchFamily="34" charset="0"/>
              </a:rPr>
              <a:t>Instructor Led </a:t>
            </a:r>
            <a:r>
              <a:rPr lang="en-US" sz="3600" dirty="0">
                <a:latin typeface="Arial Narrow" panose="020B0606020202030204" pitchFamily="34" charset="0"/>
              </a:rPr>
              <a:t>Training </a:t>
            </a:r>
            <a:r>
              <a:rPr lang="en-US" sz="3600" dirty="0" smtClean="0">
                <a:latin typeface="Arial Narrow" panose="020B0606020202030204" pitchFamily="34" charset="0"/>
              </a:rPr>
              <a:t>(Optional)</a:t>
            </a:r>
            <a:endParaRPr lang="en-US" sz="3600" dirty="0">
              <a:latin typeface="Arial Narrow" panose="020B0606020202030204" pitchFamily="34" charset="0"/>
            </a:endParaRPr>
          </a:p>
        </p:txBody>
      </p:sp>
      <p:sp>
        <p:nvSpPr>
          <p:cNvPr id="8" name="Content Placeholder 4"/>
          <p:cNvSpPr>
            <a:spLocks noGrp="1"/>
          </p:cNvSpPr>
          <p:nvPr>
            <p:ph idx="1"/>
          </p:nvPr>
        </p:nvSpPr>
        <p:spPr>
          <a:xfrm>
            <a:off x="475011" y="1044677"/>
            <a:ext cx="8229600" cy="5105400"/>
          </a:xfrm>
        </p:spPr>
        <p:txBody>
          <a:bodyPr>
            <a:noAutofit/>
          </a:bodyPr>
          <a:lstStyle/>
          <a:p>
            <a:pPr lvl="1"/>
            <a:endParaRPr lang="en-US" dirty="0"/>
          </a:p>
          <a:p>
            <a:endParaRPr lang="en-US" sz="2800" dirty="0"/>
          </a:p>
          <a:p>
            <a:endParaRPr lang="en-US" sz="2800" dirty="0"/>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84227342"/>
              </p:ext>
            </p:extLst>
          </p:nvPr>
        </p:nvGraphicFramePr>
        <p:xfrm>
          <a:off x="478396" y="1219200"/>
          <a:ext cx="8400738" cy="4909527"/>
        </p:xfrm>
        <a:graphic>
          <a:graphicData uri="http://schemas.openxmlformats.org/drawingml/2006/table">
            <a:tbl>
              <a:tblPr firstRow="1" bandRow="1">
                <a:tableStyleId>{5C22544A-7EE6-4342-B048-85BDC9FD1C3A}</a:tableStyleId>
              </a:tblPr>
              <a:tblGrid>
                <a:gridCol w="1807604">
                  <a:extLst>
                    <a:ext uri="{9D8B030D-6E8A-4147-A177-3AD203B41FA5}">
                      <a16:colId xmlns:a16="http://schemas.microsoft.com/office/drawing/2014/main" val="20000"/>
                    </a:ext>
                  </a:extLst>
                </a:gridCol>
                <a:gridCol w="5050396">
                  <a:extLst>
                    <a:ext uri="{9D8B030D-6E8A-4147-A177-3AD203B41FA5}">
                      <a16:colId xmlns:a16="http://schemas.microsoft.com/office/drawing/2014/main" val="20001"/>
                    </a:ext>
                  </a:extLst>
                </a:gridCol>
                <a:gridCol w="1542738">
                  <a:extLst>
                    <a:ext uri="{9D8B030D-6E8A-4147-A177-3AD203B41FA5}">
                      <a16:colId xmlns:a16="http://schemas.microsoft.com/office/drawing/2014/main" val="20002"/>
                    </a:ext>
                  </a:extLst>
                </a:gridCol>
              </a:tblGrid>
              <a:tr h="398487">
                <a:tc>
                  <a:txBody>
                    <a:bodyPr/>
                    <a:lstStyle/>
                    <a:p>
                      <a:r>
                        <a:rPr lang="en-US" sz="1600" dirty="0">
                          <a:latin typeface="Arial Narrow" panose="020B0606020202030204" pitchFamily="34" charset="0"/>
                        </a:rPr>
                        <a:t>Course</a:t>
                      </a:r>
                    </a:p>
                  </a:txBody>
                  <a:tcPr/>
                </a:tc>
                <a:tc>
                  <a:txBody>
                    <a:bodyPr/>
                    <a:lstStyle/>
                    <a:p>
                      <a:r>
                        <a:rPr lang="en-US" sz="1600" dirty="0">
                          <a:latin typeface="Arial Narrow" panose="020B0606020202030204" pitchFamily="34" charset="0"/>
                        </a:rPr>
                        <a:t>Description</a:t>
                      </a:r>
                    </a:p>
                  </a:txBody>
                  <a:tcPr/>
                </a:tc>
                <a:tc>
                  <a:txBody>
                    <a:bodyPr/>
                    <a:lstStyle/>
                    <a:p>
                      <a:r>
                        <a:rPr lang="en-US" sz="1600" dirty="0">
                          <a:latin typeface="Arial Narrow" panose="020B0606020202030204" pitchFamily="34" charset="0"/>
                        </a:rPr>
                        <a:t>Duration</a:t>
                      </a:r>
                    </a:p>
                  </a:txBody>
                  <a:tcPr/>
                </a:tc>
                <a:extLst>
                  <a:ext uri="{0D108BD9-81ED-4DB2-BD59-A6C34878D82A}">
                    <a16:rowId xmlns:a16="http://schemas.microsoft.com/office/drawing/2014/main" val="10000"/>
                  </a:ext>
                </a:extLst>
              </a:tr>
              <a:tr h="1204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dk1"/>
                          </a:solidFill>
                          <a:latin typeface="Arial Narrow" panose="020B0606020202030204" pitchFamily="34" charset="0"/>
                          <a:ea typeface="+mn-ea"/>
                          <a:cs typeface="+mn-cs"/>
                        </a:rPr>
                        <a:t>UR Procurement Create Requisition (312) and Marketplace (SOLO) Class</a:t>
                      </a:r>
                      <a:endParaRPr lang="en-US" sz="1600" b="0" i="0" u="none" strike="noStrike" kern="1200" baseline="0" dirty="0">
                        <a:solidFill>
                          <a:schemeClr val="dk1"/>
                        </a:solidFill>
                        <a:latin typeface="Arial Narrow" panose="020B0606020202030204" pitchFamily="34" charset="0"/>
                        <a:ea typeface="+mn-ea"/>
                        <a:cs typeface="+mn-cs"/>
                      </a:endParaRPr>
                    </a:p>
                  </a:txBody>
                  <a:tcPr/>
                </a:tc>
                <a:tc>
                  <a:txBody>
                    <a:bodyPr/>
                    <a:lstStyle/>
                    <a:p>
                      <a:r>
                        <a:rPr lang="en-US" sz="1600" b="0" i="0" u="none" strike="noStrike" kern="1200" baseline="0" dirty="0" smtClean="0">
                          <a:solidFill>
                            <a:schemeClr val="dk1"/>
                          </a:solidFill>
                          <a:latin typeface="Arial Narrow" panose="020B0606020202030204" pitchFamily="34" charset="0"/>
                          <a:ea typeface="+mn-ea"/>
                          <a:cs typeface="+mn-cs"/>
                        </a:rPr>
                        <a:t>This classroom training provides an overview of the procure to pay (P2P) process and the UR Procurement system (Workday). Get hands-on practice entering requisitions for goods and services as well as ordering from the Marketplace (previously SOLO).  Register for the class in MyPath</a:t>
                      </a:r>
                      <a:endParaRPr lang="en-US" sz="1600" b="0" i="0" u="none" strike="noStrike" kern="1200" baseline="0" dirty="0">
                        <a:solidFill>
                          <a:schemeClr val="dk1"/>
                        </a:solidFill>
                        <a:latin typeface="Arial Narrow" panose="020B0606020202030204" pitchFamily="34" charset="0"/>
                        <a:ea typeface="+mn-ea"/>
                        <a:cs typeface="+mn-cs"/>
                      </a:endParaRPr>
                    </a:p>
                  </a:txBody>
                  <a:tcPr/>
                </a:tc>
                <a:tc>
                  <a:txBody>
                    <a:bodyPr/>
                    <a:lstStyle/>
                    <a:p>
                      <a:r>
                        <a:rPr lang="en-US" sz="1600" dirty="0" smtClean="0">
                          <a:latin typeface="Arial Narrow" panose="020B0606020202030204" pitchFamily="34" charset="0"/>
                        </a:rPr>
                        <a:t>2.5</a:t>
                      </a:r>
                      <a:r>
                        <a:rPr lang="en-US" sz="1600" baseline="0" dirty="0" smtClean="0">
                          <a:latin typeface="Arial Narrow" panose="020B0606020202030204" pitchFamily="34" charset="0"/>
                        </a:rPr>
                        <a:t> hours</a:t>
                      </a:r>
                      <a:endParaRPr lang="en-US" sz="1600" dirty="0">
                        <a:latin typeface="Arial Narrow" panose="020B0606020202030204" pitchFamily="34" charset="0"/>
                      </a:endParaRPr>
                    </a:p>
                  </a:txBody>
                  <a:tcPr/>
                </a:tc>
                <a:extLst>
                  <a:ext uri="{0D108BD9-81ED-4DB2-BD59-A6C34878D82A}">
                    <a16:rowId xmlns:a16="http://schemas.microsoft.com/office/drawing/2014/main" val="10001"/>
                  </a:ext>
                </a:extLst>
              </a:tr>
              <a:tr h="398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dk1"/>
                          </a:solidFill>
                          <a:latin typeface="Arial Narrow" panose="020B0606020202030204" pitchFamily="34" charset="0"/>
                          <a:ea typeface="+mn-ea"/>
                          <a:cs typeface="+mn-cs"/>
                        </a:rPr>
                        <a:t>UR Procurement Supplier Invoice Request (F4 Payment Request Form) Class</a:t>
                      </a:r>
                      <a:endParaRPr lang="en-US" sz="1600" b="1" i="0" u="none" strike="noStrike" kern="1200" baseline="0" dirty="0">
                        <a:solidFill>
                          <a:schemeClr val="dk1"/>
                        </a:solidFill>
                        <a:latin typeface="Arial Narrow" panose="020B0606020202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Arial Narrow" panose="020B0606020202030204" pitchFamily="34" charset="0"/>
                          <a:ea typeface="+mn-ea"/>
                          <a:cs typeface="+mn-cs"/>
                        </a:rPr>
                        <a:t>This classroom training provides an overview of the Supplier Invoice Request process in the UR Procurement system (Workday). Get hands-on practice entering SIRs. Register for the class in MyPath</a:t>
                      </a:r>
                      <a:endParaRPr lang="en-US" sz="1600" b="0" i="0" u="none" strike="noStrike" kern="1200" baseline="0" dirty="0">
                        <a:solidFill>
                          <a:schemeClr val="dk1"/>
                        </a:solidFill>
                        <a:latin typeface="Arial Narrow" panose="020B0606020202030204" pitchFamily="34" charset="0"/>
                        <a:ea typeface="+mn-ea"/>
                        <a:cs typeface="+mn-cs"/>
                      </a:endParaRPr>
                    </a:p>
                  </a:txBody>
                  <a:tcPr/>
                </a:tc>
                <a:tc>
                  <a:txBody>
                    <a:bodyPr/>
                    <a:lstStyle/>
                    <a:p>
                      <a:r>
                        <a:rPr lang="en-US" sz="1600" dirty="0" smtClean="0">
                          <a:latin typeface="Arial Narrow" panose="020B0606020202030204" pitchFamily="34" charset="0"/>
                        </a:rPr>
                        <a:t>60</a:t>
                      </a:r>
                      <a:r>
                        <a:rPr lang="en-US" sz="1600" baseline="0" dirty="0" smtClean="0">
                          <a:latin typeface="Arial Narrow" panose="020B0606020202030204" pitchFamily="34" charset="0"/>
                        </a:rPr>
                        <a:t> minutes</a:t>
                      </a:r>
                      <a:endParaRPr lang="en-US" sz="1600" dirty="0">
                        <a:latin typeface="Arial Narrow" panose="020B0606020202030204" pitchFamily="34" charset="0"/>
                      </a:endParaRPr>
                    </a:p>
                  </a:txBody>
                  <a:tcPr/>
                </a:tc>
                <a:extLst>
                  <a:ext uri="{0D108BD9-81ED-4DB2-BD59-A6C34878D82A}">
                    <a16:rowId xmlns:a16="http://schemas.microsoft.com/office/drawing/2014/main" val="10002"/>
                  </a:ext>
                </a:extLst>
              </a:tr>
              <a:tr h="398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dk1"/>
                          </a:solidFill>
                          <a:latin typeface="Arial Narrow" panose="020B0606020202030204" pitchFamily="34" charset="0"/>
                          <a:ea typeface="+mn-ea"/>
                          <a:cs typeface="+mn-cs"/>
                        </a:rPr>
                        <a:t>UR Procurement Approver Class (Requisitions and SIR)</a:t>
                      </a:r>
                      <a:endParaRPr lang="en-US" sz="1600" b="1" i="0" u="none" strike="noStrike" kern="1200" baseline="0" dirty="0">
                        <a:solidFill>
                          <a:schemeClr val="dk1"/>
                        </a:solidFill>
                        <a:latin typeface="Arial Narrow" panose="020B0606020202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Arial Narrow" panose="020B0606020202030204" pitchFamily="34" charset="0"/>
                          <a:ea typeface="+mn-ea"/>
                          <a:cs typeface="+mn-cs"/>
                        </a:rPr>
                        <a:t>This Zoom Training provides an overview and demonstrations of the approver process in the UR Procurement system (Workday). Register for the class in MyPath</a:t>
                      </a:r>
                      <a:endParaRPr lang="en-US" sz="1600" b="0" i="0" u="none" strike="noStrike" kern="1200" baseline="0" dirty="0">
                        <a:solidFill>
                          <a:schemeClr val="dk1"/>
                        </a:solidFill>
                        <a:latin typeface="Arial Narrow" panose="020B0606020202030204" pitchFamily="34" charset="0"/>
                        <a:ea typeface="+mn-ea"/>
                        <a:cs typeface="+mn-cs"/>
                      </a:endParaRPr>
                    </a:p>
                  </a:txBody>
                  <a:tcPr/>
                </a:tc>
                <a:tc>
                  <a:txBody>
                    <a:bodyPr/>
                    <a:lstStyle/>
                    <a:p>
                      <a:r>
                        <a:rPr lang="en-US" sz="1600" dirty="0" smtClean="0">
                          <a:latin typeface="Arial Narrow" panose="020B0606020202030204" pitchFamily="34" charset="0"/>
                        </a:rPr>
                        <a:t>30 minutes</a:t>
                      </a:r>
                      <a:endParaRPr lang="en-US" sz="1600" dirty="0">
                        <a:latin typeface="Arial Narrow" panose="020B0606020202030204" pitchFamily="34" charset="0"/>
                      </a:endParaRPr>
                    </a:p>
                  </a:txBody>
                  <a:tcPr/>
                </a:tc>
                <a:extLst>
                  <a:ext uri="{0D108BD9-81ED-4DB2-BD59-A6C34878D82A}">
                    <a16:rowId xmlns:a16="http://schemas.microsoft.com/office/drawing/2014/main" val="10003"/>
                  </a:ext>
                </a:extLst>
              </a:tr>
              <a:tr h="398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dk1"/>
                          </a:solidFill>
                          <a:latin typeface="Arial Narrow" panose="020B0606020202030204" pitchFamily="34" charset="0"/>
                          <a:ea typeface="+mn-ea"/>
                          <a:cs typeface="+mn-cs"/>
                        </a:rPr>
                        <a:t>UR Reporting</a:t>
                      </a:r>
                      <a:endParaRPr lang="en-US" sz="1600" b="1" i="0" u="none" strike="noStrike" kern="1200" baseline="0" dirty="0">
                        <a:solidFill>
                          <a:schemeClr val="dk1"/>
                        </a:solidFill>
                        <a:latin typeface="Arial Narrow" panose="020B0606020202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Arial Narrow" panose="020B0606020202030204" pitchFamily="34" charset="0"/>
                          <a:ea typeface="+mn-ea"/>
                          <a:cs typeface="+mn-cs"/>
                        </a:rPr>
                        <a:t>This Zoom Training provides an overview of the reporting capabilities in the UR Procurement System. Register for the class in MyPath</a:t>
                      </a:r>
                      <a:r>
                        <a:rPr lang="en-US" sz="1600" b="0" i="0" u="none" strike="noStrike" kern="1200" baseline="0" dirty="0">
                          <a:solidFill>
                            <a:schemeClr val="dk1"/>
                          </a:solidFill>
                          <a:latin typeface="Arial Narrow" panose="020B0606020202030204" pitchFamily="34" charset="0"/>
                          <a:ea typeface="+mn-ea"/>
                          <a:cs typeface="+mn-cs"/>
                        </a:rPr>
                        <a:t>	</a:t>
                      </a:r>
                    </a:p>
                  </a:txBody>
                  <a:tcPr/>
                </a:tc>
                <a:tc>
                  <a:txBody>
                    <a:bodyPr/>
                    <a:lstStyle/>
                    <a:p>
                      <a:r>
                        <a:rPr lang="en-US" sz="1600" dirty="0" smtClean="0">
                          <a:latin typeface="Arial Narrow" panose="020B0606020202030204" pitchFamily="34" charset="0"/>
                        </a:rPr>
                        <a:t>45 </a:t>
                      </a:r>
                      <a:r>
                        <a:rPr lang="en-US" sz="1600" dirty="0">
                          <a:latin typeface="Arial Narrow" panose="020B0606020202030204" pitchFamily="34" charset="0"/>
                        </a:rPr>
                        <a:t>minutes</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28</a:t>
            </a:r>
            <a:endParaRPr lang="en-US" sz="1200" dirty="0">
              <a:solidFill>
                <a:schemeClr val="bg1"/>
              </a:solidFill>
            </a:endParaRPr>
          </a:p>
        </p:txBody>
      </p:sp>
    </p:spTree>
    <p:extLst>
      <p:ext uri="{BB962C8B-B14F-4D97-AF65-F5344CB8AC3E}">
        <p14:creationId xmlns:p14="http://schemas.microsoft.com/office/powerpoint/2010/main" val="2810990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smtClean="0">
                <a:latin typeface="Arial Narrow" panose="020B0606020202030204" pitchFamily="34" charset="0"/>
              </a:rPr>
              <a:t>Instructor Led </a:t>
            </a:r>
            <a:r>
              <a:rPr lang="en-US" sz="3600" dirty="0">
                <a:latin typeface="Arial Narrow" panose="020B0606020202030204" pitchFamily="34" charset="0"/>
              </a:rPr>
              <a:t>Training </a:t>
            </a:r>
            <a:r>
              <a:rPr lang="en-US" sz="3600" dirty="0" smtClean="0">
                <a:latin typeface="Arial Narrow" panose="020B0606020202030204" pitchFamily="34" charset="0"/>
              </a:rPr>
              <a:t>(Optional)</a:t>
            </a:r>
            <a:endParaRPr lang="en-US" sz="3600" dirty="0">
              <a:latin typeface="Arial Narrow" panose="020B0606020202030204" pitchFamily="34" charset="0"/>
            </a:endParaRPr>
          </a:p>
        </p:txBody>
      </p:sp>
      <p:sp>
        <p:nvSpPr>
          <p:cNvPr id="8" name="Content Placeholder 4"/>
          <p:cNvSpPr>
            <a:spLocks noGrp="1"/>
          </p:cNvSpPr>
          <p:nvPr>
            <p:ph idx="1"/>
          </p:nvPr>
        </p:nvSpPr>
        <p:spPr>
          <a:xfrm>
            <a:off x="475011" y="1044677"/>
            <a:ext cx="8229600" cy="5105400"/>
          </a:xfrm>
        </p:spPr>
        <p:txBody>
          <a:bodyPr>
            <a:noAutofit/>
          </a:bodyPr>
          <a:lstStyle/>
          <a:p>
            <a:pPr lvl="1"/>
            <a:endParaRPr lang="en-US" dirty="0"/>
          </a:p>
          <a:p>
            <a:endParaRPr lang="en-US" sz="2800" dirty="0"/>
          </a:p>
          <a:p>
            <a:endParaRPr lang="en-US" sz="2800" dirty="0"/>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438324190"/>
              </p:ext>
            </p:extLst>
          </p:nvPr>
        </p:nvGraphicFramePr>
        <p:xfrm>
          <a:off x="478396" y="1219200"/>
          <a:ext cx="8400738" cy="1602598"/>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1542738">
                  <a:extLst>
                    <a:ext uri="{9D8B030D-6E8A-4147-A177-3AD203B41FA5}">
                      <a16:colId xmlns:a16="http://schemas.microsoft.com/office/drawing/2014/main" val="20002"/>
                    </a:ext>
                  </a:extLst>
                </a:gridCol>
              </a:tblGrid>
              <a:tr h="398487">
                <a:tc>
                  <a:txBody>
                    <a:bodyPr/>
                    <a:lstStyle/>
                    <a:p>
                      <a:r>
                        <a:rPr lang="en-US" sz="1600" dirty="0">
                          <a:latin typeface="Arial Narrow" panose="020B0606020202030204" pitchFamily="34" charset="0"/>
                        </a:rPr>
                        <a:t>Course</a:t>
                      </a:r>
                    </a:p>
                  </a:txBody>
                  <a:tcPr/>
                </a:tc>
                <a:tc>
                  <a:txBody>
                    <a:bodyPr/>
                    <a:lstStyle/>
                    <a:p>
                      <a:r>
                        <a:rPr lang="en-US" sz="1600" dirty="0">
                          <a:latin typeface="Arial Narrow" panose="020B0606020202030204" pitchFamily="34" charset="0"/>
                        </a:rPr>
                        <a:t>Description</a:t>
                      </a:r>
                    </a:p>
                  </a:txBody>
                  <a:tcPr/>
                </a:tc>
                <a:tc>
                  <a:txBody>
                    <a:bodyPr/>
                    <a:lstStyle/>
                    <a:p>
                      <a:r>
                        <a:rPr lang="en-US" sz="1600" dirty="0">
                          <a:latin typeface="Arial Narrow" panose="020B0606020202030204" pitchFamily="34" charset="0"/>
                        </a:rPr>
                        <a:t>Duration</a:t>
                      </a:r>
                    </a:p>
                  </a:txBody>
                  <a:tcPr/>
                </a:tc>
                <a:extLst>
                  <a:ext uri="{0D108BD9-81ED-4DB2-BD59-A6C34878D82A}">
                    <a16:rowId xmlns:a16="http://schemas.microsoft.com/office/drawing/2014/main" val="10000"/>
                  </a:ext>
                </a:extLst>
              </a:tr>
              <a:tr h="1204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dk1"/>
                          </a:solidFill>
                          <a:latin typeface="Arial Narrow" panose="020B0606020202030204" pitchFamily="34" charset="0"/>
                          <a:ea typeface="+mn-ea"/>
                          <a:cs typeface="+mn-cs"/>
                        </a:rPr>
                        <a:t>UR Procurement Invoice Match Exception Class</a:t>
                      </a:r>
                      <a:endParaRPr lang="en-US" sz="1600" b="0" i="0" u="none" strike="noStrike" kern="1200" baseline="0" dirty="0">
                        <a:solidFill>
                          <a:schemeClr val="dk1"/>
                        </a:solidFill>
                        <a:latin typeface="Arial Narrow" panose="020B0606020202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Arial Narrow" panose="020B0606020202030204" pitchFamily="34" charset="0"/>
                          <a:ea typeface="+mn-ea"/>
                          <a:cs typeface="+mn-cs"/>
                        </a:rPr>
                        <a:t>This Zoom training provides an overview of the 3 way matching process between the Purchase Order (PO), Receipt, and Invoice and a demonstration of resolving invoice match exceptions. Register for the class in MyPath</a:t>
                      </a:r>
                      <a:endParaRPr lang="en-US" sz="1600" b="0" i="0" u="none" strike="noStrike" kern="1200" baseline="0" dirty="0">
                        <a:solidFill>
                          <a:schemeClr val="dk1"/>
                        </a:solidFill>
                        <a:latin typeface="Arial Narrow" panose="020B0606020202030204" pitchFamily="34" charset="0"/>
                        <a:ea typeface="+mn-ea"/>
                        <a:cs typeface="+mn-cs"/>
                      </a:endParaRPr>
                    </a:p>
                  </a:txBody>
                  <a:tcPr/>
                </a:tc>
                <a:tc>
                  <a:txBody>
                    <a:bodyPr/>
                    <a:lstStyle/>
                    <a:p>
                      <a:r>
                        <a:rPr lang="en-US" sz="1600" dirty="0" smtClean="0">
                          <a:latin typeface="Arial Narrow" panose="020B0606020202030204" pitchFamily="34" charset="0"/>
                        </a:rPr>
                        <a:t>1 hour</a:t>
                      </a:r>
                      <a:endParaRPr lang="en-US" sz="1600" dirty="0">
                        <a:latin typeface="Arial Narrow" panose="020B0606020202030204" pitchFamily="34"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29</a:t>
            </a:r>
            <a:endParaRPr lang="en-US" sz="1200" dirty="0">
              <a:solidFill>
                <a:schemeClr val="bg1"/>
              </a:solidFill>
            </a:endParaRPr>
          </a:p>
        </p:txBody>
      </p:sp>
      <p:pic>
        <p:nvPicPr>
          <p:cNvPr id="7" name="Picture 6"/>
          <p:cNvPicPr>
            <a:picLocks noChangeAspect="1"/>
          </p:cNvPicPr>
          <p:nvPr/>
        </p:nvPicPr>
        <p:blipFill>
          <a:blip r:embed="rId3"/>
          <a:stretch>
            <a:fillRect/>
          </a:stretch>
        </p:blipFill>
        <p:spPr>
          <a:xfrm>
            <a:off x="3200400" y="3977105"/>
            <a:ext cx="1905000" cy="1666875"/>
          </a:xfrm>
          <a:prstGeom prst="rect">
            <a:avLst/>
          </a:prstGeom>
        </p:spPr>
      </p:pic>
    </p:spTree>
    <p:extLst>
      <p:ext uri="{BB962C8B-B14F-4D97-AF65-F5344CB8AC3E}">
        <p14:creationId xmlns:p14="http://schemas.microsoft.com/office/powerpoint/2010/main" val="306338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016"/>
            <a:ext cx="8229600" cy="609600"/>
          </a:xfrm>
        </p:spPr>
        <p:txBody>
          <a:bodyPr>
            <a:noAutofit/>
          </a:bodyPr>
          <a:lstStyle/>
          <a:p>
            <a:pPr algn="l"/>
            <a:r>
              <a:rPr lang="en-US" sz="3600" dirty="0" smtClean="0">
                <a:latin typeface="Arial Narrow" panose="020B0606020202030204" pitchFamily="34" charset="0"/>
              </a:rPr>
              <a:t>Topics</a:t>
            </a:r>
            <a:endParaRPr lang="en-US" sz="3600" dirty="0">
              <a:latin typeface="Arial Narrow" panose="020B0606020202030204" pitchFamily="34" charset="0"/>
            </a:endParaRPr>
          </a:p>
        </p:txBody>
      </p:sp>
      <p:sp>
        <p:nvSpPr>
          <p:cNvPr id="8" name="Content Placeholder 4"/>
          <p:cNvSpPr>
            <a:spLocks noGrp="1"/>
          </p:cNvSpPr>
          <p:nvPr>
            <p:ph idx="1"/>
          </p:nvPr>
        </p:nvSpPr>
        <p:spPr>
          <a:xfrm>
            <a:off x="533400" y="1002247"/>
            <a:ext cx="8381084" cy="5374784"/>
          </a:xfrm>
        </p:spPr>
        <p:txBody>
          <a:bodyPr>
            <a:noAutofit/>
          </a:bodyPr>
          <a:lstStyle/>
          <a:p>
            <a:r>
              <a:rPr lang="en-US" sz="2000" dirty="0">
                <a:latin typeface="Arial Narrow" panose="020B0606020202030204" pitchFamily="34" charset="0"/>
              </a:rPr>
              <a:t>Project Review</a:t>
            </a:r>
          </a:p>
          <a:p>
            <a:pPr>
              <a:buFont typeface="Wingdings" panose="05000000000000000000" pitchFamily="2" charset="2"/>
              <a:buChar char="§"/>
            </a:pPr>
            <a:r>
              <a:rPr lang="en-US" sz="2000" dirty="0">
                <a:latin typeface="Arial Narrow" panose="020B0606020202030204" pitchFamily="34" charset="0"/>
              </a:rPr>
              <a:t>Changes to Design Based on Pilots</a:t>
            </a:r>
          </a:p>
          <a:p>
            <a:pPr>
              <a:buFont typeface="Wingdings" panose="05000000000000000000" pitchFamily="2" charset="2"/>
              <a:buChar char="§"/>
            </a:pPr>
            <a:r>
              <a:rPr lang="en-US" sz="2000" dirty="0" smtClean="0">
                <a:latin typeface="Arial Narrow" panose="020B0606020202030204" pitchFamily="34" charset="0"/>
              </a:rPr>
              <a:t>Overview </a:t>
            </a:r>
            <a:r>
              <a:rPr lang="en-US" sz="2000" dirty="0">
                <a:latin typeface="Arial Narrow" panose="020B0606020202030204" pitchFamily="34" charset="0"/>
              </a:rPr>
              <a:t>of P2P Methods and </a:t>
            </a:r>
            <a:r>
              <a:rPr lang="en-US" sz="2000" dirty="0" smtClean="0">
                <a:latin typeface="Arial Narrow" panose="020B0606020202030204" pitchFamily="34" charset="0"/>
              </a:rPr>
              <a:t>Systems</a:t>
            </a:r>
          </a:p>
          <a:p>
            <a:pPr>
              <a:buFont typeface="Wingdings" panose="05000000000000000000" pitchFamily="2" charset="2"/>
              <a:buChar char="§"/>
            </a:pPr>
            <a:r>
              <a:rPr lang="en-US" sz="2000" dirty="0">
                <a:latin typeface="Arial Narrow" panose="020B0606020202030204" pitchFamily="34" charset="0"/>
              </a:rPr>
              <a:t>Blanket Order Options in P2P </a:t>
            </a:r>
          </a:p>
          <a:p>
            <a:pPr>
              <a:buFont typeface="Wingdings" panose="05000000000000000000" pitchFamily="2" charset="2"/>
              <a:buChar char="§"/>
            </a:pPr>
            <a:r>
              <a:rPr lang="en-US" sz="2000" dirty="0">
                <a:latin typeface="Arial Narrow" panose="020B0606020202030204" pitchFamily="34" charset="0"/>
              </a:rPr>
              <a:t>Pilot 2 Participants</a:t>
            </a:r>
          </a:p>
          <a:p>
            <a:pPr>
              <a:buFont typeface="Wingdings" panose="05000000000000000000" pitchFamily="2" charset="2"/>
              <a:buChar char="§"/>
            </a:pPr>
            <a:r>
              <a:rPr lang="en-US" sz="2000" dirty="0" smtClean="0">
                <a:latin typeface="Arial Narrow" panose="020B0606020202030204" pitchFamily="34" charset="0"/>
              </a:rPr>
              <a:t>P2P Status Report</a:t>
            </a:r>
          </a:p>
          <a:p>
            <a:pPr>
              <a:buFont typeface="Wingdings" panose="05000000000000000000" pitchFamily="2" charset="2"/>
              <a:buChar char="§"/>
            </a:pPr>
            <a:r>
              <a:rPr lang="en-US" sz="2000" dirty="0" smtClean="0">
                <a:latin typeface="Arial Narrow" panose="020B0606020202030204" pitchFamily="34" charset="0"/>
              </a:rPr>
              <a:t>Supplier Invoice Request</a:t>
            </a:r>
            <a:endParaRPr lang="en-US" sz="2000" dirty="0">
              <a:latin typeface="Arial Narrow" panose="020B0606020202030204" pitchFamily="34" charset="0"/>
            </a:endParaRPr>
          </a:p>
          <a:p>
            <a:pPr>
              <a:buFont typeface="Wingdings" panose="05000000000000000000" pitchFamily="2" charset="2"/>
              <a:buChar char="§"/>
            </a:pPr>
            <a:r>
              <a:rPr lang="en-US" sz="2000" dirty="0" smtClean="0">
                <a:latin typeface="Arial Narrow" panose="020B0606020202030204" pitchFamily="34" charset="0"/>
              </a:rPr>
              <a:t>Demonstration</a:t>
            </a:r>
            <a:r>
              <a:rPr lang="en-US" sz="2000" dirty="0">
                <a:latin typeface="Arial Narrow" panose="020B0606020202030204" pitchFamily="34" charset="0"/>
              </a:rPr>
              <a:t>:  </a:t>
            </a:r>
            <a:r>
              <a:rPr lang="en-US" sz="2000" dirty="0" smtClean="0">
                <a:latin typeface="Arial Narrow" panose="020B0606020202030204" pitchFamily="34" charset="0"/>
              </a:rPr>
              <a:t>Supplier Invoice Request (F4 Replacement)</a:t>
            </a:r>
            <a:endParaRPr lang="en-US" sz="2000" dirty="0">
              <a:latin typeface="Arial Narrow" panose="020B0606020202030204" pitchFamily="34" charset="0"/>
            </a:endParaRPr>
          </a:p>
          <a:p>
            <a:r>
              <a:rPr lang="en-US" sz="2000" dirty="0">
                <a:latin typeface="Arial Narrow" panose="020B0606020202030204" pitchFamily="34" charset="0"/>
              </a:rPr>
              <a:t>Draft Roll Out Schedule</a:t>
            </a:r>
          </a:p>
          <a:p>
            <a:r>
              <a:rPr lang="en-US" sz="2000" dirty="0" smtClean="0">
                <a:latin typeface="Arial Narrow" panose="020B0606020202030204" pitchFamily="34" charset="0"/>
              </a:rPr>
              <a:t>Roles and Responsibilities</a:t>
            </a:r>
          </a:p>
          <a:p>
            <a:r>
              <a:rPr lang="en-US" sz="2000" dirty="0" smtClean="0">
                <a:latin typeface="Arial Narrow" panose="020B0606020202030204" pitchFamily="34" charset="0"/>
              </a:rPr>
              <a:t>Training, SIGs, Support Organization</a:t>
            </a:r>
            <a:endParaRPr lang="en-US" sz="2000" dirty="0">
              <a:latin typeface="Arial Narrow" panose="020B0606020202030204" pitchFamily="34" charset="0"/>
            </a:endParaRPr>
          </a:p>
          <a:p>
            <a:r>
              <a:rPr lang="en-US" sz="2000" dirty="0" smtClean="0">
                <a:latin typeface="Arial Narrow" panose="020B0606020202030204" pitchFamily="34" charset="0"/>
              </a:rPr>
              <a:t>Next Steps</a:t>
            </a:r>
            <a:endParaRPr lang="en-US" sz="2000" dirty="0">
              <a:latin typeface="Arial Narrow" panose="020B0606020202030204" pitchFamily="34" charset="0"/>
            </a:endParaRPr>
          </a:p>
          <a:p>
            <a:r>
              <a:rPr lang="en-US" sz="2000" dirty="0">
                <a:latin typeface="Arial Narrow" panose="020B0606020202030204" pitchFamily="34" charset="0"/>
              </a:rPr>
              <a:t>Questions</a:t>
            </a:r>
          </a:p>
          <a:p>
            <a:pPr>
              <a:lnSpc>
                <a:spcPct val="200000"/>
              </a:lnSpc>
            </a:pPr>
            <a:endParaRPr lang="en-US" sz="3600" dirty="0" smtClean="0">
              <a:latin typeface="Arial Narrow" panose="020B0606020202030204" pitchFamily="34" charset="0"/>
            </a:endParaRPr>
          </a:p>
          <a:p>
            <a:pPr>
              <a:lnSpc>
                <a:spcPct val="200000"/>
              </a:lnSpc>
            </a:pPr>
            <a:endParaRPr lang="en-US" sz="3600" dirty="0">
              <a:latin typeface="Arial Narrow" panose="020B0606020202030204" pitchFamily="34" charset="0"/>
            </a:endParaRPr>
          </a:p>
        </p:txBody>
      </p:sp>
      <p:cxnSp>
        <p:nvCxnSpPr>
          <p:cNvPr id="5" name="Straight Connector 4"/>
          <p:cNvCxnSpPr/>
          <p:nvPr/>
        </p:nvCxnSpPr>
        <p:spPr>
          <a:xfrm flipV="1">
            <a:off x="622539" y="79861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3</a:t>
            </a:r>
            <a:endParaRPr lang="en-US" sz="1200" dirty="0">
              <a:solidFill>
                <a:schemeClr val="bg1"/>
              </a:solidFill>
            </a:endParaRPr>
          </a:p>
        </p:txBody>
      </p:sp>
      <p:pic>
        <p:nvPicPr>
          <p:cNvPr id="4" name="Picture 3"/>
          <p:cNvPicPr>
            <a:picLocks noChangeAspect="1"/>
          </p:cNvPicPr>
          <p:nvPr/>
        </p:nvPicPr>
        <p:blipFill>
          <a:blip r:embed="rId3"/>
          <a:stretch>
            <a:fillRect/>
          </a:stretch>
        </p:blipFill>
        <p:spPr>
          <a:xfrm>
            <a:off x="7162799" y="493816"/>
            <a:ext cx="1524000" cy="1524000"/>
          </a:xfrm>
          <a:prstGeom prst="rect">
            <a:avLst/>
          </a:prstGeom>
        </p:spPr>
      </p:pic>
    </p:spTree>
    <p:extLst>
      <p:ext uri="{BB962C8B-B14F-4D97-AF65-F5344CB8AC3E}">
        <p14:creationId xmlns:p14="http://schemas.microsoft.com/office/powerpoint/2010/main" val="731761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2272" y="363666"/>
            <a:ext cx="8178325" cy="495300"/>
          </a:xfrm>
        </p:spPr>
        <p:txBody>
          <a:bodyPr>
            <a:normAutofit fontScale="90000"/>
          </a:bodyPr>
          <a:lstStyle/>
          <a:p>
            <a:pPr algn="l"/>
            <a:r>
              <a:rPr lang="en-US" sz="3600" dirty="0" smtClean="0">
                <a:latin typeface="Arial Narrow" panose="020B0606020202030204" pitchFamily="34" charset="0"/>
                <a:cs typeface="Arial" panose="020B0604020202020204" pitchFamily="34" charset="0"/>
              </a:rPr>
              <a:t>P2P Communications</a:t>
            </a:r>
            <a:endParaRPr lang="en-US" sz="2400" dirty="0">
              <a:latin typeface="Arial Narrow" panose="020B0606020202030204" pitchFamily="34" charset="0"/>
              <a:cs typeface="Arial" panose="020B0604020202020204" pitchFamily="34" charset="0"/>
            </a:endParaRPr>
          </a:p>
        </p:txBody>
      </p:sp>
      <p:sp>
        <p:nvSpPr>
          <p:cNvPr id="3" name="Content Placeholder 2"/>
          <p:cNvSpPr>
            <a:spLocks noGrp="1"/>
          </p:cNvSpPr>
          <p:nvPr>
            <p:ph idx="4294967295"/>
          </p:nvPr>
        </p:nvSpPr>
        <p:spPr>
          <a:xfrm>
            <a:off x="449179" y="1245268"/>
            <a:ext cx="8305800" cy="4953000"/>
          </a:xfrm>
        </p:spPr>
        <p:txBody>
          <a:bodyPr>
            <a:noAutofit/>
          </a:bodyPr>
          <a:lstStyle/>
          <a:p>
            <a:pPr hangingPunct="0"/>
            <a:endParaRPr lang="en-US" sz="1100" b="1" u="sng" dirty="0"/>
          </a:p>
          <a:p>
            <a:pPr hangingPunct="0"/>
            <a:endParaRPr lang="en-US" sz="1100" b="1" u="sng" dirty="0" smtClean="0"/>
          </a:p>
          <a:p>
            <a:pPr hangingPunct="0"/>
            <a:endParaRPr lang="en-US" sz="1100" b="1" u="sng" dirty="0"/>
          </a:p>
        </p:txBody>
      </p:sp>
      <p:sp>
        <p:nvSpPr>
          <p:cNvPr id="4" name="Line 9"/>
          <p:cNvSpPr>
            <a:spLocks noChangeShapeType="1"/>
          </p:cNvSpPr>
          <p:nvPr/>
        </p:nvSpPr>
        <p:spPr bwMode="auto">
          <a:xfrm>
            <a:off x="457200"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307777"/>
          </a:xfrm>
          <a:prstGeom prst="rect">
            <a:avLst/>
          </a:prstGeom>
          <a:noFill/>
        </p:spPr>
        <p:txBody>
          <a:bodyPr wrap="square" rtlCol="0">
            <a:spAutoFit/>
          </a:bodyPr>
          <a:lstStyle/>
          <a:p>
            <a:pPr algn="r"/>
            <a:r>
              <a:rPr lang="en-US" sz="1400" dirty="0" smtClean="0">
                <a:solidFill>
                  <a:schemeClr val="bg1"/>
                </a:solidFill>
              </a:rPr>
              <a:t>30</a:t>
            </a:r>
          </a:p>
        </p:txBody>
      </p:sp>
      <p:sp>
        <p:nvSpPr>
          <p:cNvPr id="7" name="TextBox 6"/>
          <p:cNvSpPr txBox="1"/>
          <p:nvPr/>
        </p:nvSpPr>
        <p:spPr>
          <a:xfrm>
            <a:off x="520936" y="1146430"/>
            <a:ext cx="8000999" cy="4955203"/>
          </a:xfrm>
          <a:prstGeom prst="rect">
            <a:avLst/>
          </a:prstGeom>
          <a:noFill/>
        </p:spPr>
        <p:txBody>
          <a:bodyPr wrap="square" rtlCol="0">
            <a:spAutoFit/>
          </a:bodyPr>
          <a:lstStyle/>
          <a:p>
            <a:r>
              <a:rPr lang="en-US" b="1" dirty="0">
                <a:latin typeface="Arial Narrow" panose="020B0606020202030204" pitchFamily="34" charset="0"/>
              </a:rPr>
              <a:t>Procure to Pay </a:t>
            </a:r>
            <a:r>
              <a:rPr lang="en-US" b="1" dirty="0" smtClean="0">
                <a:latin typeface="Arial Narrow" panose="020B0606020202030204" pitchFamily="34" charset="0"/>
              </a:rPr>
              <a:t>Website </a:t>
            </a:r>
            <a:r>
              <a:rPr lang="en-US" sz="1400" dirty="0" smtClean="0">
                <a:latin typeface="Arial Narrow" panose="020B0606020202030204" pitchFamily="34" charset="0"/>
                <a:cs typeface="Arial" panose="020B0604020202020204" pitchFamily="34" charset="0"/>
              </a:rPr>
              <a:t>rochester.edu/</a:t>
            </a:r>
            <a:r>
              <a:rPr lang="en-US" sz="1400" dirty="0" err="1" smtClean="0">
                <a:latin typeface="Arial Narrow" panose="020B0606020202030204" pitchFamily="34" charset="0"/>
                <a:cs typeface="Arial" panose="020B0604020202020204" pitchFamily="34" charset="0"/>
              </a:rPr>
              <a:t>adminfinance</a:t>
            </a:r>
            <a:r>
              <a:rPr lang="en-US" sz="1400" dirty="0" smtClean="0">
                <a:latin typeface="Arial Narrow" panose="020B0606020202030204" pitchFamily="34" charset="0"/>
                <a:cs typeface="Arial" panose="020B0604020202020204" pitchFamily="34" charset="0"/>
              </a:rPr>
              <a:t>/</a:t>
            </a:r>
            <a:r>
              <a:rPr lang="en-US" sz="1400" dirty="0" err="1" smtClean="0">
                <a:latin typeface="Arial Narrow" panose="020B0606020202030204" pitchFamily="34" charset="0"/>
                <a:cs typeface="Arial" panose="020B0604020202020204" pitchFamily="34" charset="0"/>
              </a:rPr>
              <a:t>urprocurement</a:t>
            </a:r>
            <a:endParaRPr lang="en-US" sz="1400" dirty="0" smtClean="0">
              <a:latin typeface="Arial Narrow" panose="020B0606020202030204" pitchFamily="34" charset="0"/>
              <a:cs typeface="Arial" panose="020B0604020202020204" pitchFamily="34" charset="0"/>
            </a:endParaRPr>
          </a:p>
          <a:p>
            <a:r>
              <a:rPr lang="en-US" sz="1400" dirty="0" smtClean="0">
                <a:latin typeface="Arial Narrow" panose="020B0606020202030204" pitchFamily="34" charset="0"/>
                <a:cs typeface="Arial" panose="020B0604020202020204" pitchFamily="34" charset="0"/>
              </a:rPr>
              <a:t> </a:t>
            </a:r>
          </a:p>
          <a:p>
            <a:pPr lvl="1"/>
            <a:r>
              <a:rPr lang="en-US" sz="1400" b="1" dirty="0" smtClean="0">
                <a:latin typeface="Arial Narrow" panose="020B0606020202030204" pitchFamily="34" charset="0"/>
                <a:cs typeface="Arial" panose="020B0604020202020204" pitchFamily="34" charset="0"/>
              </a:rPr>
              <a:t>Reference Guides</a:t>
            </a:r>
          </a:p>
          <a:p>
            <a:pPr lvl="1"/>
            <a:endParaRPr lang="en-US" sz="1400" b="1" dirty="0" smtClean="0">
              <a:latin typeface="Arial Narrow" panose="020B0606020202030204" pitchFamily="34" charset="0"/>
              <a:cs typeface="Arial" panose="020B0604020202020204" pitchFamily="34" charset="0"/>
            </a:endParaRPr>
          </a:p>
          <a:p>
            <a:pPr lvl="1"/>
            <a:r>
              <a:rPr lang="en-US" sz="1400" b="1" dirty="0" smtClean="0">
                <a:latin typeface="Arial Narrow" panose="020B0606020202030204" pitchFamily="34" charset="0"/>
                <a:cs typeface="Arial" panose="020B0604020202020204" pitchFamily="34" charset="0"/>
              </a:rPr>
              <a:t>Newsletters </a:t>
            </a:r>
          </a:p>
          <a:p>
            <a:pPr lvl="1"/>
            <a:endParaRPr lang="en-US" sz="1400" b="1" dirty="0" smtClean="0">
              <a:latin typeface="Arial Narrow" panose="020B0606020202030204" pitchFamily="34" charset="0"/>
              <a:cs typeface="Arial" panose="020B0604020202020204" pitchFamily="34" charset="0"/>
            </a:endParaRPr>
          </a:p>
          <a:p>
            <a:pPr lvl="1"/>
            <a:r>
              <a:rPr lang="en-US" sz="1400" b="1" dirty="0" smtClean="0">
                <a:latin typeface="Arial Narrow" panose="020B0606020202030204" pitchFamily="34" charset="0"/>
                <a:cs typeface="Arial" panose="020B0604020202020204" pitchFamily="34" charset="0"/>
              </a:rPr>
              <a:t>FAQs</a:t>
            </a:r>
          </a:p>
          <a:p>
            <a:pPr lvl="1"/>
            <a:endParaRPr lang="en-US" sz="1400" b="1" dirty="0" smtClean="0">
              <a:latin typeface="Arial Narrow" panose="020B0606020202030204" pitchFamily="34" charset="0"/>
              <a:cs typeface="Arial" panose="020B0604020202020204" pitchFamily="34" charset="0"/>
            </a:endParaRPr>
          </a:p>
          <a:p>
            <a:pPr lvl="1"/>
            <a:r>
              <a:rPr lang="en-US" sz="1400" b="1" dirty="0" smtClean="0">
                <a:latin typeface="Arial Narrow" panose="020B0606020202030204" pitchFamily="34" charset="0"/>
                <a:cs typeface="Arial" panose="020B0604020202020204" pitchFamily="34" charset="0"/>
              </a:rPr>
              <a:t>Project Schedule and Status</a:t>
            </a:r>
          </a:p>
          <a:p>
            <a:r>
              <a:rPr lang="en-US" sz="1400" b="1" dirty="0">
                <a:latin typeface="Arial Narrow" panose="020B0606020202030204" pitchFamily="34" charset="0"/>
                <a:cs typeface="Arial" panose="020B0604020202020204" pitchFamily="34" charset="0"/>
              </a:rPr>
              <a:t> </a:t>
            </a:r>
            <a:r>
              <a:rPr lang="en-US" sz="1400" b="1" dirty="0" smtClean="0">
                <a:latin typeface="Arial Narrow" panose="020B0606020202030204" pitchFamily="34" charset="0"/>
                <a:cs typeface="Arial" panose="020B0604020202020204" pitchFamily="34" charset="0"/>
              </a:rPr>
              <a:t>        </a:t>
            </a:r>
          </a:p>
          <a:p>
            <a:r>
              <a:rPr lang="en-US" sz="1400" b="1" dirty="0">
                <a:latin typeface="Arial Narrow" panose="020B0606020202030204" pitchFamily="34" charset="0"/>
                <a:cs typeface="Arial" panose="020B0604020202020204" pitchFamily="34" charset="0"/>
              </a:rPr>
              <a:t> </a:t>
            </a:r>
            <a:r>
              <a:rPr lang="en-US" sz="1400" b="1" dirty="0" smtClean="0">
                <a:latin typeface="Arial Narrow" panose="020B0606020202030204" pitchFamily="34" charset="0"/>
                <a:cs typeface="Arial" panose="020B0604020202020204" pitchFamily="34" charset="0"/>
              </a:rPr>
              <a:t>        </a:t>
            </a:r>
            <a:r>
              <a:rPr lang="en-US" sz="1400" b="1" dirty="0" smtClean="0">
                <a:solidFill>
                  <a:srgbClr val="FF0000"/>
                </a:solidFill>
                <a:latin typeface="Arial Narrow" panose="020B0606020202030204" pitchFamily="34" charset="0"/>
                <a:cs typeface="Arial" panose="020B0604020202020204" pitchFamily="34" charset="0"/>
              </a:rPr>
              <a:t>New: Tips and Tricks</a:t>
            </a:r>
          </a:p>
          <a:p>
            <a:r>
              <a:rPr lang="en-US" sz="1400" b="1" dirty="0">
                <a:solidFill>
                  <a:srgbClr val="FF0000"/>
                </a:solidFill>
                <a:latin typeface="Arial Narrow" panose="020B0606020202030204" pitchFamily="34" charset="0"/>
                <a:cs typeface="Arial" panose="020B0604020202020204" pitchFamily="34" charset="0"/>
              </a:rPr>
              <a:t> </a:t>
            </a:r>
            <a:r>
              <a:rPr lang="en-US" sz="1400" b="1" dirty="0" smtClean="0">
                <a:solidFill>
                  <a:srgbClr val="FF0000"/>
                </a:solidFill>
                <a:latin typeface="Arial Narrow" panose="020B0606020202030204" pitchFamily="34" charset="0"/>
                <a:cs typeface="Arial" panose="020B0604020202020204" pitchFamily="34" charset="0"/>
              </a:rPr>
              <a:t>       </a:t>
            </a:r>
          </a:p>
          <a:p>
            <a:r>
              <a:rPr lang="en-US" sz="1400" b="1" dirty="0">
                <a:solidFill>
                  <a:srgbClr val="FF0000"/>
                </a:solidFill>
                <a:latin typeface="Arial Narrow" panose="020B0606020202030204" pitchFamily="34" charset="0"/>
                <a:cs typeface="Arial" panose="020B0604020202020204" pitchFamily="34" charset="0"/>
              </a:rPr>
              <a:t> </a:t>
            </a:r>
            <a:r>
              <a:rPr lang="en-US" sz="1400" b="1" dirty="0" smtClean="0">
                <a:solidFill>
                  <a:srgbClr val="FF0000"/>
                </a:solidFill>
                <a:latin typeface="Arial Narrow" panose="020B0606020202030204" pitchFamily="34" charset="0"/>
                <a:cs typeface="Arial" panose="020B0604020202020204" pitchFamily="34" charset="0"/>
              </a:rPr>
              <a:t>        New : Video Snippets</a:t>
            </a:r>
            <a:endParaRPr lang="en-US" b="1" dirty="0" smtClean="0">
              <a:solidFill>
                <a:srgbClr val="FF0000"/>
              </a:solidFill>
              <a:latin typeface="Arial Narrow" panose="020B0606020202030204" pitchFamily="34" charset="0"/>
            </a:endParaRPr>
          </a:p>
          <a:p>
            <a:endParaRPr lang="en-US"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r>
              <a:rPr lang="en-US" sz="1400" b="1" dirty="0" smtClean="0">
                <a:latin typeface="Arial Narrow" panose="020B0606020202030204" pitchFamily="34" charset="0"/>
              </a:rPr>
              <a:t>Monthly P2P Demo Days</a:t>
            </a:r>
          </a:p>
          <a:p>
            <a:endParaRPr lang="en-US" sz="1400" dirty="0" smtClean="0">
              <a:latin typeface="Arial Narrow" panose="020B0606020202030204" pitchFamily="34" charset="0"/>
            </a:endParaRPr>
          </a:p>
          <a:p>
            <a:r>
              <a:rPr lang="en-US" sz="1400" dirty="0" smtClean="0">
                <a:latin typeface="Arial Narrow" panose="020B0606020202030204" pitchFamily="34" charset="0"/>
              </a:rPr>
              <a:t>   2 Sessions (Medical Center and Campus)</a:t>
            </a:r>
          </a:p>
          <a:p>
            <a:endParaRPr lang="en-US" sz="1400" dirty="0" smtClean="0">
              <a:latin typeface="Arial Narrow" panose="020B0606020202030204" pitchFamily="34" charset="0"/>
            </a:endParaRPr>
          </a:p>
          <a:p>
            <a:r>
              <a:rPr lang="en-US" sz="1400" dirty="0" smtClean="0">
                <a:latin typeface="Arial Narrow" panose="020B0606020202030204" pitchFamily="34" charset="0"/>
              </a:rPr>
              <a:t>   Project Updates, Demo of system functionality</a:t>
            </a:r>
          </a:p>
          <a:p>
            <a:endParaRPr lang="en-US" sz="1400" b="1" dirty="0"/>
          </a:p>
        </p:txBody>
      </p:sp>
      <p:sp>
        <p:nvSpPr>
          <p:cNvPr id="8" name="Rectangle 7"/>
          <p:cNvSpPr/>
          <p:nvPr/>
        </p:nvSpPr>
        <p:spPr>
          <a:xfrm>
            <a:off x="432274" y="3380593"/>
            <a:ext cx="4572000" cy="1615827"/>
          </a:xfrm>
          <a:prstGeom prst="rect">
            <a:avLst/>
          </a:prstGeom>
        </p:spPr>
        <p:txBody>
          <a:bodyPr>
            <a:spAutoFit/>
          </a:bodyPr>
          <a:lstStyle/>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p:txBody>
      </p:sp>
      <p:pic>
        <p:nvPicPr>
          <p:cNvPr id="6" name="Picture 5"/>
          <p:cNvPicPr>
            <a:picLocks noChangeAspect="1"/>
          </p:cNvPicPr>
          <p:nvPr/>
        </p:nvPicPr>
        <p:blipFill>
          <a:blip r:embed="rId3"/>
          <a:stretch>
            <a:fillRect/>
          </a:stretch>
        </p:blipFill>
        <p:spPr>
          <a:xfrm>
            <a:off x="4114800" y="1676400"/>
            <a:ext cx="4657084" cy="3437895"/>
          </a:xfrm>
          <a:prstGeom prst="rect">
            <a:avLst/>
          </a:prstGeom>
        </p:spPr>
      </p:pic>
    </p:spTree>
    <p:extLst>
      <p:ext uri="{BB962C8B-B14F-4D97-AF65-F5344CB8AC3E}">
        <p14:creationId xmlns:p14="http://schemas.microsoft.com/office/powerpoint/2010/main" val="55309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Support Organization</a:t>
            </a:r>
          </a:p>
        </p:txBody>
      </p:sp>
      <p:sp>
        <p:nvSpPr>
          <p:cNvPr id="8" name="Content Placeholder 4"/>
          <p:cNvSpPr>
            <a:spLocks noGrp="1"/>
          </p:cNvSpPr>
          <p:nvPr>
            <p:ph idx="1"/>
          </p:nvPr>
        </p:nvSpPr>
        <p:spPr>
          <a:xfrm>
            <a:off x="457200" y="1143000"/>
            <a:ext cx="8229600" cy="5105400"/>
          </a:xfrm>
        </p:spPr>
        <p:txBody>
          <a:bodyPr>
            <a:noAutofit/>
          </a:bodyPr>
          <a:lstStyle/>
          <a:p>
            <a:r>
              <a:rPr lang="en-US" sz="2400" dirty="0" smtClean="0">
                <a:latin typeface="Arial Narrow" panose="020B0606020202030204" pitchFamily="34" charset="0"/>
              </a:rPr>
              <a:t>Procure to Pay Customer Service Center is available to answer questions or provide assistance</a:t>
            </a:r>
          </a:p>
          <a:p>
            <a:endParaRPr lang="en-US" sz="2400" dirty="0" smtClean="0">
              <a:latin typeface="Arial Narrow" panose="020B0606020202030204" pitchFamily="34" charset="0"/>
            </a:endParaRPr>
          </a:p>
          <a:p>
            <a:pPr lvl="1"/>
            <a:r>
              <a:rPr lang="en-US" sz="2000" dirty="0" smtClean="0">
                <a:latin typeface="Arial Narrow" panose="020B0606020202030204" pitchFamily="34" charset="0"/>
                <a:cs typeface="Arial" panose="020B0604020202020204" pitchFamily="34" charset="0"/>
              </a:rPr>
              <a:t>UR  </a:t>
            </a:r>
            <a:r>
              <a:rPr lang="en-US" sz="2000" dirty="0">
                <a:latin typeface="Arial Narrow" panose="020B0606020202030204" pitchFamily="34" charset="0"/>
                <a:cs typeface="Arial" panose="020B0604020202020204" pitchFamily="34" charset="0"/>
              </a:rPr>
              <a:t>Procurement </a:t>
            </a:r>
            <a:r>
              <a:rPr lang="en-US" sz="2000" dirty="0" smtClean="0">
                <a:latin typeface="Arial Narrow" panose="020B0606020202030204" pitchFamily="34" charset="0"/>
                <a:cs typeface="Arial" panose="020B0604020202020204" pitchFamily="34" charset="0"/>
              </a:rPr>
              <a:t>website:  rochester.edu/adminfinance/urprocurement</a:t>
            </a:r>
          </a:p>
          <a:p>
            <a:pPr lvl="1"/>
            <a:r>
              <a:rPr lang="en-US" sz="2000" dirty="0" smtClean="0">
                <a:latin typeface="Arial Narrow" panose="020B0606020202030204" pitchFamily="34" charset="0"/>
                <a:cs typeface="Arial" panose="020B0604020202020204" pitchFamily="34" charset="0"/>
              </a:rPr>
              <a:t>P2P Service Center: 275-2012</a:t>
            </a:r>
          </a:p>
          <a:p>
            <a:pPr lvl="1"/>
            <a:r>
              <a:rPr lang="en-US" sz="2000" dirty="0" smtClean="0">
                <a:latin typeface="Arial Narrow" panose="020B0606020202030204" pitchFamily="34" charset="0"/>
                <a:cs typeface="Arial" panose="020B0604020202020204" pitchFamily="34" charset="0"/>
              </a:rPr>
              <a:t>Email</a:t>
            </a:r>
            <a:r>
              <a:rPr lang="en-US" sz="2000" dirty="0">
                <a:latin typeface="Arial Narrow" panose="020B0606020202030204" pitchFamily="34" charset="0"/>
                <a:cs typeface="Arial" panose="020B0604020202020204" pitchFamily="34" charset="0"/>
              </a:rPr>
              <a:t>: </a:t>
            </a:r>
            <a:r>
              <a:rPr lang="en-US" sz="2000" dirty="0" smtClean="0">
                <a:latin typeface="Arial Narrow" panose="020B0606020202030204" pitchFamily="34" charset="0"/>
                <a:cs typeface="Arial" panose="020B0604020202020204" pitchFamily="34" charset="0"/>
                <a:hlinkClick r:id="rId3"/>
              </a:rPr>
              <a:t>URProcurement@rochester.edu</a:t>
            </a:r>
            <a:endParaRPr lang="en-US" sz="2000" dirty="0" smtClean="0">
              <a:latin typeface="Arial Narrow" panose="020B0606020202030204" pitchFamily="34" charset="0"/>
              <a:cs typeface="Arial" panose="020B0604020202020204" pitchFamily="34" charset="0"/>
            </a:endParaRPr>
          </a:p>
          <a:p>
            <a:pPr lvl="1"/>
            <a:r>
              <a:rPr lang="en-US" sz="2000" dirty="0" smtClean="0">
                <a:latin typeface="Arial Narrow" panose="020B0606020202030204" pitchFamily="34" charset="0"/>
                <a:cs typeface="Arial" panose="020B0604020202020204" pitchFamily="34" charset="0"/>
              </a:rPr>
              <a:t>Service Desk Requests:  </a:t>
            </a:r>
            <a:r>
              <a:rPr lang="en-US" sz="2000" dirty="0">
                <a:hlinkClick r:id="rId4"/>
              </a:rPr>
              <a:t>https://service.rochester.edu/procurement</a:t>
            </a:r>
            <a:endParaRPr lang="en-US" sz="2000" dirty="0" smtClean="0">
              <a:latin typeface="Arial Narrow" panose="020B0606020202030204" pitchFamily="34" charset="0"/>
              <a:cs typeface="Arial" panose="020B0604020202020204" pitchFamily="34" charset="0"/>
            </a:endParaRPr>
          </a:p>
          <a:p>
            <a:pPr lvl="1"/>
            <a:r>
              <a:rPr lang="en-US" sz="2000" dirty="0" smtClean="0">
                <a:latin typeface="Arial Narrow" panose="020B0606020202030204" pitchFamily="34" charset="0"/>
                <a:cs typeface="Arial" panose="020B0604020202020204" pitchFamily="34" charset="0"/>
              </a:rPr>
              <a:t>For </a:t>
            </a:r>
            <a:r>
              <a:rPr lang="en-US" sz="2000" dirty="0">
                <a:latin typeface="Arial Narrow" panose="020B0606020202030204" pitchFamily="34" charset="0"/>
                <a:cs typeface="Arial" panose="020B0604020202020204" pitchFamily="34" charset="0"/>
              </a:rPr>
              <a:t>System Access &amp; </a:t>
            </a:r>
            <a:r>
              <a:rPr lang="en-US" sz="2000" dirty="0" smtClean="0">
                <a:latin typeface="Arial Narrow" panose="020B0606020202030204" pitchFamily="34" charset="0"/>
                <a:cs typeface="Arial" panose="020B0604020202020204" pitchFamily="34" charset="0"/>
              </a:rPr>
              <a:t>Issues</a:t>
            </a:r>
          </a:p>
          <a:p>
            <a:pPr lvl="2"/>
            <a:r>
              <a:rPr lang="en-US" sz="2000" dirty="0" smtClean="0">
                <a:latin typeface="Arial Narrow" panose="020B0606020202030204" pitchFamily="34" charset="0"/>
                <a:cs typeface="Arial" panose="020B0604020202020204" pitchFamily="34" charset="0"/>
              </a:rPr>
              <a:t>Help </a:t>
            </a:r>
            <a:r>
              <a:rPr lang="en-US" sz="2000" dirty="0">
                <a:latin typeface="Arial Narrow" panose="020B0606020202030204" pitchFamily="34" charset="0"/>
                <a:cs typeface="Arial" panose="020B0604020202020204" pitchFamily="34" charset="0"/>
              </a:rPr>
              <a:t>Desk: UnivIT: 275 - 2000, </a:t>
            </a:r>
            <a:r>
              <a:rPr lang="en-US" sz="2000" dirty="0" smtClean="0">
                <a:latin typeface="Arial Narrow" panose="020B0606020202030204" pitchFamily="34" charset="0"/>
                <a:cs typeface="Arial" panose="020B0604020202020204" pitchFamily="34" charset="0"/>
              </a:rPr>
              <a:t>UnivITHelp</a:t>
            </a:r>
            <a:r>
              <a:rPr lang="en-US" sz="2000" dirty="0">
                <a:latin typeface="Arial Narrow" panose="020B0606020202030204" pitchFamily="34" charset="0"/>
                <a:cs typeface="Arial" panose="020B0604020202020204" pitchFamily="34" charset="0"/>
              </a:rPr>
              <a:t>@ </a:t>
            </a:r>
            <a:r>
              <a:rPr lang="en-US" sz="2000" dirty="0" smtClean="0">
                <a:latin typeface="Arial Narrow" panose="020B0606020202030204" pitchFamily="34" charset="0"/>
                <a:cs typeface="Arial" panose="020B0604020202020204" pitchFamily="34" charset="0"/>
              </a:rPr>
              <a:t>rochester.edu</a:t>
            </a:r>
          </a:p>
          <a:p>
            <a:pPr lvl="2"/>
            <a:r>
              <a:rPr lang="en-US" sz="2000" dirty="0" smtClean="0">
                <a:latin typeface="Arial Narrow" panose="020B0606020202030204" pitchFamily="34" charset="0"/>
                <a:cs typeface="Arial" panose="020B0604020202020204" pitchFamily="34" charset="0"/>
              </a:rPr>
              <a:t>Help Desk URMC</a:t>
            </a:r>
            <a:r>
              <a:rPr lang="en-US" sz="2000" dirty="0">
                <a:latin typeface="Arial Narrow" panose="020B0606020202030204" pitchFamily="34" charset="0"/>
                <a:cs typeface="Arial" panose="020B0604020202020204" pitchFamily="34" charset="0"/>
              </a:rPr>
              <a:t>: </a:t>
            </a:r>
            <a:r>
              <a:rPr lang="en-US" sz="2000" dirty="0" smtClean="0">
                <a:latin typeface="Arial Narrow" panose="020B0606020202030204" pitchFamily="34" charset="0"/>
                <a:cs typeface="Arial" panose="020B0604020202020204" pitchFamily="34" charset="0"/>
              </a:rPr>
              <a:t>275-3200, helpdesk_ISD</a:t>
            </a:r>
            <a:r>
              <a:rPr lang="en-US" sz="2000" dirty="0">
                <a:latin typeface="Arial Narrow" panose="020B0606020202030204" pitchFamily="34" charset="0"/>
                <a:cs typeface="Arial" panose="020B0604020202020204" pitchFamily="34" charset="0"/>
              </a:rPr>
              <a:t>@ urmc.rochester.edu</a:t>
            </a:r>
          </a:p>
          <a:p>
            <a:endParaRPr lang="en-US" sz="2400" dirty="0">
              <a:latin typeface="Arial Narrow" panose="020B0606020202030204" pitchFamily="34" charset="0"/>
            </a:endParaRPr>
          </a:p>
          <a:p>
            <a:endParaRPr lang="en-US" sz="2400" dirty="0">
              <a:latin typeface="Arial Narrow" panose="020B0606020202030204" pitchFamily="34" charset="0"/>
            </a:endParaRP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31</a:t>
            </a:r>
            <a:endParaRPr lang="en-US" sz="1200" dirty="0">
              <a:solidFill>
                <a:schemeClr val="bg1"/>
              </a:solidFill>
            </a:endParaRPr>
          </a:p>
        </p:txBody>
      </p:sp>
    </p:spTree>
    <p:extLst>
      <p:ext uri="{BB962C8B-B14F-4D97-AF65-F5344CB8AC3E}">
        <p14:creationId xmlns:p14="http://schemas.microsoft.com/office/powerpoint/2010/main" val="501011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22539" y="10668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5267" y="200603"/>
            <a:ext cx="8229599" cy="1143000"/>
          </a:xfrm>
        </p:spPr>
        <p:txBody>
          <a:bodyPr/>
          <a:lstStyle/>
          <a:p>
            <a:pPr algn="l"/>
            <a:r>
              <a:rPr lang="en-US" sz="3000" dirty="0" smtClean="0">
                <a:latin typeface="Arial Rounded MT Bold" panose="020F0704030504030204" pitchFamily="34" charset="0"/>
                <a:cs typeface="Arial" panose="020B0604020202020204" pitchFamily="34" charset="0"/>
              </a:rPr>
              <a:t>Special Interest Groups and Leaders</a:t>
            </a:r>
            <a:endParaRPr lang="en-US" sz="3000" dirty="0">
              <a:latin typeface="Arial Rounded MT Bold" panose="020F0704030504030204" pitchFamily="34" charset="0"/>
              <a:cs typeface="Arial" panose="020B0604020202020204" pitchFamily="34" charset="0"/>
            </a:endParaRPr>
          </a:p>
        </p:txBody>
      </p:sp>
      <p:sp>
        <p:nvSpPr>
          <p:cNvPr id="3" name="Content Placeholder 2"/>
          <p:cNvSpPr>
            <a:spLocks noGrp="1"/>
          </p:cNvSpPr>
          <p:nvPr>
            <p:ph idx="1"/>
          </p:nvPr>
        </p:nvSpPr>
        <p:spPr>
          <a:xfrm>
            <a:off x="600080" y="1365985"/>
            <a:ext cx="7921380" cy="4767293"/>
          </a:xfrm>
        </p:spPr>
        <p:txBody>
          <a:bodyPr/>
          <a:lstStyle/>
          <a:p>
            <a:pPr marL="0" indent="0">
              <a:spcAft>
                <a:spcPts val="1200"/>
              </a:spcAft>
              <a:buNone/>
              <a:tabLst>
                <a:tab pos="3886200" algn="l"/>
                <a:tab pos="4114800" algn="l"/>
              </a:tabLst>
            </a:pPr>
            <a:r>
              <a:rPr lang="en-US" sz="2400" b="1" u="sng" dirty="0" smtClean="0">
                <a:latin typeface="Arial Narrow" panose="020B0606020202030204" pitchFamily="34" charset="0"/>
                <a:cs typeface="Arial" panose="020B0604020202020204" pitchFamily="34" charset="0"/>
              </a:rPr>
              <a:t>Special Interest Groups </a:t>
            </a:r>
            <a:r>
              <a:rPr lang="en-US" sz="2400" b="1" dirty="0">
                <a:latin typeface="Arial Narrow" panose="020B0606020202030204" pitchFamily="34" charset="0"/>
                <a:cs typeface="Arial" panose="020B0604020202020204" pitchFamily="34" charset="0"/>
              </a:rPr>
              <a:t>	</a:t>
            </a:r>
            <a:r>
              <a:rPr lang="en-US" sz="2400" b="1" u="sng" dirty="0" smtClean="0">
                <a:latin typeface="Arial Narrow" panose="020B0606020202030204" pitchFamily="34" charset="0"/>
                <a:cs typeface="Arial" panose="020B0604020202020204" pitchFamily="34" charset="0"/>
              </a:rPr>
              <a:t>Leader</a:t>
            </a:r>
            <a:endParaRPr lang="en-US" sz="2000" b="1" dirty="0" smtClean="0">
              <a:latin typeface="Arial Narrow" panose="020B0606020202030204" pitchFamily="34" charset="0"/>
              <a:cs typeface="Arial" panose="020B0604020202020204" pitchFamily="34" charset="0"/>
            </a:endParaRPr>
          </a:p>
          <a:p>
            <a:pPr marL="0" indent="0">
              <a:buNone/>
              <a:tabLst>
                <a:tab pos="3886200" algn="l"/>
                <a:tab pos="4114800" algn="l"/>
              </a:tabLst>
            </a:pPr>
            <a:r>
              <a:rPr lang="en-US" sz="1600" dirty="0" smtClean="0">
                <a:latin typeface="Arial Narrow" panose="020B0606020202030204" pitchFamily="34" charset="0"/>
                <a:cs typeface="Arial" panose="020B0604020202020204" pitchFamily="34" charset="0"/>
              </a:rPr>
              <a:t>Requisition and Receiving</a:t>
            </a:r>
            <a:r>
              <a:rPr lang="en-US" sz="1600" dirty="0">
                <a:latin typeface="Arial Narrow" panose="020B0606020202030204" pitchFamily="34" charset="0"/>
                <a:cs typeface="Arial" panose="020B0604020202020204" pitchFamily="34" charset="0"/>
              </a:rPr>
              <a:t>	</a:t>
            </a:r>
            <a:r>
              <a:rPr lang="en-US" sz="1600" dirty="0" smtClean="0">
                <a:latin typeface="Arial Narrow" panose="020B0606020202030204" pitchFamily="34" charset="0"/>
                <a:cs typeface="Arial" panose="020B0604020202020204" pitchFamily="34" charset="0"/>
              </a:rPr>
              <a:t>Debbie Flotteron</a:t>
            </a:r>
          </a:p>
          <a:p>
            <a:pPr marL="0" indent="0">
              <a:buNone/>
              <a:tabLst>
                <a:tab pos="3886200" algn="l"/>
                <a:tab pos="4114800" algn="l"/>
              </a:tabLst>
            </a:pPr>
            <a:r>
              <a:rPr lang="en-US" sz="1600" dirty="0" smtClean="0">
                <a:latin typeface="Arial Narrow" panose="020B0606020202030204" pitchFamily="34" charset="0"/>
                <a:cs typeface="Arial" panose="020B0604020202020204" pitchFamily="34" charset="0"/>
              </a:rPr>
              <a:t>Invoicing Matching	Marta Herman</a:t>
            </a:r>
          </a:p>
          <a:p>
            <a:pPr marL="0" indent="0">
              <a:buNone/>
              <a:tabLst>
                <a:tab pos="3886200" algn="l"/>
                <a:tab pos="4114800" algn="l"/>
              </a:tabLst>
            </a:pPr>
            <a:r>
              <a:rPr lang="en-US" sz="1600" dirty="0" smtClean="0">
                <a:latin typeface="Arial Narrow" panose="020B0606020202030204" pitchFamily="34" charset="0"/>
                <a:cs typeface="Arial" panose="020B0604020202020204" pitchFamily="34" charset="0"/>
              </a:rPr>
              <a:t>Medical Center	Carl Tietjen, Katie Oleksyn</a:t>
            </a:r>
          </a:p>
          <a:p>
            <a:pPr marL="0" indent="0">
              <a:buNone/>
              <a:tabLst>
                <a:tab pos="3886200" algn="l"/>
                <a:tab pos="4114800" algn="l"/>
              </a:tabLst>
            </a:pPr>
            <a:r>
              <a:rPr lang="en-US" sz="1600" dirty="0" smtClean="0">
                <a:latin typeface="Arial Narrow" panose="020B0606020202030204" pitchFamily="34" charset="0"/>
                <a:cs typeface="Arial" panose="020B0604020202020204" pitchFamily="34" charset="0"/>
              </a:rPr>
              <a:t>Research</a:t>
            </a:r>
            <a:r>
              <a:rPr lang="en-US" sz="1600" dirty="0">
                <a:latin typeface="Arial Narrow" panose="020B0606020202030204" pitchFamily="34" charset="0"/>
                <a:cs typeface="Arial" panose="020B0604020202020204" pitchFamily="34" charset="0"/>
              </a:rPr>
              <a:t>	</a:t>
            </a:r>
            <a:r>
              <a:rPr lang="en-US" sz="1600" dirty="0" smtClean="0">
                <a:latin typeface="Arial Narrow" panose="020B0606020202030204" pitchFamily="34" charset="0"/>
                <a:cs typeface="Arial" panose="020B0604020202020204" pitchFamily="34" charset="0"/>
              </a:rPr>
              <a:t>Debbie Flotteron, Mike Ritz</a:t>
            </a:r>
          </a:p>
          <a:p>
            <a:pPr marL="0" indent="0">
              <a:buNone/>
              <a:tabLst>
                <a:tab pos="3886200" algn="l"/>
                <a:tab pos="4114800" algn="l"/>
              </a:tabLst>
            </a:pPr>
            <a:r>
              <a:rPr lang="en-US" sz="1600" dirty="0" smtClean="0">
                <a:latin typeface="Arial Narrow" panose="020B0606020202030204" pitchFamily="34" charset="0"/>
                <a:cs typeface="Arial" panose="020B0604020202020204" pitchFamily="34" charset="0"/>
              </a:rPr>
              <a:t>Capital	Mike Altobelli, Carrie Ballou</a:t>
            </a:r>
          </a:p>
          <a:p>
            <a:pPr marL="0" indent="0">
              <a:buNone/>
              <a:tabLst>
                <a:tab pos="3886200" algn="l"/>
                <a:tab pos="4114800" algn="l"/>
              </a:tabLst>
            </a:pPr>
            <a:r>
              <a:rPr lang="en-US" sz="1800" dirty="0" smtClean="0">
                <a:latin typeface="Arial Narrow" panose="020B0606020202030204" pitchFamily="34" charset="0"/>
                <a:cs typeface="Arial" panose="020B0604020202020204" pitchFamily="34" charset="0"/>
              </a:rPr>
              <a:t> </a:t>
            </a:r>
          </a:p>
          <a:p>
            <a:pPr marL="0" indent="0">
              <a:buNone/>
              <a:tabLst>
                <a:tab pos="3886200" algn="l"/>
                <a:tab pos="4114800" algn="l"/>
              </a:tabLst>
            </a:pPr>
            <a:r>
              <a:rPr lang="en-US" sz="1800" dirty="0" smtClean="0">
                <a:latin typeface="Arial Narrow" panose="020B0606020202030204" pitchFamily="34" charset="0"/>
                <a:cs typeface="Arial" panose="020B0604020202020204" pitchFamily="34" charset="0"/>
              </a:rPr>
              <a:t>If you are interested in participating in one of the Special Interest Groups, please contact the leader for the group.</a:t>
            </a:r>
          </a:p>
        </p:txBody>
      </p:sp>
      <p:sp>
        <p:nvSpPr>
          <p:cNvPr id="4" name="TextBox 3"/>
          <p:cNvSpPr txBox="1"/>
          <p:nvPr/>
        </p:nvSpPr>
        <p:spPr>
          <a:xfrm>
            <a:off x="8610600" y="6477000"/>
            <a:ext cx="617849" cy="276999"/>
          </a:xfrm>
          <a:prstGeom prst="rect">
            <a:avLst/>
          </a:prstGeom>
          <a:noFill/>
        </p:spPr>
        <p:txBody>
          <a:bodyPr wrap="square" rtlCol="0">
            <a:spAutoFit/>
          </a:bodyPr>
          <a:lstStyle/>
          <a:p>
            <a:pPr algn="ctr"/>
            <a:r>
              <a:rPr lang="en-US" sz="1200" dirty="0" smtClean="0">
                <a:solidFill>
                  <a:schemeClr val="bg1"/>
                </a:solidFill>
              </a:rPr>
              <a:t>32</a:t>
            </a:r>
            <a:endParaRPr lang="en-US" sz="1200" dirty="0">
              <a:solidFill>
                <a:schemeClr val="bg1"/>
              </a:solidFill>
            </a:endParaRPr>
          </a:p>
        </p:txBody>
      </p:sp>
      <p:sp>
        <p:nvSpPr>
          <p:cNvPr id="7" name="AutoShape 2" descr="Image result for special interest group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3"/>
          <a:stretch>
            <a:fillRect/>
          </a:stretch>
        </p:blipFill>
        <p:spPr>
          <a:xfrm>
            <a:off x="2362200" y="4741450"/>
            <a:ext cx="3624760" cy="1391828"/>
          </a:xfrm>
          <a:prstGeom prst="rect">
            <a:avLst/>
          </a:prstGeom>
        </p:spPr>
      </p:pic>
    </p:spTree>
    <p:extLst>
      <p:ext uri="{BB962C8B-B14F-4D97-AF65-F5344CB8AC3E}">
        <p14:creationId xmlns:p14="http://schemas.microsoft.com/office/powerpoint/2010/main" val="3649147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Next Steps</a:t>
            </a:r>
          </a:p>
        </p:txBody>
      </p:sp>
      <p:sp>
        <p:nvSpPr>
          <p:cNvPr id="8" name="Content Placeholder 4"/>
          <p:cNvSpPr>
            <a:spLocks noGrp="1"/>
          </p:cNvSpPr>
          <p:nvPr>
            <p:ph idx="1"/>
          </p:nvPr>
        </p:nvSpPr>
        <p:spPr>
          <a:xfrm>
            <a:off x="457200" y="1143000"/>
            <a:ext cx="8229600" cy="5105400"/>
          </a:xfrm>
        </p:spPr>
        <p:txBody>
          <a:bodyPr>
            <a:noAutofit/>
          </a:bodyPr>
          <a:lstStyle/>
          <a:p>
            <a:r>
              <a:rPr lang="en-US" sz="2000" dirty="0" smtClean="0">
                <a:latin typeface="Arial Narrow" panose="020B0606020202030204" pitchFamily="34" charset="0"/>
              </a:rPr>
              <a:t>Monthly Demo Day Meetings</a:t>
            </a:r>
          </a:p>
          <a:p>
            <a:pPr lvl="1"/>
            <a:r>
              <a:rPr lang="en-US" sz="2000" dirty="0" smtClean="0">
                <a:latin typeface="Arial Narrow" panose="020B0606020202030204" pitchFamily="34" charset="0"/>
              </a:rPr>
              <a:t>Medical Center</a:t>
            </a:r>
          </a:p>
          <a:p>
            <a:pPr lvl="1"/>
            <a:r>
              <a:rPr lang="en-US" sz="2000" dirty="0" smtClean="0">
                <a:latin typeface="Arial Narrow" panose="020B0606020202030204" pitchFamily="34" charset="0"/>
              </a:rPr>
              <a:t>River Campus</a:t>
            </a:r>
          </a:p>
          <a:p>
            <a:endParaRPr lang="en-US" sz="2000" dirty="0" smtClean="0">
              <a:latin typeface="Arial Narrow" panose="020B0606020202030204" pitchFamily="34" charset="0"/>
            </a:endParaRPr>
          </a:p>
          <a:p>
            <a:r>
              <a:rPr lang="en-US" sz="2000" dirty="0" smtClean="0">
                <a:latin typeface="Arial Narrow" panose="020B0606020202030204" pitchFamily="34" charset="0"/>
              </a:rPr>
              <a:t>Visit the P2P Website </a:t>
            </a:r>
            <a:r>
              <a:rPr lang="en-US" sz="2000" dirty="0" smtClean="0">
                <a:latin typeface="Arial Narrow" panose="020B0606020202030204" pitchFamily="34" charset="0"/>
                <a:hlinkClick r:id="rId3"/>
              </a:rPr>
              <a:t>UR </a:t>
            </a:r>
            <a:r>
              <a:rPr lang="en-US" sz="2000" dirty="0">
                <a:latin typeface="Arial Narrow" panose="020B0606020202030204" pitchFamily="34" charset="0"/>
                <a:hlinkClick r:id="rId3"/>
              </a:rPr>
              <a:t>Procurement </a:t>
            </a:r>
            <a:r>
              <a:rPr lang="en-US" sz="2000" dirty="0" smtClean="0">
                <a:latin typeface="Arial Narrow" panose="020B0606020202030204" pitchFamily="34" charset="0"/>
                <a:hlinkClick r:id="rId3"/>
              </a:rPr>
              <a:t>Website</a:t>
            </a:r>
            <a:endParaRPr lang="en-US" sz="2000" dirty="0" smtClean="0">
              <a:latin typeface="Arial Narrow" panose="020B0606020202030204" pitchFamily="34" charset="0"/>
            </a:endParaRPr>
          </a:p>
          <a:p>
            <a:endParaRPr lang="en-US" sz="2000" dirty="0" smtClean="0">
              <a:latin typeface="Arial Narrow" panose="020B0606020202030204" pitchFamily="34" charset="0"/>
            </a:endParaRPr>
          </a:p>
          <a:p>
            <a:r>
              <a:rPr lang="en-US" sz="2000" dirty="0" smtClean="0">
                <a:latin typeface="Arial Narrow" panose="020B0606020202030204" pitchFamily="34" charset="0"/>
              </a:rPr>
              <a:t>Questions</a:t>
            </a:r>
            <a:r>
              <a:rPr lang="en-US" sz="2000" dirty="0">
                <a:latin typeface="Arial Narrow" panose="020B0606020202030204" pitchFamily="34" charset="0"/>
              </a:rPr>
              <a:t>? Please reach out to</a:t>
            </a:r>
            <a:r>
              <a:rPr lang="en-US" sz="2000" dirty="0" smtClean="0">
                <a:latin typeface="Arial Narrow" panose="020B0606020202030204" pitchFamily="34" charset="0"/>
              </a:rPr>
              <a:t>:</a:t>
            </a:r>
          </a:p>
          <a:p>
            <a:pPr lvl="1"/>
            <a:r>
              <a:rPr lang="en-US" sz="2000" dirty="0" smtClean="0">
                <a:latin typeface="Arial Narrow" panose="020B0606020202030204" pitchFamily="34" charset="0"/>
                <a:cs typeface="+mn-cs"/>
                <a:hlinkClick r:id="rId4"/>
              </a:rPr>
              <a:t>URProcurement@Rochester.edu</a:t>
            </a:r>
            <a:endParaRPr lang="en-US" sz="2000" dirty="0" smtClean="0">
              <a:latin typeface="Arial Narrow" panose="020B0606020202030204" pitchFamily="34" charset="0"/>
              <a:cs typeface="+mn-cs"/>
            </a:endParaRPr>
          </a:p>
          <a:p>
            <a:pPr lvl="1"/>
            <a:endParaRPr lang="en-US" sz="2000" dirty="0">
              <a:latin typeface="Arial Narrow" panose="020B0606020202030204" pitchFamily="34" charset="0"/>
              <a:cs typeface="+mn-cs"/>
            </a:endParaRPr>
          </a:p>
          <a:p>
            <a:r>
              <a:rPr lang="en-US" sz="2000" dirty="0" smtClean="0">
                <a:latin typeface="Arial Narrow" panose="020B0606020202030204" pitchFamily="34" charset="0"/>
              </a:rPr>
              <a:t>Future Demo Day Topics</a:t>
            </a:r>
          </a:p>
          <a:p>
            <a:pPr lvl="1"/>
            <a:r>
              <a:rPr lang="en-US" sz="1600" dirty="0" smtClean="0">
                <a:latin typeface="Arial Narrow" panose="020B0606020202030204" pitchFamily="34" charset="0"/>
              </a:rPr>
              <a:t>May:  </a:t>
            </a:r>
            <a:r>
              <a:rPr lang="en-US" sz="1600" dirty="0" smtClean="0">
                <a:latin typeface="Arial Narrow" panose="020B0606020202030204" pitchFamily="34" charset="0"/>
              </a:rPr>
              <a:t>Creating Receipts and Invoice Match Exceptions</a:t>
            </a:r>
          </a:p>
          <a:p>
            <a:pPr lvl="1"/>
            <a:r>
              <a:rPr lang="en-US" sz="1600" dirty="0">
                <a:latin typeface="Arial Narrow" panose="020B0606020202030204" pitchFamily="34" charset="0"/>
              </a:rPr>
              <a:t>June: Reporting and Ledger Reconciliation for Purchasing Transactions</a:t>
            </a:r>
          </a:p>
          <a:p>
            <a:pPr lvl="1"/>
            <a:endParaRPr lang="en-US" sz="1600" dirty="0">
              <a:latin typeface="Arial Narrow" panose="020B0606020202030204" pitchFamily="34" charset="0"/>
            </a:endParaRP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33</a:t>
            </a:r>
            <a:endParaRPr lang="en-US" sz="1200" dirty="0">
              <a:solidFill>
                <a:schemeClr val="bg1"/>
              </a:solidFill>
            </a:endParaRPr>
          </a:p>
        </p:txBody>
      </p:sp>
    </p:spTree>
    <p:extLst>
      <p:ext uri="{BB962C8B-B14F-4D97-AF65-F5344CB8AC3E}">
        <p14:creationId xmlns:p14="http://schemas.microsoft.com/office/powerpoint/2010/main" val="3436642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Questions?</a:t>
            </a: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05800" y="6398401"/>
            <a:ext cx="762000" cy="276999"/>
          </a:xfrm>
          <a:prstGeom prst="rect">
            <a:avLst/>
          </a:prstGeom>
          <a:noFill/>
        </p:spPr>
        <p:txBody>
          <a:bodyPr wrap="square" rtlCol="0">
            <a:spAutoFit/>
          </a:bodyPr>
          <a:lstStyle/>
          <a:p>
            <a:pPr algn="r"/>
            <a:r>
              <a:rPr lang="en-US" sz="1200" dirty="0" smtClean="0">
                <a:solidFill>
                  <a:schemeClr val="bg1"/>
                </a:solidFill>
              </a:rPr>
              <a:t>34</a:t>
            </a:r>
            <a:endParaRPr lang="en-US" sz="1200" dirty="0">
              <a:solidFill>
                <a:schemeClr val="bg1"/>
              </a:solidFill>
            </a:endParaRPr>
          </a:p>
        </p:txBody>
      </p:sp>
      <p:sp>
        <p:nvSpPr>
          <p:cNvPr id="4" name="Rectangle 1"/>
          <p:cNvSpPr>
            <a:spLocks noChangeArrowheads="1"/>
          </p:cNvSpPr>
          <p:nvPr/>
        </p:nvSpPr>
        <p:spPr bwMode="auto">
          <a:xfrm>
            <a:off x="470187" y="1236077"/>
            <a:ext cx="82296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do we get our Login ID’s to access Workday after training?</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You will be granted rights on your go live date.  Your NetID will be required to access Workday.</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use 312 requisitions internally.  How will P2P affect this? </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This is out of scope.  You will continue to use 312 requisitions for internal purchases.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I have an existing role in Workday, will I have another role based on Procure to Pay?  </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Could people have multiple roles in Procure to Pay?</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Yes, someone could have multiple roles. As an example, someone could be a Requisitioner and a Supplier Invoice Requestor.</a:t>
            </a:r>
            <a:endParaRPr kumimoji="0" lang="en-US" altLang="en-US" sz="600" b="0" i="0" u="none" strike="noStrike" cap="none" normalizeH="0" baseline="0" dirty="0" smtClean="0">
              <a:ln>
                <a:noFill/>
              </a:ln>
              <a:solidFill>
                <a:schemeClr val="tx1"/>
              </a:solidFill>
              <a:effectLst/>
            </a:endParaRPr>
          </a:p>
          <a:p>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 my P2P login be the same as UR Financials login?</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Yes, it will be your NetID</a:t>
            </a:r>
          </a:p>
          <a:p>
            <a:endParaRPr lang="en-US" sz="1100" b="1" dirty="0" smtClean="0">
              <a:latin typeface="Calibri" panose="020F0502020204030204" pitchFamily="34" charset="0"/>
            </a:endParaRPr>
          </a:p>
          <a:p>
            <a:endParaRPr lang="en-US" sz="1100" b="1" dirty="0" smtClean="0">
              <a:latin typeface="Calibri" panose="020F0502020204030204" pitchFamily="34" charset="0"/>
            </a:endParaRPr>
          </a:p>
          <a:p>
            <a:r>
              <a:rPr lang="en-US" sz="1100" b="1" dirty="0" smtClean="0">
                <a:latin typeface="Calibri" panose="020F0502020204030204" pitchFamily="34" charset="0"/>
              </a:rPr>
              <a:t>If </a:t>
            </a:r>
            <a:r>
              <a:rPr lang="en-US" sz="1100" b="1" dirty="0">
                <a:latin typeface="Calibri" panose="020F0502020204030204" pitchFamily="34" charset="0"/>
              </a:rPr>
              <a:t>there are multiple FAO’s in a department, could someone prepare the information (requisition or SIR) and leave the FAO information for someone else to complete?  </a:t>
            </a:r>
            <a:r>
              <a:rPr lang="en-US" sz="1100" dirty="0">
                <a:latin typeface="Calibri" panose="020F0502020204030204" pitchFamily="34" charset="0"/>
              </a:rPr>
              <a:t>No, the Requisitioner or Supplier Invoice Requestor are required to complete all information including FAO and Spend Category before they can submit the request.</a:t>
            </a:r>
          </a:p>
          <a:p>
            <a:endParaRPr lang="en-US" sz="1100" b="1" dirty="0" smtClean="0">
              <a:latin typeface="Calibri" panose="020F0502020204030204" pitchFamily="34" charset="0"/>
            </a:endParaRPr>
          </a:p>
          <a:p>
            <a:endParaRPr lang="en-US" sz="1100" b="1" dirty="0" smtClean="0">
              <a:latin typeface="Calibri" panose="020F0502020204030204" pitchFamily="34" charset="0"/>
            </a:endParaRPr>
          </a:p>
          <a:p>
            <a:r>
              <a:rPr lang="en-US" sz="1100" b="1" dirty="0" smtClean="0">
                <a:latin typeface="Calibri" panose="020F0502020204030204" pitchFamily="34" charset="0"/>
              </a:rPr>
              <a:t>Can </a:t>
            </a:r>
            <a:r>
              <a:rPr lang="en-US" sz="1100" b="1" dirty="0">
                <a:latin typeface="Calibri" panose="020F0502020204030204" pitchFamily="34" charset="0"/>
              </a:rPr>
              <a:t>you have multiple people assigned to an FAO as a Requisitioner or Supplier Invoice Requestor?</a:t>
            </a:r>
            <a:r>
              <a:rPr lang="en-US" sz="1100" dirty="0">
                <a:latin typeface="Calibri" panose="020F0502020204030204" pitchFamily="34" charset="0"/>
              </a:rPr>
              <a:t>  Yes</a:t>
            </a:r>
          </a:p>
          <a:p>
            <a:endParaRPr lang="en-US" sz="1100" b="1" dirty="0" smtClean="0">
              <a:latin typeface="Calibri" panose="020F0502020204030204" pitchFamily="34" charset="0"/>
            </a:endParaRPr>
          </a:p>
          <a:p>
            <a:endParaRPr lang="en-US" sz="1100" b="1" dirty="0" smtClean="0">
              <a:latin typeface="Calibri" panose="020F0502020204030204" pitchFamily="34" charset="0"/>
            </a:endParaRPr>
          </a:p>
          <a:p>
            <a:r>
              <a:rPr lang="en-US" sz="1100" b="1" dirty="0" smtClean="0">
                <a:latin typeface="Calibri" panose="020F0502020204030204" pitchFamily="34" charset="0"/>
              </a:rPr>
              <a:t>Will </a:t>
            </a:r>
            <a:r>
              <a:rPr lang="en-US" sz="1100" b="1" dirty="0">
                <a:latin typeface="Calibri" panose="020F0502020204030204" pitchFamily="34" charset="0"/>
              </a:rPr>
              <a:t>approvals be needed for approval of all transactions currently in SOLO (i.e. Dupli – Business Cards)?</a:t>
            </a:r>
            <a:r>
              <a:rPr lang="en-US" sz="1100" dirty="0">
                <a:latin typeface="Calibri" panose="020F0502020204030204" pitchFamily="34" charset="0"/>
              </a:rPr>
              <a:t>  This is currently under review</a:t>
            </a:r>
            <a:r>
              <a:rPr lang="en-US" sz="1100" dirty="0" smtClean="0">
                <a:latin typeface="Calibri" panose="020F0502020204030204" pitchFamily="34" charset="0"/>
              </a:rPr>
              <a:t>.</a:t>
            </a:r>
            <a:endPar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a:p>
            <a:endPar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0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1907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Questions?</a:t>
            </a: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05800" y="6398401"/>
            <a:ext cx="762000" cy="276999"/>
          </a:xfrm>
          <a:prstGeom prst="rect">
            <a:avLst/>
          </a:prstGeom>
          <a:noFill/>
        </p:spPr>
        <p:txBody>
          <a:bodyPr wrap="square" rtlCol="0">
            <a:spAutoFit/>
          </a:bodyPr>
          <a:lstStyle/>
          <a:p>
            <a:pPr algn="r"/>
            <a:r>
              <a:rPr lang="en-US" sz="1200" dirty="0" smtClean="0">
                <a:solidFill>
                  <a:schemeClr val="bg1"/>
                </a:solidFill>
              </a:rPr>
              <a:t>35</a:t>
            </a:r>
            <a:endParaRPr lang="en-US" sz="1200" dirty="0">
              <a:solidFill>
                <a:schemeClr val="bg1"/>
              </a:solidFill>
            </a:endParaRPr>
          </a:p>
        </p:txBody>
      </p:sp>
      <p:sp>
        <p:nvSpPr>
          <p:cNvPr id="4" name="Rectangle 1"/>
          <p:cNvSpPr>
            <a:spLocks noChangeArrowheads="1"/>
          </p:cNvSpPr>
          <p:nvPr/>
        </p:nvSpPr>
        <p:spPr bwMode="auto">
          <a:xfrm>
            <a:off x="475938" y="1143000"/>
            <a:ext cx="818785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609600" y="1143000"/>
            <a:ext cx="8041257" cy="4402808"/>
          </a:xfrm>
          <a:prstGeom prst="rect">
            <a:avLst/>
          </a:prstGeom>
        </p:spPr>
        <p:txBody>
          <a:bodyPr wrap="square">
            <a:spAutoFit/>
          </a:bodyPr>
          <a:lstStyle/>
          <a:p>
            <a:pPr marL="0" marR="0">
              <a:lnSpc>
                <a:spcPct val="107000"/>
              </a:lnSpc>
              <a:spcBef>
                <a:spcPts val="0"/>
              </a:spcBef>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Will there be different training for Supplier Invoice Requestors from Workday Training? </a:t>
            </a:r>
            <a:r>
              <a:rPr lang="en-US" sz="1100" dirty="0">
                <a:latin typeface="Calibri" panose="020F0502020204030204" pitchFamily="34" charset="0"/>
                <a:ea typeface="Calibri" panose="020F0502020204030204" pitchFamily="34" charset="0"/>
                <a:cs typeface="Times New Roman" panose="02020603050405020304" pitchFamily="18" charset="0"/>
              </a:rPr>
              <a:t>Yes, there is MyPath Training and Instructor Led Training specific to roles.</a:t>
            </a:r>
          </a:p>
          <a:p>
            <a:pPr marL="0" marR="0">
              <a:lnSpc>
                <a:spcPct val="107000"/>
              </a:lnSpc>
              <a:spcBef>
                <a:spcPts val="0"/>
              </a:spcBef>
              <a:spcAft>
                <a:spcPts val="800"/>
              </a:spcAft>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If </a:t>
            </a:r>
            <a:r>
              <a:rPr lang="en-US" sz="1100" b="1" dirty="0">
                <a:latin typeface="Calibri" panose="020F0502020204030204" pitchFamily="34" charset="0"/>
                <a:ea typeface="Calibri" panose="020F0502020204030204" pitchFamily="34" charset="0"/>
                <a:cs typeface="Times New Roman" panose="02020603050405020304" pitchFamily="18" charset="0"/>
              </a:rPr>
              <a:t>the FAO Manager does not agree with the FAO or Spend Category assigned by the requestor, can they change it?</a:t>
            </a:r>
            <a:r>
              <a:rPr lang="en-US" sz="1100" dirty="0">
                <a:latin typeface="Calibri" panose="020F0502020204030204" pitchFamily="34" charset="0"/>
                <a:ea typeface="Calibri" panose="020F0502020204030204" pitchFamily="34" charset="0"/>
                <a:cs typeface="Times New Roman" panose="02020603050405020304" pitchFamily="18" charset="0"/>
              </a:rPr>
              <a:t>  No, they can send it back with a note indicating to change it to a different FAO or Spend Category.</a:t>
            </a:r>
          </a:p>
          <a:p>
            <a:pPr marL="0" marR="0">
              <a:lnSpc>
                <a:spcPct val="107000"/>
              </a:lnSpc>
              <a:spcBef>
                <a:spcPts val="0"/>
              </a:spcBef>
              <a:spcAft>
                <a:spcPts val="800"/>
              </a:spcAft>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How </a:t>
            </a:r>
            <a:r>
              <a:rPr lang="en-US" sz="1100" b="1" dirty="0">
                <a:latin typeface="Calibri" panose="020F0502020204030204" pitchFamily="34" charset="0"/>
                <a:ea typeface="Calibri" panose="020F0502020204030204" pitchFamily="34" charset="0"/>
                <a:cs typeface="Times New Roman" panose="02020603050405020304" pitchFamily="18" charset="0"/>
              </a:rPr>
              <a:t>do I request a supplier catalog be created in the Marketplace?</a:t>
            </a:r>
            <a:r>
              <a:rPr lang="en-US" sz="1100" dirty="0">
                <a:latin typeface="Calibri" panose="020F0502020204030204" pitchFamily="34" charset="0"/>
                <a:ea typeface="Calibri" panose="020F0502020204030204" pitchFamily="34" charset="0"/>
                <a:cs typeface="Times New Roman" panose="02020603050405020304" pitchFamily="18" charset="0"/>
              </a:rPr>
              <a:t>  Submit an ticket to the P2P Service Center </a:t>
            </a:r>
            <a:r>
              <a:rPr lang="en-US"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https://service.rochester.edu/procurement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Will </a:t>
            </a:r>
            <a:r>
              <a:rPr lang="en-US" sz="1100" b="1" dirty="0">
                <a:latin typeface="Calibri" panose="020F0502020204030204" pitchFamily="34" charset="0"/>
                <a:ea typeface="Calibri" panose="020F0502020204030204" pitchFamily="34" charset="0"/>
                <a:cs typeface="Times New Roman" panose="02020603050405020304" pitchFamily="18" charset="0"/>
              </a:rPr>
              <a:t>Principal Investigators have to be trained to do approvals for Research Grants?</a:t>
            </a:r>
            <a:r>
              <a:rPr lang="en-US" sz="1100" dirty="0">
                <a:latin typeface="Calibri" panose="020F0502020204030204" pitchFamily="34" charset="0"/>
                <a:ea typeface="Calibri" panose="020F0502020204030204" pitchFamily="34" charset="0"/>
                <a:cs typeface="Times New Roman" panose="02020603050405020304" pitchFamily="18" charset="0"/>
              </a:rPr>
              <a:t>  Yes</a:t>
            </a:r>
          </a:p>
          <a:p>
            <a:pPr marL="0" marR="0">
              <a:lnSpc>
                <a:spcPct val="107000"/>
              </a:lnSpc>
              <a:spcBef>
                <a:spcPts val="0"/>
              </a:spcBef>
              <a:spcAft>
                <a:spcPts val="800"/>
              </a:spcAft>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What </a:t>
            </a:r>
            <a:r>
              <a:rPr lang="en-US" sz="1100" b="1" dirty="0">
                <a:latin typeface="Calibri" panose="020F0502020204030204" pitchFamily="34" charset="0"/>
                <a:ea typeface="Calibri" panose="020F0502020204030204" pitchFamily="34" charset="0"/>
                <a:cs typeface="Times New Roman" panose="02020603050405020304" pitchFamily="18" charset="0"/>
              </a:rPr>
              <a:t>if the supplier is not in Workday, will I be able to create a requisition?</a:t>
            </a:r>
            <a:r>
              <a:rPr lang="en-US" sz="1100" dirty="0">
                <a:latin typeface="Calibri" panose="020F0502020204030204" pitchFamily="34" charset="0"/>
                <a:ea typeface="Calibri" panose="020F0502020204030204" pitchFamily="34" charset="0"/>
                <a:cs typeface="Times New Roman" panose="02020603050405020304" pitchFamily="18" charset="0"/>
              </a:rPr>
              <a:t>  Yes, you can create a requisition without a supplier; however, the current Supplier Qualification process will not change and will delay release of the purchase order.</a:t>
            </a:r>
          </a:p>
          <a:p>
            <a:pPr marL="0" marR="0">
              <a:lnSpc>
                <a:spcPct val="107000"/>
              </a:lnSpc>
              <a:spcBef>
                <a:spcPts val="0"/>
              </a:spcBef>
              <a:spcAft>
                <a:spcPts val="800"/>
              </a:spcAft>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Can </a:t>
            </a:r>
            <a:r>
              <a:rPr lang="en-US" sz="1100" b="1" dirty="0">
                <a:latin typeface="Calibri" panose="020F0502020204030204" pitchFamily="34" charset="0"/>
                <a:ea typeface="Calibri" panose="020F0502020204030204" pitchFamily="34" charset="0"/>
                <a:cs typeface="Times New Roman" panose="02020603050405020304" pitchFamily="18" charset="0"/>
              </a:rPr>
              <a:t>a Principal Investigator assign a delegate</a:t>
            </a:r>
            <a:r>
              <a:rPr lang="en-US" sz="1100" dirty="0">
                <a:latin typeface="Calibri" panose="020F0502020204030204" pitchFamily="34" charset="0"/>
                <a:ea typeface="Calibri" panose="020F0502020204030204" pitchFamily="34" charset="0"/>
                <a:cs typeface="Times New Roman" panose="02020603050405020304" pitchFamily="18" charset="0"/>
              </a:rPr>
              <a:t>?  Yes, a permanent or temporary delegate can be assigned in Workday; however, in assigning a delegate they are assuming fiduciary responsibility for the transaction.</a:t>
            </a:r>
          </a:p>
          <a:p>
            <a:pPr marL="0" marR="0">
              <a:lnSpc>
                <a:spcPct val="107000"/>
              </a:lnSpc>
              <a:spcBef>
                <a:spcPts val="0"/>
              </a:spcBef>
              <a:spcAft>
                <a:spcPts val="800"/>
              </a:spcAft>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2749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Questions?</a:t>
            </a: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05800" y="6398401"/>
            <a:ext cx="762000" cy="276999"/>
          </a:xfrm>
          <a:prstGeom prst="rect">
            <a:avLst/>
          </a:prstGeom>
          <a:noFill/>
        </p:spPr>
        <p:txBody>
          <a:bodyPr wrap="square" rtlCol="0">
            <a:spAutoFit/>
          </a:bodyPr>
          <a:lstStyle/>
          <a:p>
            <a:pPr algn="r"/>
            <a:r>
              <a:rPr lang="en-US" sz="1200" dirty="0" smtClean="0">
                <a:solidFill>
                  <a:schemeClr val="bg1"/>
                </a:solidFill>
              </a:rPr>
              <a:t>36</a:t>
            </a:r>
            <a:endParaRPr lang="en-US" sz="1200" dirty="0">
              <a:solidFill>
                <a:schemeClr val="bg1"/>
              </a:solidFill>
            </a:endParaRPr>
          </a:p>
        </p:txBody>
      </p:sp>
      <p:sp>
        <p:nvSpPr>
          <p:cNvPr id="4" name="Rectangle 1"/>
          <p:cNvSpPr>
            <a:spLocks noChangeArrowheads="1"/>
          </p:cNvSpPr>
          <p:nvPr/>
        </p:nvSpPr>
        <p:spPr bwMode="auto">
          <a:xfrm>
            <a:off x="475938" y="1143000"/>
            <a:ext cx="818785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609600" y="1143000"/>
            <a:ext cx="8041257" cy="2211824"/>
          </a:xfrm>
          <a:prstGeom prst="rect">
            <a:avLst/>
          </a:prstGeom>
        </p:spPr>
        <p:txBody>
          <a:bodyPr wrap="square">
            <a:spAutoFit/>
          </a:bodyPr>
          <a:lstStyle/>
          <a:p>
            <a:pPr marL="0" marR="0">
              <a:lnSpc>
                <a:spcPct val="107000"/>
              </a:lnSpc>
              <a:spcBef>
                <a:spcPts val="0"/>
              </a:spcBef>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If </a:t>
            </a:r>
            <a:r>
              <a:rPr lang="en-US" sz="1100" b="1" dirty="0">
                <a:latin typeface="Calibri" panose="020F0502020204030204" pitchFamily="34" charset="0"/>
                <a:ea typeface="Calibri" panose="020F0502020204030204" pitchFamily="34" charset="0"/>
                <a:cs typeface="Times New Roman" panose="02020603050405020304" pitchFamily="18" charset="0"/>
              </a:rPr>
              <a:t>you have a Supplier Invoice Request (SIR) or Requisition with multiple FAO’s, will it route to the individual FAO Manager for approval?  </a:t>
            </a:r>
            <a:r>
              <a:rPr lang="en-US" sz="1100" dirty="0">
                <a:latin typeface="Calibri" panose="020F0502020204030204" pitchFamily="34" charset="0"/>
                <a:ea typeface="Calibri" panose="020F0502020204030204" pitchFamily="34" charset="0"/>
                <a:cs typeface="Times New Roman" panose="02020603050405020304" pitchFamily="18" charset="0"/>
              </a:rPr>
              <a:t>Each FAO will route to the assigned FAO Manager for approval.</a:t>
            </a:r>
          </a:p>
          <a:p>
            <a:pPr marL="0" marR="0">
              <a:lnSpc>
                <a:spcPct val="107000"/>
              </a:lnSpc>
              <a:spcBef>
                <a:spcPts val="0"/>
              </a:spcBef>
              <a:spcAft>
                <a:spcPts val="800"/>
              </a:spcAft>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How </a:t>
            </a:r>
            <a:r>
              <a:rPr lang="en-US" sz="1100" b="1" dirty="0">
                <a:latin typeface="Calibri" panose="020F0502020204030204" pitchFamily="34" charset="0"/>
                <a:ea typeface="Calibri" panose="020F0502020204030204" pitchFamily="34" charset="0"/>
                <a:cs typeface="Times New Roman" panose="02020603050405020304" pitchFamily="18" charset="0"/>
              </a:rPr>
              <a:t>many FAO splits are allowed on a line?</a:t>
            </a:r>
            <a:r>
              <a:rPr lang="en-US" sz="1100" dirty="0">
                <a:latin typeface="Calibri" panose="020F0502020204030204" pitchFamily="34" charset="0"/>
                <a:ea typeface="Calibri" panose="020F0502020204030204" pitchFamily="34" charset="0"/>
                <a:cs typeface="Times New Roman" panose="02020603050405020304" pitchFamily="18" charset="0"/>
              </a:rPr>
              <a:t>  There is no limit.</a:t>
            </a:r>
          </a:p>
          <a:p>
            <a:pPr marL="0" marR="0">
              <a:lnSpc>
                <a:spcPct val="107000"/>
              </a:lnSpc>
              <a:spcBef>
                <a:spcPts val="0"/>
              </a:spcBef>
              <a:spcAft>
                <a:spcPts val="800"/>
              </a:spcAft>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Will </a:t>
            </a:r>
            <a:r>
              <a:rPr lang="en-US" sz="1100" b="1" dirty="0">
                <a:latin typeface="Calibri" panose="020F0502020204030204" pitchFamily="34" charset="0"/>
                <a:ea typeface="Calibri" panose="020F0502020204030204" pitchFamily="34" charset="0"/>
                <a:cs typeface="Times New Roman" panose="02020603050405020304" pitchFamily="18" charset="0"/>
              </a:rPr>
              <a:t>the Supplier Price Justification Conflict Information Form (SPJCI) still be required if transaction is &gt; $25,000? </a:t>
            </a:r>
            <a:r>
              <a:rPr lang="en-US" sz="1100" dirty="0">
                <a:latin typeface="Calibri" panose="020F0502020204030204" pitchFamily="34" charset="0"/>
                <a:ea typeface="Calibri" panose="020F0502020204030204" pitchFamily="34" charset="0"/>
                <a:cs typeface="Times New Roman" panose="02020603050405020304" pitchFamily="18" charset="0"/>
              </a:rPr>
              <a:t>Yes, this form will still be required. A form within Workday is being developed in place of the paper form and will be available sometime in 2019.</a:t>
            </a:r>
          </a:p>
          <a:p>
            <a:pPr marL="0" marR="0">
              <a:spcBef>
                <a:spcPts val="0"/>
              </a:spcBef>
              <a:spcAft>
                <a:spcPts val="0"/>
              </a:spcAft>
            </a:pPr>
            <a:endParaRPr lang="en-US" sz="1100" b="1" dirty="0" smtClean="0">
              <a:latin typeface="Calibri" panose="020F0502020204030204" pitchFamily="34" charset="0"/>
              <a:ea typeface="Calibri" panose="020F0502020204030204" pitchFamily="34" charset="0"/>
            </a:endParaRPr>
          </a:p>
          <a:p>
            <a:pPr marL="0" marR="0">
              <a:spcBef>
                <a:spcPts val="0"/>
              </a:spcBef>
              <a:spcAft>
                <a:spcPts val="0"/>
              </a:spcAft>
            </a:pPr>
            <a:r>
              <a:rPr lang="en-US" sz="1100" b="1" dirty="0" smtClean="0">
                <a:latin typeface="Calibri" panose="020F0502020204030204" pitchFamily="34" charset="0"/>
                <a:ea typeface="Calibri" panose="020F0502020204030204" pitchFamily="34" charset="0"/>
              </a:rPr>
              <a:t>Will </a:t>
            </a:r>
            <a:r>
              <a:rPr lang="en-US" sz="1100" b="1" dirty="0">
                <a:latin typeface="Calibri" panose="020F0502020204030204" pitchFamily="34" charset="0"/>
                <a:ea typeface="Calibri" panose="020F0502020204030204" pitchFamily="34" charset="0"/>
              </a:rPr>
              <a:t>access to the Marketplace Suppliers be restricted to specific departments? </a:t>
            </a:r>
            <a:r>
              <a:rPr lang="en-US" sz="1100" dirty="0">
                <a:latin typeface="Calibri" panose="020F0502020204030204" pitchFamily="34" charset="0"/>
                <a:ea typeface="Calibri" panose="020F0502020204030204" pitchFamily="34" charset="0"/>
              </a:rPr>
              <a:t> Not at this time</a:t>
            </a:r>
            <a:endParaRPr lang="en-US" sz="1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57189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4452" y="2438400"/>
            <a:ext cx="8292861" cy="3657600"/>
          </a:xfrm>
        </p:spPr>
        <p:txBody>
          <a:bodyPr>
            <a:noAutofit/>
          </a:bodyPr>
          <a:lstStyle/>
          <a:p>
            <a:pPr marL="0" indent="0">
              <a:spcBef>
                <a:spcPts val="600"/>
              </a:spcBef>
              <a:spcAft>
                <a:spcPts val="0"/>
              </a:spcAft>
              <a:buNone/>
            </a:pPr>
            <a:endParaRPr lang="en-US" sz="500" dirty="0" smtClean="0">
              <a:latin typeface="Arial Narrow" panose="020B0606020202030204" pitchFamily="34" charset="0"/>
              <a:cs typeface="Arial" panose="020B0604020202020204" pitchFamily="34" charset="0"/>
            </a:endParaRPr>
          </a:p>
          <a:p>
            <a:pPr>
              <a:spcBef>
                <a:spcPts val="600"/>
              </a:spcBef>
              <a:spcAft>
                <a:spcPts val="0"/>
              </a:spcAft>
            </a:pPr>
            <a:r>
              <a:rPr lang="en-US" sz="2400" dirty="0" smtClean="0">
                <a:latin typeface="Arial Narrow" panose="020B0606020202030204" pitchFamily="34" charset="0"/>
                <a:cs typeface="Arial" panose="020B0604020202020204" pitchFamily="34" charset="0"/>
              </a:rPr>
              <a:t>Transition </a:t>
            </a:r>
            <a:r>
              <a:rPr lang="en-US" sz="2400" dirty="0">
                <a:latin typeface="Arial Narrow" panose="020B0606020202030204" pitchFamily="34" charset="0"/>
                <a:cs typeface="Arial" panose="020B0604020202020204" pitchFamily="34" charset="0"/>
              </a:rPr>
              <a:t>from paper-based to electronic transactions</a:t>
            </a:r>
          </a:p>
          <a:p>
            <a:pPr>
              <a:spcBef>
                <a:spcPts val="600"/>
              </a:spcBef>
              <a:spcAft>
                <a:spcPts val="0"/>
              </a:spcAft>
            </a:pPr>
            <a:r>
              <a:rPr lang="en-US" sz="2400" dirty="0" smtClean="0">
                <a:latin typeface="Arial Narrow" panose="020B0606020202030204" pitchFamily="34" charset="0"/>
                <a:cs typeface="Arial" panose="020B0604020202020204" pitchFamily="34" charset="0"/>
              </a:rPr>
              <a:t>Provide </a:t>
            </a:r>
            <a:r>
              <a:rPr lang="en-US" sz="2400" dirty="0">
                <a:latin typeface="Arial Narrow" panose="020B0606020202030204" pitchFamily="34" charset="0"/>
                <a:cs typeface="Arial" panose="020B0604020202020204" pitchFamily="34" charset="0"/>
              </a:rPr>
              <a:t>full transparency and visibility into all P2P transactions from entry to payment (procure-to-pay!)</a:t>
            </a:r>
          </a:p>
          <a:p>
            <a:pPr>
              <a:spcBef>
                <a:spcPts val="600"/>
              </a:spcBef>
              <a:spcAft>
                <a:spcPts val="0"/>
              </a:spcAft>
            </a:pPr>
            <a:r>
              <a:rPr lang="en-US" sz="2400" dirty="0" smtClean="0">
                <a:latin typeface="Arial Narrow" panose="020B0606020202030204" pitchFamily="34" charset="0"/>
                <a:cs typeface="Arial" panose="020B0604020202020204" pitchFamily="34" charset="0"/>
              </a:rPr>
              <a:t>Streamline </a:t>
            </a:r>
            <a:r>
              <a:rPr lang="en-US" sz="2400" dirty="0">
                <a:latin typeface="Arial Narrow" panose="020B0606020202030204" pitchFamily="34" charset="0"/>
                <a:cs typeface="Arial" panose="020B0604020202020204" pitchFamily="34" charset="0"/>
              </a:rPr>
              <a:t>entry and approval activities to enable better internal controls</a:t>
            </a:r>
          </a:p>
          <a:p>
            <a:pPr>
              <a:spcBef>
                <a:spcPts val="600"/>
              </a:spcBef>
              <a:spcAft>
                <a:spcPts val="0"/>
              </a:spcAft>
            </a:pPr>
            <a:r>
              <a:rPr lang="en-US" sz="2400" dirty="0" smtClean="0">
                <a:latin typeface="Arial Narrow" panose="020B0606020202030204" pitchFamily="34" charset="0"/>
                <a:cs typeface="Arial" panose="020B0604020202020204" pitchFamily="34" charset="0"/>
              </a:rPr>
              <a:t>Standardize </a:t>
            </a:r>
            <a:r>
              <a:rPr lang="en-US" sz="2400" dirty="0">
                <a:latin typeface="Arial Narrow" panose="020B0606020202030204" pitchFamily="34" charset="0"/>
                <a:cs typeface="Arial" panose="020B0604020202020204" pitchFamily="34" charset="0"/>
              </a:rPr>
              <a:t>purchasing activity</a:t>
            </a:r>
          </a:p>
          <a:p>
            <a:pPr>
              <a:spcBef>
                <a:spcPts val="600"/>
              </a:spcBef>
              <a:spcAft>
                <a:spcPts val="0"/>
              </a:spcAft>
            </a:pPr>
            <a:r>
              <a:rPr lang="en-US" sz="2400" dirty="0" smtClean="0">
                <a:latin typeface="Arial Narrow" panose="020B0606020202030204" pitchFamily="34" charset="0"/>
                <a:cs typeface="Arial" panose="020B0604020202020204" pitchFamily="34" charset="0"/>
              </a:rPr>
              <a:t>Improve </a:t>
            </a:r>
            <a:r>
              <a:rPr lang="en-US" sz="2400" dirty="0">
                <a:latin typeface="Arial Narrow" panose="020B0606020202030204" pitchFamily="34" charset="0"/>
                <a:cs typeface="Arial" panose="020B0604020202020204" pitchFamily="34" charset="0"/>
              </a:rPr>
              <a:t>cycle and approval times</a:t>
            </a:r>
          </a:p>
          <a:p>
            <a:pPr>
              <a:spcBef>
                <a:spcPts val="600"/>
              </a:spcBef>
              <a:spcAft>
                <a:spcPts val="0"/>
              </a:spcAft>
            </a:pPr>
            <a:r>
              <a:rPr lang="en-US" sz="2400" dirty="0" smtClean="0">
                <a:latin typeface="Arial Narrow" panose="020B0606020202030204" pitchFamily="34" charset="0"/>
                <a:cs typeface="Arial" panose="020B0604020202020204" pitchFamily="34" charset="0"/>
              </a:rPr>
              <a:t>Enable </a:t>
            </a:r>
            <a:r>
              <a:rPr lang="en-US" sz="2400" dirty="0">
                <a:latin typeface="Arial Narrow" panose="020B0606020202030204" pitchFamily="34" charset="0"/>
                <a:cs typeface="Arial" panose="020B0604020202020204" pitchFamily="34" charset="0"/>
              </a:rPr>
              <a:t>data driven price negotiations and strategic </a:t>
            </a:r>
            <a:r>
              <a:rPr lang="en-US" sz="2400" dirty="0" smtClean="0">
                <a:latin typeface="Arial Narrow" panose="020B0606020202030204" pitchFamily="34" charset="0"/>
                <a:cs typeface="Arial" panose="020B0604020202020204" pitchFamily="34" charset="0"/>
              </a:rPr>
              <a:t>sourcing</a:t>
            </a:r>
          </a:p>
        </p:txBody>
      </p:sp>
      <p:sp>
        <p:nvSpPr>
          <p:cNvPr id="7" name="Title 1">
            <a:extLst>
              <a:ext uri="{FF2B5EF4-FFF2-40B4-BE49-F238E27FC236}">
                <a16:creationId xmlns:a16="http://schemas.microsoft.com/office/drawing/2014/main" id="{C281A16F-83CA-4969-8869-DBC85572D055}"/>
              </a:ext>
            </a:extLst>
          </p:cNvPr>
          <p:cNvSpPr txBox="1">
            <a:spLocks/>
          </p:cNvSpPr>
          <p:nvPr/>
        </p:nvSpPr>
        <p:spPr bwMode="auto">
          <a:xfrm>
            <a:off x="475938" y="38100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Procure to Pay Objectives</a:t>
            </a:r>
          </a:p>
        </p:txBody>
      </p:sp>
      <p:cxnSp>
        <p:nvCxnSpPr>
          <p:cNvPr id="9" name="Straight Connector 8">
            <a:extLst>
              <a:ext uri="{FF2B5EF4-FFF2-40B4-BE49-F238E27FC236}">
                <a16:creationId xmlns:a16="http://schemas.microsoft.com/office/drawing/2014/main" id="{B7721B49-C320-4D13-9DD7-387DF8878553}"/>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0" y="6400800"/>
            <a:ext cx="762000" cy="276999"/>
          </a:xfrm>
          <a:prstGeom prst="rect">
            <a:avLst/>
          </a:prstGeom>
          <a:noFill/>
        </p:spPr>
        <p:txBody>
          <a:bodyPr wrap="square" rtlCol="0">
            <a:spAutoFit/>
          </a:bodyPr>
          <a:lstStyle/>
          <a:p>
            <a:pPr algn="r"/>
            <a:r>
              <a:rPr lang="en-US" sz="1200" dirty="0">
                <a:solidFill>
                  <a:schemeClr val="bg1"/>
                </a:solidFill>
              </a:rPr>
              <a:t>4</a:t>
            </a:r>
          </a:p>
        </p:txBody>
      </p:sp>
      <p:pic>
        <p:nvPicPr>
          <p:cNvPr id="2" name="Picture 1"/>
          <p:cNvPicPr>
            <a:picLocks noChangeAspect="1"/>
          </p:cNvPicPr>
          <p:nvPr/>
        </p:nvPicPr>
        <p:blipFill>
          <a:blip r:embed="rId3"/>
          <a:stretch>
            <a:fillRect/>
          </a:stretch>
        </p:blipFill>
        <p:spPr>
          <a:xfrm>
            <a:off x="5904960" y="416404"/>
            <a:ext cx="2619375" cy="1743075"/>
          </a:xfrm>
          <a:prstGeom prst="rect">
            <a:avLst/>
          </a:prstGeom>
        </p:spPr>
      </p:pic>
    </p:spTree>
    <p:extLst>
      <p:ext uri="{BB962C8B-B14F-4D97-AF65-F5344CB8AC3E}">
        <p14:creationId xmlns:p14="http://schemas.microsoft.com/office/powerpoint/2010/main" val="3228606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81951175"/>
              </p:ext>
            </p:extLst>
          </p:nvPr>
        </p:nvGraphicFramePr>
        <p:xfrm>
          <a:off x="546339" y="-558801"/>
          <a:ext cx="8216661" cy="4597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562904" y="2743200"/>
            <a:ext cx="7958556" cy="3418942"/>
          </a:xfrm>
        </p:spPr>
        <p:txBody>
          <a:bodyPr>
            <a:noAutofit/>
          </a:bodyPr>
          <a:lstStyle/>
          <a:p>
            <a:r>
              <a:rPr lang="en-US" sz="2100" dirty="0" smtClean="0">
                <a:latin typeface="Arial Narrow" panose="020B0606020202030204" pitchFamily="34" charset="0"/>
                <a:cs typeface="Arial" panose="020B0604020202020204" pitchFamily="34" charset="0"/>
              </a:rPr>
              <a:t>June 11, 2018: Early Users - Workday </a:t>
            </a:r>
            <a:r>
              <a:rPr lang="en-US" sz="2100" dirty="0">
                <a:latin typeface="Arial Narrow" panose="020B0606020202030204" pitchFamily="34" charset="0"/>
                <a:cs typeface="Arial" panose="020B0604020202020204" pitchFamily="34" charset="0"/>
              </a:rPr>
              <a:t>for non-catalogue goods and services</a:t>
            </a:r>
          </a:p>
          <a:p>
            <a:pPr>
              <a:spcBef>
                <a:spcPts val="400"/>
              </a:spcBef>
            </a:pPr>
            <a:r>
              <a:rPr lang="en-US" sz="2100" dirty="0" smtClean="0">
                <a:latin typeface="Arial Narrow" panose="020B0606020202030204" pitchFamily="34" charset="0"/>
                <a:cs typeface="Arial" panose="020B0604020202020204" pitchFamily="34" charset="0"/>
              </a:rPr>
              <a:t>November 19, 2018: Adds </a:t>
            </a:r>
            <a:r>
              <a:rPr lang="en-US" sz="2100" dirty="0">
                <a:latin typeface="Arial Narrow" panose="020B0606020202030204" pitchFamily="34" charset="0"/>
                <a:cs typeface="Arial" panose="020B0604020202020204" pitchFamily="34" charset="0"/>
              </a:rPr>
              <a:t>Marketplace (Jaggaer) for creating shopping carts for catalogue items and purchase order </a:t>
            </a:r>
            <a:r>
              <a:rPr lang="en-US" sz="2100" dirty="0" smtClean="0">
                <a:latin typeface="Arial Narrow" panose="020B0606020202030204" pitchFamily="34" charset="0"/>
                <a:cs typeface="Arial" panose="020B0604020202020204" pitchFamily="34" charset="0"/>
              </a:rPr>
              <a:t>distribution (Amazon look and feel)</a:t>
            </a:r>
            <a:endParaRPr lang="en-US" sz="2100" dirty="0">
              <a:latin typeface="Arial Narrow" panose="020B0606020202030204" pitchFamily="34" charset="0"/>
              <a:cs typeface="Arial" panose="020B0604020202020204" pitchFamily="34" charset="0"/>
            </a:endParaRPr>
          </a:p>
          <a:p>
            <a:r>
              <a:rPr lang="en-US" sz="2100" dirty="0" smtClean="0">
                <a:latin typeface="Arial Narrow" panose="020B0606020202030204" pitchFamily="34" charset="0"/>
                <a:cs typeface="Arial" panose="020B0604020202020204" pitchFamily="34" charset="0"/>
              </a:rPr>
              <a:t>February 18, 2019: Pilot 1 – Add additional departments/users, refine P2P design</a:t>
            </a:r>
          </a:p>
          <a:p>
            <a:r>
              <a:rPr lang="en-US" sz="2100" dirty="0" smtClean="0">
                <a:latin typeface="Arial Narrow" panose="020B0606020202030204" pitchFamily="34" charset="0"/>
                <a:cs typeface="Arial" panose="020B0604020202020204" pitchFamily="34" charset="0"/>
              </a:rPr>
              <a:t>April 15,  2019: Pilot 2 – Add additional departments/users, refine P2P design</a:t>
            </a:r>
          </a:p>
          <a:p>
            <a:r>
              <a:rPr lang="en-US" sz="2100" dirty="0" smtClean="0">
                <a:latin typeface="Arial Narrow" panose="020B0606020202030204" pitchFamily="34" charset="0"/>
                <a:cs typeface="Arial" panose="020B0604020202020204" pitchFamily="34" charset="0"/>
              </a:rPr>
              <a:t>June/July 2019: Start phased roll out to remaining departments and users</a:t>
            </a:r>
            <a:endParaRPr lang="en-US" sz="2100" dirty="0">
              <a:latin typeface="Arial Narrow" panose="020B0606020202030204" pitchFamily="34" charset="0"/>
              <a:cs typeface="Arial" panose="020B0604020202020204" pitchFamily="34" charset="0"/>
            </a:endParaRPr>
          </a:p>
        </p:txBody>
      </p:sp>
      <p:sp>
        <p:nvSpPr>
          <p:cNvPr id="9" name="TextBox 8"/>
          <p:cNvSpPr txBox="1"/>
          <p:nvPr/>
        </p:nvSpPr>
        <p:spPr>
          <a:xfrm>
            <a:off x="466512" y="2174846"/>
            <a:ext cx="7832914" cy="338554"/>
          </a:xfrm>
          <a:prstGeom prst="rect">
            <a:avLst/>
          </a:prstGeom>
          <a:noFill/>
        </p:spPr>
        <p:txBody>
          <a:bodyPr wrap="none" rtlCol="0">
            <a:spAutoFit/>
          </a:bodyPr>
          <a:lstStyle/>
          <a:p>
            <a:pPr>
              <a:tabLst>
                <a:tab pos="2233613" algn="l"/>
                <a:tab pos="4119563" algn="l"/>
                <a:tab pos="5891213" algn="l"/>
              </a:tabLst>
            </a:pPr>
            <a:r>
              <a:rPr lang="en-US" sz="1600" dirty="0"/>
              <a:t>Nov 2017 - May 2018	June - Dec 2018	Feb - </a:t>
            </a:r>
            <a:r>
              <a:rPr lang="en-US" sz="1600" dirty="0" smtClean="0"/>
              <a:t>June </a:t>
            </a:r>
            <a:r>
              <a:rPr lang="en-US" sz="1600" dirty="0"/>
              <a:t>2019	</a:t>
            </a:r>
            <a:r>
              <a:rPr lang="en-US" sz="1600" dirty="0" smtClean="0"/>
              <a:t>July </a:t>
            </a:r>
            <a:r>
              <a:rPr lang="en-US" sz="1600" dirty="0"/>
              <a:t>- Dec 2019</a:t>
            </a:r>
          </a:p>
        </p:txBody>
      </p:sp>
      <p:sp>
        <p:nvSpPr>
          <p:cNvPr id="10" name="Title 1">
            <a:extLst>
              <a:ext uri="{FF2B5EF4-FFF2-40B4-BE49-F238E27FC236}">
                <a16:creationId xmlns:a16="http://schemas.microsoft.com/office/drawing/2014/main" id="{EE8EBB80-72B5-468D-9B85-9D3E7D0F1C1C}"/>
              </a:ext>
            </a:extLst>
          </p:cNvPr>
          <p:cNvSpPr txBox="1">
            <a:spLocks/>
          </p:cNvSpPr>
          <p:nvPr/>
        </p:nvSpPr>
        <p:spPr bwMode="auto">
          <a:xfrm>
            <a:off x="475938" y="38100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smtClean="0">
                <a:latin typeface="Arial Narrow" panose="020B0606020202030204" pitchFamily="34" charset="0"/>
              </a:rPr>
              <a:t>P2P Project </a:t>
            </a:r>
            <a:r>
              <a:rPr lang="en-US" sz="3600" kern="0" dirty="0">
                <a:latin typeface="Arial Narrow" panose="020B0606020202030204" pitchFamily="34" charset="0"/>
              </a:rPr>
              <a:t>Phases</a:t>
            </a:r>
          </a:p>
        </p:txBody>
      </p:sp>
      <p:cxnSp>
        <p:nvCxnSpPr>
          <p:cNvPr id="11" name="Straight Connector 10">
            <a:extLst>
              <a:ext uri="{FF2B5EF4-FFF2-40B4-BE49-F238E27FC236}">
                <a16:creationId xmlns:a16="http://schemas.microsoft.com/office/drawing/2014/main" id="{67919815-7523-42EE-BACB-7178139DC1CA}"/>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5</a:t>
            </a:r>
            <a:endParaRPr lang="en-US" sz="1200" dirty="0">
              <a:solidFill>
                <a:schemeClr val="bg1"/>
              </a:solidFill>
            </a:endParaRPr>
          </a:p>
        </p:txBody>
      </p:sp>
    </p:spTree>
    <p:extLst>
      <p:ext uri="{BB962C8B-B14F-4D97-AF65-F5344CB8AC3E}">
        <p14:creationId xmlns:p14="http://schemas.microsoft.com/office/powerpoint/2010/main" val="54718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9" y="152400"/>
            <a:ext cx="7645161" cy="613305"/>
          </a:xfrm>
        </p:spPr>
        <p:txBody>
          <a:bodyPr>
            <a:noAutofit/>
          </a:bodyPr>
          <a:lstStyle/>
          <a:p>
            <a:pPr algn="l"/>
            <a:r>
              <a:rPr lang="en-US" sz="3200" dirty="0" smtClean="0">
                <a:latin typeface="Arial Narrow" panose="020B0606020202030204" pitchFamily="34" charset="0"/>
              </a:rPr>
              <a:t>P2P Design Changes Based on Pilots</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85798" y="1073989"/>
            <a:ext cx="7772400" cy="5403011"/>
          </a:xfrm>
        </p:spPr>
        <p:txBody>
          <a:bodyPr>
            <a:normAutofit/>
          </a:bodyPr>
          <a:lstStyle/>
          <a:p>
            <a:r>
              <a:rPr lang="en-US" sz="2800" dirty="0" smtClean="0">
                <a:latin typeface="Arial Narrow" panose="020B0606020202030204" pitchFamily="34" charset="0"/>
                <a:cs typeface="Arial" panose="020B0604020202020204" pitchFamily="34" charset="0"/>
              </a:rPr>
              <a:t>Moving purchasing review and approval for requisitions after cost center manager approval</a:t>
            </a:r>
          </a:p>
          <a:p>
            <a:r>
              <a:rPr lang="en-US" sz="2800" dirty="0" smtClean="0">
                <a:latin typeface="Arial Narrow" panose="020B0606020202030204" pitchFamily="34" charset="0"/>
                <a:cs typeface="Arial" panose="020B0604020202020204" pitchFamily="34" charset="0"/>
              </a:rPr>
              <a:t>Removing purchasing review and approval completely for Supplier Invoice Requests</a:t>
            </a:r>
          </a:p>
          <a:p>
            <a:r>
              <a:rPr lang="en-US" sz="2800" dirty="0" smtClean="0">
                <a:latin typeface="Arial Narrow" panose="020B0606020202030204" pitchFamily="34" charset="0"/>
                <a:cs typeface="Arial" panose="020B0604020202020204" pitchFamily="34" charset="0"/>
              </a:rPr>
              <a:t>Additional validations for data entry screens</a:t>
            </a:r>
          </a:p>
          <a:p>
            <a:r>
              <a:rPr lang="en-US" sz="2800" dirty="0" smtClean="0">
                <a:latin typeface="Arial Narrow" panose="020B0606020202030204" pitchFamily="34" charset="0"/>
                <a:cs typeface="Arial" panose="020B0604020202020204" pitchFamily="34" charset="0"/>
              </a:rPr>
              <a:t>Provisioning initiators at the cost center level rather than FAO level</a:t>
            </a:r>
          </a:p>
          <a:p>
            <a:r>
              <a:rPr lang="en-US" sz="2800" dirty="0" smtClean="0">
                <a:latin typeface="Arial Narrow" panose="020B0606020202030204" pitchFamily="34" charset="0"/>
                <a:cs typeface="Arial" panose="020B0604020202020204" pitchFamily="34" charset="0"/>
              </a:rPr>
              <a:t>Implementing a minimal threshold for purchase requisition and change orders where approvals aren’t required (except for Warner, ESM, SON, and MAG) </a:t>
            </a:r>
          </a:p>
          <a:p>
            <a:endParaRPr lang="en-US" sz="2800" dirty="0" smtClean="0"/>
          </a:p>
          <a:p>
            <a:pPr marL="0" indent="0">
              <a:buNone/>
            </a:pPr>
            <a:endParaRPr lang="en-US" sz="2800" dirty="0">
              <a:solidFill>
                <a:srgbClr val="FF0000"/>
              </a:solidFill>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ctr"/>
            <a:fld id="{47A92A00-8AB7-48A9-9CA3-0FA8430D4830}" type="slidenum">
              <a:rPr lang="en-US" sz="1200" smtClean="0">
                <a:solidFill>
                  <a:schemeClr val="bg1"/>
                </a:solidFill>
              </a:rPr>
              <a:pPr algn="ctr"/>
              <a:t>6</a:t>
            </a:fld>
            <a:endParaRPr lang="en-US" sz="1200" dirty="0">
              <a:solidFill>
                <a:schemeClr val="bg1"/>
              </a:solidFill>
            </a:endParaRP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06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475938" y="381000"/>
            <a:ext cx="8376172"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smtClean="0">
                <a:latin typeface="Arial Narrow" panose="020B0606020202030204" pitchFamily="34" charset="0"/>
              </a:rPr>
              <a:t>P2P Design Changes Based On Pilots</a:t>
            </a:r>
            <a:endParaRPr lang="en-US" sz="4000" kern="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7</a:t>
            </a:r>
            <a:endParaRPr lang="en-US" sz="1200" dirty="0">
              <a:solidFill>
                <a:schemeClr val="bg1"/>
              </a:solidFill>
            </a:endParaRPr>
          </a:p>
        </p:txBody>
      </p:sp>
      <p:pic>
        <p:nvPicPr>
          <p:cNvPr id="2" name="Picture 1"/>
          <p:cNvPicPr>
            <a:picLocks noChangeAspect="1"/>
          </p:cNvPicPr>
          <p:nvPr/>
        </p:nvPicPr>
        <p:blipFill>
          <a:blip r:embed="rId3"/>
          <a:stretch>
            <a:fillRect/>
          </a:stretch>
        </p:blipFill>
        <p:spPr>
          <a:xfrm>
            <a:off x="304800" y="1371600"/>
            <a:ext cx="8668062" cy="2810348"/>
          </a:xfrm>
          <a:prstGeom prst="rect">
            <a:avLst/>
          </a:prstGeom>
        </p:spPr>
      </p:pic>
    </p:spTree>
    <p:extLst>
      <p:ext uri="{BB962C8B-B14F-4D97-AF65-F5344CB8AC3E}">
        <p14:creationId xmlns:p14="http://schemas.microsoft.com/office/powerpoint/2010/main" val="1171539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F8E6A-F314-441F-A12C-0E1B18E20DD5}"/>
              </a:ext>
            </a:extLst>
          </p:cNvPr>
          <p:cNvSpPr txBox="1">
            <a:spLocks/>
          </p:cNvSpPr>
          <p:nvPr/>
        </p:nvSpPr>
        <p:spPr bwMode="auto">
          <a:xfrm>
            <a:off x="460375" y="423439"/>
            <a:ext cx="8376172"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smtClean="0">
                <a:latin typeface="Arial Narrow" panose="020B0606020202030204" pitchFamily="34" charset="0"/>
              </a:rPr>
              <a:t>Pilot 2 Participants</a:t>
            </a:r>
          </a:p>
        </p:txBody>
      </p:sp>
      <p:cxnSp>
        <p:nvCxnSpPr>
          <p:cNvPr id="7" name="Straight Connector 6">
            <a:extLst>
              <a:ext uri="{FF2B5EF4-FFF2-40B4-BE49-F238E27FC236}">
                <a16:creationId xmlns:a16="http://schemas.microsoft.com/office/drawing/2014/main" id="{7BA0F9F0-8D8D-4C85-8DDA-16215A77E3BB}"/>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0" y="6400800"/>
            <a:ext cx="762000" cy="276999"/>
          </a:xfrm>
          <a:prstGeom prst="rect">
            <a:avLst/>
          </a:prstGeom>
          <a:noFill/>
        </p:spPr>
        <p:txBody>
          <a:bodyPr wrap="square" rtlCol="0">
            <a:spAutoFit/>
          </a:bodyPr>
          <a:lstStyle/>
          <a:p>
            <a:pPr algn="r"/>
            <a:r>
              <a:rPr lang="en-US" sz="1200" dirty="0">
                <a:solidFill>
                  <a:schemeClr val="bg1"/>
                </a:solidFill>
              </a:rPr>
              <a:t>1</a:t>
            </a:r>
            <a:r>
              <a:rPr lang="en-US" sz="1200" dirty="0" smtClean="0">
                <a:solidFill>
                  <a:schemeClr val="bg1"/>
                </a:solidFill>
              </a:rPr>
              <a:t>0</a:t>
            </a:r>
            <a:endParaRPr lang="en-US" sz="1200" dirty="0">
              <a:solidFill>
                <a:schemeClr val="bg1"/>
              </a:solidFill>
            </a:endParaRPr>
          </a:p>
        </p:txBody>
      </p:sp>
      <p:sp>
        <p:nvSpPr>
          <p:cNvPr id="2" name="AutoShape 2" descr="Image result for particip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5181600" y="2514600"/>
            <a:ext cx="3321704" cy="1949942"/>
          </a:xfrm>
          <a:prstGeom prst="rect">
            <a:avLst/>
          </a:prstGeom>
        </p:spPr>
      </p:pic>
      <p:sp>
        <p:nvSpPr>
          <p:cNvPr id="4" name="TextBox 3"/>
          <p:cNvSpPr txBox="1"/>
          <p:nvPr/>
        </p:nvSpPr>
        <p:spPr>
          <a:xfrm>
            <a:off x="685800" y="1371600"/>
            <a:ext cx="4343400" cy="4370427"/>
          </a:xfrm>
          <a:prstGeom prst="rect">
            <a:avLst/>
          </a:prstGeom>
          <a:noFill/>
        </p:spPr>
        <p:txBody>
          <a:bodyPr wrap="square" rtlCol="0">
            <a:spAutoFit/>
          </a:bodyPr>
          <a:lstStyle/>
          <a:p>
            <a:r>
              <a:rPr lang="en-US" b="1" u="sng" dirty="0">
                <a:latin typeface="Arial Narrow" panose="020B0606020202030204" pitchFamily="34" charset="0"/>
              </a:rPr>
              <a:t>Pilot 2 – Wave 1 Go-Live 4/15/19</a:t>
            </a:r>
            <a:endParaRPr lang="en-US"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Advancement</a:t>
            </a:r>
          </a:p>
          <a:p>
            <a:pPr marL="285750" lvl="0" indent="-285750">
              <a:buFont typeface="Arial" panose="020B0604020202020204" pitchFamily="34" charset="0"/>
              <a:buChar char="•"/>
            </a:pPr>
            <a:r>
              <a:rPr lang="en-US" sz="1400" dirty="0">
                <a:latin typeface="Arial Narrow" panose="020B0606020202030204" pitchFamily="34" charset="0"/>
              </a:rPr>
              <a:t>Athletics and Recreation</a:t>
            </a:r>
          </a:p>
          <a:p>
            <a:pPr marL="285750" lvl="0" indent="-285750">
              <a:buFont typeface="Arial" panose="020B0604020202020204" pitchFamily="34" charset="0"/>
              <a:buChar char="•"/>
            </a:pPr>
            <a:r>
              <a:rPr lang="en-US" sz="1400" dirty="0">
                <a:latin typeface="Arial Narrow" panose="020B0606020202030204" pitchFamily="34" charset="0"/>
              </a:rPr>
              <a:t>Cancer Center – remaining FAO’s not included in Pilot 1</a:t>
            </a:r>
          </a:p>
          <a:p>
            <a:pPr marL="285750" lvl="0" indent="-285750">
              <a:buFont typeface="Arial" panose="020B0604020202020204" pitchFamily="34" charset="0"/>
              <a:buChar char="•"/>
            </a:pPr>
            <a:r>
              <a:rPr lang="en-US" sz="1400" dirty="0">
                <a:latin typeface="Arial Narrow" panose="020B0606020202030204" pitchFamily="34" charset="0"/>
              </a:rPr>
              <a:t>Center for Entrepreneurship</a:t>
            </a:r>
          </a:p>
          <a:p>
            <a:pPr marL="285750" lvl="0" indent="-285750">
              <a:buFont typeface="Arial" panose="020B0604020202020204" pitchFamily="34" charset="0"/>
              <a:buChar char="•"/>
            </a:pPr>
            <a:r>
              <a:rPr lang="en-US" sz="1400" dirty="0">
                <a:latin typeface="Arial Narrow" panose="020B0606020202030204" pitchFamily="34" charset="0"/>
              </a:rPr>
              <a:t>School of Nursing – Remaining FAO’s not included in Pilot 1</a:t>
            </a:r>
          </a:p>
          <a:p>
            <a:pPr marL="285750" lvl="0" indent="-285750">
              <a:buFont typeface="Arial" panose="020B0604020202020204" pitchFamily="34" charset="0"/>
              <a:buChar char="•"/>
            </a:pPr>
            <a:r>
              <a:rPr lang="en-US" sz="1400" dirty="0">
                <a:latin typeface="Arial Narrow" panose="020B0606020202030204" pitchFamily="34" charset="0"/>
              </a:rPr>
              <a:t>Memorial Art Gallery</a:t>
            </a:r>
          </a:p>
          <a:p>
            <a:pPr marL="285750" lvl="0" indent="-285750">
              <a:buFont typeface="Arial" panose="020B0604020202020204" pitchFamily="34" charset="0"/>
              <a:buChar char="•"/>
            </a:pPr>
            <a:r>
              <a:rPr lang="en-US" sz="1400" dirty="0">
                <a:latin typeface="Arial Narrow" panose="020B0606020202030204" pitchFamily="34" charset="0"/>
              </a:rPr>
              <a:t>University General</a:t>
            </a:r>
          </a:p>
          <a:p>
            <a:pPr marL="285750" lvl="0" indent="-285750">
              <a:buFont typeface="Arial" panose="020B0604020202020204" pitchFamily="34" charset="0"/>
              <a:buChar char="•"/>
            </a:pPr>
            <a:r>
              <a:rPr lang="en-US" sz="1400" dirty="0">
                <a:latin typeface="Arial Narrow" panose="020B0606020202030204" pitchFamily="34" charset="0"/>
              </a:rPr>
              <a:t>Warner School</a:t>
            </a:r>
          </a:p>
          <a:p>
            <a:endParaRPr lang="en-US" b="1" u="sng" dirty="0" smtClean="0">
              <a:latin typeface="Arial Narrow" panose="020B0606020202030204" pitchFamily="34" charset="0"/>
            </a:endParaRPr>
          </a:p>
          <a:p>
            <a:r>
              <a:rPr lang="en-US" b="1" u="sng" dirty="0" smtClean="0">
                <a:latin typeface="Arial Narrow" panose="020B0606020202030204" pitchFamily="34" charset="0"/>
              </a:rPr>
              <a:t>Pilot </a:t>
            </a:r>
            <a:r>
              <a:rPr lang="en-US" b="1" u="sng" dirty="0">
                <a:latin typeface="Arial Narrow" panose="020B0606020202030204" pitchFamily="34" charset="0"/>
              </a:rPr>
              <a:t>2 – Wave 2 Go-Live 4/22/19</a:t>
            </a:r>
            <a:endParaRPr lang="en-US"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Biochemistry and Biophysics</a:t>
            </a:r>
          </a:p>
          <a:p>
            <a:pPr marL="285750" lvl="0" indent="-285750">
              <a:buFont typeface="Arial" panose="020B0604020202020204" pitchFamily="34" charset="0"/>
              <a:buChar char="•"/>
            </a:pPr>
            <a:r>
              <a:rPr lang="en-US" sz="1400" dirty="0">
                <a:latin typeface="Arial Narrow" panose="020B0606020202030204" pitchFamily="34" charset="0"/>
              </a:rPr>
              <a:t>Biomedical Engineering</a:t>
            </a:r>
          </a:p>
          <a:p>
            <a:pPr marL="285750" lvl="0" indent="-285750">
              <a:buFont typeface="Arial" panose="020B0604020202020204" pitchFamily="34" charset="0"/>
              <a:buChar char="•"/>
            </a:pPr>
            <a:r>
              <a:rPr lang="en-US" sz="1400" dirty="0">
                <a:latin typeface="Arial Narrow" panose="020B0606020202030204" pitchFamily="34" charset="0"/>
              </a:rPr>
              <a:t>Earth and Environmental Science</a:t>
            </a:r>
          </a:p>
          <a:p>
            <a:pPr marL="285750" lvl="0" indent="-285750">
              <a:buFont typeface="Arial" panose="020B0604020202020204" pitchFamily="34" charset="0"/>
              <a:buChar char="•"/>
            </a:pPr>
            <a:r>
              <a:rPr lang="en-US" sz="1400" dirty="0">
                <a:latin typeface="Arial Narrow" panose="020B0606020202030204" pitchFamily="34" charset="0"/>
              </a:rPr>
              <a:t>Eastman Institute of Oral Health (EIOH)</a:t>
            </a:r>
          </a:p>
          <a:p>
            <a:pPr marL="285750" lvl="0" indent="-285750">
              <a:buFont typeface="Arial" panose="020B0604020202020204" pitchFamily="34" charset="0"/>
              <a:buChar char="•"/>
            </a:pPr>
            <a:r>
              <a:rPr lang="en-US" sz="1400" dirty="0">
                <a:latin typeface="Arial Narrow" panose="020B0606020202030204" pitchFamily="34" charset="0"/>
              </a:rPr>
              <a:t>Electrical and Computer Engineering</a:t>
            </a:r>
          </a:p>
          <a:p>
            <a:pPr marL="285750" lvl="0" indent="-285750">
              <a:buFont typeface="Arial" panose="020B0604020202020204" pitchFamily="34" charset="0"/>
              <a:buChar char="•"/>
            </a:pPr>
            <a:r>
              <a:rPr lang="en-US" sz="1400" dirty="0">
                <a:latin typeface="Arial Narrow" panose="020B0606020202030204" pitchFamily="34" charset="0"/>
              </a:rPr>
              <a:t>Radiation Oncology</a:t>
            </a:r>
          </a:p>
          <a:p>
            <a:pPr marL="285750" lvl="0" indent="-285750">
              <a:buFont typeface="Arial" panose="020B0604020202020204" pitchFamily="34" charset="0"/>
              <a:buChar char="•"/>
            </a:pPr>
            <a:r>
              <a:rPr lang="en-US" sz="1400" dirty="0">
                <a:latin typeface="Arial Narrow" panose="020B0606020202030204" pitchFamily="34" charset="0"/>
              </a:rPr>
              <a:t>Student Health Insurance Plan (University Health Services Student Program)</a:t>
            </a:r>
          </a:p>
        </p:txBody>
      </p:sp>
    </p:spTree>
    <p:extLst>
      <p:ext uri="{BB962C8B-B14F-4D97-AF65-F5344CB8AC3E}">
        <p14:creationId xmlns:p14="http://schemas.microsoft.com/office/powerpoint/2010/main" val="3400313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F8E6A-F314-441F-A12C-0E1B18E20DD5}"/>
              </a:ext>
            </a:extLst>
          </p:cNvPr>
          <p:cNvSpPr txBox="1">
            <a:spLocks/>
          </p:cNvSpPr>
          <p:nvPr/>
        </p:nvSpPr>
        <p:spPr bwMode="auto">
          <a:xfrm>
            <a:off x="460375" y="423439"/>
            <a:ext cx="8376172"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smtClean="0">
                <a:latin typeface="Arial Narrow" panose="020B0606020202030204" pitchFamily="34" charset="0"/>
              </a:rPr>
              <a:t>UR Procurement Update</a:t>
            </a:r>
          </a:p>
        </p:txBody>
      </p:sp>
      <p:cxnSp>
        <p:nvCxnSpPr>
          <p:cNvPr id="7" name="Straight Connector 6">
            <a:extLst>
              <a:ext uri="{FF2B5EF4-FFF2-40B4-BE49-F238E27FC236}">
                <a16:creationId xmlns:a16="http://schemas.microsoft.com/office/drawing/2014/main" id="{7BA0F9F0-8D8D-4C85-8DDA-16215A77E3BB}"/>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11</a:t>
            </a:r>
            <a:endParaRPr lang="en-US" sz="1200" dirty="0">
              <a:solidFill>
                <a:schemeClr val="bg1"/>
              </a:solidFill>
            </a:endParaRPr>
          </a:p>
        </p:txBody>
      </p:sp>
      <p:sp>
        <p:nvSpPr>
          <p:cNvPr id="2" name="AutoShape 2" descr="Image result for particip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59279" y="1265948"/>
            <a:ext cx="5536721" cy="4801314"/>
          </a:xfrm>
          <a:prstGeom prst="rect">
            <a:avLst/>
          </a:prstGeom>
        </p:spPr>
        <p:txBody>
          <a:bodyPr wrap="square">
            <a:spAutoFit/>
          </a:bodyPr>
          <a:lstStyle/>
          <a:p>
            <a:pPr lvl="0">
              <a:spcBef>
                <a:spcPts val="0"/>
              </a:spcBef>
              <a:spcAft>
                <a:spcPts val="0"/>
              </a:spcAft>
              <a:tabLst>
                <a:tab pos="2800350" algn="r"/>
                <a:tab pos="3889375" algn="r"/>
              </a:tabLst>
              <a:defRPr/>
            </a:pPr>
            <a:endParaRPr lang="en-US" b="1" u="sng" kern="0" dirty="0" smtClean="0">
              <a:latin typeface="Arial Narrow" panose="020B0606020202030204" pitchFamily="34" charset="0"/>
              <a:cs typeface="Calibri" panose="020F0502020204030204" pitchFamily="34" charset="0"/>
            </a:endParaRPr>
          </a:p>
          <a:p>
            <a:pPr lvl="0">
              <a:spcBef>
                <a:spcPts val="0"/>
              </a:spcBef>
              <a:spcAft>
                <a:spcPts val="0"/>
              </a:spcAft>
              <a:tabLst>
                <a:tab pos="2800350" algn="r"/>
                <a:tab pos="3889375" algn="r"/>
              </a:tabLst>
              <a:defRPr/>
            </a:pPr>
            <a:endParaRPr lang="en-US" b="1" u="sng" kern="0" dirty="0">
              <a:latin typeface="Arial Narrow" panose="020B0606020202030204" pitchFamily="34" charset="0"/>
              <a:cs typeface="Calibri" panose="020F0502020204030204" pitchFamily="34" charset="0"/>
            </a:endParaRPr>
          </a:p>
          <a:p>
            <a:pPr lvl="0">
              <a:spcBef>
                <a:spcPts val="0"/>
              </a:spcBef>
              <a:spcAft>
                <a:spcPts val="0"/>
              </a:spcAft>
              <a:tabLst>
                <a:tab pos="2800350" algn="r"/>
                <a:tab pos="3889375" algn="r"/>
              </a:tabLst>
              <a:defRPr/>
            </a:pPr>
            <a:r>
              <a:rPr lang="en-US" b="1" u="sng" kern="0" dirty="0">
                <a:latin typeface="Arial Narrow" panose="020B0606020202030204" pitchFamily="34" charset="0"/>
                <a:cs typeface="Calibri" panose="020F0502020204030204" pitchFamily="34" charset="0"/>
              </a:rPr>
              <a:t>Requisitions  </a:t>
            </a:r>
            <a:r>
              <a:rPr lang="en-US" b="1" kern="0" dirty="0">
                <a:latin typeface="Arial Narrow" panose="020B0606020202030204" pitchFamily="34" charset="0"/>
                <a:cs typeface="Calibri" panose="020F0502020204030204" pitchFamily="34" charset="0"/>
              </a:rPr>
              <a:t> </a:t>
            </a:r>
            <a:r>
              <a:rPr lang="en-US" b="1" kern="0" dirty="0" smtClean="0">
                <a:latin typeface="Arial Narrow" panose="020B0606020202030204" pitchFamily="34" charset="0"/>
                <a:cs typeface="Calibri" panose="020F0502020204030204" pitchFamily="34" charset="0"/>
              </a:rPr>
              <a:t>-- </a:t>
            </a:r>
            <a:r>
              <a:rPr lang="en-US" b="1" kern="0" dirty="0" err="1" smtClean="0">
                <a:latin typeface="Arial Narrow" panose="020B0606020202030204" pitchFamily="34" charset="0"/>
                <a:cs typeface="Calibri" panose="020F0502020204030204" pitchFamily="34" charset="0"/>
              </a:rPr>
              <a:t>Avg</a:t>
            </a:r>
            <a:r>
              <a:rPr lang="en-US" b="1" kern="0" dirty="0" smtClean="0">
                <a:latin typeface="Arial Narrow" panose="020B0606020202030204" pitchFamily="34" charset="0"/>
                <a:cs typeface="Calibri" panose="020F0502020204030204" pitchFamily="34" charset="0"/>
              </a:rPr>
              <a:t> TAT 2.58 Days</a:t>
            </a:r>
          </a:p>
          <a:p>
            <a:pPr lvl="0">
              <a:spcBef>
                <a:spcPts val="0"/>
              </a:spcBef>
              <a:spcAft>
                <a:spcPts val="0"/>
              </a:spcAft>
              <a:tabLst>
                <a:tab pos="2800350" algn="r"/>
                <a:tab pos="3889375" algn="r"/>
              </a:tabLst>
              <a:defRPr/>
            </a:pPr>
            <a:r>
              <a:rPr lang="en-US" b="1" kern="0" dirty="0">
                <a:latin typeface="Arial Narrow" panose="020B0606020202030204" pitchFamily="34" charset="0"/>
                <a:cs typeface="Calibri" panose="020F0502020204030204" pitchFamily="34" charset="0"/>
              </a:rPr>
              <a:t>	</a:t>
            </a:r>
            <a:endParaRPr lang="en-US" b="1" kern="0" dirty="0" smtClean="0">
              <a:latin typeface="Arial Narrow" panose="020B0606020202030204" pitchFamily="34" charset="0"/>
              <a:cs typeface="Calibri" panose="020F0502020204030204" pitchFamily="34" charset="0"/>
            </a:endParaRPr>
          </a:p>
          <a:p>
            <a:pPr lvl="0">
              <a:spcBef>
                <a:spcPts val="0"/>
              </a:spcBef>
              <a:spcAft>
                <a:spcPts val="0"/>
              </a:spcAft>
              <a:tabLst>
                <a:tab pos="2800350" algn="r"/>
                <a:tab pos="3889375" algn="r"/>
              </a:tabLst>
              <a:defRPr/>
            </a:pPr>
            <a:r>
              <a:rPr lang="en-US" b="1" kern="0" dirty="0">
                <a:latin typeface="Arial Narrow" panose="020B0606020202030204" pitchFamily="34" charset="0"/>
                <a:cs typeface="Calibri" panose="020F0502020204030204" pitchFamily="34" charset="0"/>
              </a:rPr>
              <a:t>	</a:t>
            </a:r>
            <a:r>
              <a:rPr lang="en-US" b="1" u="sng" kern="0" dirty="0" smtClean="0">
                <a:latin typeface="Arial Narrow" panose="020B0606020202030204" pitchFamily="34" charset="0"/>
                <a:cs typeface="Calibri" panose="020F0502020204030204" pitchFamily="34" charset="0"/>
              </a:rPr>
              <a:t>Week 39</a:t>
            </a:r>
            <a:r>
              <a:rPr lang="en-US" b="1" kern="0" dirty="0" smtClean="0">
                <a:latin typeface="Arial Narrow" panose="020B0606020202030204" pitchFamily="34" charset="0"/>
                <a:cs typeface="Calibri" panose="020F0502020204030204" pitchFamily="34" charset="0"/>
              </a:rPr>
              <a:t>            	</a:t>
            </a:r>
            <a:r>
              <a:rPr lang="en-US" b="1" u="sng" kern="0" dirty="0" smtClean="0">
                <a:latin typeface="Arial Narrow" panose="020B0606020202030204" pitchFamily="34" charset="0"/>
                <a:cs typeface="Calibri" panose="020F0502020204030204" pitchFamily="34" charset="0"/>
              </a:rPr>
              <a:t>Total</a:t>
            </a:r>
            <a:r>
              <a:rPr lang="en-US" kern="0" dirty="0">
                <a:latin typeface="Arial Narrow" panose="020B0606020202030204" pitchFamily="34" charset="0"/>
                <a:cs typeface="Calibri" panose="020F0502020204030204" pitchFamily="34" charset="0"/>
              </a:rPr>
              <a:t>	</a:t>
            </a:r>
            <a:endParaRPr lang="en-US" kern="0" dirty="0" smtClean="0">
              <a:latin typeface="Arial Narrow" panose="020B0606020202030204" pitchFamily="34" charset="0"/>
              <a:cs typeface="Calibri" panose="020F0502020204030204" pitchFamily="34" charset="0"/>
            </a:endParaRPr>
          </a:p>
          <a:p>
            <a:pPr lvl="0">
              <a:spcBef>
                <a:spcPts val="0"/>
              </a:spcBef>
              <a:spcAft>
                <a:spcPts val="0"/>
              </a:spcAft>
              <a:tabLst>
                <a:tab pos="2800350" algn="r"/>
                <a:tab pos="3889375" algn="r"/>
              </a:tabLst>
              <a:defRPr/>
            </a:pPr>
            <a:r>
              <a:rPr lang="en-US" kern="0" dirty="0">
                <a:latin typeface="Arial Narrow" panose="020B0606020202030204" pitchFamily="34" charset="0"/>
                <a:cs typeface="Calibri" panose="020F0502020204030204" pitchFamily="34" charset="0"/>
              </a:rPr>
              <a:t> </a:t>
            </a:r>
            <a:r>
              <a:rPr lang="en-US" kern="0" dirty="0" smtClean="0">
                <a:latin typeface="Arial Narrow" panose="020B0606020202030204" pitchFamily="34" charset="0"/>
                <a:cs typeface="Calibri" panose="020F0502020204030204" pitchFamily="34" charset="0"/>
              </a:rPr>
              <a:t>  New                                     78           	1,066</a:t>
            </a:r>
            <a:endParaRPr lang="en-US" kern="0" dirty="0">
              <a:latin typeface="Arial Narrow" panose="020B0606020202030204" pitchFamily="34" charset="0"/>
              <a:cs typeface="Calibri" panose="020F0502020204030204" pitchFamily="34" charset="0"/>
            </a:endParaRPr>
          </a:p>
          <a:p>
            <a:pPr marL="0" lvl="2" indent="174625">
              <a:spcBef>
                <a:spcPts val="0"/>
              </a:spcBef>
              <a:spcAft>
                <a:spcPts val="0"/>
              </a:spcAft>
              <a:tabLst>
                <a:tab pos="2686050" algn="r"/>
                <a:tab pos="3889375" algn="r"/>
              </a:tabLst>
              <a:defRPr/>
            </a:pPr>
            <a:r>
              <a:rPr lang="en-US" kern="0" dirty="0" smtClean="0">
                <a:latin typeface="Arial Narrow" panose="020B0606020202030204" pitchFamily="34" charset="0"/>
                <a:cs typeface="Calibri" panose="020F0502020204030204" pitchFamily="34" charset="0"/>
              </a:rPr>
              <a:t>Completed                           65              1,017</a:t>
            </a:r>
            <a:endParaRPr lang="en-US" kern="0" dirty="0">
              <a:latin typeface="Arial Narrow" panose="020B0606020202030204" pitchFamily="34" charset="0"/>
              <a:cs typeface="Calibri" panose="020F0502020204030204" pitchFamily="34" charset="0"/>
            </a:endParaRPr>
          </a:p>
          <a:p>
            <a:pPr marL="0" lvl="2" indent="174625">
              <a:spcBef>
                <a:spcPts val="0"/>
              </a:spcBef>
              <a:spcAft>
                <a:spcPts val="0"/>
              </a:spcAft>
              <a:tabLst>
                <a:tab pos="2686050" algn="r"/>
                <a:tab pos="3889375" algn="r"/>
              </a:tabLst>
              <a:defRPr/>
            </a:pPr>
            <a:r>
              <a:rPr lang="en-US" kern="0" dirty="0" smtClean="0">
                <a:latin typeface="Arial Narrow" panose="020B0606020202030204" pitchFamily="34" charset="0"/>
                <a:cs typeface="Calibri" panose="020F0502020204030204" pitchFamily="34" charset="0"/>
              </a:rPr>
              <a:t>In process/Draft                   52                   52</a:t>
            </a:r>
            <a:endParaRPr lang="en-US" kern="0" dirty="0">
              <a:latin typeface="Arial Narrow" panose="020B0606020202030204" pitchFamily="34" charset="0"/>
              <a:cs typeface="Calibri" panose="020F0502020204030204" pitchFamily="34" charset="0"/>
            </a:endParaRPr>
          </a:p>
          <a:p>
            <a:pPr marL="0" lvl="2" indent="174625">
              <a:spcBef>
                <a:spcPts val="0"/>
              </a:spcBef>
              <a:spcAft>
                <a:spcPts val="0"/>
              </a:spcAft>
              <a:tabLst>
                <a:tab pos="2686050" algn="r"/>
                <a:tab pos="3889375" algn="r"/>
              </a:tabLst>
              <a:defRPr/>
            </a:pPr>
            <a:r>
              <a:rPr lang="en-US" kern="0" dirty="0">
                <a:latin typeface="Arial Narrow" panose="020B0606020202030204" pitchFamily="34" charset="0"/>
                <a:cs typeface="Calibri" panose="020F0502020204030204" pitchFamily="34" charset="0"/>
              </a:rPr>
              <a:t>Cancelled /Denied	</a:t>
            </a:r>
            <a:r>
              <a:rPr lang="en-US" kern="0" dirty="0" smtClean="0">
                <a:latin typeface="Arial Narrow" panose="020B0606020202030204" pitchFamily="34" charset="0"/>
                <a:cs typeface="Calibri" panose="020F0502020204030204" pitchFamily="34" charset="0"/>
              </a:rPr>
              <a:t>                 0                   52 </a:t>
            </a:r>
          </a:p>
          <a:p>
            <a:pPr marL="0" lvl="2" indent="174625">
              <a:spcBef>
                <a:spcPts val="0"/>
              </a:spcBef>
              <a:spcAft>
                <a:spcPts val="0"/>
              </a:spcAft>
              <a:tabLst>
                <a:tab pos="2686050" algn="r"/>
                <a:tab pos="3889375" algn="r"/>
              </a:tabLst>
              <a:defRPr/>
            </a:pPr>
            <a:r>
              <a:rPr lang="en-US" kern="0" dirty="0" smtClean="0">
                <a:latin typeface="Arial Narrow" panose="020B0606020202030204" pitchFamily="34" charset="0"/>
                <a:cs typeface="Calibri" panose="020F0502020204030204" pitchFamily="34" charset="0"/>
              </a:rPr>
              <a:t>	</a:t>
            </a:r>
            <a:endParaRPr lang="en-US" kern="0" dirty="0">
              <a:latin typeface="Arial Narrow" panose="020B0606020202030204" pitchFamily="34" charset="0"/>
              <a:cs typeface="Calibri" panose="020F0502020204030204" pitchFamily="34" charset="0"/>
            </a:endParaRPr>
          </a:p>
          <a:p>
            <a:pPr marL="0" lvl="2">
              <a:spcBef>
                <a:spcPts val="0"/>
              </a:spcBef>
              <a:spcAft>
                <a:spcPts val="0"/>
              </a:spcAft>
              <a:tabLst>
                <a:tab pos="2686050" algn="r"/>
                <a:tab pos="3889375" algn="r"/>
              </a:tabLst>
              <a:defRPr/>
            </a:pPr>
            <a:r>
              <a:rPr lang="en-US" b="1" u="sng" kern="0" dirty="0">
                <a:latin typeface="Arial Narrow" panose="020B0606020202030204" pitchFamily="34" charset="0"/>
                <a:cs typeface="Calibri" panose="020F0502020204030204" pitchFamily="34" charset="0"/>
              </a:rPr>
              <a:t>Supplier Invoice Request (SIRs</a:t>
            </a:r>
            <a:r>
              <a:rPr lang="en-US" b="1" kern="0" dirty="0">
                <a:latin typeface="Arial Narrow" panose="020B0606020202030204" pitchFamily="34" charset="0"/>
                <a:cs typeface="Calibri" panose="020F0502020204030204" pitchFamily="34" charset="0"/>
              </a:rPr>
              <a:t>)   </a:t>
            </a:r>
            <a:r>
              <a:rPr lang="en-US" b="1" kern="0" dirty="0" smtClean="0">
                <a:latin typeface="Arial Narrow" panose="020B0606020202030204" pitchFamily="34" charset="0"/>
                <a:cs typeface="Calibri" panose="020F0502020204030204" pitchFamily="34" charset="0"/>
              </a:rPr>
              <a:t>--  </a:t>
            </a:r>
            <a:r>
              <a:rPr lang="en-US" b="1" kern="0" dirty="0">
                <a:latin typeface="Arial Narrow" panose="020B0606020202030204" pitchFamily="34" charset="0"/>
                <a:cs typeface="Calibri" panose="020F0502020204030204" pitchFamily="34" charset="0"/>
              </a:rPr>
              <a:t>Avg TAT </a:t>
            </a:r>
            <a:r>
              <a:rPr lang="en-US" b="1" kern="0" dirty="0" smtClean="0">
                <a:latin typeface="Arial Narrow" panose="020B0606020202030204" pitchFamily="34" charset="0"/>
                <a:cs typeface="Calibri" panose="020F0502020204030204" pitchFamily="34" charset="0"/>
              </a:rPr>
              <a:t>1.61 Days</a:t>
            </a:r>
          </a:p>
          <a:p>
            <a:pPr marL="0" lvl="2">
              <a:spcBef>
                <a:spcPts val="0"/>
              </a:spcBef>
              <a:spcAft>
                <a:spcPts val="0"/>
              </a:spcAft>
              <a:tabLst>
                <a:tab pos="2686050" algn="r"/>
                <a:tab pos="3889375" algn="r"/>
              </a:tabLst>
              <a:defRPr/>
            </a:pPr>
            <a:endParaRPr lang="en-US" b="1" kern="0" dirty="0">
              <a:latin typeface="Arial Narrow" panose="020B0606020202030204" pitchFamily="34" charset="0"/>
              <a:cs typeface="Calibri" panose="020F0502020204030204" pitchFamily="34" charset="0"/>
            </a:endParaRPr>
          </a:p>
          <a:p>
            <a:pPr marL="166688" lvl="2">
              <a:spcBef>
                <a:spcPts val="0"/>
              </a:spcBef>
              <a:spcAft>
                <a:spcPts val="0"/>
              </a:spcAft>
              <a:tabLst>
                <a:tab pos="2686050" algn="r"/>
                <a:tab pos="3889375" algn="r"/>
              </a:tabLst>
              <a:defRPr/>
            </a:pPr>
            <a:r>
              <a:rPr lang="en-US" b="1" kern="0" dirty="0">
                <a:latin typeface="Arial Narrow" panose="020B0606020202030204" pitchFamily="34" charset="0"/>
                <a:cs typeface="Calibri" panose="020F0502020204030204" pitchFamily="34" charset="0"/>
              </a:rPr>
              <a:t>	</a:t>
            </a:r>
            <a:r>
              <a:rPr lang="en-US" b="1" kern="0" dirty="0" smtClean="0">
                <a:latin typeface="Arial Narrow" panose="020B0606020202030204" pitchFamily="34" charset="0"/>
                <a:cs typeface="Calibri" panose="020F0502020204030204" pitchFamily="34" charset="0"/>
              </a:rPr>
              <a:t>                </a:t>
            </a:r>
            <a:r>
              <a:rPr lang="en-US" b="1" u="sng" kern="0" dirty="0" smtClean="0">
                <a:latin typeface="Arial Narrow" panose="020B0606020202030204" pitchFamily="34" charset="0"/>
                <a:cs typeface="Calibri" panose="020F0502020204030204" pitchFamily="34" charset="0"/>
              </a:rPr>
              <a:t>Week </a:t>
            </a:r>
            <a:r>
              <a:rPr lang="en-US" b="1" u="sng" kern="0" dirty="0">
                <a:latin typeface="Arial Narrow" panose="020B0606020202030204" pitchFamily="34" charset="0"/>
                <a:cs typeface="Calibri" panose="020F0502020204030204" pitchFamily="34" charset="0"/>
              </a:rPr>
              <a:t>39</a:t>
            </a:r>
            <a:r>
              <a:rPr lang="en-US" b="1" kern="0" dirty="0">
                <a:latin typeface="Arial Narrow" panose="020B0606020202030204" pitchFamily="34" charset="0"/>
                <a:cs typeface="Calibri" panose="020F0502020204030204" pitchFamily="34" charset="0"/>
              </a:rPr>
              <a:t>            	</a:t>
            </a:r>
            <a:r>
              <a:rPr lang="en-US" b="1" u="sng" kern="0" dirty="0">
                <a:latin typeface="Arial Narrow" panose="020B0606020202030204" pitchFamily="34" charset="0"/>
                <a:cs typeface="Calibri" panose="020F0502020204030204" pitchFamily="34" charset="0"/>
              </a:rPr>
              <a:t>Total</a:t>
            </a:r>
            <a:endParaRPr lang="en-US" kern="0" dirty="0" smtClean="0">
              <a:latin typeface="Arial Narrow" panose="020B0606020202030204" pitchFamily="34" charset="0"/>
              <a:cs typeface="Calibri" panose="020F0502020204030204" pitchFamily="34" charset="0"/>
            </a:endParaRPr>
          </a:p>
          <a:p>
            <a:pPr marL="166688" lvl="2">
              <a:spcBef>
                <a:spcPts val="0"/>
              </a:spcBef>
              <a:spcAft>
                <a:spcPts val="0"/>
              </a:spcAft>
              <a:tabLst>
                <a:tab pos="2686050" algn="r"/>
                <a:tab pos="3889375" algn="r"/>
              </a:tabLst>
              <a:defRPr/>
            </a:pPr>
            <a:r>
              <a:rPr lang="en-US" kern="0" dirty="0" smtClean="0">
                <a:latin typeface="Arial Narrow" panose="020B0606020202030204" pitchFamily="34" charset="0"/>
                <a:cs typeface="Calibri" panose="020F0502020204030204" pitchFamily="34" charset="0"/>
              </a:rPr>
              <a:t>New</a:t>
            </a:r>
            <a:r>
              <a:rPr lang="en-US" kern="0" dirty="0">
                <a:latin typeface="Arial Narrow" panose="020B0606020202030204" pitchFamily="34" charset="0"/>
                <a:cs typeface="Calibri" panose="020F0502020204030204" pitchFamily="34" charset="0"/>
              </a:rPr>
              <a:t>	</a:t>
            </a:r>
            <a:r>
              <a:rPr lang="en-US" kern="0" dirty="0" smtClean="0">
                <a:latin typeface="Arial Narrow" panose="020B0606020202030204" pitchFamily="34" charset="0"/>
                <a:cs typeface="Calibri" panose="020F0502020204030204" pitchFamily="34" charset="0"/>
              </a:rPr>
              <a:t> 65</a:t>
            </a:r>
            <a:r>
              <a:rPr lang="en-US" kern="0" dirty="0">
                <a:latin typeface="Arial Narrow" panose="020B0606020202030204" pitchFamily="34" charset="0"/>
                <a:cs typeface="Calibri" panose="020F0502020204030204" pitchFamily="34" charset="0"/>
              </a:rPr>
              <a:t>	</a:t>
            </a:r>
            <a:r>
              <a:rPr lang="en-US" kern="0" dirty="0" smtClean="0">
                <a:latin typeface="Arial Narrow" panose="020B0606020202030204" pitchFamily="34" charset="0"/>
                <a:cs typeface="Calibri" panose="020F0502020204030204" pitchFamily="34" charset="0"/>
              </a:rPr>
              <a:t>1,087</a:t>
            </a:r>
            <a:endParaRPr lang="en-US" kern="0" dirty="0">
              <a:latin typeface="Arial Narrow" panose="020B0606020202030204" pitchFamily="34" charset="0"/>
              <a:cs typeface="Calibri" panose="020F0502020204030204" pitchFamily="34" charset="0"/>
            </a:endParaRPr>
          </a:p>
          <a:p>
            <a:pPr marL="166688" lvl="2">
              <a:spcBef>
                <a:spcPts val="0"/>
              </a:spcBef>
              <a:spcAft>
                <a:spcPts val="0"/>
              </a:spcAft>
              <a:tabLst>
                <a:tab pos="2686050" algn="r"/>
                <a:tab pos="3889375" algn="r"/>
              </a:tabLst>
              <a:defRPr/>
            </a:pPr>
            <a:r>
              <a:rPr lang="en-US" kern="0" dirty="0">
                <a:latin typeface="Arial Narrow" panose="020B0606020202030204" pitchFamily="34" charset="0"/>
                <a:cs typeface="Calibri" panose="020F0502020204030204" pitchFamily="34" charset="0"/>
              </a:rPr>
              <a:t>Completed	</a:t>
            </a:r>
            <a:r>
              <a:rPr lang="en-US" kern="0" dirty="0" smtClean="0">
                <a:latin typeface="Arial Narrow" panose="020B0606020202030204" pitchFamily="34" charset="0"/>
                <a:cs typeface="Calibri" panose="020F0502020204030204" pitchFamily="34" charset="0"/>
              </a:rPr>
              <a:t> </a:t>
            </a:r>
            <a:r>
              <a:rPr lang="en-US" kern="0" dirty="0">
                <a:latin typeface="Arial Narrow" panose="020B0606020202030204" pitchFamily="34" charset="0"/>
                <a:cs typeface="Calibri" panose="020F0502020204030204" pitchFamily="34" charset="0"/>
              </a:rPr>
              <a:t>4</a:t>
            </a:r>
            <a:r>
              <a:rPr lang="en-US" kern="0" dirty="0" smtClean="0">
                <a:latin typeface="Arial Narrow" panose="020B0606020202030204" pitchFamily="34" charset="0"/>
                <a:cs typeface="Calibri" panose="020F0502020204030204" pitchFamily="34" charset="0"/>
              </a:rPr>
              <a:t>8</a:t>
            </a:r>
            <a:r>
              <a:rPr lang="en-US" kern="0" dirty="0">
                <a:latin typeface="Arial Narrow" panose="020B0606020202030204" pitchFamily="34" charset="0"/>
                <a:cs typeface="Calibri" panose="020F0502020204030204" pitchFamily="34" charset="0"/>
              </a:rPr>
              <a:t>	</a:t>
            </a:r>
            <a:r>
              <a:rPr lang="en-US" kern="0" dirty="0" smtClean="0">
                <a:latin typeface="Arial Narrow" panose="020B0606020202030204" pitchFamily="34" charset="0"/>
                <a:cs typeface="Calibri" panose="020F0502020204030204" pitchFamily="34" charset="0"/>
              </a:rPr>
              <a:t>1,054</a:t>
            </a:r>
            <a:endParaRPr lang="en-US" kern="0" dirty="0">
              <a:latin typeface="Arial Narrow" panose="020B0606020202030204" pitchFamily="34" charset="0"/>
              <a:cs typeface="Calibri" panose="020F0502020204030204" pitchFamily="34" charset="0"/>
            </a:endParaRPr>
          </a:p>
          <a:p>
            <a:pPr marL="166688" lvl="2">
              <a:spcBef>
                <a:spcPts val="0"/>
              </a:spcBef>
              <a:spcAft>
                <a:spcPts val="0"/>
              </a:spcAft>
              <a:tabLst>
                <a:tab pos="2686050" algn="r"/>
                <a:tab pos="3889375" algn="r"/>
              </a:tabLst>
              <a:defRPr/>
            </a:pPr>
            <a:r>
              <a:rPr lang="en-US" kern="0" dirty="0">
                <a:latin typeface="Arial Narrow" panose="020B0606020202030204" pitchFamily="34" charset="0"/>
                <a:cs typeface="Calibri" panose="020F0502020204030204" pitchFamily="34" charset="0"/>
              </a:rPr>
              <a:t>In </a:t>
            </a:r>
            <a:r>
              <a:rPr lang="en-US" kern="0" dirty="0" smtClean="0">
                <a:latin typeface="Arial Narrow" panose="020B0606020202030204" pitchFamily="34" charset="0"/>
                <a:cs typeface="Calibri" panose="020F0502020204030204" pitchFamily="34" charset="0"/>
              </a:rPr>
              <a:t>process/Draft	                   19                   19</a:t>
            </a:r>
            <a:endParaRPr lang="en-US" kern="0" dirty="0">
              <a:latin typeface="Arial Narrow" panose="020B0606020202030204" pitchFamily="34" charset="0"/>
              <a:cs typeface="Calibri" panose="020F0502020204030204" pitchFamily="34" charset="0"/>
            </a:endParaRPr>
          </a:p>
          <a:p>
            <a:pPr marL="166688" lvl="2">
              <a:spcBef>
                <a:spcPts val="0"/>
              </a:spcBef>
              <a:spcAft>
                <a:spcPts val="0"/>
              </a:spcAft>
              <a:tabLst>
                <a:tab pos="2686050" algn="r"/>
                <a:tab pos="3889375" algn="r"/>
              </a:tabLst>
              <a:defRPr/>
            </a:pPr>
            <a:r>
              <a:rPr lang="en-US" kern="0" dirty="0" smtClean="0">
                <a:latin typeface="Arial Narrow" panose="020B0606020202030204" pitchFamily="34" charset="0"/>
                <a:cs typeface="Calibri" panose="020F0502020204030204" pitchFamily="34" charset="0"/>
              </a:rPr>
              <a:t>Cancelled/Denied                  2                </a:t>
            </a:r>
            <a:r>
              <a:rPr lang="en-US" kern="0" dirty="0">
                <a:latin typeface="Arial Narrow" panose="020B0606020202030204" pitchFamily="34" charset="0"/>
                <a:cs typeface="Calibri" panose="020F0502020204030204" pitchFamily="34" charset="0"/>
              </a:rPr>
              <a:t>	</a:t>
            </a:r>
            <a:r>
              <a:rPr lang="en-US" kern="0" dirty="0" smtClean="0">
                <a:latin typeface="Arial Narrow" panose="020B0606020202030204" pitchFamily="34" charset="0"/>
                <a:cs typeface="Calibri" panose="020F0502020204030204" pitchFamily="34" charset="0"/>
              </a:rPr>
              <a:t>47</a:t>
            </a:r>
            <a:endParaRPr lang="en-US" kern="0" dirty="0">
              <a:latin typeface="Arial Narrow" panose="020B0606020202030204" pitchFamily="34" charset="0"/>
              <a:cs typeface="Calibri" panose="020F0502020204030204" pitchFamily="34" charset="0"/>
            </a:endParaRPr>
          </a:p>
        </p:txBody>
      </p:sp>
      <p:pic>
        <p:nvPicPr>
          <p:cNvPr id="1026" name="Picture 2" descr="Image result for stat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566" y="2590800"/>
            <a:ext cx="251460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3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Status xmlns="445c0127-97e6-4ecf-8763-62a3d9444353">In Build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7650506-E0D1-4842-AE4E-075A8982DE02}">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445c0127-97e6-4ecf-8763-62a3d9444353"/>
    <ds:schemaRef ds:uri="http://www.w3.org/XML/1998/namespace"/>
    <ds:schemaRef ds:uri="http://purl.org/dc/terms/"/>
  </ds:schemaRefs>
</ds:datastoreItem>
</file>

<file path=customXml/itemProps2.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3.xml><?xml version="1.0" encoding="utf-8"?>
<ds:datastoreItem xmlns:ds="http://schemas.openxmlformats.org/officeDocument/2006/customXml" ds:itemID="{590AE3C2-51D7-4772-85EF-99B26ACECB13}">
  <ds:schemaRefs>
    <ds:schemaRef ds:uri="urn:sharePointPublishingRcaProperties"/>
  </ds:schemaRefs>
</ds:datastoreItem>
</file>

<file path=customXml/itemProps4.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54350</TotalTime>
  <Words>3169</Words>
  <Application>Microsoft Office PowerPoint</Application>
  <PresentationFormat>On-screen Show (4:3)</PresentationFormat>
  <Paragraphs>544</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Narrow</vt:lpstr>
      <vt:lpstr>Arial Rounded MT Bold</vt:lpstr>
      <vt:lpstr>Calibri</vt:lpstr>
      <vt:lpstr>MS Pゴシック</vt:lpstr>
      <vt:lpstr>Times New Roman</vt:lpstr>
      <vt:lpstr>Wingdings</vt:lpstr>
      <vt:lpstr>1_Office Theme</vt:lpstr>
      <vt:lpstr>PowerPoint Presentation</vt:lpstr>
      <vt:lpstr>Are You On the Zoom?</vt:lpstr>
      <vt:lpstr>Topics</vt:lpstr>
      <vt:lpstr>PowerPoint Presentation</vt:lpstr>
      <vt:lpstr>PowerPoint Presentation</vt:lpstr>
      <vt:lpstr>P2P Design Changes Based on Pilots</vt:lpstr>
      <vt:lpstr>PowerPoint Presentation</vt:lpstr>
      <vt:lpstr>PowerPoint Presentation</vt:lpstr>
      <vt:lpstr>PowerPoint Presentation</vt:lpstr>
      <vt:lpstr>PowerPoint Presentation</vt:lpstr>
      <vt:lpstr>Blanket Order Options in P2P</vt:lpstr>
      <vt:lpstr>Supplier Invoice Requests (SIRs)</vt:lpstr>
      <vt:lpstr>Acceptable Use - Employees</vt:lpstr>
      <vt:lpstr>Not Acceptable Use</vt:lpstr>
      <vt:lpstr>Payments in UR Procurement</vt:lpstr>
      <vt:lpstr>Supplier Invoice Request (SIR)</vt:lpstr>
      <vt:lpstr>SIR Sections</vt:lpstr>
      <vt:lpstr>SIR Actions</vt:lpstr>
      <vt:lpstr>SIR – Questionnaire</vt:lpstr>
      <vt:lpstr>Finding SIRs</vt:lpstr>
      <vt:lpstr>PowerPoint Presentation</vt:lpstr>
      <vt:lpstr>PowerPoint Presentation</vt:lpstr>
      <vt:lpstr>PowerPoint Presentation</vt:lpstr>
      <vt:lpstr>Training Options and Resources</vt:lpstr>
      <vt:lpstr>P2P Training  – MyPath Courses</vt:lpstr>
      <vt:lpstr>MyPath Training Curriculum - Required</vt:lpstr>
      <vt:lpstr>P2P Training Schedule</vt:lpstr>
      <vt:lpstr>Instructor Led Training (Optional)</vt:lpstr>
      <vt:lpstr>Instructor Led Training (Optional)</vt:lpstr>
      <vt:lpstr>P2P Communications</vt:lpstr>
      <vt:lpstr>Support Organization</vt:lpstr>
      <vt:lpstr>Special Interest Groups and Leaders</vt:lpstr>
      <vt:lpstr>Next Steps</vt:lpstr>
      <vt:lpstr>Questions?</vt:lpstr>
      <vt:lpstr>Questions?</vt:lpstr>
      <vt:lpstr>Questions?</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2842</cp:revision>
  <cp:lastPrinted>2019-04-23T12:11:05Z</cp:lastPrinted>
  <dcterms:created xsi:type="dcterms:W3CDTF">2007-09-21T12:15:26Z</dcterms:created>
  <dcterms:modified xsi:type="dcterms:W3CDTF">2019-04-23T12:14:25Z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