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5" r:id="rId3"/>
    <p:sldId id="270" r:id="rId4"/>
    <p:sldId id="269" r:id="rId5"/>
    <p:sldId id="263" r:id="rId6"/>
    <p:sldId id="261" r:id="rId7"/>
    <p:sldId id="271" r:id="rId8"/>
    <p:sldId id="260" r:id="rId9"/>
    <p:sldId id="268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2227" autoAdjust="0"/>
  </p:normalViewPr>
  <p:slideViewPr>
    <p:cSldViewPr snapToGrid="0">
      <p:cViewPr varScale="1">
        <p:scale>
          <a:sx n="92" d="100"/>
          <a:sy n="92" d="100"/>
        </p:scale>
        <p:origin x="13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F7AB5-12D9-487E-8A14-FE947878ADCB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855B5-ACEF-4A83-85BF-A735064E0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13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86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97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70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don’t see the Need Help button contact</a:t>
            </a:r>
            <a:r>
              <a:rPr lang="en-US" baseline="0" dirty="0" smtClean="0"/>
              <a:t> the IT helpdesk at 275-2000 </a:t>
            </a:r>
            <a:r>
              <a:rPr lang="en-US" baseline="0" smtClean="0"/>
              <a:t>or Univithelp@Rochester.edu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855B5-ACEF-4A83-85BF-A735064E05F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466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87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Miscellaneous</a:t>
            </a:r>
            <a:r>
              <a:rPr lang="en-US" baseline="0" dirty="0" smtClean="0"/>
              <a:t> charges could be handling or assorted fees applied to orders.</a:t>
            </a:r>
          </a:p>
          <a:p>
            <a:r>
              <a:rPr lang="en-US" baseline="0" dirty="0" smtClean="0"/>
              <a:t>Total Header Amount Variance means the header total is different from the line total on the invoice.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20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17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056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89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Proxy</a:t>
            </a:r>
            <a:r>
              <a:rPr lang="en-US" baseline="0" dirty="0" smtClean="0"/>
              <a:t> as Regina Shannon to demo worklet set up.</a:t>
            </a:r>
          </a:p>
          <a:p>
            <a:r>
              <a:rPr lang="en-US" baseline="0" dirty="0" smtClean="0"/>
              <a:t>	stage invoice match exceptions for No Receipt (services </a:t>
            </a:r>
            <a:r>
              <a:rPr lang="en-US" baseline="0" dirty="0" err="1" smtClean="0"/>
              <a:t>req</a:t>
            </a:r>
            <a:r>
              <a:rPr lang="en-US" baseline="0" dirty="0" smtClean="0"/>
              <a:t>). Demo: create receipt</a:t>
            </a:r>
          </a:p>
          <a:p>
            <a:r>
              <a:rPr lang="en-US" baseline="0" dirty="0" smtClean="0"/>
              <a:t>	stage invoice match exceptions for </a:t>
            </a:r>
            <a:r>
              <a:rPr lang="en-US" baseline="0" dirty="0" err="1" smtClean="0"/>
              <a:t>Qty</a:t>
            </a:r>
            <a:r>
              <a:rPr lang="en-US" baseline="0" dirty="0" smtClean="0"/>
              <a:t> discrepancy (goods </a:t>
            </a:r>
            <a:r>
              <a:rPr lang="en-US" baseline="0" dirty="0" err="1" smtClean="0"/>
              <a:t>req</a:t>
            </a:r>
            <a:r>
              <a:rPr lang="en-US" baseline="0" dirty="0" smtClean="0"/>
              <a:t>, order quantity 5, invoice for 10)</a:t>
            </a:r>
          </a:p>
          <a:p>
            <a:r>
              <a:rPr lang="en-US" baseline="0" dirty="0" smtClean="0"/>
              <a:t>		Demo: over receive and create change order (phone)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34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57D2-7646-4D1D-97A6-D485B99636CB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6805-D750-4CB7-B2E0-E6745B7331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1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E725-7054-4DB9-B86B-CE8FFC38041E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6805-D750-4CB7-B2E0-E6745B7331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03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BEF3-631A-4A95-8375-1EAE55D85E30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6805-D750-4CB7-B2E0-E6745B7331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23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8B1C-2265-4E9A-B07C-E75210DF3F18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6805-D750-4CB7-B2E0-E6745B7331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0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D5BA-FE36-47EF-A9FE-8F7E959E1C53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6805-D750-4CB7-B2E0-E6745B7331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8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21A3-1F0B-4B19-8617-D64D47831850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6805-D750-4CB7-B2E0-E6745B7331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79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6A617-A303-48D2-94B6-20C20E76885B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6805-D750-4CB7-B2E0-E6745B7331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40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8985-7B82-454A-8006-787CBD4246B6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6805-D750-4CB7-B2E0-E6745B7331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8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A918-2FF5-474C-A324-24DACBAAE6FA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6805-D750-4CB7-B2E0-E6745B7331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4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E33-7816-4448-9E66-5A82D5F0459F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6805-D750-4CB7-B2E0-E6745B7331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8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D290-B8E3-4962-B81C-5368880449CC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6805-D750-4CB7-B2E0-E6745B7331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3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F3C1A-DB03-4701-B348-D042591E50FE}" type="datetime1">
              <a:rPr lang="en-US" smtClean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66805-D750-4CB7-B2E0-E6745B7331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4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chester.edu/adminfinance/urprocurement/p2p-project-team-only/resources-2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rochester.edu/adminfinance/urprocuremen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service.rochester.edu/procuement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9" descr="Hor2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8600" y="4165601"/>
            <a:ext cx="2286000" cy="179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528502" y="5367199"/>
            <a:ext cx="5943600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8600" y="1182773"/>
            <a:ext cx="776003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Procure to Pay Project</a:t>
            </a: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Invoice Match Exception Overview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October 30, 2018 – P2P Staff Meeting</a:t>
            </a:r>
            <a:endParaRPr 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498" y="3513226"/>
            <a:ext cx="4771607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4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2456" y="245833"/>
            <a:ext cx="991325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Questions?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October 30, 2018 – P2P Staff Meeting</a:t>
            </a:r>
            <a:endParaRPr 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 flipV="1">
            <a:off x="1139371" y="1041722"/>
            <a:ext cx="8016204" cy="14825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38970" y="6196938"/>
            <a:ext cx="1295399" cy="365125"/>
          </a:xfrm>
        </p:spPr>
        <p:txBody>
          <a:bodyPr/>
          <a:lstStyle/>
          <a:p>
            <a:fld id="{10066805-D750-4CB7-B2E0-E6745B7331FF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857" y="2216914"/>
            <a:ext cx="4098453" cy="224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5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783769" y="1230718"/>
            <a:ext cx="556363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  <a:hlinkClick r:id="rId3"/>
              </a:rPr>
              <a:t>UR Procurement Website</a:t>
            </a:r>
          </a:p>
          <a:p>
            <a:pPr lvl="1"/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  <a:hlinkClick r:id="rId3"/>
            </a:endParaRPr>
          </a:p>
          <a:p>
            <a:pPr lvl="1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  <a:hlinkClick r:id="rId4"/>
              </a:rPr>
              <a:t>https://www.rochester.edu/adminfinance/urprocurement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/</a:t>
            </a:r>
          </a:p>
          <a:p>
            <a:pPr lvl="1"/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pPr lvl="1"/>
            <a:endParaRPr lang="en-US" sz="1600" b="1" dirty="0" smtClean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      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2456" y="245833"/>
            <a:ext cx="81831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Resources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 flipV="1">
            <a:off x="1139371" y="1041722"/>
            <a:ext cx="8016204" cy="14825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38970" y="6196938"/>
            <a:ext cx="1295399" cy="365125"/>
          </a:xfrm>
        </p:spPr>
        <p:txBody>
          <a:bodyPr/>
          <a:lstStyle/>
          <a:p>
            <a:fld id="{10066805-D750-4CB7-B2E0-E6745B7331FF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4307" y="2619250"/>
            <a:ext cx="2469325" cy="13528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6377" y="1230718"/>
            <a:ext cx="2730181" cy="5084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6561" y="2135902"/>
            <a:ext cx="2481530" cy="424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7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6805-D750-4CB7-B2E0-E6745B7331FF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0410" y="1160983"/>
            <a:ext cx="467434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P2P Service Center </a:t>
            </a: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://service.rochester.edu/procuement</a:t>
            </a:r>
            <a:endParaRPr lang="en-US" dirty="0"/>
          </a:p>
          <a:p>
            <a:r>
              <a:rPr lang="en-US" dirty="0" smtClean="0"/>
              <a:t>Log </a:t>
            </a:r>
            <a:r>
              <a:rPr lang="en-US" dirty="0"/>
              <a:t>in with your Domain Name, choose domain.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38" y="2180436"/>
            <a:ext cx="3696115" cy="43813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72456" y="245833"/>
            <a:ext cx="81831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Resources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cont’d</a:t>
            </a:r>
            <a:endParaRPr lang="en-US" sz="1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1139371" y="919802"/>
            <a:ext cx="8016204" cy="14825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1428" y="1140797"/>
            <a:ext cx="5112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WalkMe</a:t>
            </a:r>
          </a:p>
          <a:p>
            <a:r>
              <a:rPr lang="en-US" dirty="0" smtClean="0"/>
              <a:t>Select </a:t>
            </a:r>
            <a:r>
              <a:rPr lang="en-US" b="1" dirty="0" smtClean="0"/>
              <a:t>Need Help? </a:t>
            </a:r>
            <a:r>
              <a:rPr lang="en-US" dirty="0"/>
              <a:t>f</a:t>
            </a:r>
            <a:r>
              <a:rPr lang="en-US" dirty="0" smtClean="0"/>
              <a:t>or step-by-step on-screen help.</a:t>
            </a:r>
          </a:p>
          <a:p>
            <a:r>
              <a:rPr lang="en-US" i="1" dirty="0" smtClean="0"/>
              <a:t>Smart Tips </a:t>
            </a:r>
            <a:r>
              <a:rPr lang="en-US" dirty="0" smtClean="0"/>
              <a:t>are also available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428" y="2108791"/>
            <a:ext cx="5853036" cy="11948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4846" y="3370259"/>
            <a:ext cx="3281926" cy="29860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2251" y="126519"/>
            <a:ext cx="1952213" cy="10695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8304" y="1816607"/>
            <a:ext cx="247505" cy="20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28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088573" y="1007141"/>
            <a:ext cx="102035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There are currently 10 match exception rules in Workday.  7 of the 10 rules will route to the Requester*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*Coming soon, requester match exceptions will also be routed to the requisitioner (when the requisitioner is different from the requester)</a:t>
            </a:r>
            <a:endParaRPr lang="en-US" sz="14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2456" y="175508"/>
            <a:ext cx="952382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Workday Invoice Match Exception Rules	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October 30, 2018 – P2P Staff Meeting</a:t>
            </a:r>
            <a:endParaRPr 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1088572" y="908841"/>
            <a:ext cx="9918952" cy="2037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92114" y="6125029"/>
            <a:ext cx="63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EA50F29-0834-48B2-B427-63A55B2DB4B6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pPr algn="r"/>
              <a:t>4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05" y="1608292"/>
            <a:ext cx="11478630" cy="451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2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088572" y="1007141"/>
            <a:ext cx="10653485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Invoice Match Exceptions</a:t>
            </a:r>
          </a:p>
          <a:p>
            <a:endParaRPr lang="en-US" sz="14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r>
              <a:rPr lang="en-US" sz="1400" i="1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What type of invoice match exceptions should the Requester expect to see?</a:t>
            </a:r>
          </a:p>
          <a:p>
            <a:endParaRPr lang="en-US" sz="14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Lack of Receipts. Receipts are required for goods over $2500, all services, grants and capital purchases.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sz="1400" dirty="0" smtClean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Missing Purchase Order Line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sz="14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Quantity and/or Price Discrepancies</a:t>
            </a:r>
          </a:p>
          <a:p>
            <a:endParaRPr lang="en-US" sz="14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If there is only a quantity discrepancy or receipt discrepancy (and no price discrepancy), the supplier accounts match exception is sent to the requester to take action. However, when there is a 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unit price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discrepancy in addition to a requester match exception, the exception will be sent to the Purchasing CM first. </a:t>
            </a:r>
            <a:endParaRPr lang="en-US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400" dirty="0" smtClean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System Tolerances</a:t>
            </a:r>
          </a:p>
          <a:p>
            <a:endParaRPr lang="en-US" sz="14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r>
              <a:rPr lang="en-US" sz="1400" i="1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Only exceptions outside of the system tolerances outlined below will be sent to Purchasing:</a:t>
            </a:r>
          </a:p>
          <a:p>
            <a:endParaRPr lang="en-US" sz="14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Freight Variance &gt; $25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sz="14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Miscellaneous (Other) &gt;$25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sz="1400" dirty="0" smtClean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Unit Price – 10% or $250 per line, whichever is less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sz="1400" dirty="0"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Total Header Amount Variance – Header Price 10% or $250 total, whichever is less</a:t>
            </a:r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2457" y="175508"/>
            <a:ext cx="776003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Invoice Match Exception Rules	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en-US" dirty="0">
                <a:solidFill>
                  <a:prstClr val="white"/>
                </a:solidFill>
                <a:cs typeface="Arial" panose="020B0604020202020204" pitchFamily="34" charset="0"/>
              </a:rPr>
              <a:t>October 30, 2018 – P2P Staff Meeting</a:t>
            </a:r>
            <a:endParaRPr 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1088572" y="726147"/>
            <a:ext cx="9918952" cy="2037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92114" y="6125029"/>
            <a:ext cx="63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EA50F29-0834-48B2-B427-63A55B2DB4B6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pPr algn="r"/>
              <a:t>5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8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77302" y="1166062"/>
            <a:ext cx="9975458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ea typeface="+mj-ea"/>
                <a:cs typeface="Arial" panose="020B0604020202020204" pitchFamily="34" charset="0"/>
              </a:rPr>
              <a:t>Reference Guide:</a:t>
            </a:r>
          </a:p>
          <a:p>
            <a:r>
              <a:rPr lang="en-US" sz="1600" b="1" dirty="0" smtClean="0"/>
              <a:t>UR </a:t>
            </a:r>
            <a:r>
              <a:rPr lang="en-US" sz="1600" b="1" dirty="0"/>
              <a:t>Procurement </a:t>
            </a:r>
            <a:r>
              <a:rPr lang="en-US" sz="1600" b="1" dirty="0" smtClean="0"/>
              <a:t>– </a:t>
            </a:r>
            <a:r>
              <a:rPr lang="en-US" sz="1600" b="1" dirty="0"/>
              <a:t>Match Exceptions Reference </a:t>
            </a:r>
            <a:r>
              <a:rPr lang="en-US" sz="1600" b="1" dirty="0" smtClean="0"/>
              <a:t>Guide (</a:t>
            </a:r>
            <a:r>
              <a:rPr lang="en-US" sz="1600" b="1" i="1" dirty="0" smtClean="0"/>
              <a:t>Coming Soon</a:t>
            </a:r>
            <a:r>
              <a:rPr lang="en-US" sz="1600" b="1" dirty="0" smtClean="0"/>
              <a:t>)</a:t>
            </a:r>
            <a:endParaRPr lang="en-US" sz="1600" b="1" dirty="0"/>
          </a:p>
          <a:p>
            <a:endParaRPr lang="en-US" b="1" dirty="0">
              <a:solidFill>
                <a:srgbClr val="FF0000"/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+mj-lt"/>
                <a:ea typeface="+mj-ea"/>
                <a:cs typeface="Arial" panose="020B0604020202020204" pitchFamily="34" charset="0"/>
              </a:rPr>
              <a:t>Review Steps: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ea typeface="+mj-ea"/>
                <a:cs typeface="Arial" panose="020B0604020202020204" pitchFamily="34" charset="0"/>
              </a:rPr>
              <a:t>Review the Supplier Invoices in Match Exception Worklet in your Procurement dashboard to identify any match exceptions assigned to you. Take note of the following: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Exception </a:t>
            </a:r>
            <a:r>
              <a:rPr lang="en-US" sz="1600" i="1" dirty="0"/>
              <a:t>Reasons</a:t>
            </a:r>
            <a:r>
              <a:rPr lang="en-US" sz="1600" dirty="0"/>
              <a:t> include both header and 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/>
              <a:t>Waiting For</a:t>
            </a:r>
            <a:r>
              <a:rPr lang="en-US" sz="1600" dirty="0"/>
              <a:t> indicator for the current user to quickly see what’s awaiting their 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/>
              <a:t>Purchase Order</a:t>
            </a:r>
            <a:r>
              <a:rPr lang="en-US" sz="1600" dirty="0"/>
              <a:t> for quick drilling and related actions (e.g. Create Receipt)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/>
              <a:t>Invoice Due Date</a:t>
            </a:r>
            <a:r>
              <a:rPr lang="en-US" sz="1600" dirty="0"/>
              <a:t> indicator to quickly see how soon the invoice is due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Green circle </a:t>
            </a:r>
            <a:r>
              <a:rPr lang="en-US" sz="1600" dirty="0"/>
              <a:t>if more than two weeks until due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Yellow triangle </a:t>
            </a:r>
            <a:r>
              <a:rPr lang="en-US" sz="1600" dirty="0"/>
              <a:t>if due in 6 to 14 days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Red diamond </a:t>
            </a:r>
            <a:r>
              <a:rPr lang="en-US" sz="1600" dirty="0"/>
              <a:t>if due within 5 days or overdue </a:t>
            </a:r>
            <a:endParaRPr lang="en-US" sz="16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5136" y="483926"/>
            <a:ext cx="7870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Match Exception Review Step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845136" y="1211782"/>
            <a:ext cx="8981771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75057" y="6204834"/>
            <a:ext cx="2743200" cy="365125"/>
          </a:xfrm>
        </p:spPr>
        <p:txBody>
          <a:bodyPr/>
          <a:lstStyle/>
          <a:p>
            <a:fld id="{10066805-D750-4CB7-B2E0-E6745B7331FF}" type="slidenum">
              <a:rPr lang="en-US" smtClean="0"/>
              <a:t>6</a:t>
            </a:fld>
            <a:endParaRPr lang="en-US" dirty="0"/>
          </a:p>
        </p:txBody>
      </p:sp>
      <p:pic>
        <p:nvPicPr>
          <p:cNvPr id="1028" name="Picture 4" descr="Image result for review st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888" y="1086209"/>
            <a:ext cx="1811836" cy="181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342" y="4734357"/>
            <a:ext cx="8587377" cy="212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9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77302" y="1714702"/>
            <a:ext cx="9317438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  <a:ea typeface="+mj-ea"/>
                <a:cs typeface="Arial" panose="020B0604020202020204" pitchFamily="34" charset="0"/>
              </a:rPr>
              <a:t>Review Steps: Continued</a:t>
            </a:r>
          </a:p>
          <a:p>
            <a:endParaRPr lang="en-US" sz="1600" dirty="0" smtClean="0">
              <a:latin typeface="+mj-lt"/>
              <a:ea typeface="+mj-ea"/>
              <a:cs typeface="Arial" panose="020B0604020202020204" pitchFamily="34" charset="0"/>
            </a:endParaRPr>
          </a:p>
          <a:p>
            <a:endParaRPr lang="en-US" sz="1600" dirty="0">
              <a:latin typeface="+mj-lt"/>
              <a:ea typeface="+mj-ea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An email notification will let you know that you have </a:t>
            </a:r>
            <a:r>
              <a:rPr lang="en-US" sz="1600" dirty="0" smtClean="0"/>
              <a:t>a </a:t>
            </a:r>
            <a:r>
              <a:rPr lang="en-US" sz="1600" dirty="0"/>
              <a:t>match event awaiting your </a:t>
            </a:r>
            <a:r>
              <a:rPr lang="en-US" sz="1600" dirty="0" smtClean="0"/>
              <a:t>review.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Review the goods line and determine if </a:t>
            </a:r>
            <a:r>
              <a:rPr lang="en-US" sz="1600" dirty="0"/>
              <a:t>the invoiced </a:t>
            </a:r>
            <a:r>
              <a:rPr lang="en-US" sz="1600" dirty="0" smtClean="0"/>
              <a:t>quantity is correct. 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Review the total amount for a services line compared to the invoice total and determine if more </a:t>
            </a:r>
            <a:r>
              <a:rPr lang="en-US" sz="1600" dirty="0"/>
              <a:t>money </a:t>
            </a:r>
            <a:r>
              <a:rPr lang="en-US" sz="1600" dirty="0" smtClean="0"/>
              <a:t>needs to be added to </a:t>
            </a:r>
            <a:r>
              <a:rPr lang="en-US" sz="1600" dirty="0"/>
              <a:t>the PO in order to pay the </a:t>
            </a:r>
            <a:r>
              <a:rPr lang="en-US" sz="1600" dirty="0" smtClean="0"/>
              <a:t>overage.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Review the Purchase Order and the Invoice to determine if additional lines need to be added to the Purchase Order. Create a change order on the purchase order if required.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1600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Create a receipt if required.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5136" y="557078"/>
            <a:ext cx="7870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Match Exception Review Steps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845136" y="1361134"/>
            <a:ext cx="8981771" cy="0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75057" y="6204834"/>
            <a:ext cx="2743200" cy="365125"/>
          </a:xfrm>
        </p:spPr>
        <p:txBody>
          <a:bodyPr/>
          <a:lstStyle/>
          <a:p>
            <a:fld id="{10066805-D750-4CB7-B2E0-E6745B7331FF}" type="slidenum">
              <a:rPr lang="en-US" smtClean="0"/>
              <a:t>7</a:t>
            </a:fld>
            <a:endParaRPr lang="en-US" dirty="0"/>
          </a:p>
        </p:txBody>
      </p:sp>
      <p:pic>
        <p:nvPicPr>
          <p:cNvPr id="1028" name="Picture 4" descr="Image result for review st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239" y="2857841"/>
            <a:ext cx="1811836" cy="181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95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088572" y="1596825"/>
            <a:ext cx="1023474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Price 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Discrepancy</a:t>
            </a:r>
          </a:p>
          <a:p>
            <a:pPr lvl="0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1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Price variance between PO and Invoice greater than 10% or $250 tolerance</a:t>
            </a:r>
            <a:r>
              <a:rPr lang="en-US" sz="1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1"/>
            <a:endParaRPr lang="en-US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Additional Funds Needed?</a:t>
            </a:r>
            <a:endParaRPr lang="en-US" sz="1400" b="1" i="1" dirty="0">
              <a:solidFill>
                <a:schemeClr val="accent6">
                  <a:lumMod val="60000"/>
                  <a:lumOff val="4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If additional funds need to be added to the purchase order, 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 Purchasing Category Manager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will 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reassign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the supplier match exception to the 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requisitioner so they can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do a Change Order to add funds to the purchase order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Coming soon:  these notifications will go directly to the requester/requisitioner to streamline the process.</a:t>
            </a:r>
          </a:p>
          <a:p>
            <a:pPr lvl="2"/>
            <a:endParaRPr lang="en-US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Purchasing may cancel an Invoice if Supplier will not send in a credit memo and UR should Not Pay Invoice Price</a:t>
            </a:r>
            <a:endParaRPr lang="en-US" sz="1400" b="1" i="1" dirty="0">
              <a:solidFill>
                <a:schemeClr val="accent6">
                  <a:lumMod val="60000"/>
                  <a:lumOff val="4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If UR should not pay the invoice and the supplier will not send in a credit memo to correct the invoice, Purchasing CM will need to use &lt;</a:t>
            </a: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Send Back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&gt; to AP with reason to “Cancel this Invoice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.”  The </a:t>
            </a:r>
            <a:r>
              <a:rPr lang="en-US" sz="1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requisitioner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may be asked to obtain a corrected invoice from the supplier.</a:t>
            </a:r>
          </a:p>
          <a:p>
            <a:pPr lvl="2"/>
            <a:endParaRPr lang="en-US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Quantity Discrepancy</a:t>
            </a:r>
          </a:p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</a:t>
            </a:r>
            <a:r>
              <a:rPr lang="en-US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</a:t>
            </a:r>
            <a:r>
              <a:rPr lang="en-US" sz="14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received more and were invoiced for more product than you ordered</a:t>
            </a:r>
            <a:r>
              <a:rPr lang="en-US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2"/>
            <a:r>
              <a:rPr lang="en-US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If </a:t>
            </a: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you decide to keep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the greater amount of product you 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should do a receipt and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over receive for 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actual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amount you 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received.  You will then need to do a Change Order on the PO and increase the quantity on the PO to match the invoice and your receipt.</a:t>
            </a:r>
          </a:p>
          <a:p>
            <a:pPr lvl="2"/>
            <a:r>
              <a:rPr lang="en-US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If you don’t want the extra product 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you should arrange with the supplier to return the extra and ask them to submit a credit memo or a corrected invoice.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2456" y="428030"/>
            <a:ext cx="10900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Discrepancy Steps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1088572" y="1217843"/>
            <a:ext cx="10011550" cy="3629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8284" y="6303281"/>
            <a:ext cx="1034143" cy="365125"/>
          </a:xfrm>
        </p:spPr>
        <p:txBody>
          <a:bodyPr/>
          <a:lstStyle/>
          <a:p>
            <a:fld id="{10066805-D750-4CB7-B2E0-E6745B7331F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783768" y="1230718"/>
            <a:ext cx="10290629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pPr lvl="1"/>
            <a:r>
              <a:rPr lang="en-US" sz="2400" b="1" dirty="0" smtClean="0">
                <a:solidFill>
                  <a:srgbClr val="00B050"/>
                </a:solidFill>
                <a:latin typeface="+mj-lt"/>
                <a:ea typeface="+mj-ea"/>
                <a:cs typeface="Arial" panose="020B0604020202020204" pitchFamily="34" charset="0"/>
              </a:rPr>
              <a:t>Demo:</a:t>
            </a:r>
          </a:p>
          <a:p>
            <a:pPr lvl="1"/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Setup Match Exception Worklet on Dashboard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Find Supplier Invoice Line Distributions (NCL) URF1034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Receipt Exception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Create a Receipt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Review Quantity Exception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Over-receive on the receipt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Do a Change Order on the PO to increase the quantity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endParaRPr lang="en-US" sz="16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pPr marL="1657350" lvl="3" indent="-285750">
              <a:buFont typeface="Wingdings" panose="05000000000000000000" pitchFamily="2" charset="2"/>
              <a:buChar char="q"/>
            </a:pP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2456" y="245833"/>
            <a:ext cx="9913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Match Exception</a:t>
            </a:r>
            <a:endParaRPr lang="en-US" sz="3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 flipV="1">
            <a:off x="1139370" y="995423"/>
            <a:ext cx="9935027" cy="61124"/>
          </a:xfrm>
          <a:prstGeom prst="line">
            <a:avLst/>
          </a:prstGeom>
          <a:noFill/>
          <a:ln w="50800">
            <a:solidFill>
              <a:srgbClr val="FFDE3B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38970" y="6196938"/>
            <a:ext cx="1295399" cy="365125"/>
          </a:xfrm>
        </p:spPr>
        <p:txBody>
          <a:bodyPr/>
          <a:lstStyle/>
          <a:p>
            <a:fld id="{10066805-D750-4CB7-B2E0-E6745B7331FF}" type="slidenum">
              <a:rPr lang="en-US" smtClean="0"/>
              <a:t>9</a:t>
            </a:fld>
            <a:endParaRPr lang="en-US" dirty="0"/>
          </a:p>
        </p:txBody>
      </p:sp>
      <p:pic>
        <p:nvPicPr>
          <p:cNvPr id="2052" name="Picture 4" descr="Image result for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708" y="125223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22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877</Words>
  <Application>Microsoft Office PowerPoint</Application>
  <PresentationFormat>Widescreen</PresentationFormat>
  <Paragraphs>127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URMC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Flotteron, Debbie</dc:creator>
  <cp:lastModifiedBy>Flotteron, Debbie</cp:lastModifiedBy>
  <cp:revision>68</cp:revision>
  <dcterms:created xsi:type="dcterms:W3CDTF">2018-11-19T14:30:30Z</dcterms:created>
  <dcterms:modified xsi:type="dcterms:W3CDTF">2019-05-01T17:58:42Z</dcterms:modified>
</cp:coreProperties>
</file>