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4379" r:id="rId5"/>
  </p:sldMasterIdLst>
  <p:notesMasterIdLst>
    <p:notesMasterId r:id="rId33"/>
  </p:notesMasterIdLst>
  <p:handoutMasterIdLst>
    <p:handoutMasterId r:id="rId34"/>
  </p:handoutMasterIdLst>
  <p:sldIdLst>
    <p:sldId id="942" r:id="rId6"/>
    <p:sldId id="976" r:id="rId7"/>
    <p:sldId id="941" r:id="rId8"/>
    <p:sldId id="977" r:id="rId9"/>
    <p:sldId id="978" r:id="rId10"/>
    <p:sldId id="1012" r:id="rId11"/>
    <p:sldId id="1011" r:id="rId12"/>
    <p:sldId id="1013" r:id="rId13"/>
    <p:sldId id="1015" r:id="rId14"/>
    <p:sldId id="1018" r:id="rId15"/>
    <p:sldId id="1019" r:id="rId16"/>
    <p:sldId id="1020" r:id="rId17"/>
    <p:sldId id="1021" r:id="rId18"/>
    <p:sldId id="1022" r:id="rId19"/>
    <p:sldId id="988" r:id="rId20"/>
    <p:sldId id="1024" r:id="rId21"/>
    <p:sldId id="1016" r:id="rId22"/>
    <p:sldId id="1017" r:id="rId23"/>
    <p:sldId id="983" r:id="rId24"/>
    <p:sldId id="1008" r:id="rId25"/>
    <p:sldId id="1007" r:id="rId26"/>
    <p:sldId id="996" r:id="rId27"/>
    <p:sldId id="974" r:id="rId28"/>
    <p:sldId id="989" r:id="rId29"/>
    <p:sldId id="971" r:id="rId30"/>
    <p:sldId id="994" r:id="rId31"/>
    <p:sldId id="995" r:id="rId32"/>
  </p:sldIdLst>
  <p:sldSz cx="9144000" cy="6858000" type="screen4x3"/>
  <p:notesSz cx="6934200" cy="92202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7" userDrawn="1">
          <p15:clr>
            <a:srgbClr val="A4A3A4"/>
          </p15:clr>
        </p15:guide>
        <p15:guide id="2" pos="2189" userDrawn="1">
          <p15:clr>
            <a:srgbClr val="A4A3A4"/>
          </p15:clr>
        </p15:guide>
        <p15:guide id="3" orient="horz" pos="2923" userDrawn="1">
          <p15:clr>
            <a:srgbClr val="A4A3A4"/>
          </p15:clr>
        </p15:guide>
        <p15:guide id="4" pos="2185" userDrawn="1">
          <p15:clr>
            <a:srgbClr val="A4A3A4"/>
          </p15:clr>
        </p15:guide>
        <p15:guide id="5" orient="horz" pos="2908" userDrawn="1">
          <p15:clr>
            <a:srgbClr val="A4A3A4"/>
          </p15:clr>
        </p15:guide>
        <p15:guide id="6" orient="horz" pos="2904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its_local" initials="i" lastIdx="1" clrIdx="0"/>
  <p:cmAuthor id="1" name="Sophill Butler" initials="SB" lastIdx="18" clrIdx="1">
    <p:extLst>
      <p:ext uri="{19B8F6BF-5375-455C-9EA6-DF929625EA0E}">
        <p15:presenceInfo xmlns:p15="http://schemas.microsoft.com/office/powerpoint/2012/main" userId="S::sbutler@huronconsultinggroup.com::9e89bf94-b0cf-4d8a-b954-aa40e8f08202" providerId="AD"/>
      </p:ext>
    </p:extLst>
  </p:cmAuthor>
  <p:cmAuthor id="2" name="Flotteron, Debbie" initials="FD" lastIdx="1" clrIdx="2">
    <p:extLst>
      <p:ext uri="{19B8F6BF-5375-455C-9EA6-DF929625EA0E}">
        <p15:presenceInfo xmlns:p15="http://schemas.microsoft.com/office/powerpoint/2012/main" userId="S-1-5-21-329068152-583907252-725345543-36418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C5D98"/>
    <a:srgbClr val="FFCC00"/>
    <a:srgbClr val="003E74"/>
    <a:srgbClr val="C7E68F"/>
    <a:srgbClr val="FFEB89"/>
    <a:srgbClr val="FFFFCC"/>
    <a:srgbClr val="E26A54"/>
    <a:srgbClr val="F2F2F2"/>
    <a:srgbClr val="2F5897"/>
    <a:srgbClr val="FF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25E5076-3810-47DD-B79F-674D7AD40C01}" styleName="Dark Style 1 - Accent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E8034E78-7F5D-4C2E-B375-FC64B27BC917}" styleName="Dark Style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338" autoAdjust="0"/>
    <p:restoredTop sz="96395" autoAdjust="0"/>
  </p:normalViewPr>
  <p:slideViewPr>
    <p:cSldViewPr>
      <p:cViewPr varScale="1">
        <p:scale>
          <a:sx n="67" d="100"/>
          <a:sy n="67" d="100"/>
        </p:scale>
        <p:origin x="1968" y="5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30" d="100"/>
        <a:sy n="130" d="100"/>
      </p:scale>
      <p:origin x="0" y="-5262"/>
    </p:cViewPr>
  </p:sorterViewPr>
  <p:notesViewPr>
    <p:cSldViewPr>
      <p:cViewPr varScale="1">
        <p:scale>
          <a:sx n="86" d="100"/>
          <a:sy n="86" d="100"/>
        </p:scale>
        <p:origin x="3822" y="96"/>
      </p:cViewPr>
      <p:guideLst>
        <p:guide orient="horz" pos="2927"/>
        <p:guide pos="2189"/>
        <p:guide orient="horz" pos="2923"/>
        <p:guide pos="2185"/>
        <p:guide orient="horz" pos="2908"/>
        <p:guide orient="horz" pos="290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34" Type="http://schemas.openxmlformats.org/officeDocument/2006/relationships/handoutMaster" Target="handoutMasters/handoutMaster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notesMaster" Target="notesMasters/notesMaster1.xml"/><Relationship Id="rId38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viewProps" Target="viewProps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presProps" Target="pres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commentAuthors" Target="commentAuthor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022A045-F0F1-4212-9FE8-754235DD9812}" type="doc">
      <dgm:prSet loTypeId="urn:microsoft.com/office/officeart/2005/8/layout/hChevron3" loCatId="process" qsTypeId="urn:microsoft.com/office/officeart/2005/8/quickstyle/simple1" qsCatId="simple" csTypeId="urn:microsoft.com/office/officeart/2005/8/colors/accent1_4" csCatId="accent1" phldr="1"/>
      <dgm:spPr/>
    </dgm:pt>
    <dgm:pt modelId="{5BFC84E4-210E-4C74-B564-AA2B5FAB9F00}">
      <dgm:prSet phldrT="[Text]"/>
      <dgm:spPr/>
      <dgm:t>
        <a:bodyPr/>
        <a:lstStyle/>
        <a:p>
          <a:r>
            <a:rPr lang="en-US" dirty="0" smtClean="0">
              <a:latin typeface="Arial" panose="020B0604020202020204" pitchFamily="34" charset="0"/>
              <a:cs typeface="Arial" panose="020B0604020202020204" pitchFamily="34" charset="0"/>
            </a:rPr>
            <a:t>Prepare</a:t>
          </a:r>
        </a:p>
      </dgm:t>
    </dgm:pt>
    <dgm:pt modelId="{00921539-BE16-4DFA-907E-021671FA48E3}" type="parTrans" cxnId="{FF56319D-6AD3-4D36-8FA8-34C66F075819}">
      <dgm:prSet/>
      <dgm:spPr/>
      <dgm:t>
        <a:bodyPr/>
        <a:lstStyle/>
        <a:p>
          <a:endParaRPr lang="en-US"/>
        </a:p>
      </dgm:t>
    </dgm:pt>
    <dgm:pt modelId="{1910FE18-23E0-4799-BF08-84AA86696F77}" type="sibTrans" cxnId="{FF56319D-6AD3-4D36-8FA8-34C66F075819}">
      <dgm:prSet/>
      <dgm:spPr/>
      <dgm:t>
        <a:bodyPr/>
        <a:lstStyle/>
        <a:p>
          <a:endParaRPr lang="en-US"/>
        </a:p>
      </dgm:t>
    </dgm:pt>
    <dgm:pt modelId="{FB1AFC20-5E4B-49EE-AE9E-B6E455CE2F7F}">
      <dgm:prSet phldrT="[Text]"/>
      <dgm:spPr/>
      <dgm:t>
        <a:bodyPr/>
        <a:lstStyle/>
        <a:p>
          <a:r>
            <a:rPr lang="en-US" dirty="0">
              <a:latin typeface="Arial" panose="020B0604020202020204" pitchFamily="34" charset="0"/>
              <a:cs typeface="Arial" panose="020B0604020202020204" pitchFamily="34" charset="0"/>
            </a:rPr>
            <a:t>User Acceptance Test 1, 2</a:t>
          </a:r>
        </a:p>
      </dgm:t>
    </dgm:pt>
    <dgm:pt modelId="{BE9CBD29-E44F-4E08-82FA-498C250E58E6}" type="parTrans" cxnId="{D6BC02BD-FC50-4DB0-AC29-754CF13D447C}">
      <dgm:prSet/>
      <dgm:spPr/>
      <dgm:t>
        <a:bodyPr/>
        <a:lstStyle/>
        <a:p>
          <a:endParaRPr lang="en-US"/>
        </a:p>
      </dgm:t>
    </dgm:pt>
    <dgm:pt modelId="{6C451B9B-D56E-41E7-B6C6-C019ED36C668}" type="sibTrans" cxnId="{D6BC02BD-FC50-4DB0-AC29-754CF13D447C}">
      <dgm:prSet/>
      <dgm:spPr/>
      <dgm:t>
        <a:bodyPr/>
        <a:lstStyle/>
        <a:p>
          <a:endParaRPr lang="en-US"/>
        </a:p>
      </dgm:t>
    </dgm:pt>
    <dgm:pt modelId="{0DEC9FAE-B71C-4323-9635-7E79177E8ADC}">
      <dgm:prSet phldrT="[Text]"/>
      <dgm:spPr/>
      <dgm:t>
        <a:bodyPr/>
        <a:lstStyle/>
        <a:p>
          <a:r>
            <a:rPr lang="en-US" dirty="0">
              <a:latin typeface="Arial" panose="020B0604020202020204" pitchFamily="34" charset="0"/>
              <a:cs typeface="Arial" panose="020B0604020202020204" pitchFamily="34" charset="0"/>
            </a:rPr>
            <a:t>Pilot Groups </a:t>
          </a:r>
        </a:p>
        <a:p>
          <a:r>
            <a:rPr lang="en-US" dirty="0">
              <a:latin typeface="Arial" panose="020B0604020202020204" pitchFamily="34" charset="0"/>
              <a:cs typeface="Arial" panose="020B0604020202020204" pitchFamily="34" charset="0"/>
            </a:rPr>
            <a:t>1 and 2</a:t>
          </a:r>
        </a:p>
      </dgm:t>
    </dgm:pt>
    <dgm:pt modelId="{87D62B7C-23D3-4B29-998F-0D999FE03FBD}" type="parTrans" cxnId="{3B070DE3-02C4-4B36-8F0D-4FAACC39491C}">
      <dgm:prSet/>
      <dgm:spPr/>
      <dgm:t>
        <a:bodyPr/>
        <a:lstStyle/>
        <a:p>
          <a:endParaRPr lang="en-US"/>
        </a:p>
      </dgm:t>
    </dgm:pt>
    <dgm:pt modelId="{D5047D7C-80B3-4B2F-9B20-278976F7D91A}" type="sibTrans" cxnId="{3B070DE3-02C4-4B36-8F0D-4FAACC39491C}">
      <dgm:prSet/>
      <dgm:spPr/>
      <dgm:t>
        <a:bodyPr/>
        <a:lstStyle/>
        <a:p>
          <a:endParaRPr lang="en-US"/>
        </a:p>
      </dgm:t>
    </dgm:pt>
    <dgm:pt modelId="{C7D78891-236F-4FFB-BD59-DE5F71DBDD8A}">
      <dgm:prSet/>
      <dgm:spPr/>
      <dgm:t>
        <a:bodyPr/>
        <a:lstStyle/>
        <a:p>
          <a:r>
            <a:rPr lang="en-US" dirty="0">
              <a:latin typeface="Arial" panose="020B0604020202020204" pitchFamily="34" charset="0"/>
              <a:cs typeface="Arial" panose="020B0604020202020204" pitchFamily="34" charset="0"/>
            </a:rPr>
            <a:t>System Roll Out </a:t>
          </a:r>
        </a:p>
        <a:p>
          <a:r>
            <a:rPr lang="en-US" dirty="0">
              <a:latin typeface="Arial" panose="020B0604020202020204" pitchFamily="34" charset="0"/>
              <a:cs typeface="Arial" panose="020B0604020202020204" pitchFamily="34" charset="0"/>
            </a:rPr>
            <a:t>1, 2, </a:t>
          </a:r>
          <a:r>
            <a:rPr lang="en-US" dirty="0" smtClean="0">
              <a:latin typeface="Arial" panose="020B0604020202020204" pitchFamily="34" charset="0"/>
              <a:cs typeface="Arial" panose="020B0604020202020204" pitchFamily="34" charset="0"/>
            </a:rPr>
            <a:t>3, …</a:t>
          </a:r>
          <a:endParaRPr lang="en-US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39162F9-EB6F-428F-89FE-3C5D5B38B131}" type="parTrans" cxnId="{A496CB6C-D678-466C-9B7B-23F15B0F6B6F}">
      <dgm:prSet/>
      <dgm:spPr/>
      <dgm:t>
        <a:bodyPr/>
        <a:lstStyle/>
        <a:p>
          <a:endParaRPr lang="en-US"/>
        </a:p>
      </dgm:t>
    </dgm:pt>
    <dgm:pt modelId="{0CDE3ECF-565E-4658-AE0A-B0D00466547E}" type="sibTrans" cxnId="{A496CB6C-D678-466C-9B7B-23F15B0F6B6F}">
      <dgm:prSet/>
      <dgm:spPr/>
      <dgm:t>
        <a:bodyPr/>
        <a:lstStyle/>
        <a:p>
          <a:endParaRPr lang="en-US"/>
        </a:p>
      </dgm:t>
    </dgm:pt>
    <dgm:pt modelId="{62E1FF6E-EDE1-4D2C-8FA2-9E2B377352EE}" type="pres">
      <dgm:prSet presAssocID="{C022A045-F0F1-4212-9FE8-754235DD9812}" presName="Name0" presStyleCnt="0">
        <dgm:presLayoutVars>
          <dgm:dir/>
          <dgm:resizeHandles val="exact"/>
        </dgm:presLayoutVars>
      </dgm:prSet>
      <dgm:spPr/>
    </dgm:pt>
    <dgm:pt modelId="{4B88DE30-BE02-4394-81AD-64C14A4AE0BC}" type="pres">
      <dgm:prSet presAssocID="{5BFC84E4-210E-4C74-B564-AA2B5FAB9F00}" presName="parTxOnly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DAAF6E5-50EB-46A5-985A-B74F294AE309}" type="pres">
      <dgm:prSet presAssocID="{1910FE18-23E0-4799-BF08-84AA86696F77}" presName="parSpace" presStyleCnt="0"/>
      <dgm:spPr/>
    </dgm:pt>
    <dgm:pt modelId="{618A71AA-A518-4ADB-92F4-970688C5B295}" type="pres">
      <dgm:prSet presAssocID="{FB1AFC20-5E4B-49EE-AE9E-B6E455CE2F7F}" presName="parTxOnly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FB279EB-675A-45A0-9635-0F17D8DCFD2D}" type="pres">
      <dgm:prSet presAssocID="{6C451B9B-D56E-41E7-B6C6-C019ED36C668}" presName="parSpace" presStyleCnt="0"/>
      <dgm:spPr/>
    </dgm:pt>
    <dgm:pt modelId="{62364550-980B-4F91-B84E-F3617A61D8A6}" type="pres">
      <dgm:prSet presAssocID="{0DEC9FAE-B71C-4323-9635-7E79177E8ADC}" presName="parTxOnly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F59BAF2-6150-44FA-821E-E33168CBA027}" type="pres">
      <dgm:prSet presAssocID="{D5047D7C-80B3-4B2F-9B20-278976F7D91A}" presName="parSpace" presStyleCnt="0"/>
      <dgm:spPr/>
    </dgm:pt>
    <dgm:pt modelId="{CA76FB86-06C4-4EB9-AE7E-C97F0E21CFD8}" type="pres">
      <dgm:prSet presAssocID="{C7D78891-236F-4FFB-BD59-DE5F71DBDD8A}" presName="parTxOnly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CCA16079-7831-4FFE-B7F3-6A304C56283C}" type="presOf" srcId="{5BFC84E4-210E-4C74-B564-AA2B5FAB9F00}" destId="{4B88DE30-BE02-4394-81AD-64C14A4AE0BC}" srcOrd="0" destOrd="0" presId="urn:microsoft.com/office/officeart/2005/8/layout/hChevron3"/>
    <dgm:cxn modelId="{31D38F59-E184-4833-9CDC-09C4607E2FFF}" type="presOf" srcId="{C022A045-F0F1-4212-9FE8-754235DD9812}" destId="{62E1FF6E-EDE1-4D2C-8FA2-9E2B377352EE}" srcOrd="0" destOrd="0" presId="urn:microsoft.com/office/officeart/2005/8/layout/hChevron3"/>
    <dgm:cxn modelId="{A496CB6C-D678-466C-9B7B-23F15B0F6B6F}" srcId="{C022A045-F0F1-4212-9FE8-754235DD9812}" destId="{C7D78891-236F-4FFB-BD59-DE5F71DBDD8A}" srcOrd="3" destOrd="0" parTransId="{839162F9-EB6F-428F-89FE-3C5D5B38B131}" sibTransId="{0CDE3ECF-565E-4658-AE0A-B0D00466547E}"/>
    <dgm:cxn modelId="{CE0DB887-625B-43F6-B893-A9358E7BBB92}" type="presOf" srcId="{C7D78891-236F-4FFB-BD59-DE5F71DBDD8A}" destId="{CA76FB86-06C4-4EB9-AE7E-C97F0E21CFD8}" srcOrd="0" destOrd="0" presId="urn:microsoft.com/office/officeart/2005/8/layout/hChevron3"/>
    <dgm:cxn modelId="{3B070DE3-02C4-4B36-8F0D-4FAACC39491C}" srcId="{C022A045-F0F1-4212-9FE8-754235DD9812}" destId="{0DEC9FAE-B71C-4323-9635-7E79177E8ADC}" srcOrd="2" destOrd="0" parTransId="{87D62B7C-23D3-4B29-998F-0D999FE03FBD}" sibTransId="{D5047D7C-80B3-4B2F-9B20-278976F7D91A}"/>
    <dgm:cxn modelId="{00305FBB-B8B5-4AAD-942E-C0B3BE5AEB73}" type="presOf" srcId="{FB1AFC20-5E4B-49EE-AE9E-B6E455CE2F7F}" destId="{618A71AA-A518-4ADB-92F4-970688C5B295}" srcOrd="0" destOrd="0" presId="urn:microsoft.com/office/officeart/2005/8/layout/hChevron3"/>
    <dgm:cxn modelId="{F5768B91-860C-4AAA-A7C3-E472716F9E17}" type="presOf" srcId="{0DEC9FAE-B71C-4323-9635-7E79177E8ADC}" destId="{62364550-980B-4F91-B84E-F3617A61D8A6}" srcOrd="0" destOrd="0" presId="urn:microsoft.com/office/officeart/2005/8/layout/hChevron3"/>
    <dgm:cxn modelId="{D6BC02BD-FC50-4DB0-AC29-754CF13D447C}" srcId="{C022A045-F0F1-4212-9FE8-754235DD9812}" destId="{FB1AFC20-5E4B-49EE-AE9E-B6E455CE2F7F}" srcOrd="1" destOrd="0" parTransId="{BE9CBD29-E44F-4E08-82FA-498C250E58E6}" sibTransId="{6C451B9B-D56E-41E7-B6C6-C019ED36C668}"/>
    <dgm:cxn modelId="{FF56319D-6AD3-4D36-8FA8-34C66F075819}" srcId="{C022A045-F0F1-4212-9FE8-754235DD9812}" destId="{5BFC84E4-210E-4C74-B564-AA2B5FAB9F00}" srcOrd="0" destOrd="0" parTransId="{00921539-BE16-4DFA-907E-021671FA48E3}" sibTransId="{1910FE18-23E0-4799-BF08-84AA86696F77}"/>
    <dgm:cxn modelId="{8316879C-2061-43AB-BD7A-E28784ED3728}" type="presParOf" srcId="{62E1FF6E-EDE1-4D2C-8FA2-9E2B377352EE}" destId="{4B88DE30-BE02-4394-81AD-64C14A4AE0BC}" srcOrd="0" destOrd="0" presId="urn:microsoft.com/office/officeart/2005/8/layout/hChevron3"/>
    <dgm:cxn modelId="{69F6F77C-AFA6-4737-83C1-863C2FBA6453}" type="presParOf" srcId="{62E1FF6E-EDE1-4D2C-8FA2-9E2B377352EE}" destId="{8DAAF6E5-50EB-46A5-985A-B74F294AE309}" srcOrd="1" destOrd="0" presId="urn:microsoft.com/office/officeart/2005/8/layout/hChevron3"/>
    <dgm:cxn modelId="{9C6C7392-F778-46F3-9F9D-62D06D4BA5BF}" type="presParOf" srcId="{62E1FF6E-EDE1-4D2C-8FA2-9E2B377352EE}" destId="{618A71AA-A518-4ADB-92F4-970688C5B295}" srcOrd="2" destOrd="0" presId="urn:microsoft.com/office/officeart/2005/8/layout/hChevron3"/>
    <dgm:cxn modelId="{B12E3EDB-5928-40FD-87E0-D85C48EE7B25}" type="presParOf" srcId="{62E1FF6E-EDE1-4D2C-8FA2-9E2B377352EE}" destId="{FFB279EB-675A-45A0-9635-0F17D8DCFD2D}" srcOrd="3" destOrd="0" presId="urn:microsoft.com/office/officeart/2005/8/layout/hChevron3"/>
    <dgm:cxn modelId="{BF0D9394-1010-482A-9E46-1F4F63F123BC}" type="presParOf" srcId="{62E1FF6E-EDE1-4D2C-8FA2-9E2B377352EE}" destId="{62364550-980B-4F91-B84E-F3617A61D8A6}" srcOrd="4" destOrd="0" presId="urn:microsoft.com/office/officeart/2005/8/layout/hChevron3"/>
    <dgm:cxn modelId="{89E8B3D1-A0FF-47B2-8BDF-27FA8FE552D1}" type="presParOf" srcId="{62E1FF6E-EDE1-4D2C-8FA2-9E2B377352EE}" destId="{BF59BAF2-6150-44FA-821E-E33168CBA027}" srcOrd="5" destOrd="0" presId="urn:microsoft.com/office/officeart/2005/8/layout/hChevron3"/>
    <dgm:cxn modelId="{717EAE78-4FC1-4778-8C8A-94F19F9AEFF6}" type="presParOf" srcId="{62E1FF6E-EDE1-4D2C-8FA2-9E2B377352EE}" destId="{CA76FB86-06C4-4EB9-AE7E-C97F0E21CFD8}" srcOrd="6" destOrd="0" presId="urn:microsoft.com/office/officeart/2005/8/layout/hChevron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B88DE30-BE02-4394-81AD-64C14A4AE0BC}">
      <dsp:nvSpPr>
        <dsp:cNvPr id="0" name=""/>
        <dsp:cNvSpPr/>
      </dsp:nvSpPr>
      <dsp:spPr>
        <a:xfrm>
          <a:off x="2407" y="1815650"/>
          <a:ext cx="2415248" cy="966099"/>
        </a:xfrm>
        <a:prstGeom prst="homePlate">
          <a:avLst/>
        </a:prstGeom>
        <a:solidFill>
          <a:schemeClr val="accent1">
            <a:shade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346" tIns="50673" rIns="25337" bIns="50673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>
              <a:latin typeface="Arial" panose="020B0604020202020204" pitchFamily="34" charset="0"/>
              <a:cs typeface="Arial" panose="020B0604020202020204" pitchFamily="34" charset="0"/>
            </a:rPr>
            <a:t>Prepare</a:t>
          </a:r>
        </a:p>
      </dsp:txBody>
      <dsp:txXfrm>
        <a:off x="2407" y="1815650"/>
        <a:ext cx="2173723" cy="966099"/>
      </dsp:txXfrm>
    </dsp:sp>
    <dsp:sp modelId="{618A71AA-A518-4ADB-92F4-970688C5B295}">
      <dsp:nvSpPr>
        <dsp:cNvPr id="0" name=""/>
        <dsp:cNvSpPr/>
      </dsp:nvSpPr>
      <dsp:spPr>
        <a:xfrm>
          <a:off x="1934606" y="1815650"/>
          <a:ext cx="2415248" cy="966099"/>
        </a:xfrm>
        <a:prstGeom prst="chevron">
          <a:avLst/>
        </a:prstGeom>
        <a:solidFill>
          <a:schemeClr val="accent1">
            <a:shade val="50000"/>
            <a:hueOff val="104739"/>
            <a:satOff val="-1999"/>
            <a:lumOff val="2040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010" tIns="50673" rIns="25337" bIns="50673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>
              <a:latin typeface="Arial" panose="020B0604020202020204" pitchFamily="34" charset="0"/>
              <a:cs typeface="Arial" panose="020B0604020202020204" pitchFamily="34" charset="0"/>
            </a:rPr>
            <a:t>User Acceptance Test 1, 2</a:t>
          </a:r>
        </a:p>
      </dsp:txBody>
      <dsp:txXfrm>
        <a:off x="2417656" y="1815650"/>
        <a:ext cx="1449149" cy="966099"/>
      </dsp:txXfrm>
    </dsp:sp>
    <dsp:sp modelId="{62364550-980B-4F91-B84E-F3617A61D8A6}">
      <dsp:nvSpPr>
        <dsp:cNvPr id="0" name=""/>
        <dsp:cNvSpPr/>
      </dsp:nvSpPr>
      <dsp:spPr>
        <a:xfrm>
          <a:off x="3866805" y="1815650"/>
          <a:ext cx="2415248" cy="966099"/>
        </a:xfrm>
        <a:prstGeom prst="chevron">
          <a:avLst/>
        </a:prstGeom>
        <a:solidFill>
          <a:schemeClr val="accent1">
            <a:shade val="50000"/>
            <a:hueOff val="209478"/>
            <a:satOff val="-3997"/>
            <a:lumOff val="4081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010" tIns="50673" rIns="25337" bIns="50673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>
              <a:latin typeface="Arial" panose="020B0604020202020204" pitchFamily="34" charset="0"/>
              <a:cs typeface="Arial" panose="020B0604020202020204" pitchFamily="34" charset="0"/>
            </a:rPr>
            <a:t>Pilot Groups </a:t>
          </a:r>
        </a:p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>
              <a:latin typeface="Arial" panose="020B0604020202020204" pitchFamily="34" charset="0"/>
              <a:cs typeface="Arial" panose="020B0604020202020204" pitchFamily="34" charset="0"/>
            </a:rPr>
            <a:t>1 and 2</a:t>
          </a:r>
        </a:p>
      </dsp:txBody>
      <dsp:txXfrm>
        <a:off x="4349855" y="1815650"/>
        <a:ext cx="1449149" cy="966099"/>
      </dsp:txXfrm>
    </dsp:sp>
    <dsp:sp modelId="{CA76FB86-06C4-4EB9-AE7E-C97F0E21CFD8}">
      <dsp:nvSpPr>
        <dsp:cNvPr id="0" name=""/>
        <dsp:cNvSpPr/>
      </dsp:nvSpPr>
      <dsp:spPr>
        <a:xfrm>
          <a:off x="5799004" y="1815650"/>
          <a:ext cx="2415248" cy="966099"/>
        </a:xfrm>
        <a:prstGeom prst="chevron">
          <a:avLst/>
        </a:prstGeom>
        <a:solidFill>
          <a:schemeClr val="accent1">
            <a:shade val="50000"/>
            <a:hueOff val="104739"/>
            <a:satOff val="-1999"/>
            <a:lumOff val="2040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010" tIns="50673" rIns="25337" bIns="50673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>
              <a:latin typeface="Arial" panose="020B0604020202020204" pitchFamily="34" charset="0"/>
              <a:cs typeface="Arial" panose="020B0604020202020204" pitchFamily="34" charset="0"/>
            </a:rPr>
            <a:t>System Roll Out </a:t>
          </a:r>
        </a:p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>
              <a:latin typeface="Arial" panose="020B0604020202020204" pitchFamily="34" charset="0"/>
              <a:cs typeface="Arial" panose="020B0604020202020204" pitchFamily="34" charset="0"/>
            </a:rPr>
            <a:t>1, 2, </a:t>
          </a:r>
          <a:r>
            <a:rPr lang="en-US" sz="1900" kern="1200" dirty="0" smtClean="0">
              <a:latin typeface="Arial" panose="020B0604020202020204" pitchFamily="34" charset="0"/>
              <a:cs typeface="Arial" panose="020B0604020202020204" pitchFamily="34" charset="0"/>
            </a:rPr>
            <a:t>3, …</a:t>
          </a:r>
          <a:endParaRPr lang="en-US" sz="19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6282054" y="1815650"/>
        <a:ext cx="1449149" cy="96609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2" y="3"/>
            <a:ext cx="3004610" cy="461010"/>
          </a:xfrm>
          <a:prstGeom prst="rect">
            <a:avLst/>
          </a:prstGeom>
        </p:spPr>
        <p:txBody>
          <a:bodyPr vert="horz" lIns="90939" tIns="45470" rIns="90939" bIns="4547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28026" y="3"/>
            <a:ext cx="3004610" cy="461010"/>
          </a:xfrm>
          <a:prstGeom prst="rect">
            <a:avLst/>
          </a:prstGeom>
        </p:spPr>
        <p:txBody>
          <a:bodyPr vert="horz" lIns="90939" tIns="45470" rIns="90939" bIns="45470" rtlCol="0"/>
          <a:lstStyle>
            <a:lvl1pPr algn="r">
              <a:defRPr sz="1200"/>
            </a:lvl1pPr>
          </a:lstStyle>
          <a:p>
            <a:fld id="{C5665B36-4B68-4038-B04C-4259637837E9}" type="datetimeFigureOut">
              <a:rPr lang="en-US" smtClean="0"/>
              <a:pPr/>
              <a:t>5/30/2019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2" y="8757621"/>
            <a:ext cx="3004610" cy="461010"/>
          </a:xfrm>
          <a:prstGeom prst="rect">
            <a:avLst/>
          </a:prstGeom>
        </p:spPr>
        <p:txBody>
          <a:bodyPr vert="horz" lIns="90939" tIns="45470" rIns="90939" bIns="4547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28026" y="8757621"/>
            <a:ext cx="3004610" cy="461010"/>
          </a:xfrm>
          <a:prstGeom prst="rect">
            <a:avLst/>
          </a:prstGeom>
        </p:spPr>
        <p:txBody>
          <a:bodyPr vert="horz" lIns="90939" tIns="45470" rIns="90939" bIns="45470" rtlCol="0" anchor="b"/>
          <a:lstStyle>
            <a:lvl1pPr algn="r">
              <a:defRPr sz="1200"/>
            </a:lvl1pPr>
          </a:lstStyle>
          <a:p>
            <a:fld id="{D13542EC-0850-4146-A731-B7F0AE82D52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861596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2" y="3"/>
            <a:ext cx="3004610" cy="461010"/>
          </a:xfrm>
          <a:prstGeom prst="rect">
            <a:avLst/>
          </a:prstGeom>
        </p:spPr>
        <p:txBody>
          <a:bodyPr vert="horz" lIns="92449" tIns="46224" rIns="92449" bIns="46224" rtlCol="0"/>
          <a:lstStyle>
            <a:lvl1pPr algn="l">
              <a:defRPr sz="12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28026" y="3"/>
            <a:ext cx="3004610" cy="461010"/>
          </a:xfrm>
          <a:prstGeom prst="rect">
            <a:avLst/>
          </a:prstGeom>
        </p:spPr>
        <p:txBody>
          <a:bodyPr vert="horz" lIns="92449" tIns="46224" rIns="92449" bIns="46224" rtlCol="0"/>
          <a:lstStyle>
            <a:lvl1pPr algn="r">
              <a:defRPr sz="1200"/>
            </a:lvl1pPr>
          </a:lstStyle>
          <a:p>
            <a:pPr>
              <a:defRPr/>
            </a:pPr>
            <a:fld id="{B899B9D9-9514-4BB5-BD1B-84C8C666A399}" type="datetimeFigureOut">
              <a:rPr lang="en-US"/>
              <a:pPr>
                <a:defRPr/>
              </a:pPr>
              <a:t>5/30/2019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63638" y="693738"/>
            <a:ext cx="4608512" cy="3457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449" tIns="46224" rIns="92449" bIns="46224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3737" y="4379602"/>
            <a:ext cx="5546731" cy="4149090"/>
          </a:xfrm>
          <a:prstGeom prst="rect">
            <a:avLst/>
          </a:prstGeom>
        </p:spPr>
        <p:txBody>
          <a:bodyPr vert="horz" lIns="92449" tIns="46224" rIns="92449" bIns="46224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2" y="8757621"/>
            <a:ext cx="3004610" cy="461010"/>
          </a:xfrm>
          <a:prstGeom prst="rect">
            <a:avLst/>
          </a:prstGeom>
        </p:spPr>
        <p:txBody>
          <a:bodyPr vert="horz" lIns="92449" tIns="46224" rIns="92449" bIns="46224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28026" y="8757621"/>
            <a:ext cx="3004610" cy="461010"/>
          </a:xfrm>
          <a:prstGeom prst="rect">
            <a:avLst/>
          </a:prstGeom>
        </p:spPr>
        <p:txBody>
          <a:bodyPr vert="horz" lIns="92449" tIns="46224" rIns="92449" bIns="46224" rtlCol="0" anchor="b"/>
          <a:lstStyle>
            <a:lvl1pPr algn="r">
              <a:defRPr sz="1200"/>
            </a:lvl1pPr>
          </a:lstStyle>
          <a:p>
            <a:pPr>
              <a:defRPr/>
            </a:pPr>
            <a:fld id="{6DD86180-870F-4C4E-80A9-4C1C75E40D3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247317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Jim Dobbertin</a:t>
            </a:r>
            <a:r>
              <a:rPr lang="en-US" baseline="0" dirty="0" smtClean="0"/>
              <a:t> – Introduction and Kick Off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DD86180-870F-4C4E-80A9-4C1C75E40D3B}" type="slidenum">
              <a:rPr lang="en-US" smtClean="0"/>
              <a:pPr>
                <a:defRPr/>
              </a:pPr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906917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579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521102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579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dirty="0" smtClean="0"/>
              <a:t>Miscellaneous</a:t>
            </a:r>
            <a:r>
              <a:rPr lang="en-US" baseline="0" dirty="0" smtClean="0"/>
              <a:t> charges could be handling or assorted fees applied to orders.</a:t>
            </a:r>
          </a:p>
          <a:p>
            <a:r>
              <a:rPr lang="en-US" baseline="0" dirty="0" smtClean="0"/>
              <a:t>Total Header Amount Variance means the header total is different from the line total on the invoice.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478720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579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102035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579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017737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579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34831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Debbie Flotteron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22789">
              <a:defRPr/>
            </a:pPr>
            <a:fld id="{6DD86180-870F-4C4E-80A9-4C1C75E40D3B}" type="slidenum">
              <a:rPr lang="en-US">
                <a:solidFill>
                  <a:prstClr val="black"/>
                </a:solidFill>
              </a:rPr>
              <a:pPr defTabSz="922789">
                <a:defRPr/>
              </a:pPr>
              <a:t>15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438213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579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239841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If you don’t see the Need Help button contact</a:t>
            </a:r>
            <a:r>
              <a:rPr lang="en-US" baseline="0" dirty="0" smtClean="0"/>
              <a:t> the IT helpdesk at 275-2000 </a:t>
            </a:r>
            <a:r>
              <a:rPr lang="en-US" baseline="0" smtClean="0"/>
              <a:t>or Univithelp@Rochester.edu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F855B5-ACEF-4A83-85BF-A735064E05F2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105587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22789">
              <a:defRPr/>
            </a:pPr>
            <a:fld id="{6DD86180-870F-4C4E-80A9-4C1C75E40D3B}" type="slidenum">
              <a:rPr lang="en-US">
                <a:solidFill>
                  <a:prstClr val="black"/>
                </a:solidFill>
              </a:rPr>
              <a:pPr defTabSz="922789">
                <a:defRPr/>
              </a:pPr>
              <a:t>19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885722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DD86180-870F-4C4E-80A9-4C1C75E40D3B}" type="slidenum">
              <a:rPr lang="en-US" smtClean="0"/>
              <a:pPr>
                <a:defRPr/>
              </a:pPr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49570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Jim Dobbertin    Note:  If we do not have time to address questions submitted, they will be summarized and posted to the UR Procurement Website.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22789">
              <a:defRPr/>
            </a:pPr>
            <a:fld id="{6DD86180-870F-4C4E-80A9-4C1C75E40D3B}" type="slidenum">
              <a:rPr lang="en-US">
                <a:solidFill>
                  <a:prstClr val="black"/>
                </a:solidFill>
              </a:rPr>
              <a:pPr defTabSz="922789">
                <a:defRPr/>
              </a:pPr>
              <a:t>2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656905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DD86180-870F-4C4E-80A9-4C1C75E40D3B}" type="slidenum">
              <a:rPr lang="en-US" smtClean="0"/>
              <a:pPr>
                <a:defRPr/>
              </a:pPr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940636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DD86180-870F-4C4E-80A9-4C1C75E40D3B}" type="slidenum">
              <a:rPr lang="en-US" smtClean="0"/>
              <a:pPr>
                <a:defRPr/>
              </a:pPr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535563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Jill Brock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22789">
              <a:defRPr/>
            </a:pPr>
            <a:fld id="{6DD86180-870F-4C4E-80A9-4C1C75E40D3B}" type="slidenum">
              <a:rPr lang="en-US">
                <a:solidFill>
                  <a:prstClr val="black"/>
                </a:solidFill>
              </a:rPr>
              <a:pPr defTabSz="922789">
                <a:defRPr/>
              </a:pPr>
              <a:t>23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937572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Jim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22789">
              <a:defRPr/>
            </a:pPr>
            <a:fld id="{6DD86180-870F-4C4E-80A9-4C1C75E40D3B}" type="slidenum">
              <a:rPr lang="en-US">
                <a:solidFill>
                  <a:prstClr val="black"/>
                </a:solidFill>
              </a:rPr>
              <a:pPr defTabSz="922789">
                <a:defRPr/>
              </a:pPr>
              <a:t>24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930909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Jill Brock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22789">
              <a:defRPr/>
            </a:pPr>
            <a:fld id="{6DD86180-870F-4C4E-80A9-4C1C75E40D3B}" type="slidenum">
              <a:rPr lang="en-US">
                <a:solidFill>
                  <a:prstClr val="black"/>
                </a:solidFill>
              </a:rPr>
              <a:pPr defTabSz="922789">
                <a:defRPr/>
              </a:pPr>
              <a:t>25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6406062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Jill Brock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22789">
              <a:defRPr/>
            </a:pPr>
            <a:fld id="{6DD86180-870F-4C4E-80A9-4C1C75E40D3B}" type="slidenum">
              <a:rPr lang="en-US">
                <a:solidFill>
                  <a:prstClr val="black"/>
                </a:solidFill>
              </a:rPr>
              <a:pPr defTabSz="922789">
                <a:defRPr/>
              </a:pPr>
              <a:t>26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8105373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Jill Brock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22789">
              <a:defRPr/>
            </a:pPr>
            <a:fld id="{6DD86180-870F-4C4E-80A9-4C1C75E40D3B}" type="slidenum">
              <a:rPr lang="en-US">
                <a:solidFill>
                  <a:prstClr val="black"/>
                </a:solidFill>
              </a:rPr>
              <a:pPr defTabSz="922789">
                <a:defRPr/>
              </a:pPr>
              <a:t>27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016723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Carl Tietjen and Liz Milavec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22789">
              <a:defRPr/>
            </a:pPr>
            <a:fld id="{6DD86180-870F-4C4E-80A9-4C1C75E40D3B}" type="slidenum">
              <a:rPr lang="en-US">
                <a:solidFill>
                  <a:prstClr val="black"/>
                </a:solidFill>
              </a:rPr>
              <a:pPr defTabSz="922789">
                <a:defRPr/>
              </a:pPr>
              <a:t>3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882812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Katherine Sadoff-Herrick   Are we sure we want to include the P2P Video?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DD86180-870F-4C4E-80A9-4C1C75E40D3B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268381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Katherine Sadoff-Herrick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DD86180-870F-4C4E-80A9-4C1C75E40D3B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158577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DD86180-870F-4C4E-80A9-4C1C75E40D3B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481212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Jim Dobbertin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22789">
              <a:defRPr/>
            </a:pPr>
            <a:fld id="{6DD86180-870F-4C4E-80A9-4C1C75E40D3B}" type="slidenum">
              <a:rPr lang="en-US">
                <a:solidFill>
                  <a:prstClr val="black"/>
                </a:solidFill>
              </a:rPr>
              <a:pPr defTabSz="922789">
                <a:defRPr/>
              </a:pPr>
              <a:t>7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772013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DD86180-870F-4C4E-80A9-4C1C75E40D3B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521642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579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20132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0574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altLang="en-US" noProof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5800" y="3505200"/>
            <a:ext cx="7772400" cy="1752600"/>
          </a:xfrm>
        </p:spPr>
        <p:txBody>
          <a:bodyPr/>
          <a:lstStyle>
            <a:lvl1pPr marL="0" indent="0" algn="ctr">
              <a:buFont typeface="Wingdings" pitchFamily="124" charset="2"/>
              <a:buNone/>
              <a:defRPr/>
            </a:lvl1pPr>
          </a:lstStyle>
          <a:p>
            <a:pPr lvl="0"/>
            <a:r>
              <a:rPr lang="en-US" altLang="en-US" noProof="0"/>
              <a:t>Click to edit Master subtitle style</a:t>
            </a:r>
          </a:p>
        </p:txBody>
      </p:sp>
      <p:pic>
        <p:nvPicPr>
          <p:cNvPr id="3079" name="Picture 7" descr="footerdark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76975"/>
            <a:ext cx="9144000" cy="581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929079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9321584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30614510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9" descr="Hor2color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4572000"/>
            <a:ext cx="2286000" cy="17989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Line 9"/>
          <p:cNvSpPr>
            <a:spLocks noChangeShapeType="1"/>
          </p:cNvSpPr>
          <p:nvPr userDrawn="1"/>
        </p:nvSpPr>
        <p:spPr bwMode="auto">
          <a:xfrm>
            <a:off x="3200400" y="5257800"/>
            <a:ext cx="5943600" cy="0"/>
          </a:xfrm>
          <a:prstGeom prst="line">
            <a:avLst/>
          </a:prstGeom>
          <a:noFill/>
          <a:ln w="50800">
            <a:solidFill>
              <a:srgbClr val="FFDE3B"/>
            </a:solidFill>
            <a:round/>
            <a:headEnd/>
            <a:tailEnd/>
          </a:ln>
        </p:spPr>
        <p:txBody>
          <a:bodyPr/>
          <a:lstStyle/>
          <a:p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0" hasCustomPrompt="1"/>
          </p:nvPr>
        </p:nvSpPr>
        <p:spPr>
          <a:xfrm>
            <a:off x="685800" y="1676400"/>
            <a:ext cx="7772400" cy="731520"/>
          </a:xfrm>
        </p:spPr>
        <p:txBody>
          <a:bodyPr/>
          <a:lstStyle>
            <a:lvl1pPr marL="0" indent="0">
              <a:buNone/>
              <a:defRPr sz="4400"/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1" hasCustomPrompt="1"/>
          </p:nvPr>
        </p:nvSpPr>
        <p:spPr>
          <a:xfrm>
            <a:off x="685800" y="2514600"/>
            <a:ext cx="7772400" cy="584775"/>
          </a:xfrm>
        </p:spPr>
        <p:txBody>
          <a:bodyPr>
            <a:sp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 dirty="0"/>
              <a:t>Subtitle</a:t>
            </a:r>
          </a:p>
        </p:txBody>
      </p:sp>
      <p:sp>
        <p:nvSpPr>
          <p:cNvPr id="16" name="Text Placeholder 12"/>
          <p:cNvSpPr>
            <a:spLocks noGrp="1"/>
          </p:cNvSpPr>
          <p:nvPr>
            <p:ph type="body" sz="quarter" idx="12" hasCustomPrompt="1"/>
          </p:nvPr>
        </p:nvSpPr>
        <p:spPr>
          <a:xfrm>
            <a:off x="685800" y="3581400"/>
            <a:ext cx="1828800" cy="381000"/>
          </a:xfrm>
        </p:spPr>
        <p:txBody>
          <a:bodyPr/>
          <a:lstStyle>
            <a:lvl1pPr marL="0" indent="0" algn="l">
              <a:buNone/>
              <a:defRPr sz="2000"/>
            </a:lvl1pPr>
          </a:lstStyle>
          <a:p>
            <a:pPr lvl="0"/>
            <a:r>
              <a:rPr lang="en-US" dirty="0"/>
              <a:t>Date</a:t>
            </a:r>
          </a:p>
        </p:txBody>
      </p:sp>
    </p:spTree>
    <p:extLst>
      <p:ext uri="{BB962C8B-B14F-4D97-AF65-F5344CB8AC3E}">
        <p14:creationId xmlns:p14="http://schemas.microsoft.com/office/powerpoint/2010/main" val="3365327720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676331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265879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2487691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4091210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1772790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334747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772291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643110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6" name="Picture 12" descr="footerdark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76975"/>
            <a:ext cx="9144000" cy="581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>
            <a:outerShdw blurRad="50800" dist="12700" dir="8100000" algn="ctr" rotWithShape="0">
              <a:srgbClr val="FFFFFF">
                <a:alpha val="7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>
            <a:outerShdw blurRad="50800" dist="12700" dir="8100000" algn="ctr" rotWithShape="0">
              <a:srgbClr val="FFFFFF">
                <a:alpha val="7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9764763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80" r:id="rId1"/>
    <p:sldLayoutId id="2147484381" r:id="rId2"/>
    <p:sldLayoutId id="2147484382" r:id="rId3"/>
    <p:sldLayoutId id="2147484383" r:id="rId4"/>
    <p:sldLayoutId id="2147484384" r:id="rId5"/>
    <p:sldLayoutId id="2147484385" r:id="rId6"/>
    <p:sldLayoutId id="2147484386" r:id="rId7"/>
    <p:sldLayoutId id="2147484387" r:id="rId8"/>
    <p:sldLayoutId id="2147484388" r:id="rId9"/>
    <p:sldLayoutId id="2147484389" r:id="rId10"/>
    <p:sldLayoutId id="2147484390" r:id="rId11"/>
    <p:sldLayoutId id="2147484391" r:id="rId12"/>
  </p:sldLayoutIdLst>
  <p:hf hdr="0" ftr="0" dt="0"/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24" charset="0"/>
          <a:ea typeface="MS Pゴシック" pitchFamily="-92" charset="-128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24" charset="0"/>
          <a:ea typeface="MS Pゴシック" pitchFamily="-92" charset="-128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24" charset="0"/>
          <a:ea typeface="MS Pゴシック" pitchFamily="-92" charset="-128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24" charset="0"/>
          <a:ea typeface="MS Pゴシック" pitchFamily="-92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24" charset="0"/>
          <a:ea typeface="MS Pゴシック" pitchFamily="-92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24" charset="0"/>
          <a:ea typeface="MS Pゴシック" pitchFamily="-92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24" charset="0"/>
          <a:ea typeface="MS Pゴシック" pitchFamily="-92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24" charset="0"/>
          <a:ea typeface="MS Pゴシック" pitchFamily="-92" charset="-128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Wingdings" pitchFamily="124" charset="2"/>
        <a:buChar char="§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Wingdings" pitchFamily="124" charset="2"/>
        <a:buChar char="§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Wingdings" pitchFamily="124" charset="2"/>
        <a:buChar char="§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Wingdings" pitchFamily="124" charset="2"/>
        <a:buChar char="§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Wingdings" pitchFamily="124" charset="2"/>
        <a:buChar char="§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Font typeface="Wingdings" pitchFamily="124" charset="2"/>
        <a:buChar char="§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Font typeface="Wingdings" pitchFamily="124" charset="2"/>
        <a:buChar char="§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Font typeface="Wingdings" pitchFamily="124" charset="2"/>
        <a:buChar char="§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Font typeface="Wingdings" pitchFamily="124" charset="2"/>
        <a:buChar char="§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rochester.edu/adminfinance/urprocurement/p2p-project-team-only/resources-2/" TargetMode="External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hyperlink" Target="https://www.rochester.edu/adminfinance/urprocurement" TargetMode="Externa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hyperlink" Target="https://service.rochester.edu/procuement" TargetMode="External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rochester.edu/adminfinance/urprocurement/frequently-asked-questions/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mailto:URProcurement@rochester.edu" TargetMode="Externa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service.rochester.edu/procurement" TargetMode="Externa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rochester.edu/adminfinance/urprocurement" TargetMode="Externa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4" Type="http://schemas.openxmlformats.org/officeDocument/2006/relationships/hyperlink" Target="mailto:URProcurement@Rochester.edu" TargetMode="Externa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914400" y="1221601"/>
            <a:ext cx="7772400" cy="731520"/>
          </a:xfrm>
        </p:spPr>
        <p:txBody>
          <a:bodyPr/>
          <a:lstStyle/>
          <a:p>
            <a:r>
              <a:rPr lang="en-US" dirty="0">
                <a:latin typeface="Arial Narrow" panose="020B0606020202030204" pitchFamily="34" charset="0"/>
              </a:rPr>
              <a:t>Procure to Pay Project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838200" y="2057400"/>
            <a:ext cx="7772400" cy="1668149"/>
          </a:xfrm>
        </p:spPr>
        <p:txBody>
          <a:bodyPr/>
          <a:lstStyle/>
          <a:p>
            <a:r>
              <a:rPr lang="en-US" sz="4000" dirty="0" smtClean="0">
                <a:latin typeface="Arial Narrow" panose="020B0606020202030204" pitchFamily="34" charset="0"/>
              </a:rPr>
              <a:t>Demo Days</a:t>
            </a:r>
          </a:p>
          <a:p>
            <a:endParaRPr lang="en-US" dirty="0">
              <a:latin typeface="Arial Narrow" panose="020B0606020202030204" pitchFamily="34" charset="0"/>
            </a:endParaRPr>
          </a:p>
          <a:p>
            <a:r>
              <a:rPr lang="en-US" sz="2000" dirty="0" smtClean="0">
                <a:latin typeface="Arial Narrow" panose="020B0606020202030204" pitchFamily="34" charset="0"/>
              </a:rPr>
              <a:t>May, 2019</a:t>
            </a:r>
            <a:endParaRPr lang="en-US" sz="2000" dirty="0">
              <a:latin typeface="Arial Narrow" panose="020B0606020202030204" pitchFamily="34" charset="0"/>
            </a:endParaRPr>
          </a:p>
        </p:txBody>
      </p:sp>
      <p:pic>
        <p:nvPicPr>
          <p:cNvPr id="4" name="Content Placeholder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81400" y="3054989"/>
            <a:ext cx="4771607" cy="167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641141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Box 15"/>
          <p:cNvSpPr txBox="1">
            <a:spLocks noChangeArrowheads="1"/>
          </p:cNvSpPr>
          <p:nvPr/>
        </p:nvSpPr>
        <p:spPr bwMode="auto">
          <a:xfrm>
            <a:off x="728474" y="1205707"/>
            <a:ext cx="7652656" cy="4154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050" dirty="0">
                <a:solidFill>
                  <a:srgbClr val="FF000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There are currently 10 match exception rules in Workday.  7 of the 10 rules will route to the Requester*</a:t>
            </a:r>
          </a:p>
          <a:p>
            <a:r>
              <a:rPr lang="en-US" sz="1050" dirty="0">
                <a:solidFill>
                  <a:srgbClr val="FF000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*Coming soon, requester match exceptions will also be routed to the requisitioner (when the requisitioner is different from the requester)</a:t>
            </a:r>
          </a:p>
        </p:txBody>
      </p:sp>
      <p:sp>
        <p:nvSpPr>
          <p:cNvPr id="2" name="Rectangle 1"/>
          <p:cNvSpPr/>
          <p:nvPr/>
        </p:nvSpPr>
        <p:spPr>
          <a:xfrm>
            <a:off x="609600" y="319944"/>
            <a:ext cx="714286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000" dirty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Workday Invoice Match Exception Rules</a:t>
            </a:r>
            <a:r>
              <a:rPr lang="en-US" sz="3000" dirty="0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	</a:t>
            </a:r>
            <a:endParaRPr lang="en-US" sz="2700" dirty="0">
              <a:solidFill>
                <a:schemeClr val="accent1">
                  <a:lumMod val="75000"/>
                </a:schemeClr>
              </a:solidFill>
              <a:cs typeface="Arial" panose="020B0604020202020204" pitchFamily="34" charset="0"/>
            </a:endParaRPr>
          </a:p>
          <a:p>
            <a:r>
              <a:rPr lang="en-US" dirty="0">
                <a:solidFill>
                  <a:prstClr val="white"/>
                </a:solidFill>
                <a:cs typeface="Arial" panose="020B0604020202020204" pitchFamily="34" charset="0"/>
              </a:rPr>
              <a:t>October 30, 2018 – P2P Staff Meeting</a:t>
            </a:r>
            <a:endParaRPr lang="en-US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7" name="Line 9"/>
          <p:cNvSpPr>
            <a:spLocks noChangeShapeType="1"/>
          </p:cNvSpPr>
          <p:nvPr/>
        </p:nvSpPr>
        <p:spPr bwMode="auto">
          <a:xfrm>
            <a:off x="739976" y="838200"/>
            <a:ext cx="7515668" cy="15278"/>
          </a:xfrm>
          <a:prstGeom prst="line">
            <a:avLst/>
          </a:prstGeom>
          <a:noFill/>
          <a:ln w="50800">
            <a:solidFill>
              <a:srgbClr val="FFDE3B"/>
            </a:solidFill>
            <a:round/>
            <a:headEnd/>
            <a:tailEnd/>
          </a:ln>
        </p:spPr>
        <p:txBody>
          <a:bodyPr/>
          <a:lstStyle/>
          <a:p>
            <a:endParaRPr lang="en-US" dirty="0">
              <a:solidFill>
                <a:srgbClr val="FFFF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7254" y="2063469"/>
            <a:ext cx="8608973" cy="3387554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8645654" y="6382242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10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51457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Box 15"/>
          <p:cNvSpPr txBox="1">
            <a:spLocks noChangeArrowheads="1"/>
          </p:cNvSpPr>
          <p:nvPr/>
        </p:nvSpPr>
        <p:spPr bwMode="auto">
          <a:xfrm>
            <a:off x="843664" y="990600"/>
            <a:ext cx="7990114" cy="47320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500" b="1" dirty="0">
                <a:solidFill>
                  <a:schemeClr val="accent5">
                    <a:lumMod val="75000"/>
                  </a:schemeClr>
                </a:solidFill>
                <a:latin typeface="Arial Narrow" panose="020B0606020202030204" pitchFamily="34" charset="0"/>
                <a:ea typeface="+mj-ea"/>
                <a:cs typeface="Segoe UI" panose="020B0502040204020203" pitchFamily="34" charset="0"/>
              </a:rPr>
              <a:t>Invoice Match Exceptions</a:t>
            </a:r>
          </a:p>
          <a:p>
            <a:endParaRPr lang="en-US" sz="1050" dirty="0">
              <a:latin typeface="Arial Narrow" panose="020B0606020202030204" pitchFamily="34" charset="0"/>
              <a:ea typeface="+mj-ea"/>
              <a:cs typeface="Segoe UI" panose="020B0502040204020203" pitchFamily="34" charset="0"/>
            </a:endParaRPr>
          </a:p>
          <a:p>
            <a:r>
              <a:rPr lang="en-US" sz="1200" i="1" dirty="0">
                <a:latin typeface="Arial Narrow" panose="020B0606020202030204" pitchFamily="34" charset="0"/>
                <a:ea typeface="+mj-ea"/>
                <a:cs typeface="Segoe UI" panose="020B0502040204020203" pitchFamily="34" charset="0"/>
              </a:rPr>
              <a:t>What type of invoice match exceptions should the Requester expect to see?</a:t>
            </a:r>
          </a:p>
          <a:p>
            <a:endParaRPr lang="en-US" sz="1200" dirty="0">
              <a:latin typeface="Arial Narrow" panose="020B0606020202030204" pitchFamily="34" charset="0"/>
              <a:ea typeface="+mj-ea"/>
              <a:cs typeface="Segoe UI" panose="020B0502040204020203" pitchFamily="34" charset="0"/>
            </a:endParaRPr>
          </a:p>
          <a:p>
            <a:pPr marL="557213" lvl="1" indent="-214313">
              <a:buFont typeface="Wingdings" panose="05000000000000000000" pitchFamily="2" charset="2"/>
              <a:buChar char="q"/>
            </a:pPr>
            <a:r>
              <a:rPr lang="en-US" sz="1200" dirty="0">
                <a:latin typeface="Arial Narrow" panose="020B0606020202030204" pitchFamily="34" charset="0"/>
                <a:ea typeface="+mj-ea"/>
                <a:cs typeface="Segoe UI" panose="020B0502040204020203" pitchFamily="34" charset="0"/>
              </a:rPr>
              <a:t>Lack of Receipts. Receipts are required for goods over $2500, all services, grants and capital purchases.</a:t>
            </a:r>
          </a:p>
          <a:p>
            <a:pPr marL="557213" lvl="1" indent="-214313">
              <a:buFont typeface="Wingdings" panose="05000000000000000000" pitchFamily="2" charset="2"/>
              <a:buChar char="q"/>
            </a:pPr>
            <a:endParaRPr lang="en-US" sz="1200" dirty="0">
              <a:latin typeface="Arial Narrow" panose="020B0606020202030204" pitchFamily="34" charset="0"/>
              <a:ea typeface="+mj-ea"/>
              <a:cs typeface="Segoe UI" panose="020B0502040204020203" pitchFamily="34" charset="0"/>
            </a:endParaRPr>
          </a:p>
          <a:p>
            <a:pPr marL="557213" lvl="1" indent="-214313">
              <a:buFont typeface="Wingdings" panose="05000000000000000000" pitchFamily="2" charset="2"/>
              <a:buChar char="q"/>
            </a:pPr>
            <a:r>
              <a:rPr lang="en-US" sz="1200" dirty="0">
                <a:latin typeface="Arial Narrow" panose="020B0606020202030204" pitchFamily="34" charset="0"/>
                <a:ea typeface="+mj-ea"/>
                <a:cs typeface="Segoe UI" panose="020B0502040204020203" pitchFamily="34" charset="0"/>
              </a:rPr>
              <a:t>Missing Purchase Order Line</a:t>
            </a:r>
          </a:p>
          <a:p>
            <a:pPr marL="557213" lvl="1" indent="-214313">
              <a:buFont typeface="Wingdings" panose="05000000000000000000" pitchFamily="2" charset="2"/>
              <a:buChar char="q"/>
            </a:pPr>
            <a:endParaRPr lang="en-US" sz="1200" dirty="0">
              <a:latin typeface="Arial Narrow" panose="020B0606020202030204" pitchFamily="34" charset="0"/>
              <a:ea typeface="+mj-ea"/>
              <a:cs typeface="Segoe UI" panose="020B0502040204020203" pitchFamily="34" charset="0"/>
            </a:endParaRPr>
          </a:p>
          <a:p>
            <a:pPr marL="557213" lvl="1" indent="-214313">
              <a:buFont typeface="Wingdings" panose="05000000000000000000" pitchFamily="2" charset="2"/>
              <a:buChar char="q"/>
            </a:pPr>
            <a:r>
              <a:rPr lang="en-US" sz="1200" dirty="0">
                <a:latin typeface="Arial Narrow" panose="020B0606020202030204" pitchFamily="34" charset="0"/>
                <a:ea typeface="+mj-ea"/>
                <a:cs typeface="Segoe UI" panose="020B0502040204020203" pitchFamily="34" charset="0"/>
              </a:rPr>
              <a:t>Quantity and/or Price Discrepancies</a:t>
            </a:r>
          </a:p>
          <a:p>
            <a:endParaRPr lang="en-US" sz="1200" dirty="0">
              <a:latin typeface="Arial Narrow" panose="020B0606020202030204" pitchFamily="34" charset="0"/>
              <a:ea typeface="+mj-ea"/>
              <a:cs typeface="Segoe UI" panose="020B0502040204020203" pitchFamily="34" charset="0"/>
            </a:endParaRPr>
          </a:p>
          <a:p>
            <a:r>
              <a:rPr lang="en-US" sz="1200" dirty="0">
                <a:latin typeface="Arial Narrow" panose="020B0606020202030204" pitchFamily="34" charset="0"/>
                <a:cs typeface="Segoe UI" panose="020B0502040204020203" pitchFamily="34" charset="0"/>
              </a:rPr>
              <a:t>If there is only a quantity discrepancy or receipt discrepancy (and no price discrepancy), the supplier accounts match exception is sent to the requester to take action. However, when there is a unit price discrepancy in addition to a requester match exception, the exception will be sent to the Purchasing </a:t>
            </a:r>
            <a:r>
              <a:rPr lang="en-US" sz="1200" dirty="0" smtClean="0">
                <a:latin typeface="Arial Narrow" panose="020B0606020202030204" pitchFamily="34" charset="0"/>
                <a:cs typeface="Segoe UI" panose="020B0502040204020203" pitchFamily="34" charset="0"/>
              </a:rPr>
              <a:t>Category Manager </a:t>
            </a:r>
            <a:r>
              <a:rPr lang="en-US" sz="1200" dirty="0">
                <a:latin typeface="Arial Narrow" panose="020B0606020202030204" pitchFamily="34" charset="0"/>
                <a:cs typeface="Segoe UI" panose="020B0502040204020203" pitchFamily="34" charset="0"/>
              </a:rPr>
              <a:t>first. </a:t>
            </a:r>
            <a:endParaRPr lang="en-US" sz="1200" dirty="0">
              <a:solidFill>
                <a:schemeClr val="bg1"/>
              </a:solidFill>
              <a:latin typeface="Arial Narrow" panose="020B0606020202030204" pitchFamily="34" charset="0"/>
              <a:cs typeface="Segoe UI" panose="020B0502040204020203" pitchFamily="34" charset="0"/>
            </a:endParaRPr>
          </a:p>
          <a:p>
            <a:endParaRPr lang="en-US" sz="1050" dirty="0">
              <a:latin typeface="Arial Narrow" panose="020B0606020202030204" pitchFamily="34" charset="0"/>
              <a:ea typeface="+mj-ea"/>
              <a:cs typeface="Segoe UI" panose="020B0502040204020203" pitchFamily="34" charset="0"/>
            </a:endParaRPr>
          </a:p>
          <a:p>
            <a:r>
              <a:rPr lang="en-US" sz="1500" b="1" dirty="0">
                <a:solidFill>
                  <a:schemeClr val="accent5">
                    <a:lumMod val="75000"/>
                  </a:schemeClr>
                </a:solidFill>
                <a:latin typeface="Arial Narrow" panose="020B0606020202030204" pitchFamily="34" charset="0"/>
                <a:ea typeface="+mj-ea"/>
                <a:cs typeface="Segoe UI" panose="020B0502040204020203" pitchFamily="34" charset="0"/>
              </a:rPr>
              <a:t>System Tolerances</a:t>
            </a:r>
          </a:p>
          <a:p>
            <a:endParaRPr lang="en-US" sz="1050" dirty="0">
              <a:latin typeface="Arial Narrow" panose="020B0606020202030204" pitchFamily="34" charset="0"/>
              <a:ea typeface="+mj-ea"/>
              <a:cs typeface="Segoe UI" panose="020B0502040204020203" pitchFamily="34" charset="0"/>
            </a:endParaRPr>
          </a:p>
          <a:p>
            <a:r>
              <a:rPr lang="en-US" sz="1200" i="1" dirty="0">
                <a:latin typeface="Arial Narrow" panose="020B0606020202030204" pitchFamily="34" charset="0"/>
                <a:ea typeface="+mj-ea"/>
                <a:cs typeface="Segoe UI" panose="020B0502040204020203" pitchFamily="34" charset="0"/>
              </a:rPr>
              <a:t>Only exceptions outside of the system tolerances outlined below will be sent to Purchasing:</a:t>
            </a:r>
          </a:p>
          <a:p>
            <a:endParaRPr lang="en-US" sz="1200" dirty="0">
              <a:latin typeface="Arial Narrow" panose="020B0606020202030204" pitchFamily="34" charset="0"/>
              <a:ea typeface="+mj-ea"/>
              <a:cs typeface="Segoe UI" panose="020B0502040204020203" pitchFamily="34" charset="0"/>
            </a:endParaRPr>
          </a:p>
          <a:p>
            <a:pPr marL="557213" lvl="1" indent="-214313">
              <a:buFont typeface="Wingdings" panose="05000000000000000000" pitchFamily="2" charset="2"/>
              <a:buChar char="q"/>
            </a:pPr>
            <a:r>
              <a:rPr lang="en-US" sz="1200" dirty="0">
                <a:latin typeface="Arial Narrow" panose="020B0606020202030204" pitchFamily="34" charset="0"/>
                <a:ea typeface="+mj-ea"/>
                <a:cs typeface="Segoe UI" panose="020B0502040204020203" pitchFamily="34" charset="0"/>
              </a:rPr>
              <a:t>Freight Variance &gt; $25</a:t>
            </a:r>
          </a:p>
          <a:p>
            <a:pPr marL="557213" lvl="1" indent="-214313">
              <a:buFont typeface="Wingdings" panose="05000000000000000000" pitchFamily="2" charset="2"/>
              <a:buChar char="q"/>
            </a:pPr>
            <a:endParaRPr lang="en-US" sz="1200" dirty="0">
              <a:latin typeface="Arial Narrow" panose="020B0606020202030204" pitchFamily="34" charset="0"/>
              <a:ea typeface="+mj-ea"/>
              <a:cs typeface="Segoe UI" panose="020B0502040204020203" pitchFamily="34" charset="0"/>
            </a:endParaRPr>
          </a:p>
          <a:p>
            <a:pPr marL="557213" lvl="1" indent="-214313">
              <a:buFont typeface="Wingdings" panose="05000000000000000000" pitchFamily="2" charset="2"/>
              <a:buChar char="q"/>
            </a:pPr>
            <a:r>
              <a:rPr lang="en-US" sz="1200" dirty="0">
                <a:latin typeface="Arial Narrow" panose="020B0606020202030204" pitchFamily="34" charset="0"/>
                <a:ea typeface="+mj-ea"/>
                <a:cs typeface="Segoe UI" panose="020B0502040204020203" pitchFamily="34" charset="0"/>
              </a:rPr>
              <a:t>Miscellaneous (Other) &gt;$25</a:t>
            </a:r>
          </a:p>
          <a:p>
            <a:pPr marL="557213" lvl="1" indent="-214313">
              <a:buFont typeface="Wingdings" panose="05000000000000000000" pitchFamily="2" charset="2"/>
              <a:buChar char="q"/>
            </a:pPr>
            <a:endParaRPr lang="en-US" sz="1200" dirty="0">
              <a:latin typeface="Arial Narrow" panose="020B0606020202030204" pitchFamily="34" charset="0"/>
              <a:ea typeface="+mj-ea"/>
              <a:cs typeface="Segoe UI" panose="020B0502040204020203" pitchFamily="34" charset="0"/>
            </a:endParaRPr>
          </a:p>
          <a:p>
            <a:pPr marL="557213" lvl="1" indent="-214313">
              <a:buFont typeface="Wingdings" panose="05000000000000000000" pitchFamily="2" charset="2"/>
              <a:buChar char="q"/>
            </a:pPr>
            <a:r>
              <a:rPr lang="en-US" sz="1200" dirty="0">
                <a:latin typeface="Arial Narrow" panose="020B0606020202030204" pitchFamily="34" charset="0"/>
                <a:ea typeface="+mj-ea"/>
                <a:cs typeface="Segoe UI" panose="020B0502040204020203" pitchFamily="34" charset="0"/>
              </a:rPr>
              <a:t>Unit Price – 10% or $250 per line, whichever is less</a:t>
            </a:r>
          </a:p>
          <a:p>
            <a:pPr marL="557213" lvl="1" indent="-214313">
              <a:buFont typeface="Wingdings" panose="05000000000000000000" pitchFamily="2" charset="2"/>
              <a:buChar char="q"/>
            </a:pPr>
            <a:endParaRPr lang="en-US" sz="1200" dirty="0">
              <a:latin typeface="Arial Narrow" panose="020B0606020202030204" pitchFamily="34" charset="0"/>
              <a:ea typeface="+mj-ea"/>
              <a:cs typeface="Segoe UI" panose="020B0502040204020203" pitchFamily="34" charset="0"/>
            </a:endParaRPr>
          </a:p>
          <a:p>
            <a:pPr marL="557213" lvl="1" indent="-214313">
              <a:buFont typeface="Wingdings" panose="05000000000000000000" pitchFamily="2" charset="2"/>
              <a:buChar char="q"/>
            </a:pPr>
            <a:r>
              <a:rPr lang="en-US" sz="1200" dirty="0">
                <a:latin typeface="Arial Narrow" panose="020B0606020202030204" pitchFamily="34" charset="0"/>
                <a:ea typeface="+mj-ea"/>
                <a:cs typeface="Segoe UI" panose="020B0502040204020203" pitchFamily="34" charset="0"/>
              </a:rPr>
              <a:t>Total Header Amount Variance – Header Price 10% or $250 total, whichever is less</a:t>
            </a:r>
            <a:endParaRPr lang="en-US" sz="1200" dirty="0">
              <a:solidFill>
                <a:schemeClr val="bg1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762000" y="268377"/>
            <a:ext cx="582002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000" dirty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Invoice Match Exception Rules	</a:t>
            </a:r>
            <a:endParaRPr lang="en-US" sz="2700" dirty="0">
              <a:solidFill>
                <a:schemeClr val="accent1">
                  <a:lumMod val="75000"/>
                </a:schemeClr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  <a:p>
            <a:r>
              <a:rPr lang="en-US" dirty="0">
                <a:solidFill>
                  <a:prstClr val="white"/>
                </a:solidFill>
                <a:cs typeface="Arial" panose="020B0604020202020204" pitchFamily="34" charset="0"/>
              </a:rPr>
              <a:t>October 30, 2018 – P2P Staff Meeting</a:t>
            </a:r>
            <a:endParaRPr lang="en-US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7" name="Line 9"/>
          <p:cNvSpPr>
            <a:spLocks noChangeShapeType="1"/>
          </p:cNvSpPr>
          <p:nvPr/>
        </p:nvSpPr>
        <p:spPr bwMode="auto">
          <a:xfrm>
            <a:off x="914400" y="838200"/>
            <a:ext cx="7439214" cy="15278"/>
          </a:xfrm>
          <a:prstGeom prst="line">
            <a:avLst/>
          </a:prstGeom>
          <a:noFill/>
          <a:ln w="50800">
            <a:solidFill>
              <a:srgbClr val="FFDE3B"/>
            </a:solidFill>
            <a:round/>
            <a:headEnd/>
            <a:tailEnd/>
          </a:ln>
        </p:spPr>
        <p:txBody>
          <a:bodyPr/>
          <a:lstStyle/>
          <a:p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621764" y="6444888"/>
            <a:ext cx="4240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11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78920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Box 15"/>
          <p:cNvSpPr txBox="1">
            <a:spLocks noChangeArrowheads="1"/>
          </p:cNvSpPr>
          <p:nvPr/>
        </p:nvSpPr>
        <p:spPr bwMode="auto">
          <a:xfrm>
            <a:off x="507976" y="1269574"/>
            <a:ext cx="7481594" cy="27238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500" b="1" dirty="0">
                <a:latin typeface="Arial Narrow" panose="020B0606020202030204" pitchFamily="34" charset="0"/>
                <a:ea typeface="+mj-ea"/>
                <a:cs typeface="Arial" panose="020B0604020202020204" pitchFamily="34" charset="0"/>
              </a:rPr>
              <a:t>Reference Guide:</a:t>
            </a:r>
          </a:p>
          <a:p>
            <a:r>
              <a:rPr lang="en-US" sz="1200" b="1" dirty="0">
                <a:latin typeface="Arial Narrow" panose="020B0606020202030204" pitchFamily="34" charset="0"/>
                <a:cs typeface="Arial" panose="020B0604020202020204" pitchFamily="34" charset="0"/>
              </a:rPr>
              <a:t>UR Procurement – Match Exceptions Reference Guide (</a:t>
            </a:r>
            <a:r>
              <a:rPr lang="en-US" sz="1200" b="1" i="1" dirty="0">
                <a:latin typeface="Arial Narrow" panose="020B0606020202030204" pitchFamily="34" charset="0"/>
                <a:cs typeface="Arial" panose="020B0604020202020204" pitchFamily="34" charset="0"/>
              </a:rPr>
              <a:t>Coming Soon</a:t>
            </a:r>
            <a:r>
              <a:rPr lang="en-US" sz="1200" b="1" dirty="0">
                <a:latin typeface="Arial Narrow" panose="020B0606020202030204" pitchFamily="34" charset="0"/>
                <a:cs typeface="Arial" panose="020B0604020202020204" pitchFamily="34" charset="0"/>
              </a:rPr>
              <a:t>)</a:t>
            </a:r>
          </a:p>
          <a:p>
            <a:endParaRPr lang="en-US" b="1" dirty="0">
              <a:solidFill>
                <a:srgbClr val="FF0000"/>
              </a:solidFill>
              <a:latin typeface="Arial Narrow" panose="020B0606020202030204" pitchFamily="34" charset="0"/>
              <a:ea typeface="+mj-ea"/>
              <a:cs typeface="Arial" panose="020B0604020202020204" pitchFamily="34" charset="0"/>
            </a:endParaRPr>
          </a:p>
          <a:p>
            <a:r>
              <a:rPr lang="en-US" b="1" dirty="0">
                <a:solidFill>
                  <a:srgbClr val="FF0000"/>
                </a:solidFill>
                <a:latin typeface="Arial Narrow" panose="020B0606020202030204" pitchFamily="34" charset="0"/>
                <a:ea typeface="+mj-ea"/>
                <a:cs typeface="Arial" panose="020B0604020202020204" pitchFamily="34" charset="0"/>
              </a:rPr>
              <a:t>Review Steps:</a:t>
            </a:r>
          </a:p>
          <a:p>
            <a:pPr marL="214313" indent="-214313">
              <a:buFont typeface="Wingdings" panose="05000000000000000000" pitchFamily="2" charset="2"/>
              <a:buChar char="ü"/>
            </a:pPr>
            <a:r>
              <a:rPr lang="en-US" sz="1200" dirty="0">
                <a:latin typeface="Arial Narrow" panose="020B0606020202030204" pitchFamily="34" charset="0"/>
                <a:ea typeface="+mj-ea"/>
                <a:cs typeface="Arial" panose="020B0604020202020204" pitchFamily="34" charset="0"/>
              </a:rPr>
              <a:t>Review the Supplier Invoices in Match Exception Worklet in your Procurement dashboard to identify any match exceptions assigned to you. Take note of the following: </a:t>
            </a:r>
          </a:p>
          <a:p>
            <a:pPr marL="557213" lvl="1" indent="-214313">
              <a:buFont typeface="Arial" panose="020B0604020202020204" pitchFamily="34" charset="0"/>
              <a:buChar char="•"/>
            </a:pPr>
            <a:r>
              <a:rPr lang="en-US" sz="1200" i="1" dirty="0">
                <a:latin typeface="Arial Narrow" panose="020B0606020202030204" pitchFamily="34" charset="0"/>
                <a:cs typeface="Arial" panose="020B0604020202020204" pitchFamily="34" charset="0"/>
              </a:rPr>
              <a:t>Exception Reasons</a:t>
            </a:r>
            <a:r>
              <a:rPr lang="en-US" sz="1200" dirty="0">
                <a:latin typeface="Arial Narrow" panose="020B0606020202030204" pitchFamily="34" charset="0"/>
                <a:cs typeface="Arial" panose="020B0604020202020204" pitchFamily="34" charset="0"/>
              </a:rPr>
              <a:t> include both header and line</a:t>
            </a:r>
          </a:p>
          <a:p>
            <a:pPr marL="557213" lvl="1" indent="-214313">
              <a:buFont typeface="Arial" panose="020B0604020202020204" pitchFamily="34" charset="0"/>
              <a:buChar char="•"/>
            </a:pPr>
            <a:r>
              <a:rPr lang="en-US" sz="1200" i="1" dirty="0">
                <a:latin typeface="Arial Narrow" panose="020B0606020202030204" pitchFamily="34" charset="0"/>
                <a:cs typeface="Arial" panose="020B0604020202020204" pitchFamily="34" charset="0"/>
              </a:rPr>
              <a:t>Waiting For</a:t>
            </a:r>
            <a:r>
              <a:rPr lang="en-US" sz="1200" dirty="0">
                <a:latin typeface="Arial Narrow" panose="020B0606020202030204" pitchFamily="34" charset="0"/>
                <a:cs typeface="Arial" panose="020B0604020202020204" pitchFamily="34" charset="0"/>
              </a:rPr>
              <a:t> indicator for the current user to quickly see what’s awaiting their action</a:t>
            </a:r>
          </a:p>
          <a:p>
            <a:pPr marL="557213" lvl="1" indent="-214313">
              <a:buFont typeface="Arial" panose="020B0604020202020204" pitchFamily="34" charset="0"/>
              <a:buChar char="•"/>
            </a:pPr>
            <a:r>
              <a:rPr lang="en-US" sz="1200" i="1" dirty="0">
                <a:latin typeface="Arial Narrow" panose="020B0606020202030204" pitchFamily="34" charset="0"/>
                <a:cs typeface="Arial" panose="020B0604020202020204" pitchFamily="34" charset="0"/>
              </a:rPr>
              <a:t>Purchase Order</a:t>
            </a:r>
            <a:r>
              <a:rPr lang="en-US" sz="1200" dirty="0">
                <a:latin typeface="Arial Narrow" panose="020B0606020202030204" pitchFamily="34" charset="0"/>
                <a:cs typeface="Arial" panose="020B0604020202020204" pitchFamily="34" charset="0"/>
              </a:rPr>
              <a:t> for quick drilling and related actions (e.g. Create Receipt)</a:t>
            </a:r>
          </a:p>
          <a:p>
            <a:pPr marL="557213" lvl="1" indent="-214313">
              <a:buFont typeface="Arial" panose="020B0604020202020204" pitchFamily="34" charset="0"/>
              <a:buChar char="•"/>
            </a:pPr>
            <a:r>
              <a:rPr lang="en-US" sz="1200" i="1" dirty="0">
                <a:latin typeface="Arial Narrow" panose="020B0606020202030204" pitchFamily="34" charset="0"/>
                <a:cs typeface="Arial" panose="020B0604020202020204" pitchFamily="34" charset="0"/>
              </a:rPr>
              <a:t>Invoice Due Date</a:t>
            </a:r>
            <a:r>
              <a:rPr lang="en-US" sz="1200" dirty="0">
                <a:latin typeface="Arial Narrow" panose="020B0606020202030204" pitchFamily="34" charset="0"/>
                <a:cs typeface="Arial" panose="020B0604020202020204" pitchFamily="34" charset="0"/>
              </a:rPr>
              <a:t> indicator to quickly see how soon the invoice is due</a:t>
            </a:r>
          </a:p>
          <a:p>
            <a:pPr marL="900113" lvl="2" indent="-214313">
              <a:buFont typeface="Arial" panose="020B0604020202020204" pitchFamily="34" charset="0"/>
              <a:buChar char="•"/>
            </a:pPr>
            <a:r>
              <a:rPr lang="en-US" sz="1200" b="1" dirty="0">
                <a:latin typeface="Arial Narrow" panose="020B0606020202030204" pitchFamily="34" charset="0"/>
                <a:cs typeface="Arial" panose="020B0604020202020204" pitchFamily="34" charset="0"/>
              </a:rPr>
              <a:t>Green circle </a:t>
            </a:r>
            <a:r>
              <a:rPr lang="en-US" sz="1200" dirty="0">
                <a:latin typeface="Arial Narrow" panose="020B0606020202030204" pitchFamily="34" charset="0"/>
                <a:cs typeface="Arial" panose="020B0604020202020204" pitchFamily="34" charset="0"/>
              </a:rPr>
              <a:t>if more than two weeks until due</a:t>
            </a:r>
          </a:p>
          <a:p>
            <a:pPr marL="900113" lvl="2" indent="-214313">
              <a:buFont typeface="Arial" panose="020B0604020202020204" pitchFamily="34" charset="0"/>
              <a:buChar char="•"/>
            </a:pPr>
            <a:r>
              <a:rPr lang="en-US" sz="1200" b="1" dirty="0">
                <a:latin typeface="Arial Narrow" panose="020B0606020202030204" pitchFamily="34" charset="0"/>
                <a:cs typeface="Arial" panose="020B0604020202020204" pitchFamily="34" charset="0"/>
              </a:rPr>
              <a:t>Yellow triangle </a:t>
            </a:r>
            <a:r>
              <a:rPr lang="en-US" sz="1200" dirty="0">
                <a:latin typeface="Arial Narrow" panose="020B0606020202030204" pitchFamily="34" charset="0"/>
                <a:cs typeface="Arial" panose="020B0604020202020204" pitchFamily="34" charset="0"/>
              </a:rPr>
              <a:t>if due in 6 to 14 days</a:t>
            </a:r>
          </a:p>
          <a:p>
            <a:pPr marL="900113" lvl="2" indent="-214313">
              <a:buFont typeface="Arial" panose="020B0604020202020204" pitchFamily="34" charset="0"/>
              <a:buChar char="•"/>
            </a:pPr>
            <a:r>
              <a:rPr lang="en-US" sz="1200" b="1" dirty="0">
                <a:latin typeface="Arial Narrow" panose="020B0606020202030204" pitchFamily="34" charset="0"/>
                <a:cs typeface="Arial" panose="020B0604020202020204" pitchFamily="34" charset="0"/>
              </a:rPr>
              <a:t>Red diamond </a:t>
            </a:r>
            <a:r>
              <a:rPr lang="en-US" sz="1200" dirty="0">
                <a:latin typeface="Arial Narrow" panose="020B0606020202030204" pitchFamily="34" charset="0"/>
                <a:cs typeface="Arial" panose="020B0604020202020204" pitchFamily="34" charset="0"/>
              </a:rPr>
              <a:t>if due within 5 days or overdue </a:t>
            </a:r>
            <a:endParaRPr lang="en-US" sz="1200" dirty="0">
              <a:solidFill>
                <a:schemeClr val="bg1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633853" y="381000"/>
            <a:ext cx="5902952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000" dirty="0" smtClean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Invoice Match </a:t>
            </a:r>
            <a:r>
              <a:rPr lang="en-US" sz="3000" dirty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Exception Review Step</a:t>
            </a:r>
            <a:endParaRPr lang="en-US" sz="2700" dirty="0">
              <a:solidFill>
                <a:schemeClr val="accent1">
                  <a:lumMod val="75000"/>
                </a:schemeClr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sp>
        <p:nvSpPr>
          <p:cNvPr id="4" name="Line 9"/>
          <p:cNvSpPr>
            <a:spLocks noChangeShapeType="1"/>
          </p:cNvSpPr>
          <p:nvPr/>
        </p:nvSpPr>
        <p:spPr bwMode="auto">
          <a:xfrm>
            <a:off x="633853" y="1066800"/>
            <a:ext cx="6736328" cy="0"/>
          </a:xfrm>
          <a:prstGeom prst="line">
            <a:avLst/>
          </a:prstGeom>
          <a:noFill/>
          <a:ln w="50800">
            <a:solidFill>
              <a:srgbClr val="FFDE3B"/>
            </a:solidFill>
            <a:round/>
            <a:headEnd/>
            <a:tailEnd/>
          </a:ln>
        </p:spPr>
        <p:txBody>
          <a:bodyPr/>
          <a:lstStyle/>
          <a:p>
            <a:endParaRPr lang="en-US" dirty="0">
              <a:solidFill>
                <a:srgbClr val="FFFF00"/>
              </a:solidFill>
            </a:endParaRPr>
          </a:p>
        </p:txBody>
      </p:sp>
      <p:pic>
        <p:nvPicPr>
          <p:cNvPr id="1028" name="Picture 4" descr="Image result for review step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0181" y="175514"/>
            <a:ext cx="1358877" cy="13588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9252" y="4279977"/>
            <a:ext cx="7143050" cy="1592732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8610600" y="6400800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12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38883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Box 15"/>
          <p:cNvSpPr txBox="1">
            <a:spLocks noChangeArrowheads="1"/>
          </p:cNvSpPr>
          <p:nvPr/>
        </p:nvSpPr>
        <p:spPr bwMode="auto">
          <a:xfrm>
            <a:off x="838200" y="2362200"/>
            <a:ext cx="6988079" cy="27699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  <a:latin typeface="Arial Narrow" panose="020B0606020202030204" pitchFamily="34" charset="0"/>
                <a:ea typeface="+mj-ea"/>
                <a:cs typeface="Arial" panose="020B0604020202020204" pitchFamily="34" charset="0"/>
              </a:rPr>
              <a:t>Review Steps: Continued</a:t>
            </a:r>
          </a:p>
          <a:p>
            <a:endParaRPr lang="en-US" sz="1200" dirty="0">
              <a:latin typeface="Arial Narrow" panose="020B0606020202030204" pitchFamily="34" charset="0"/>
              <a:ea typeface="+mj-ea"/>
              <a:cs typeface="Arial" panose="020B0604020202020204" pitchFamily="34" charset="0"/>
            </a:endParaRPr>
          </a:p>
          <a:p>
            <a:endParaRPr lang="en-US" sz="1200" dirty="0">
              <a:latin typeface="Arial Narrow" panose="020B0606020202030204" pitchFamily="34" charset="0"/>
              <a:ea typeface="+mj-ea"/>
              <a:cs typeface="Arial" panose="020B0604020202020204" pitchFamily="34" charset="0"/>
            </a:endParaRPr>
          </a:p>
          <a:p>
            <a:pPr marL="214313" indent="-214313">
              <a:buFont typeface="Wingdings" panose="05000000000000000000" pitchFamily="2" charset="2"/>
              <a:buChar char="ü"/>
            </a:pPr>
            <a:r>
              <a:rPr lang="en-US" sz="1200" dirty="0">
                <a:latin typeface="Arial Narrow" panose="020B0606020202030204" pitchFamily="34" charset="0"/>
                <a:cs typeface="Arial" panose="020B0604020202020204" pitchFamily="34" charset="0"/>
              </a:rPr>
              <a:t>An email notification will let you know that you have a match event awaiting your review.</a:t>
            </a:r>
          </a:p>
          <a:p>
            <a:pPr marL="214313" indent="-214313">
              <a:buFont typeface="Wingdings" panose="05000000000000000000" pitchFamily="2" charset="2"/>
              <a:buChar char="ü"/>
            </a:pPr>
            <a:endParaRPr lang="en-US" sz="1200" dirty="0">
              <a:solidFill>
                <a:schemeClr val="accent1">
                  <a:lumMod val="75000"/>
                </a:schemeClr>
              </a:solidFill>
              <a:latin typeface="Arial Narrow" panose="020B0606020202030204" pitchFamily="34" charset="0"/>
              <a:ea typeface="+mj-ea"/>
              <a:cs typeface="Arial" panose="020B0604020202020204" pitchFamily="34" charset="0"/>
            </a:endParaRPr>
          </a:p>
          <a:p>
            <a:pPr marL="214313" indent="-214313">
              <a:buFont typeface="Wingdings" panose="05000000000000000000" pitchFamily="2" charset="2"/>
              <a:buChar char="ü"/>
            </a:pPr>
            <a:r>
              <a:rPr lang="en-US" sz="1200" dirty="0">
                <a:latin typeface="Arial Narrow" panose="020B0606020202030204" pitchFamily="34" charset="0"/>
                <a:cs typeface="Arial" panose="020B0604020202020204" pitchFamily="34" charset="0"/>
              </a:rPr>
              <a:t>Review the goods line and determine if the invoiced quantity is correct. </a:t>
            </a:r>
          </a:p>
          <a:p>
            <a:pPr marL="214313" indent="-214313">
              <a:buFont typeface="Wingdings" panose="05000000000000000000" pitchFamily="2" charset="2"/>
              <a:buChar char="ü"/>
            </a:pPr>
            <a:endParaRPr lang="en-US" sz="1200" dirty="0">
              <a:solidFill>
                <a:schemeClr val="accent1">
                  <a:lumMod val="75000"/>
                </a:schemeClr>
              </a:solidFill>
              <a:latin typeface="Arial Narrow" panose="020B0606020202030204" pitchFamily="34" charset="0"/>
              <a:ea typeface="+mj-ea"/>
              <a:cs typeface="Arial" panose="020B0604020202020204" pitchFamily="34" charset="0"/>
            </a:endParaRPr>
          </a:p>
          <a:p>
            <a:pPr marL="214313" indent="-214313">
              <a:buFont typeface="Wingdings" panose="05000000000000000000" pitchFamily="2" charset="2"/>
              <a:buChar char="ü"/>
            </a:pPr>
            <a:r>
              <a:rPr lang="en-US" sz="1200" dirty="0">
                <a:latin typeface="Arial Narrow" panose="020B0606020202030204" pitchFamily="34" charset="0"/>
                <a:cs typeface="Arial" panose="020B0604020202020204" pitchFamily="34" charset="0"/>
              </a:rPr>
              <a:t>Review the total amount for a services line compared to the invoice total and determine if more money needs to be added to the PO in order to pay the overage.</a:t>
            </a:r>
          </a:p>
          <a:p>
            <a:pPr marL="214313" indent="-214313">
              <a:buFont typeface="Wingdings" panose="05000000000000000000" pitchFamily="2" charset="2"/>
              <a:buChar char="ü"/>
            </a:pPr>
            <a:endParaRPr lang="en-US" sz="1200" dirty="0">
              <a:latin typeface="Arial Narrow" panose="020B0606020202030204" pitchFamily="34" charset="0"/>
              <a:cs typeface="Arial" panose="020B0604020202020204" pitchFamily="34" charset="0"/>
            </a:endParaRPr>
          </a:p>
          <a:p>
            <a:pPr marL="214313" indent="-214313">
              <a:buFont typeface="Wingdings" panose="05000000000000000000" pitchFamily="2" charset="2"/>
              <a:buChar char="ü"/>
            </a:pPr>
            <a:r>
              <a:rPr lang="en-US" sz="1200" dirty="0">
                <a:latin typeface="Arial Narrow" panose="020B0606020202030204" pitchFamily="34" charset="0"/>
                <a:cs typeface="Arial" panose="020B0604020202020204" pitchFamily="34" charset="0"/>
              </a:rPr>
              <a:t>Review the Purchase Order and the Invoice to determine if additional lines need to be added to the Purchase Order. Create a change order on the purchase order if required. </a:t>
            </a:r>
          </a:p>
          <a:p>
            <a:pPr marL="214313" indent="-214313">
              <a:buFont typeface="Wingdings" panose="05000000000000000000" pitchFamily="2" charset="2"/>
              <a:buChar char="ü"/>
            </a:pPr>
            <a:endParaRPr lang="en-US" sz="1200" dirty="0">
              <a:latin typeface="Arial Narrow" panose="020B0606020202030204" pitchFamily="34" charset="0"/>
              <a:cs typeface="Arial" panose="020B0604020202020204" pitchFamily="34" charset="0"/>
            </a:endParaRPr>
          </a:p>
          <a:p>
            <a:pPr marL="214313" indent="-214313">
              <a:buFont typeface="Wingdings" panose="05000000000000000000" pitchFamily="2" charset="2"/>
              <a:buChar char="ü"/>
            </a:pPr>
            <a:r>
              <a:rPr lang="en-US" sz="1200" dirty="0">
                <a:latin typeface="Arial Narrow" panose="020B0606020202030204" pitchFamily="34" charset="0"/>
                <a:cs typeface="Arial" panose="020B0604020202020204" pitchFamily="34" charset="0"/>
              </a:rPr>
              <a:t>Create a receipt if required.</a:t>
            </a:r>
            <a:endParaRPr lang="en-US" sz="1200" dirty="0">
              <a:solidFill>
                <a:schemeClr val="accent1">
                  <a:lumMod val="75000"/>
                </a:schemeClr>
              </a:solidFill>
              <a:latin typeface="Arial Narrow" panose="020B060602020203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762000" y="381000"/>
            <a:ext cx="5902952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000" dirty="0" smtClean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Invoice Match </a:t>
            </a:r>
            <a:r>
              <a:rPr lang="en-US" sz="3000" dirty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Exception Review Steps</a:t>
            </a:r>
            <a:endParaRPr lang="en-US" sz="2700" dirty="0">
              <a:solidFill>
                <a:schemeClr val="accent1">
                  <a:lumMod val="75000"/>
                </a:schemeClr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sp>
        <p:nvSpPr>
          <p:cNvPr id="4" name="Line 9"/>
          <p:cNvSpPr>
            <a:spLocks noChangeShapeType="1"/>
          </p:cNvSpPr>
          <p:nvPr/>
        </p:nvSpPr>
        <p:spPr bwMode="auto">
          <a:xfrm>
            <a:off x="838200" y="1066800"/>
            <a:ext cx="6736328" cy="0"/>
          </a:xfrm>
          <a:prstGeom prst="line">
            <a:avLst/>
          </a:prstGeom>
          <a:noFill/>
          <a:ln w="50800">
            <a:solidFill>
              <a:srgbClr val="FFDE3B"/>
            </a:solidFill>
            <a:round/>
            <a:headEnd/>
            <a:tailEnd/>
          </a:ln>
        </p:spPr>
        <p:txBody>
          <a:bodyPr/>
          <a:lstStyle/>
          <a:p>
            <a:endParaRPr lang="en-US" dirty="0">
              <a:solidFill>
                <a:srgbClr val="FFFF00"/>
              </a:solidFill>
            </a:endParaRPr>
          </a:p>
        </p:txBody>
      </p:sp>
      <p:pic>
        <p:nvPicPr>
          <p:cNvPr id="1028" name="Picture 4" descr="Image result for review step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1295400"/>
            <a:ext cx="1358877" cy="13588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8610600" y="6400800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13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88479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Box 15"/>
          <p:cNvSpPr txBox="1">
            <a:spLocks noChangeArrowheads="1"/>
          </p:cNvSpPr>
          <p:nvPr/>
        </p:nvSpPr>
        <p:spPr bwMode="auto">
          <a:xfrm>
            <a:off x="638954" y="609600"/>
            <a:ext cx="7945496" cy="57861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lvl="0"/>
            <a:r>
              <a:rPr lang="en-US" sz="1600" b="1" dirty="0">
                <a:latin typeface="Arial Narrow" panose="020B0606020202030204" pitchFamily="34" charset="0"/>
                <a:cs typeface="Arial" panose="020B0604020202020204" pitchFamily="34" charset="0"/>
              </a:rPr>
              <a:t>Price </a:t>
            </a:r>
            <a:r>
              <a:rPr lang="en-US" sz="1600" b="1" dirty="0" smtClean="0">
                <a:latin typeface="Arial Narrow" panose="020B0606020202030204" pitchFamily="34" charset="0"/>
                <a:cs typeface="Arial" panose="020B0604020202020204" pitchFamily="34" charset="0"/>
              </a:rPr>
              <a:t>Discrepancy</a:t>
            </a:r>
          </a:p>
          <a:p>
            <a:pPr lvl="0"/>
            <a:endParaRPr lang="en-US" sz="1400" dirty="0">
              <a:latin typeface="Arial Narrow" panose="020B0606020202030204" pitchFamily="34" charset="0"/>
              <a:cs typeface="Arial" panose="020B0604020202020204" pitchFamily="34" charset="0"/>
            </a:endParaRPr>
          </a:p>
          <a:p>
            <a:pPr lvl="1"/>
            <a:r>
              <a:rPr lang="en-US" sz="1400" dirty="0">
                <a:solidFill>
                  <a:srgbClr val="FF000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Price variance between PO and Invoice greater than 10% or $250 tolerance.</a:t>
            </a:r>
          </a:p>
          <a:p>
            <a:pPr lvl="1"/>
            <a:endParaRPr lang="en-US" sz="1400" dirty="0">
              <a:latin typeface="Arial Narrow" panose="020B0606020202030204" pitchFamily="34" charset="0"/>
              <a:cs typeface="Arial" panose="020B0604020202020204" pitchFamily="34" charset="0"/>
            </a:endParaRPr>
          </a:p>
          <a:p>
            <a:pPr lvl="1"/>
            <a:r>
              <a:rPr lang="en-US" sz="1400" b="1" i="1" dirty="0">
                <a:solidFill>
                  <a:srgbClr val="FFC00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Additional Funds Needed?</a:t>
            </a:r>
          </a:p>
          <a:p>
            <a:pPr lvl="2"/>
            <a:r>
              <a:rPr lang="en-US" sz="1400" dirty="0">
                <a:latin typeface="Arial Narrow" panose="020B0606020202030204" pitchFamily="34" charset="0"/>
                <a:cs typeface="Arial" panose="020B0604020202020204" pitchFamily="34" charset="0"/>
              </a:rPr>
              <a:t>If additional funds need to be added to the purchase order, a Purchasing Category Manager will reassign the supplier match exception to the requisitioner so they can do a Change Order to add funds to the purchase order. Coming soon:  these notifications will go directly to the requester/requisitioner to streamline the process.</a:t>
            </a:r>
          </a:p>
          <a:p>
            <a:pPr lvl="2"/>
            <a:endParaRPr lang="en-US" sz="1400" dirty="0">
              <a:latin typeface="Arial Narrow" panose="020B0606020202030204" pitchFamily="34" charset="0"/>
              <a:cs typeface="Arial" panose="020B0604020202020204" pitchFamily="34" charset="0"/>
            </a:endParaRPr>
          </a:p>
          <a:p>
            <a:pPr lvl="1"/>
            <a:r>
              <a:rPr lang="en-US" sz="1400" b="1" i="1" dirty="0">
                <a:solidFill>
                  <a:srgbClr val="FFC00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Purchasing may cancel an Invoice if Supplier will not send in a credit memo and UR should Not Pay Invoice Price</a:t>
            </a:r>
          </a:p>
          <a:p>
            <a:pPr lvl="2"/>
            <a:r>
              <a:rPr lang="en-US" sz="1400" dirty="0">
                <a:latin typeface="Arial Narrow" panose="020B0606020202030204" pitchFamily="34" charset="0"/>
                <a:cs typeface="Arial" panose="020B0604020202020204" pitchFamily="34" charset="0"/>
              </a:rPr>
              <a:t>If UR should not pay the invoice and the supplier will not send in a credit memo to correct the invoice, Purchasing CM will need to use &lt;</a:t>
            </a:r>
            <a:r>
              <a:rPr lang="en-US" sz="1400" b="1" dirty="0">
                <a:latin typeface="Arial Narrow" panose="020B0606020202030204" pitchFamily="34" charset="0"/>
                <a:cs typeface="Arial" panose="020B0604020202020204" pitchFamily="34" charset="0"/>
              </a:rPr>
              <a:t>Send Back</a:t>
            </a:r>
            <a:r>
              <a:rPr lang="en-US" sz="1400" dirty="0">
                <a:latin typeface="Arial Narrow" panose="020B0606020202030204" pitchFamily="34" charset="0"/>
                <a:cs typeface="Arial" panose="020B0604020202020204" pitchFamily="34" charset="0"/>
              </a:rPr>
              <a:t>&gt; to AP with reason to “Cancel this Invoice.”  The </a:t>
            </a:r>
            <a:r>
              <a:rPr lang="en-US" sz="1400" dirty="0" err="1">
                <a:latin typeface="Arial Narrow" panose="020B0606020202030204" pitchFamily="34" charset="0"/>
                <a:cs typeface="Arial" panose="020B0604020202020204" pitchFamily="34" charset="0"/>
              </a:rPr>
              <a:t>requisitioner</a:t>
            </a:r>
            <a:r>
              <a:rPr lang="en-US" sz="1400" dirty="0">
                <a:latin typeface="Arial Narrow" panose="020B0606020202030204" pitchFamily="34" charset="0"/>
                <a:cs typeface="Arial" panose="020B0604020202020204" pitchFamily="34" charset="0"/>
              </a:rPr>
              <a:t> may be asked to obtain a corrected invoice from the supplier.</a:t>
            </a:r>
          </a:p>
          <a:p>
            <a:pPr lvl="2"/>
            <a:endParaRPr lang="en-US" sz="1400" dirty="0">
              <a:latin typeface="Arial Narrow" panose="020B0606020202030204" pitchFamily="34" charset="0"/>
              <a:cs typeface="Arial" panose="020B0604020202020204" pitchFamily="34" charset="0"/>
            </a:endParaRPr>
          </a:p>
          <a:p>
            <a:r>
              <a:rPr lang="en-US" sz="1600" b="1" dirty="0" smtClean="0">
                <a:latin typeface="Arial Narrow" panose="020B0606020202030204" pitchFamily="34" charset="0"/>
                <a:cs typeface="Arial" panose="020B0604020202020204" pitchFamily="34" charset="0"/>
              </a:rPr>
              <a:t>Quantity Discrepancy</a:t>
            </a:r>
          </a:p>
          <a:p>
            <a:endParaRPr lang="en-US" sz="1600" b="1" dirty="0" smtClean="0">
              <a:latin typeface="Arial Narrow" panose="020B0606020202030204" pitchFamily="34" charset="0"/>
              <a:cs typeface="Arial" panose="020B0604020202020204" pitchFamily="34" charset="0"/>
            </a:endParaRPr>
          </a:p>
          <a:p>
            <a:r>
              <a:rPr lang="en-US" sz="1400" b="1" dirty="0" smtClean="0">
                <a:latin typeface="Arial Narrow" panose="020B0606020202030204" pitchFamily="34" charset="0"/>
                <a:cs typeface="Arial" panose="020B0604020202020204" pitchFamily="34" charset="0"/>
              </a:rPr>
              <a:t>      </a:t>
            </a:r>
            <a:r>
              <a:rPr lang="en-US" sz="1400" b="1" i="1" dirty="0">
                <a:solidFill>
                  <a:srgbClr val="FFC00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You received more and were invoiced for more product than you ordered.</a:t>
            </a:r>
          </a:p>
          <a:p>
            <a:pPr lvl="2"/>
            <a:endParaRPr lang="en-US" sz="1400" b="1" dirty="0" smtClean="0">
              <a:latin typeface="Arial Narrow" panose="020B0606020202030204" pitchFamily="34" charset="0"/>
              <a:cs typeface="Arial" panose="020B0604020202020204" pitchFamily="34" charset="0"/>
            </a:endParaRPr>
          </a:p>
          <a:p>
            <a:pPr lvl="2"/>
            <a:r>
              <a:rPr lang="en-US" sz="1400" b="1" dirty="0" smtClean="0">
                <a:latin typeface="Arial Narrow" panose="020B0606020202030204" pitchFamily="34" charset="0"/>
                <a:cs typeface="Arial" panose="020B0604020202020204" pitchFamily="34" charset="0"/>
              </a:rPr>
              <a:t>If </a:t>
            </a:r>
            <a:r>
              <a:rPr lang="en-US" sz="1400" b="1" dirty="0">
                <a:latin typeface="Arial Narrow" panose="020B0606020202030204" pitchFamily="34" charset="0"/>
                <a:cs typeface="Arial" panose="020B0604020202020204" pitchFamily="34" charset="0"/>
              </a:rPr>
              <a:t>you decide to keep </a:t>
            </a:r>
            <a:r>
              <a:rPr lang="en-US" sz="1400" dirty="0">
                <a:latin typeface="Arial Narrow" panose="020B0606020202030204" pitchFamily="34" charset="0"/>
                <a:cs typeface="Arial" panose="020B0604020202020204" pitchFamily="34" charset="0"/>
              </a:rPr>
              <a:t>the greater amount of product you should do a receipt and over receive for the actual amount you received.  You will then need to do a Change Order on the PO and increase the quantity on the PO to match the invoice and your receipt.</a:t>
            </a:r>
          </a:p>
          <a:p>
            <a:pPr lvl="2"/>
            <a:endParaRPr lang="en-US" sz="1400" b="1" dirty="0" smtClean="0">
              <a:latin typeface="Arial Narrow" panose="020B0606020202030204" pitchFamily="34" charset="0"/>
              <a:cs typeface="Arial" panose="020B0604020202020204" pitchFamily="34" charset="0"/>
            </a:endParaRPr>
          </a:p>
          <a:p>
            <a:pPr lvl="2"/>
            <a:r>
              <a:rPr lang="en-US" sz="1400" b="1" dirty="0" smtClean="0">
                <a:latin typeface="Arial Narrow" panose="020B0606020202030204" pitchFamily="34" charset="0"/>
                <a:cs typeface="Arial" panose="020B0604020202020204" pitchFamily="34" charset="0"/>
              </a:rPr>
              <a:t>If </a:t>
            </a:r>
            <a:r>
              <a:rPr lang="en-US" sz="1400" b="1" dirty="0">
                <a:latin typeface="Arial Narrow" panose="020B0606020202030204" pitchFamily="34" charset="0"/>
                <a:cs typeface="Arial" panose="020B0604020202020204" pitchFamily="34" charset="0"/>
              </a:rPr>
              <a:t>you don’t want the extra product </a:t>
            </a:r>
            <a:r>
              <a:rPr lang="en-US" sz="1400" dirty="0">
                <a:latin typeface="Arial Narrow" panose="020B0606020202030204" pitchFamily="34" charset="0"/>
                <a:cs typeface="Arial" panose="020B0604020202020204" pitchFamily="34" charset="0"/>
              </a:rPr>
              <a:t>you should arrange with the supplier to return the extra and ask them to submit a credit memo or a corrected invoice</a:t>
            </a:r>
            <a:r>
              <a:rPr lang="en-US" sz="1400" dirty="0" smtClean="0">
                <a:latin typeface="Arial Narrow" panose="020B0606020202030204" pitchFamily="34" charset="0"/>
                <a:cs typeface="Arial" panose="020B0604020202020204" pitchFamily="34" charset="0"/>
              </a:rPr>
              <a:t>.</a:t>
            </a:r>
            <a:endParaRPr lang="en-US" b="1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584126" y="55248"/>
            <a:ext cx="8175172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700" dirty="0" smtClean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Invoice Match Exception Discrepancy </a:t>
            </a:r>
            <a:r>
              <a:rPr lang="en-US" sz="2700" dirty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Steps</a:t>
            </a:r>
          </a:p>
        </p:txBody>
      </p:sp>
      <p:sp>
        <p:nvSpPr>
          <p:cNvPr id="7" name="Line 9"/>
          <p:cNvSpPr>
            <a:spLocks noChangeShapeType="1"/>
          </p:cNvSpPr>
          <p:nvPr/>
        </p:nvSpPr>
        <p:spPr bwMode="auto">
          <a:xfrm flipV="1">
            <a:off x="644705" y="560357"/>
            <a:ext cx="7508663" cy="2722"/>
          </a:xfrm>
          <a:prstGeom prst="line">
            <a:avLst/>
          </a:prstGeom>
          <a:noFill/>
          <a:ln w="50800">
            <a:solidFill>
              <a:srgbClr val="FFDE3B"/>
            </a:solidFill>
            <a:round/>
            <a:headEnd/>
            <a:tailEnd/>
          </a:ln>
        </p:spPr>
        <p:txBody>
          <a:bodyPr/>
          <a:lstStyle/>
          <a:p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538725" y="6395799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14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26156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6ECADC5E-A4DC-4428-AC5D-2BEE41724F4B}"/>
              </a:ext>
            </a:extLst>
          </p:cNvPr>
          <p:cNvSpPr txBox="1">
            <a:spLocks/>
          </p:cNvSpPr>
          <p:nvPr/>
        </p:nvSpPr>
        <p:spPr bwMode="auto">
          <a:xfrm>
            <a:off x="457200" y="381000"/>
            <a:ext cx="8610600" cy="609600"/>
          </a:xfrm>
          <a:prstGeom prst="rect">
            <a:avLst/>
          </a:prstGeom>
          <a:noFill/>
          <a:ln>
            <a:noFill/>
          </a:ln>
          <a:effectLst>
            <a:outerShdw blurRad="50800" dist="12700" dir="8100000" algn="ctr" rotWithShape="0">
              <a:srgbClr val="FFFFFF">
                <a:alpha val="7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24" charset="0"/>
                <a:ea typeface="MS Pゴシック" pitchFamily="-92" charset="-128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24" charset="0"/>
                <a:ea typeface="MS Pゴシック" pitchFamily="-92" charset="-128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24" charset="0"/>
                <a:ea typeface="MS Pゴシック" pitchFamily="-92" charset="-128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24" charset="0"/>
                <a:ea typeface="MS Pゴシック" pitchFamily="-92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24" charset="0"/>
                <a:ea typeface="MS Pゴシック" pitchFamily="-92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24" charset="0"/>
                <a:ea typeface="MS Pゴシック" pitchFamily="-92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24" charset="0"/>
                <a:ea typeface="MS Pゴシック" pitchFamily="-92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24" charset="0"/>
                <a:ea typeface="MS Pゴシック" pitchFamily="-92" charset="-128"/>
              </a:defRPr>
            </a:lvl9pPr>
          </a:lstStyle>
          <a:p>
            <a:pPr algn="l"/>
            <a:r>
              <a:rPr lang="en-US" sz="3200" kern="0" dirty="0" smtClean="0">
                <a:latin typeface="Arial Narrow" panose="020B0606020202030204" pitchFamily="34" charset="0"/>
              </a:rPr>
              <a:t>P2P Demonstration – Invoice Match Exception</a:t>
            </a:r>
            <a:endParaRPr lang="en-US" sz="3200" kern="0" dirty="0">
              <a:latin typeface="Arial Narrow" panose="020B0606020202030204" pitchFamily="34" charset="0"/>
            </a:endParaRP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1EE62595-EA44-4019-AA11-137355828CF8}"/>
              </a:ext>
            </a:extLst>
          </p:cNvPr>
          <p:cNvCxnSpPr/>
          <p:nvPr/>
        </p:nvCxnSpPr>
        <p:spPr>
          <a:xfrm flipV="1">
            <a:off x="559279" y="990600"/>
            <a:ext cx="7898921" cy="2399"/>
          </a:xfrm>
          <a:prstGeom prst="line">
            <a:avLst/>
          </a:prstGeom>
          <a:ln w="34925">
            <a:solidFill>
              <a:srgbClr val="FFDE3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24200" y="2057400"/>
            <a:ext cx="2805112" cy="2893962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8646782" y="6400800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15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1127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22539" y="152400"/>
            <a:ext cx="7645161" cy="613305"/>
          </a:xfrm>
        </p:spPr>
        <p:txBody>
          <a:bodyPr>
            <a:noAutofit/>
          </a:bodyPr>
          <a:lstStyle/>
          <a:p>
            <a:pPr algn="l"/>
            <a:r>
              <a:rPr lang="en-US" sz="3600" dirty="0" smtClean="0">
                <a:latin typeface="Arial Narrow" panose="020B0606020202030204" pitchFamily="34" charset="0"/>
                <a:cs typeface="Arial" panose="020B0604020202020204" pitchFamily="34" charset="0"/>
              </a:rPr>
              <a:t>P2P Roll Out – High Level Schedule</a:t>
            </a:r>
            <a:endParaRPr lang="en-US" sz="3600" dirty="0"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7200" y="1010717"/>
            <a:ext cx="8458200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2200" dirty="0" smtClean="0">
                <a:latin typeface="Arial Narrow" panose="020B0606020202030204" pitchFamily="34" charset="0"/>
                <a:cs typeface="Arial" pitchFamily="34" charset="0"/>
              </a:rPr>
              <a:t>Completed</a:t>
            </a:r>
          </a:p>
          <a:p>
            <a:pPr marL="742950" lvl="1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2200" dirty="0" smtClean="0">
                <a:latin typeface="Arial Narrow" panose="020B0606020202030204" pitchFamily="34" charset="0"/>
                <a:cs typeface="Arial" pitchFamily="34" charset="0"/>
              </a:rPr>
              <a:t>SHIP (011), Warner (024), SON (060), MAG (070), Univ. Gen’l (080), EIOH (092)</a:t>
            </a:r>
          </a:p>
          <a:p>
            <a:pPr marL="285750" lvl="0" indent="-28575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2200" dirty="0" smtClean="0">
                <a:latin typeface="Arial Narrow" panose="020B0606020202030204" pitchFamily="34" charset="0"/>
                <a:cs typeface="Arial" pitchFamily="34" charset="0"/>
              </a:rPr>
              <a:t>Roll </a:t>
            </a:r>
            <a:r>
              <a:rPr lang="en-US" sz="2200" dirty="0">
                <a:latin typeface="Arial Narrow" panose="020B0606020202030204" pitchFamily="34" charset="0"/>
                <a:cs typeface="Arial" pitchFamily="34" charset="0"/>
              </a:rPr>
              <a:t>Out 1 – July 15</a:t>
            </a:r>
            <a:r>
              <a:rPr lang="en-US" sz="2200" baseline="30000" dirty="0">
                <a:latin typeface="Arial Narrow" panose="020B0606020202030204" pitchFamily="34" charset="0"/>
                <a:cs typeface="Arial" pitchFamily="34" charset="0"/>
              </a:rPr>
              <a:t>th</a:t>
            </a:r>
            <a:endParaRPr lang="en-US" sz="2200" dirty="0">
              <a:latin typeface="Arial Narrow" panose="020B0606020202030204" pitchFamily="34" charset="0"/>
              <a:cs typeface="Arial" pitchFamily="34" charset="0"/>
            </a:endParaRPr>
          </a:p>
          <a:p>
            <a:pPr marL="742950" lvl="1" indent="-28575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2200" dirty="0" smtClean="0">
                <a:latin typeface="Arial Narrow" panose="020B0606020202030204" pitchFamily="34" charset="0"/>
                <a:cs typeface="Arial" pitchFamily="34" charset="0"/>
              </a:rPr>
              <a:t>AS&amp;E (020, 021, 022),  some Simon (023), ESM (030), some SMD (040)</a:t>
            </a:r>
            <a:endParaRPr lang="en-US" sz="2200" dirty="0">
              <a:latin typeface="Arial Narrow" panose="020B0606020202030204" pitchFamily="34" charset="0"/>
              <a:cs typeface="Arial" pitchFamily="34" charset="0"/>
            </a:endParaRP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2200" dirty="0">
                <a:latin typeface="Arial Narrow" panose="020B0606020202030204" pitchFamily="34" charset="0"/>
                <a:cs typeface="Arial" pitchFamily="34" charset="0"/>
              </a:rPr>
              <a:t>Roll Out 2 – September 16</a:t>
            </a:r>
            <a:r>
              <a:rPr lang="en-US" sz="2200" baseline="30000" dirty="0">
                <a:latin typeface="Arial Narrow" panose="020B0606020202030204" pitchFamily="34" charset="0"/>
                <a:cs typeface="Arial" pitchFamily="34" charset="0"/>
              </a:rPr>
              <a:t>th</a:t>
            </a:r>
            <a:endParaRPr lang="en-US" sz="2200" dirty="0">
              <a:latin typeface="Arial Narrow" panose="020B0606020202030204" pitchFamily="34" charset="0"/>
              <a:cs typeface="Arial" pitchFamily="34" charset="0"/>
            </a:endParaRPr>
          </a:p>
          <a:p>
            <a:pPr marL="742950" lvl="1" indent="-28575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2200" dirty="0">
                <a:latin typeface="Arial Narrow" panose="020B0606020202030204" pitchFamily="34" charset="0"/>
                <a:cs typeface="Arial" pitchFamily="34" charset="0"/>
              </a:rPr>
              <a:t>SMD</a:t>
            </a: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2200" dirty="0">
                <a:latin typeface="Arial Narrow" panose="020B0606020202030204" pitchFamily="34" charset="0"/>
                <a:cs typeface="Arial" pitchFamily="34" charset="0"/>
              </a:rPr>
              <a:t>Roll Out 3 – November 18</a:t>
            </a:r>
            <a:r>
              <a:rPr lang="en-US" sz="2200" baseline="30000" dirty="0">
                <a:latin typeface="Arial Narrow" panose="020B0606020202030204" pitchFamily="34" charset="0"/>
                <a:cs typeface="Arial" pitchFamily="34" charset="0"/>
              </a:rPr>
              <a:t>th</a:t>
            </a:r>
            <a:endParaRPr lang="en-US" sz="2200" dirty="0">
              <a:latin typeface="Arial Narrow" panose="020B0606020202030204" pitchFamily="34" charset="0"/>
              <a:cs typeface="Arial" pitchFamily="34" charset="0"/>
            </a:endParaRPr>
          </a:p>
          <a:p>
            <a:pPr marL="742950" lvl="1" indent="-28575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2200" dirty="0" smtClean="0">
                <a:latin typeface="Arial Narrow" panose="020B0606020202030204" pitchFamily="34" charset="0"/>
                <a:cs typeface="Arial" pitchFamily="34" charset="0"/>
              </a:rPr>
              <a:t>Some SMD, SMH/MFG</a:t>
            </a:r>
            <a:endParaRPr lang="en-US" sz="2200" dirty="0">
              <a:latin typeface="Arial Narrow" panose="020B0606020202030204" pitchFamily="34" charset="0"/>
              <a:cs typeface="Arial" pitchFamily="34" charset="0"/>
            </a:endParaRP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2200" dirty="0">
                <a:latin typeface="Arial Narrow" panose="020B0606020202030204" pitchFamily="34" charset="0"/>
                <a:cs typeface="Arial" pitchFamily="34" charset="0"/>
              </a:rPr>
              <a:t>Roll Out 4 – January </a:t>
            </a:r>
            <a:r>
              <a:rPr lang="en-US" sz="2200" dirty="0" smtClean="0">
                <a:latin typeface="Arial Narrow" panose="020B0606020202030204" pitchFamily="34" charset="0"/>
                <a:cs typeface="Arial" pitchFamily="34" charset="0"/>
              </a:rPr>
              <a:t>20</a:t>
            </a:r>
            <a:r>
              <a:rPr lang="en-US" sz="2200" baseline="30000" dirty="0" smtClean="0">
                <a:latin typeface="Arial Narrow" panose="020B0606020202030204" pitchFamily="34" charset="0"/>
                <a:cs typeface="Arial" pitchFamily="34" charset="0"/>
              </a:rPr>
              <a:t>th</a:t>
            </a:r>
            <a:endParaRPr lang="en-US" sz="2200" dirty="0">
              <a:latin typeface="Arial Narrow" panose="020B0606020202030204" pitchFamily="34" charset="0"/>
              <a:cs typeface="Arial" pitchFamily="34" charset="0"/>
            </a:endParaRPr>
          </a:p>
          <a:p>
            <a:pPr marL="742950" lvl="1" indent="-28575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2200" dirty="0">
                <a:latin typeface="Arial Narrow" panose="020B0606020202030204" pitchFamily="34" charset="0"/>
                <a:cs typeface="Arial" pitchFamily="34" charset="0"/>
              </a:rPr>
              <a:t>SMH/MFG/HSD</a:t>
            </a: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2200" dirty="0">
                <a:latin typeface="Arial Narrow" panose="020B0606020202030204" pitchFamily="34" charset="0"/>
                <a:cs typeface="Arial" pitchFamily="34" charset="0"/>
              </a:rPr>
              <a:t>Roll Out 5 – March </a:t>
            </a:r>
            <a:r>
              <a:rPr lang="en-US" sz="2200" dirty="0" smtClean="0">
                <a:latin typeface="Arial Narrow" panose="020B0606020202030204" pitchFamily="34" charset="0"/>
                <a:cs typeface="Arial" pitchFamily="34" charset="0"/>
              </a:rPr>
              <a:t>16</a:t>
            </a:r>
            <a:r>
              <a:rPr lang="en-US" sz="2200" baseline="30000" dirty="0" smtClean="0">
                <a:latin typeface="Arial Narrow" panose="020B0606020202030204" pitchFamily="34" charset="0"/>
                <a:cs typeface="Arial" pitchFamily="34" charset="0"/>
              </a:rPr>
              <a:t>th</a:t>
            </a:r>
            <a:endParaRPr lang="en-US" sz="2200" dirty="0">
              <a:latin typeface="Arial Narrow" panose="020B0606020202030204" pitchFamily="34" charset="0"/>
              <a:cs typeface="Arial" pitchFamily="34" charset="0"/>
            </a:endParaRPr>
          </a:p>
          <a:p>
            <a:pPr marL="742950" lvl="1" indent="-28575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2200" dirty="0">
                <a:latin typeface="Arial Narrow" panose="020B0606020202030204" pitchFamily="34" charset="0"/>
                <a:cs typeface="Arial" pitchFamily="34" charset="0"/>
              </a:rPr>
              <a:t>SMH/MFG/HSD</a:t>
            </a:r>
          </a:p>
          <a:p>
            <a:pPr marL="742950" lvl="1" indent="-28575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2200" dirty="0">
                <a:latin typeface="Arial Narrow" panose="020B0606020202030204" pitchFamily="34" charset="0"/>
                <a:cs typeface="Arial" pitchFamily="34" charset="0"/>
              </a:rPr>
              <a:t>Any remaining</a:t>
            </a:r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622539" y="990600"/>
            <a:ext cx="7898921" cy="2399"/>
          </a:xfrm>
          <a:prstGeom prst="line">
            <a:avLst/>
          </a:prstGeom>
          <a:ln w="34925">
            <a:solidFill>
              <a:srgbClr val="FFDE3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ctangle 1"/>
          <p:cNvSpPr/>
          <p:nvPr/>
        </p:nvSpPr>
        <p:spPr>
          <a:xfrm rot="19515156">
            <a:off x="2273422" y="3215243"/>
            <a:ext cx="6346234" cy="186204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115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Draft</a:t>
            </a:r>
            <a:endParaRPr lang="en-US" sz="115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553793" y="6380371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16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29744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Box 15"/>
          <p:cNvSpPr txBox="1">
            <a:spLocks noChangeArrowheads="1"/>
          </p:cNvSpPr>
          <p:nvPr/>
        </p:nvSpPr>
        <p:spPr bwMode="auto">
          <a:xfrm>
            <a:off x="609600" y="1447800"/>
            <a:ext cx="4172726" cy="1223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lvl="1"/>
            <a:r>
              <a:rPr lang="en-US" sz="1500" b="1" dirty="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Arial" panose="020B0604020202020204" pitchFamily="34" charset="0"/>
                <a:hlinkClick r:id="rId3"/>
              </a:rPr>
              <a:t>UR Procurement Website</a:t>
            </a:r>
          </a:p>
          <a:p>
            <a:pPr lvl="1"/>
            <a:endParaRPr lang="en-US" sz="1200" dirty="0">
              <a:solidFill>
                <a:schemeClr val="accent1">
                  <a:lumMod val="75000"/>
                </a:schemeClr>
              </a:solidFill>
              <a:latin typeface="+mj-lt"/>
              <a:ea typeface="+mj-ea"/>
              <a:cs typeface="Arial" panose="020B0604020202020204" pitchFamily="34" charset="0"/>
              <a:hlinkClick r:id="rId3"/>
            </a:endParaRPr>
          </a:p>
          <a:p>
            <a:pPr lvl="1"/>
            <a:r>
              <a:rPr lang="en-US" sz="1050" dirty="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Arial" panose="020B0604020202020204" pitchFamily="34" charset="0"/>
                <a:hlinkClick r:id="rId4"/>
              </a:rPr>
              <a:t>https://www.rochester.edu/adminfinance/urprocurement</a:t>
            </a:r>
            <a:r>
              <a:rPr lang="en-US" sz="1050" dirty="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Arial" panose="020B0604020202020204" pitchFamily="34" charset="0"/>
              </a:rPr>
              <a:t>/</a:t>
            </a:r>
          </a:p>
          <a:p>
            <a:pPr lvl="1"/>
            <a:endParaRPr lang="en-US" sz="1200" dirty="0">
              <a:solidFill>
                <a:schemeClr val="accent1">
                  <a:lumMod val="75000"/>
                </a:schemeClr>
              </a:solidFill>
              <a:latin typeface="+mj-lt"/>
              <a:ea typeface="+mj-ea"/>
              <a:cs typeface="Arial" panose="020B0604020202020204" pitchFamily="34" charset="0"/>
            </a:endParaRPr>
          </a:p>
          <a:p>
            <a:pPr lvl="1"/>
            <a:endParaRPr lang="en-US" sz="1200" b="1" dirty="0">
              <a:solidFill>
                <a:schemeClr val="accent6">
                  <a:lumMod val="75000"/>
                </a:schemeClr>
              </a:solidFill>
              <a:latin typeface="+mj-lt"/>
              <a:ea typeface="+mj-ea"/>
              <a:cs typeface="Arial" panose="020B0604020202020204" pitchFamily="34" charset="0"/>
            </a:endParaRPr>
          </a:p>
          <a:p>
            <a:r>
              <a:rPr lang="en-US" sz="1200" dirty="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Arial" panose="020B0604020202020204" pitchFamily="34" charset="0"/>
              </a:rPr>
              <a:t>       </a:t>
            </a:r>
            <a:endParaRPr lang="en-US" sz="1200" b="1" dirty="0">
              <a:solidFill>
                <a:schemeClr val="accent6">
                  <a:lumMod val="75000"/>
                </a:schemeClr>
              </a:solidFill>
              <a:latin typeface="+mj-lt"/>
              <a:ea typeface="+mj-ea"/>
              <a:cs typeface="Arial" panose="020B060402020202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845902" y="432159"/>
            <a:ext cx="6137339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dirty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Resources</a:t>
            </a:r>
          </a:p>
        </p:txBody>
      </p:sp>
      <p:sp>
        <p:nvSpPr>
          <p:cNvPr id="4" name="Line 9"/>
          <p:cNvSpPr>
            <a:spLocks noChangeShapeType="1"/>
          </p:cNvSpPr>
          <p:nvPr/>
        </p:nvSpPr>
        <p:spPr bwMode="auto">
          <a:xfrm flipV="1">
            <a:off x="908494" y="1207351"/>
            <a:ext cx="6012153" cy="11119"/>
          </a:xfrm>
          <a:prstGeom prst="line">
            <a:avLst/>
          </a:prstGeom>
          <a:noFill/>
          <a:ln w="50800">
            <a:solidFill>
              <a:srgbClr val="FFDE3B"/>
            </a:solidFill>
            <a:round/>
            <a:headEnd/>
            <a:tailEnd/>
          </a:ln>
        </p:spPr>
        <p:txBody>
          <a:bodyPr/>
          <a:lstStyle/>
          <a:p>
            <a:endParaRPr lang="en-US" dirty="0">
              <a:solidFill>
                <a:srgbClr val="FFFF00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72483" y="128311"/>
            <a:ext cx="2513687" cy="137713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414783" y="1780289"/>
            <a:ext cx="2047636" cy="381303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97421" y="2459176"/>
            <a:ext cx="1861148" cy="3182699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8565152" y="6400800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17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27100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77516" y="1246508"/>
            <a:ext cx="4060493" cy="11541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500" b="1" dirty="0">
                <a:solidFill>
                  <a:srgbClr val="FFC00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P2P Service Center </a:t>
            </a:r>
          </a:p>
          <a:p>
            <a:r>
              <a:rPr lang="en-US" dirty="0" smtClean="0">
                <a:latin typeface="Arial Narrow" panose="020B0606020202030204" pitchFamily="34" charset="0"/>
                <a:hlinkClick r:id="rId3"/>
              </a:rPr>
              <a:t>https</a:t>
            </a:r>
            <a:r>
              <a:rPr lang="en-US" dirty="0">
                <a:latin typeface="Arial Narrow" panose="020B0606020202030204" pitchFamily="34" charset="0"/>
                <a:hlinkClick r:id="rId3"/>
              </a:rPr>
              <a:t>://service.rochester.edu/procuement</a:t>
            </a:r>
            <a:endParaRPr lang="en-US" dirty="0">
              <a:latin typeface="Arial Narrow" panose="020B0606020202030204" pitchFamily="34" charset="0"/>
            </a:endParaRPr>
          </a:p>
          <a:p>
            <a:r>
              <a:rPr lang="en-US" dirty="0" smtClean="0">
                <a:latin typeface="Arial Narrow" panose="020B0606020202030204" pitchFamily="34" charset="0"/>
              </a:rPr>
              <a:t>Log </a:t>
            </a:r>
            <a:r>
              <a:rPr lang="en-US" dirty="0">
                <a:latin typeface="Arial Narrow" panose="020B0606020202030204" pitchFamily="34" charset="0"/>
              </a:rPr>
              <a:t>in with your Domain Name, </a:t>
            </a:r>
            <a:r>
              <a:rPr lang="en-US" dirty="0"/>
              <a:t>choose domain.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2507" y="2544869"/>
            <a:ext cx="2772086" cy="3286012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451763" y="332868"/>
            <a:ext cx="6137339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dirty="0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Resources </a:t>
            </a:r>
            <a:r>
              <a:rPr lang="en-US" sz="4400" dirty="0" smtClean="0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cont’d</a:t>
            </a:r>
            <a:endParaRPr lang="en-US" sz="4400" dirty="0">
              <a:solidFill>
                <a:schemeClr val="accent1">
                  <a:lumMod val="75000"/>
                </a:schemeClr>
              </a:solidFill>
              <a:cs typeface="Arial" panose="020B0604020202020204" pitchFamily="34" charset="0"/>
            </a:endParaRPr>
          </a:p>
        </p:txBody>
      </p:sp>
      <p:sp>
        <p:nvSpPr>
          <p:cNvPr id="9" name="Line 9"/>
          <p:cNvSpPr>
            <a:spLocks noChangeShapeType="1"/>
          </p:cNvSpPr>
          <p:nvPr/>
        </p:nvSpPr>
        <p:spPr bwMode="auto">
          <a:xfrm flipV="1">
            <a:off x="576949" y="1054148"/>
            <a:ext cx="6012153" cy="11119"/>
          </a:xfrm>
          <a:prstGeom prst="line">
            <a:avLst/>
          </a:prstGeom>
          <a:noFill/>
          <a:ln w="50800">
            <a:solidFill>
              <a:srgbClr val="FFDE3B"/>
            </a:solidFill>
            <a:round/>
            <a:headEnd/>
            <a:tailEnd/>
          </a:ln>
        </p:spPr>
        <p:txBody>
          <a:bodyPr/>
          <a:lstStyle/>
          <a:p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681071" y="1712848"/>
            <a:ext cx="3834279" cy="11541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500" b="1" dirty="0">
                <a:solidFill>
                  <a:srgbClr val="FFC000"/>
                </a:solidFill>
                <a:cs typeface="Arial" panose="020B0604020202020204" pitchFamily="34" charset="0"/>
              </a:rPr>
              <a:t>WalkMe</a:t>
            </a:r>
          </a:p>
          <a:p>
            <a:r>
              <a:rPr lang="en-US" dirty="0" smtClean="0"/>
              <a:t>Select </a:t>
            </a:r>
            <a:r>
              <a:rPr lang="en-US" b="1" dirty="0" smtClean="0"/>
              <a:t>Need Help? </a:t>
            </a:r>
            <a:r>
              <a:rPr lang="en-US" dirty="0"/>
              <a:t>f</a:t>
            </a:r>
            <a:r>
              <a:rPr lang="en-US" dirty="0" smtClean="0"/>
              <a:t>or step-by-step on-screen help.</a:t>
            </a:r>
          </a:p>
          <a:p>
            <a:r>
              <a:rPr lang="en-US" i="1" dirty="0" smtClean="0"/>
              <a:t>Smart Tips </a:t>
            </a:r>
            <a:r>
              <a:rPr lang="en-US" dirty="0" smtClean="0"/>
              <a:t>are also available</a:t>
            </a:r>
            <a:endParaRPr lang="en-US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91339" y="2920179"/>
            <a:ext cx="4389777" cy="896105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741134" y="3923275"/>
            <a:ext cx="2461445" cy="2239568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613544" y="308770"/>
            <a:ext cx="2367572" cy="1297087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786228" y="2219706"/>
            <a:ext cx="185629" cy="152870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8610600" y="6400800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18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591752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2832" y="1219200"/>
            <a:ext cx="4613184" cy="44958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5938" y="381000"/>
            <a:ext cx="8229600" cy="609600"/>
          </a:xfrm>
        </p:spPr>
        <p:txBody>
          <a:bodyPr>
            <a:noAutofit/>
          </a:bodyPr>
          <a:lstStyle/>
          <a:p>
            <a:pPr algn="l"/>
            <a:r>
              <a:rPr lang="en-US" sz="3600" dirty="0" smtClean="0">
                <a:latin typeface="Arial Narrow" panose="020B0606020202030204" pitchFamily="34" charset="0"/>
              </a:rPr>
              <a:t>Tips &amp; Tricks</a:t>
            </a:r>
            <a:endParaRPr lang="en-US" sz="3600" dirty="0">
              <a:latin typeface="Arial Narrow" panose="020B0606020202030204" pitchFamily="34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 flipV="1">
            <a:off x="622539" y="990600"/>
            <a:ext cx="7898921" cy="2399"/>
          </a:xfrm>
          <a:prstGeom prst="line">
            <a:avLst/>
          </a:prstGeom>
          <a:ln w="34925">
            <a:solidFill>
              <a:srgbClr val="FFDE3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90738" y="1216801"/>
            <a:ext cx="4213948" cy="2593199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8584113" y="6400800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19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1907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5938" y="381000"/>
            <a:ext cx="8229600" cy="609600"/>
          </a:xfrm>
        </p:spPr>
        <p:txBody>
          <a:bodyPr>
            <a:noAutofit/>
          </a:bodyPr>
          <a:lstStyle/>
          <a:p>
            <a:pPr algn="l"/>
            <a:r>
              <a:rPr lang="en-US" sz="3600" dirty="0" smtClean="0">
                <a:latin typeface="Arial Narrow" panose="020B0606020202030204" pitchFamily="34" charset="0"/>
              </a:rPr>
              <a:t>Are You On the Zoom?</a:t>
            </a:r>
            <a:endParaRPr lang="en-US" sz="3600" dirty="0">
              <a:latin typeface="Arial Narrow" panose="020B0606020202030204" pitchFamily="34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 flipV="1">
            <a:off x="622539" y="990600"/>
            <a:ext cx="7898921" cy="2399"/>
          </a:xfrm>
          <a:prstGeom prst="line">
            <a:avLst/>
          </a:prstGeom>
          <a:ln w="34925">
            <a:solidFill>
              <a:srgbClr val="FFDE3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itle 1"/>
          <p:cNvSpPr txBox="1">
            <a:spLocks/>
          </p:cNvSpPr>
          <p:nvPr/>
        </p:nvSpPr>
        <p:spPr bwMode="auto">
          <a:xfrm>
            <a:off x="291860" y="1192539"/>
            <a:ext cx="8229600" cy="815322"/>
          </a:xfrm>
          <a:prstGeom prst="rect">
            <a:avLst/>
          </a:prstGeom>
          <a:noFill/>
          <a:ln>
            <a:noFill/>
          </a:ln>
          <a:effectLst>
            <a:outerShdw blurRad="50800" dist="12700" dir="8100000" algn="ctr" rotWithShape="0">
              <a:srgbClr val="FFFFFF">
                <a:alpha val="7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24" charset="0"/>
                <a:ea typeface="MS Pゴシック" pitchFamily="-92" charset="-128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24" charset="0"/>
                <a:ea typeface="MS Pゴシック" pitchFamily="-92" charset="-128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24" charset="0"/>
                <a:ea typeface="MS Pゴシック" pitchFamily="-92" charset="-128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24" charset="0"/>
                <a:ea typeface="MS Pゴシック" pitchFamily="-92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24" charset="0"/>
                <a:ea typeface="MS Pゴシック" pitchFamily="-92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24" charset="0"/>
                <a:ea typeface="MS Pゴシック" pitchFamily="-92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24" charset="0"/>
                <a:ea typeface="MS Pゴシック" pitchFamily="-92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24" charset="0"/>
                <a:ea typeface="MS Pゴシック" pitchFamily="-92" charset="-128"/>
              </a:defRPr>
            </a:lvl9pPr>
          </a:lstStyle>
          <a:p>
            <a:pPr marL="117475"/>
            <a:r>
              <a:rPr lang="en-US" kern="0" dirty="0" smtClean="0">
                <a:latin typeface="Arial Narrow" panose="020B0606020202030204" pitchFamily="34" charset="0"/>
              </a:rPr>
              <a:t>Information for Zoom Participants</a:t>
            </a:r>
            <a:endParaRPr lang="en-US" kern="0" dirty="0">
              <a:latin typeface="Arial Narrow" panose="020B060602020203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 bwMode="auto">
          <a:xfrm>
            <a:off x="159058" y="2667000"/>
            <a:ext cx="8229600" cy="2400657"/>
          </a:xfrm>
          <a:prstGeom prst="rect">
            <a:avLst/>
          </a:prstGeom>
          <a:solidFill>
            <a:schemeClr val="bg1"/>
          </a:solidFill>
          <a:ln w="12700">
            <a:noFill/>
            <a:miter lim="800000"/>
            <a:headEnd/>
            <a:tailEnd/>
          </a:ln>
        </p:spPr>
        <p:txBody>
          <a:bodyPr wrap="square" rtlCol="0" anchor="ctr">
            <a:spAutoFit/>
          </a:bodyPr>
          <a:lstStyle/>
          <a:p>
            <a:r>
              <a:rPr lang="en-US" b="1" i="1" dirty="0" smtClean="0">
                <a:latin typeface="Arial Narrow" panose="020B0606020202030204" pitchFamily="34" charset="0"/>
              </a:rPr>
              <a:t>For those joining the Zoom:</a:t>
            </a:r>
          </a:p>
          <a:p>
            <a:endParaRPr lang="en-US" dirty="0">
              <a:latin typeface="Arial Narrow" panose="020B0606020202030204" pitchFamily="34" charset="0"/>
            </a:endParaRPr>
          </a:p>
          <a:p>
            <a:r>
              <a:rPr lang="en-US" sz="1600" dirty="0" smtClean="0">
                <a:latin typeface="Arial Narrow" panose="020B0606020202030204" pitchFamily="34" charset="0"/>
              </a:rPr>
              <a:t>1)    Phones will be muted.  Due to the volume of content to be shared, we may not have time for questions.</a:t>
            </a:r>
          </a:p>
          <a:p>
            <a:endParaRPr lang="en-US" sz="1600" dirty="0" smtClean="0">
              <a:latin typeface="Arial Narrow" panose="020B0606020202030204" pitchFamily="34" charset="0"/>
            </a:endParaRPr>
          </a:p>
          <a:p>
            <a:pPr marL="342900" indent="-342900">
              <a:buAutoNum type="arabicParenR" startAt="2"/>
            </a:pPr>
            <a:r>
              <a:rPr lang="en-US" sz="1600" dirty="0" smtClean="0">
                <a:latin typeface="Arial Narrow" panose="020B0606020202030204" pitchFamily="34" charset="0"/>
              </a:rPr>
              <a:t>Send your questions to URProcurement@Rochester.edu   They will be summarized and posted to the UR Procurement Website</a:t>
            </a:r>
          </a:p>
          <a:p>
            <a:endParaRPr lang="en-US" sz="1600" dirty="0">
              <a:latin typeface="Arial Narrow" panose="020B0606020202030204" pitchFamily="34" charset="0"/>
            </a:endParaRPr>
          </a:p>
          <a:p>
            <a:r>
              <a:rPr lang="en-US" sz="1600" dirty="0" smtClean="0">
                <a:latin typeface="Arial Narrow" panose="020B0606020202030204" pitchFamily="34" charset="0"/>
              </a:rPr>
              <a:t>3)    P2P Frequently Asked Questions can also be found on the </a:t>
            </a:r>
            <a:r>
              <a:rPr lang="en-US" sz="1600" dirty="0" smtClean="0">
                <a:latin typeface="Arial Narrow" panose="020B0606020202030204" pitchFamily="34" charset="0"/>
                <a:hlinkClick r:id="rId3"/>
              </a:rPr>
              <a:t>UR Procurement Website</a:t>
            </a:r>
            <a:r>
              <a:rPr lang="en-US" sz="1600" dirty="0" smtClean="0">
                <a:latin typeface="Arial Narrow" panose="020B0606020202030204" pitchFamily="34" charset="0"/>
              </a:rPr>
              <a:t>.</a:t>
            </a:r>
          </a:p>
          <a:p>
            <a:r>
              <a:rPr lang="en-US" dirty="0" smtClean="0">
                <a:latin typeface="+mn-lt"/>
              </a:rPr>
              <a:t>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8709851" y="6400800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2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353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2539" y="377295"/>
            <a:ext cx="7645161" cy="613305"/>
          </a:xfrm>
        </p:spPr>
        <p:txBody>
          <a:bodyPr>
            <a:noAutofit/>
          </a:bodyPr>
          <a:lstStyle/>
          <a:p>
            <a:pPr algn="l"/>
            <a:r>
              <a:rPr lang="en-US" sz="3200" dirty="0" smtClean="0">
                <a:latin typeface="Arial Narrow" panose="020B0606020202030204" pitchFamily="34" charset="0"/>
              </a:rPr>
              <a:t>P2P Training Options</a:t>
            </a:r>
            <a:endParaRPr lang="en-US" sz="3200" dirty="0"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799" y="1051223"/>
            <a:ext cx="8153402" cy="5403011"/>
          </a:xfrm>
        </p:spPr>
        <p:txBody>
          <a:bodyPr>
            <a:normAutofit fontScale="92500" lnSpcReduction="10000"/>
          </a:bodyPr>
          <a:lstStyle/>
          <a:p>
            <a:r>
              <a:rPr lang="en-US" sz="2400" dirty="0" smtClean="0">
                <a:latin typeface="Arial Narrow" panose="020B0606020202030204" pitchFamily="34" charset="0"/>
              </a:rPr>
              <a:t>Required </a:t>
            </a:r>
            <a:r>
              <a:rPr lang="en-US" sz="2400" dirty="0">
                <a:latin typeface="Arial Narrow" panose="020B0606020202030204" pitchFamily="34" charset="0"/>
              </a:rPr>
              <a:t>Online training mini-courses available in MyPath</a:t>
            </a:r>
          </a:p>
          <a:p>
            <a:endParaRPr lang="en-US" sz="2400" dirty="0" smtClean="0">
              <a:latin typeface="Arial Narrow" panose="020B0606020202030204" pitchFamily="34" charset="0"/>
            </a:endParaRPr>
          </a:p>
          <a:p>
            <a:r>
              <a:rPr lang="en-US" sz="2400" dirty="0" smtClean="0">
                <a:latin typeface="Arial Narrow" panose="020B0606020202030204" pitchFamily="34" charset="0"/>
              </a:rPr>
              <a:t>Offering Monthly Zoom instructor led monthly training option for:</a:t>
            </a:r>
          </a:p>
          <a:p>
            <a:pPr lvl="1"/>
            <a:r>
              <a:rPr lang="en-US" sz="2400" dirty="0" smtClean="0">
                <a:latin typeface="Arial Narrow" panose="020B0606020202030204" pitchFamily="34" charset="0"/>
              </a:rPr>
              <a:t>Approver</a:t>
            </a:r>
          </a:p>
          <a:p>
            <a:pPr lvl="1"/>
            <a:r>
              <a:rPr lang="en-US" sz="2400" dirty="0" smtClean="0">
                <a:latin typeface="Arial Narrow" panose="020B0606020202030204" pitchFamily="34" charset="0"/>
              </a:rPr>
              <a:t>Match Exception</a:t>
            </a:r>
          </a:p>
          <a:p>
            <a:pPr lvl="1"/>
            <a:r>
              <a:rPr lang="en-US" sz="2400" dirty="0" smtClean="0">
                <a:latin typeface="Arial Narrow" panose="020B0606020202030204" pitchFamily="34" charset="0"/>
              </a:rPr>
              <a:t>Reporting</a:t>
            </a:r>
          </a:p>
          <a:p>
            <a:endParaRPr lang="en-US" sz="2400" dirty="0" smtClean="0">
              <a:latin typeface="Arial Narrow" panose="020B0606020202030204" pitchFamily="34" charset="0"/>
            </a:endParaRPr>
          </a:p>
          <a:p>
            <a:r>
              <a:rPr lang="en-US" sz="2400" dirty="0" smtClean="0">
                <a:latin typeface="Arial Narrow" panose="020B0606020202030204" pitchFamily="34" charset="0"/>
              </a:rPr>
              <a:t>Offering monthly classroom instructor led monthly training option for:</a:t>
            </a:r>
          </a:p>
          <a:p>
            <a:pPr lvl="1"/>
            <a:r>
              <a:rPr lang="en-US" sz="2400" dirty="0" smtClean="0">
                <a:latin typeface="Arial Narrow" panose="020B0606020202030204" pitchFamily="34" charset="0"/>
              </a:rPr>
              <a:t>Requisitioner </a:t>
            </a:r>
          </a:p>
          <a:p>
            <a:pPr lvl="1"/>
            <a:r>
              <a:rPr lang="en-US" sz="2400" dirty="0" smtClean="0">
                <a:latin typeface="Arial Narrow" panose="020B0606020202030204" pitchFamily="34" charset="0"/>
              </a:rPr>
              <a:t>Supplier Invoice Requester</a:t>
            </a:r>
          </a:p>
          <a:p>
            <a:endParaRPr lang="en-US" sz="2400" dirty="0" smtClean="0">
              <a:latin typeface="Arial Narrow" panose="020B0606020202030204" pitchFamily="34" charset="0"/>
            </a:endParaRPr>
          </a:p>
          <a:p>
            <a:r>
              <a:rPr lang="en-US" sz="2400" dirty="0" smtClean="0">
                <a:latin typeface="Arial Narrow" panose="020B0606020202030204" pitchFamily="34" charset="0"/>
              </a:rPr>
              <a:t>Job </a:t>
            </a:r>
            <a:r>
              <a:rPr lang="en-US" sz="2400" dirty="0">
                <a:latin typeface="Arial Narrow" panose="020B0606020202030204" pitchFamily="34" charset="0"/>
              </a:rPr>
              <a:t>Aids, Quick Reference Cards, Video Snippets, Newsletters, Etc.</a:t>
            </a:r>
          </a:p>
          <a:p>
            <a:endParaRPr lang="en-US" sz="2400" dirty="0" smtClean="0">
              <a:latin typeface="Arial Narrow" panose="020B0606020202030204" pitchFamily="34" charset="0"/>
            </a:endParaRPr>
          </a:p>
          <a:p>
            <a:r>
              <a:rPr lang="en-US" sz="2400" dirty="0" smtClean="0">
                <a:latin typeface="Arial Narrow" panose="020B0606020202030204" pitchFamily="34" charset="0"/>
              </a:rPr>
              <a:t>Daily </a:t>
            </a:r>
            <a:r>
              <a:rPr lang="en-US" sz="2400" dirty="0">
                <a:latin typeface="Arial Narrow" panose="020B0606020202030204" pitchFamily="34" charset="0"/>
              </a:rPr>
              <a:t>post go-live calls include a Tips and Trick Training </a:t>
            </a:r>
            <a:r>
              <a:rPr lang="en-US" sz="2400" dirty="0" smtClean="0">
                <a:latin typeface="Arial Narrow" panose="020B0606020202030204" pitchFamily="34" charset="0"/>
              </a:rPr>
              <a:t>Topic</a:t>
            </a:r>
            <a:endParaRPr lang="en-US" sz="2400" dirty="0">
              <a:latin typeface="Arial Narrow" panose="020B0606020202030204" pitchFamily="34" charset="0"/>
              <a:cs typeface="+mn-cs"/>
            </a:endParaRPr>
          </a:p>
          <a:p>
            <a:endParaRPr lang="en-US" sz="2800" dirty="0" smtClean="0"/>
          </a:p>
          <a:p>
            <a:pPr marL="0" indent="0">
              <a:buNone/>
            </a:pPr>
            <a:endParaRPr lang="en-US" sz="28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AD4BFD92-2BCD-4E55-867A-D491DC1D8650}"/>
              </a:ext>
            </a:extLst>
          </p:cNvPr>
          <p:cNvCxnSpPr/>
          <p:nvPr/>
        </p:nvCxnSpPr>
        <p:spPr>
          <a:xfrm flipV="1">
            <a:off x="622539" y="990600"/>
            <a:ext cx="7898921" cy="2399"/>
          </a:xfrm>
          <a:prstGeom prst="line">
            <a:avLst/>
          </a:prstGeom>
          <a:ln w="34925">
            <a:solidFill>
              <a:srgbClr val="FFDE3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92427" y="2209800"/>
            <a:ext cx="1524001" cy="133350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8618628" y="6454234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20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08775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5645" y="279337"/>
            <a:ext cx="7645161" cy="613305"/>
          </a:xfrm>
        </p:spPr>
        <p:txBody>
          <a:bodyPr>
            <a:noAutofit/>
          </a:bodyPr>
          <a:lstStyle/>
          <a:p>
            <a:pPr algn="l"/>
            <a:r>
              <a:rPr lang="en-US" sz="3200" dirty="0" smtClean="0">
                <a:latin typeface="Arial Narrow" panose="020B0606020202030204" pitchFamily="34" charset="0"/>
              </a:rPr>
              <a:t>P2P Training  – MyPath Courses</a:t>
            </a:r>
            <a:endParaRPr lang="en-US" sz="3200" dirty="0"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5453" y="1133066"/>
            <a:ext cx="8014955" cy="4572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dirty="0" smtClean="0">
                <a:latin typeface="Arial Narrow" panose="020B0606020202030204" pitchFamily="34" charset="0"/>
              </a:rPr>
              <a:t>MyPath training courses now available to everyone.  Search on P2P when in MyPath</a:t>
            </a:r>
          </a:p>
          <a:p>
            <a:endParaRPr lang="en-US" sz="2800" dirty="0" smtClean="0"/>
          </a:p>
          <a:p>
            <a:pPr marL="0" indent="0">
              <a:buNone/>
            </a:pPr>
            <a:endParaRPr lang="en-US" sz="28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0" y="1750461"/>
            <a:ext cx="3657600" cy="2874493"/>
          </a:xfrm>
          <a:prstGeom prst="rect">
            <a:avLst/>
          </a:prstGeom>
        </p:spPr>
      </p:pic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AD4BFD92-2BCD-4E55-867A-D491DC1D8650}"/>
              </a:ext>
            </a:extLst>
          </p:cNvPr>
          <p:cNvCxnSpPr/>
          <p:nvPr/>
        </p:nvCxnSpPr>
        <p:spPr>
          <a:xfrm flipV="1">
            <a:off x="622539" y="990600"/>
            <a:ext cx="7898921" cy="2399"/>
          </a:xfrm>
          <a:prstGeom prst="line">
            <a:avLst/>
          </a:prstGeom>
          <a:ln w="34925">
            <a:solidFill>
              <a:srgbClr val="FFDE3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ctangle 4"/>
          <p:cNvSpPr/>
          <p:nvPr/>
        </p:nvSpPr>
        <p:spPr>
          <a:xfrm>
            <a:off x="595645" y="5029200"/>
            <a:ext cx="83058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latin typeface="Arial Narrow" panose="020B0606020202030204" pitchFamily="34" charset="0"/>
              </a:rPr>
              <a:t>P2P MyPath courses are available for all </a:t>
            </a:r>
            <a:r>
              <a:rPr lang="en-US" dirty="0" smtClean="0">
                <a:latin typeface="Arial Narrow" panose="020B0606020202030204" pitchFamily="34" charset="0"/>
              </a:rPr>
              <a:t>employees; </a:t>
            </a:r>
            <a:r>
              <a:rPr lang="en-US" dirty="0">
                <a:latin typeface="Arial Narrow" panose="020B0606020202030204" pitchFamily="34" charset="0"/>
              </a:rPr>
              <a:t>however, P2P team will continue to send email to targeted users as part of roll out schedule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8501993" y="6400800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21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78540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432272" y="363666"/>
            <a:ext cx="8178325" cy="495300"/>
          </a:xfrm>
        </p:spPr>
        <p:txBody>
          <a:bodyPr>
            <a:normAutofit fontScale="90000"/>
          </a:bodyPr>
          <a:lstStyle/>
          <a:p>
            <a:pPr algn="l"/>
            <a:r>
              <a:rPr lang="en-US" sz="3600" dirty="0" smtClean="0">
                <a:latin typeface="Arial Narrow" panose="020B0606020202030204" pitchFamily="34" charset="0"/>
                <a:cs typeface="Arial" panose="020B0604020202020204" pitchFamily="34" charset="0"/>
              </a:rPr>
              <a:t>P2P Communications</a:t>
            </a:r>
            <a:endParaRPr lang="en-US" sz="2400" dirty="0"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449179" y="1245268"/>
            <a:ext cx="8305800" cy="4953000"/>
          </a:xfrm>
        </p:spPr>
        <p:txBody>
          <a:bodyPr>
            <a:noAutofit/>
          </a:bodyPr>
          <a:lstStyle/>
          <a:p>
            <a:pPr hangingPunct="0"/>
            <a:endParaRPr lang="en-US" sz="1100" b="1" u="sng" dirty="0"/>
          </a:p>
          <a:p>
            <a:pPr hangingPunct="0"/>
            <a:endParaRPr lang="en-US" sz="1100" b="1" u="sng" dirty="0" smtClean="0"/>
          </a:p>
          <a:p>
            <a:pPr hangingPunct="0"/>
            <a:endParaRPr lang="en-US" sz="1100" b="1" u="sng" dirty="0"/>
          </a:p>
        </p:txBody>
      </p:sp>
      <p:sp>
        <p:nvSpPr>
          <p:cNvPr id="4" name="Line 9"/>
          <p:cNvSpPr>
            <a:spLocks noChangeShapeType="1"/>
          </p:cNvSpPr>
          <p:nvPr/>
        </p:nvSpPr>
        <p:spPr bwMode="auto">
          <a:xfrm>
            <a:off x="457200" y="1066800"/>
            <a:ext cx="7924800" cy="0"/>
          </a:xfrm>
          <a:prstGeom prst="line">
            <a:avLst/>
          </a:prstGeom>
          <a:noFill/>
          <a:ln w="50800">
            <a:solidFill>
              <a:srgbClr val="FFDE3B"/>
            </a:solidFill>
            <a:round/>
            <a:headEnd/>
            <a:tailEnd/>
          </a:ln>
        </p:spPr>
        <p:txBody>
          <a:bodyPr/>
          <a:lstStyle/>
          <a:p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20936" y="1146430"/>
            <a:ext cx="8000999" cy="49552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Arial Narrow" panose="020B0606020202030204" pitchFamily="34" charset="0"/>
              </a:rPr>
              <a:t>Procure to Pay </a:t>
            </a:r>
            <a:r>
              <a:rPr lang="en-US" b="1" dirty="0" smtClean="0">
                <a:latin typeface="Arial Narrow" panose="020B0606020202030204" pitchFamily="34" charset="0"/>
              </a:rPr>
              <a:t>Website </a:t>
            </a:r>
            <a:r>
              <a:rPr lang="en-US" sz="1400" dirty="0" smtClean="0">
                <a:latin typeface="Arial Narrow" panose="020B0606020202030204" pitchFamily="34" charset="0"/>
                <a:cs typeface="Arial" panose="020B0604020202020204" pitchFamily="34" charset="0"/>
              </a:rPr>
              <a:t>rochester.edu/</a:t>
            </a:r>
            <a:r>
              <a:rPr lang="en-US" sz="1400" dirty="0" err="1" smtClean="0">
                <a:latin typeface="Arial Narrow" panose="020B0606020202030204" pitchFamily="34" charset="0"/>
                <a:cs typeface="Arial" panose="020B0604020202020204" pitchFamily="34" charset="0"/>
              </a:rPr>
              <a:t>adminfinance</a:t>
            </a:r>
            <a:r>
              <a:rPr lang="en-US" sz="1400" dirty="0" smtClean="0">
                <a:latin typeface="Arial Narrow" panose="020B0606020202030204" pitchFamily="34" charset="0"/>
                <a:cs typeface="Arial" panose="020B0604020202020204" pitchFamily="34" charset="0"/>
              </a:rPr>
              <a:t>/</a:t>
            </a:r>
            <a:r>
              <a:rPr lang="en-US" sz="1400" dirty="0" err="1" smtClean="0">
                <a:latin typeface="Arial Narrow" panose="020B0606020202030204" pitchFamily="34" charset="0"/>
                <a:cs typeface="Arial" panose="020B0604020202020204" pitchFamily="34" charset="0"/>
              </a:rPr>
              <a:t>urprocurement</a:t>
            </a:r>
            <a:endParaRPr lang="en-US" sz="1400" dirty="0" smtClean="0">
              <a:latin typeface="Arial Narrow" panose="020B0606020202030204" pitchFamily="34" charset="0"/>
              <a:cs typeface="Arial" panose="020B0604020202020204" pitchFamily="34" charset="0"/>
            </a:endParaRPr>
          </a:p>
          <a:p>
            <a:r>
              <a:rPr lang="en-US" sz="1400" dirty="0" smtClean="0">
                <a:latin typeface="Arial Narrow" panose="020B0606020202030204" pitchFamily="34" charset="0"/>
                <a:cs typeface="Arial" panose="020B0604020202020204" pitchFamily="34" charset="0"/>
              </a:rPr>
              <a:t> </a:t>
            </a:r>
          </a:p>
          <a:p>
            <a:pPr lvl="1"/>
            <a:r>
              <a:rPr lang="en-US" sz="1400" b="1" dirty="0" smtClean="0">
                <a:latin typeface="Arial Narrow" panose="020B0606020202030204" pitchFamily="34" charset="0"/>
                <a:cs typeface="Arial" panose="020B0604020202020204" pitchFamily="34" charset="0"/>
              </a:rPr>
              <a:t>Reference Guides</a:t>
            </a:r>
          </a:p>
          <a:p>
            <a:pPr lvl="1"/>
            <a:endParaRPr lang="en-US" sz="1400" b="1" dirty="0" smtClean="0">
              <a:latin typeface="Arial Narrow" panose="020B0606020202030204" pitchFamily="34" charset="0"/>
              <a:cs typeface="Arial" panose="020B0604020202020204" pitchFamily="34" charset="0"/>
            </a:endParaRPr>
          </a:p>
          <a:p>
            <a:pPr lvl="1"/>
            <a:r>
              <a:rPr lang="en-US" sz="1400" b="1" dirty="0" smtClean="0">
                <a:latin typeface="Arial Narrow" panose="020B0606020202030204" pitchFamily="34" charset="0"/>
                <a:cs typeface="Arial" panose="020B0604020202020204" pitchFamily="34" charset="0"/>
              </a:rPr>
              <a:t>Newsletters </a:t>
            </a:r>
          </a:p>
          <a:p>
            <a:pPr lvl="1"/>
            <a:endParaRPr lang="en-US" sz="1400" b="1" dirty="0" smtClean="0">
              <a:latin typeface="Arial Narrow" panose="020B0606020202030204" pitchFamily="34" charset="0"/>
              <a:cs typeface="Arial" panose="020B0604020202020204" pitchFamily="34" charset="0"/>
            </a:endParaRPr>
          </a:p>
          <a:p>
            <a:pPr lvl="1"/>
            <a:r>
              <a:rPr lang="en-US" sz="1400" b="1" dirty="0" smtClean="0">
                <a:latin typeface="Arial Narrow" panose="020B0606020202030204" pitchFamily="34" charset="0"/>
                <a:cs typeface="Arial" panose="020B0604020202020204" pitchFamily="34" charset="0"/>
              </a:rPr>
              <a:t>FAQs</a:t>
            </a:r>
          </a:p>
          <a:p>
            <a:pPr lvl="1"/>
            <a:endParaRPr lang="en-US" sz="1400" b="1" dirty="0" smtClean="0">
              <a:latin typeface="Arial Narrow" panose="020B0606020202030204" pitchFamily="34" charset="0"/>
              <a:cs typeface="Arial" panose="020B0604020202020204" pitchFamily="34" charset="0"/>
            </a:endParaRPr>
          </a:p>
          <a:p>
            <a:pPr lvl="1"/>
            <a:r>
              <a:rPr lang="en-US" sz="1400" b="1" dirty="0" smtClean="0">
                <a:latin typeface="Arial Narrow" panose="020B0606020202030204" pitchFamily="34" charset="0"/>
                <a:cs typeface="Arial" panose="020B0604020202020204" pitchFamily="34" charset="0"/>
              </a:rPr>
              <a:t>Project Schedule and Status</a:t>
            </a:r>
          </a:p>
          <a:p>
            <a:r>
              <a:rPr lang="en-US" sz="1400" b="1" dirty="0">
                <a:latin typeface="Arial Narrow" panose="020B0606020202030204" pitchFamily="34" charset="0"/>
                <a:cs typeface="Arial" panose="020B0604020202020204" pitchFamily="34" charset="0"/>
              </a:rPr>
              <a:t> </a:t>
            </a:r>
            <a:r>
              <a:rPr lang="en-US" sz="1400" b="1" dirty="0" smtClean="0">
                <a:latin typeface="Arial Narrow" panose="020B0606020202030204" pitchFamily="34" charset="0"/>
                <a:cs typeface="Arial" panose="020B0604020202020204" pitchFamily="34" charset="0"/>
              </a:rPr>
              <a:t>        </a:t>
            </a:r>
          </a:p>
          <a:p>
            <a:r>
              <a:rPr lang="en-US" sz="1400" b="1" dirty="0">
                <a:latin typeface="Arial Narrow" panose="020B0606020202030204" pitchFamily="34" charset="0"/>
                <a:cs typeface="Arial" panose="020B0604020202020204" pitchFamily="34" charset="0"/>
              </a:rPr>
              <a:t> </a:t>
            </a:r>
            <a:r>
              <a:rPr lang="en-US" sz="1400" b="1" dirty="0" smtClean="0">
                <a:latin typeface="Arial Narrow" panose="020B0606020202030204" pitchFamily="34" charset="0"/>
                <a:cs typeface="Arial" panose="020B0604020202020204" pitchFamily="34" charset="0"/>
              </a:rPr>
              <a:t>        </a:t>
            </a:r>
            <a:r>
              <a:rPr lang="en-US" sz="1400" b="1" dirty="0" smtClean="0">
                <a:solidFill>
                  <a:srgbClr val="FF000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New: Tips and Tricks</a:t>
            </a:r>
          </a:p>
          <a:p>
            <a:r>
              <a:rPr lang="en-US" sz="1400" b="1" dirty="0">
                <a:solidFill>
                  <a:srgbClr val="FF000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 </a:t>
            </a:r>
            <a:r>
              <a:rPr lang="en-US" sz="1400" b="1" dirty="0" smtClean="0">
                <a:solidFill>
                  <a:srgbClr val="FF000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       </a:t>
            </a:r>
          </a:p>
          <a:p>
            <a:r>
              <a:rPr lang="en-US" sz="1400" b="1" dirty="0">
                <a:solidFill>
                  <a:srgbClr val="FF000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 </a:t>
            </a:r>
            <a:r>
              <a:rPr lang="en-US" sz="1400" b="1" dirty="0" smtClean="0">
                <a:solidFill>
                  <a:srgbClr val="FF000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        New : Video Snippets</a:t>
            </a:r>
            <a:endParaRPr lang="en-US" b="1" dirty="0" smtClean="0">
              <a:solidFill>
                <a:srgbClr val="FF0000"/>
              </a:solidFill>
              <a:latin typeface="Arial Narrow" panose="020B0606020202030204" pitchFamily="34" charset="0"/>
            </a:endParaRPr>
          </a:p>
          <a:p>
            <a:endParaRPr lang="en-US" b="1" dirty="0" smtClean="0">
              <a:latin typeface="Arial Narrow" panose="020B0606020202030204" pitchFamily="34" charset="0"/>
            </a:endParaRPr>
          </a:p>
          <a:p>
            <a:endParaRPr lang="en-US" sz="1400" b="1" dirty="0" smtClean="0">
              <a:latin typeface="Arial Narrow" panose="020B0606020202030204" pitchFamily="34" charset="0"/>
            </a:endParaRPr>
          </a:p>
          <a:p>
            <a:endParaRPr lang="en-US" sz="1400" b="1" dirty="0" smtClean="0">
              <a:latin typeface="Arial Narrow" panose="020B0606020202030204" pitchFamily="34" charset="0"/>
            </a:endParaRPr>
          </a:p>
          <a:p>
            <a:r>
              <a:rPr lang="en-US" sz="1400" b="1" dirty="0" smtClean="0">
                <a:latin typeface="Arial Narrow" panose="020B0606020202030204" pitchFamily="34" charset="0"/>
              </a:rPr>
              <a:t>Monthly P2P Demo Days</a:t>
            </a:r>
          </a:p>
          <a:p>
            <a:endParaRPr lang="en-US" sz="1400" dirty="0" smtClean="0">
              <a:latin typeface="Arial Narrow" panose="020B0606020202030204" pitchFamily="34" charset="0"/>
            </a:endParaRPr>
          </a:p>
          <a:p>
            <a:r>
              <a:rPr lang="en-US" sz="1400" dirty="0" smtClean="0">
                <a:latin typeface="Arial Narrow" panose="020B0606020202030204" pitchFamily="34" charset="0"/>
              </a:rPr>
              <a:t>   2 Sessions (Medical Center and Campus)</a:t>
            </a:r>
          </a:p>
          <a:p>
            <a:endParaRPr lang="en-US" sz="1400" dirty="0" smtClean="0">
              <a:latin typeface="Arial Narrow" panose="020B0606020202030204" pitchFamily="34" charset="0"/>
            </a:endParaRPr>
          </a:p>
          <a:p>
            <a:r>
              <a:rPr lang="en-US" sz="1400" dirty="0" smtClean="0">
                <a:latin typeface="Arial Narrow" panose="020B0606020202030204" pitchFamily="34" charset="0"/>
              </a:rPr>
              <a:t>   Project Updates, Demo of system functionality</a:t>
            </a:r>
          </a:p>
          <a:p>
            <a:endParaRPr lang="en-US" sz="1400" b="1" dirty="0"/>
          </a:p>
        </p:txBody>
      </p:sp>
      <p:sp>
        <p:nvSpPr>
          <p:cNvPr id="8" name="Rectangle 7"/>
          <p:cNvSpPr/>
          <p:nvPr/>
        </p:nvSpPr>
        <p:spPr>
          <a:xfrm>
            <a:off x="432274" y="3380593"/>
            <a:ext cx="4572000" cy="1615827"/>
          </a:xfrm>
          <a:prstGeom prst="rect">
            <a:avLst/>
          </a:prstGeom>
        </p:spPr>
        <p:txBody>
          <a:bodyPr>
            <a:spAutoFit/>
          </a:bodyPr>
          <a:lstStyle/>
          <a:p>
            <a:pPr hangingPunct="0"/>
            <a:endParaRPr lang="en-US" sz="1100" b="1" u="sng" dirty="0"/>
          </a:p>
          <a:p>
            <a:pPr hangingPunct="0"/>
            <a:endParaRPr lang="en-US" sz="1100" b="1" u="sng" dirty="0"/>
          </a:p>
          <a:p>
            <a:pPr hangingPunct="0"/>
            <a:endParaRPr lang="en-US" sz="1100" b="1" u="sng" dirty="0"/>
          </a:p>
          <a:p>
            <a:pPr hangingPunct="0"/>
            <a:endParaRPr lang="en-US" sz="1100" b="1" u="sng" dirty="0"/>
          </a:p>
          <a:p>
            <a:pPr hangingPunct="0"/>
            <a:endParaRPr lang="en-US" sz="1100" b="1" u="sng" dirty="0"/>
          </a:p>
          <a:p>
            <a:pPr hangingPunct="0"/>
            <a:endParaRPr lang="en-US" sz="1100" b="1" u="sng" dirty="0"/>
          </a:p>
          <a:p>
            <a:pPr hangingPunct="0"/>
            <a:endParaRPr lang="en-US" sz="1100" b="1" u="sng" dirty="0"/>
          </a:p>
          <a:p>
            <a:pPr hangingPunct="0"/>
            <a:endParaRPr lang="en-US" sz="1100" b="1" u="sng" dirty="0"/>
          </a:p>
          <a:p>
            <a:pPr hangingPunct="0"/>
            <a:endParaRPr lang="en-US" sz="1100" b="1" u="sng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14800" y="1676400"/>
            <a:ext cx="4657084" cy="3437895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8572730" y="6376735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22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30924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5938" y="381000"/>
            <a:ext cx="8229600" cy="609600"/>
          </a:xfrm>
        </p:spPr>
        <p:txBody>
          <a:bodyPr>
            <a:noAutofit/>
          </a:bodyPr>
          <a:lstStyle/>
          <a:p>
            <a:pPr algn="l"/>
            <a:r>
              <a:rPr lang="en-US" sz="3600" dirty="0">
                <a:latin typeface="Arial Narrow" panose="020B0606020202030204" pitchFamily="34" charset="0"/>
              </a:rPr>
              <a:t>Support Organization</a:t>
            </a:r>
          </a:p>
        </p:txBody>
      </p:sp>
      <p:sp>
        <p:nvSpPr>
          <p:cNvPr id="8" name="Content Placeholder 4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5105400"/>
          </a:xfrm>
        </p:spPr>
        <p:txBody>
          <a:bodyPr>
            <a:noAutofit/>
          </a:bodyPr>
          <a:lstStyle/>
          <a:p>
            <a:r>
              <a:rPr lang="en-US" sz="2400" dirty="0" smtClean="0">
                <a:latin typeface="Arial Narrow" panose="020B0606020202030204" pitchFamily="34" charset="0"/>
              </a:rPr>
              <a:t>Procure to Pay Customer Service Center is available to answer questions or provide assistance</a:t>
            </a:r>
          </a:p>
          <a:p>
            <a:endParaRPr lang="en-US" sz="2400" dirty="0" smtClean="0">
              <a:latin typeface="Arial Narrow" panose="020B0606020202030204" pitchFamily="34" charset="0"/>
            </a:endParaRPr>
          </a:p>
          <a:p>
            <a:pPr lvl="1"/>
            <a:r>
              <a:rPr lang="en-US" sz="2000" dirty="0" smtClean="0">
                <a:latin typeface="Arial Narrow" panose="020B0606020202030204" pitchFamily="34" charset="0"/>
                <a:cs typeface="Arial" panose="020B0604020202020204" pitchFamily="34" charset="0"/>
              </a:rPr>
              <a:t>UR  </a:t>
            </a:r>
            <a:r>
              <a:rPr lang="en-US" sz="2000" dirty="0">
                <a:latin typeface="Arial Narrow" panose="020B0606020202030204" pitchFamily="34" charset="0"/>
                <a:cs typeface="Arial" panose="020B0604020202020204" pitchFamily="34" charset="0"/>
              </a:rPr>
              <a:t>Procurement </a:t>
            </a:r>
            <a:r>
              <a:rPr lang="en-US" sz="2000" dirty="0" smtClean="0">
                <a:latin typeface="Arial Narrow" panose="020B0606020202030204" pitchFamily="34" charset="0"/>
                <a:cs typeface="Arial" panose="020B0604020202020204" pitchFamily="34" charset="0"/>
              </a:rPr>
              <a:t>website:  rochester.edu/adminfinance/urprocurement</a:t>
            </a:r>
          </a:p>
          <a:p>
            <a:pPr lvl="1"/>
            <a:r>
              <a:rPr lang="en-US" sz="2000" dirty="0" smtClean="0">
                <a:latin typeface="Arial Narrow" panose="020B0606020202030204" pitchFamily="34" charset="0"/>
                <a:cs typeface="Arial" panose="020B0604020202020204" pitchFamily="34" charset="0"/>
              </a:rPr>
              <a:t>P2P Service Center: 275-2012</a:t>
            </a:r>
          </a:p>
          <a:p>
            <a:pPr lvl="1"/>
            <a:r>
              <a:rPr lang="en-US" sz="2000" dirty="0" smtClean="0">
                <a:latin typeface="Arial Narrow" panose="020B0606020202030204" pitchFamily="34" charset="0"/>
                <a:cs typeface="Arial" panose="020B0604020202020204" pitchFamily="34" charset="0"/>
              </a:rPr>
              <a:t>Email</a:t>
            </a:r>
            <a:r>
              <a:rPr lang="en-US" sz="2000" dirty="0">
                <a:latin typeface="Arial Narrow" panose="020B0606020202030204" pitchFamily="34" charset="0"/>
                <a:cs typeface="Arial" panose="020B0604020202020204" pitchFamily="34" charset="0"/>
              </a:rPr>
              <a:t>: </a:t>
            </a:r>
            <a:r>
              <a:rPr lang="en-US" sz="2000" dirty="0" smtClean="0">
                <a:latin typeface="Arial Narrow" panose="020B0606020202030204" pitchFamily="34" charset="0"/>
                <a:cs typeface="Arial" panose="020B0604020202020204" pitchFamily="34" charset="0"/>
                <a:hlinkClick r:id="rId3"/>
              </a:rPr>
              <a:t>URProcurement@rochester.edu</a:t>
            </a:r>
            <a:endParaRPr lang="en-US" sz="2000" dirty="0" smtClean="0">
              <a:latin typeface="Arial Narrow" panose="020B0606020202030204" pitchFamily="34" charset="0"/>
              <a:cs typeface="Arial" panose="020B0604020202020204" pitchFamily="34" charset="0"/>
            </a:endParaRPr>
          </a:p>
          <a:p>
            <a:pPr lvl="1"/>
            <a:r>
              <a:rPr lang="en-US" sz="2000" dirty="0" smtClean="0">
                <a:latin typeface="Arial Narrow" panose="020B0606020202030204" pitchFamily="34" charset="0"/>
                <a:cs typeface="Arial" panose="020B0604020202020204" pitchFamily="34" charset="0"/>
              </a:rPr>
              <a:t>Service Desk Requests:  </a:t>
            </a:r>
            <a:r>
              <a:rPr lang="en-US" sz="2000" dirty="0">
                <a:latin typeface="Arial Narrow" panose="020B0606020202030204" pitchFamily="34" charset="0"/>
                <a:hlinkClick r:id="rId4"/>
              </a:rPr>
              <a:t>https://service.rochester.edu/procurement</a:t>
            </a:r>
            <a:endParaRPr lang="en-US" sz="2000" dirty="0" smtClean="0">
              <a:latin typeface="Arial Narrow" panose="020B0606020202030204" pitchFamily="34" charset="0"/>
              <a:cs typeface="Arial" panose="020B0604020202020204" pitchFamily="34" charset="0"/>
            </a:endParaRPr>
          </a:p>
          <a:p>
            <a:pPr lvl="1"/>
            <a:r>
              <a:rPr lang="en-US" sz="2000" dirty="0" smtClean="0">
                <a:latin typeface="Arial Narrow" panose="020B0606020202030204" pitchFamily="34" charset="0"/>
                <a:cs typeface="Arial" panose="020B0604020202020204" pitchFamily="34" charset="0"/>
              </a:rPr>
              <a:t>For </a:t>
            </a:r>
            <a:r>
              <a:rPr lang="en-US" sz="2000" dirty="0">
                <a:latin typeface="Arial Narrow" panose="020B0606020202030204" pitchFamily="34" charset="0"/>
                <a:cs typeface="Arial" panose="020B0604020202020204" pitchFamily="34" charset="0"/>
              </a:rPr>
              <a:t>System Access &amp; </a:t>
            </a:r>
            <a:r>
              <a:rPr lang="en-US" sz="2000" dirty="0" smtClean="0">
                <a:latin typeface="Arial Narrow" panose="020B0606020202030204" pitchFamily="34" charset="0"/>
                <a:cs typeface="Arial" panose="020B0604020202020204" pitchFamily="34" charset="0"/>
              </a:rPr>
              <a:t>Issues</a:t>
            </a:r>
          </a:p>
          <a:p>
            <a:pPr lvl="2"/>
            <a:r>
              <a:rPr lang="en-US" sz="2000" dirty="0" smtClean="0">
                <a:latin typeface="Arial Narrow" panose="020B0606020202030204" pitchFamily="34" charset="0"/>
                <a:cs typeface="Arial" panose="020B0604020202020204" pitchFamily="34" charset="0"/>
              </a:rPr>
              <a:t>Help </a:t>
            </a:r>
            <a:r>
              <a:rPr lang="en-US" sz="2000" dirty="0">
                <a:latin typeface="Arial Narrow" panose="020B0606020202030204" pitchFamily="34" charset="0"/>
                <a:cs typeface="Arial" panose="020B0604020202020204" pitchFamily="34" charset="0"/>
              </a:rPr>
              <a:t>Desk: UnivIT: 275 - 2000, </a:t>
            </a:r>
            <a:r>
              <a:rPr lang="en-US" sz="2000" dirty="0" smtClean="0">
                <a:latin typeface="Arial Narrow" panose="020B0606020202030204" pitchFamily="34" charset="0"/>
                <a:cs typeface="Arial" panose="020B0604020202020204" pitchFamily="34" charset="0"/>
              </a:rPr>
              <a:t>UnivITHelp</a:t>
            </a:r>
            <a:r>
              <a:rPr lang="en-US" sz="2000" dirty="0">
                <a:latin typeface="Arial Narrow" panose="020B0606020202030204" pitchFamily="34" charset="0"/>
                <a:cs typeface="Arial" panose="020B0604020202020204" pitchFamily="34" charset="0"/>
              </a:rPr>
              <a:t>@ </a:t>
            </a:r>
            <a:r>
              <a:rPr lang="en-US" sz="2000" dirty="0" smtClean="0">
                <a:latin typeface="Arial Narrow" panose="020B0606020202030204" pitchFamily="34" charset="0"/>
                <a:cs typeface="Arial" panose="020B0604020202020204" pitchFamily="34" charset="0"/>
              </a:rPr>
              <a:t>rochester.edu</a:t>
            </a:r>
          </a:p>
          <a:p>
            <a:pPr lvl="2"/>
            <a:r>
              <a:rPr lang="en-US" sz="2000" dirty="0" smtClean="0">
                <a:latin typeface="Arial Narrow" panose="020B0606020202030204" pitchFamily="34" charset="0"/>
                <a:cs typeface="Arial" panose="020B0604020202020204" pitchFamily="34" charset="0"/>
              </a:rPr>
              <a:t>Help Desk URMC</a:t>
            </a:r>
            <a:r>
              <a:rPr lang="en-US" sz="2000" dirty="0">
                <a:latin typeface="Arial Narrow" panose="020B0606020202030204" pitchFamily="34" charset="0"/>
                <a:cs typeface="Arial" panose="020B0604020202020204" pitchFamily="34" charset="0"/>
              </a:rPr>
              <a:t>: </a:t>
            </a:r>
            <a:r>
              <a:rPr lang="en-US" sz="2000" dirty="0" smtClean="0">
                <a:latin typeface="Arial Narrow" panose="020B0606020202030204" pitchFamily="34" charset="0"/>
                <a:cs typeface="Arial" panose="020B0604020202020204" pitchFamily="34" charset="0"/>
              </a:rPr>
              <a:t>275-3200, helpdesk_ISD</a:t>
            </a:r>
            <a:r>
              <a:rPr lang="en-US" sz="2000" dirty="0">
                <a:latin typeface="Arial Narrow" panose="020B0606020202030204" pitchFamily="34" charset="0"/>
                <a:cs typeface="Arial" panose="020B0604020202020204" pitchFamily="34" charset="0"/>
              </a:rPr>
              <a:t>@ urmc.rochester.edu</a:t>
            </a:r>
          </a:p>
          <a:p>
            <a:endParaRPr lang="en-US" sz="2400" dirty="0">
              <a:latin typeface="Arial Narrow" panose="020B0606020202030204" pitchFamily="34" charset="0"/>
            </a:endParaRPr>
          </a:p>
          <a:p>
            <a:endParaRPr lang="en-US" sz="2400" dirty="0">
              <a:latin typeface="Arial Narrow" panose="020B0606020202030204" pitchFamily="34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 flipV="1">
            <a:off x="622539" y="990600"/>
            <a:ext cx="7898921" cy="2399"/>
          </a:xfrm>
          <a:prstGeom prst="line">
            <a:avLst/>
          </a:prstGeom>
          <a:ln w="34925">
            <a:solidFill>
              <a:srgbClr val="FFDE3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8610600" y="6464226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23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1011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5938" y="381000"/>
            <a:ext cx="8229600" cy="609600"/>
          </a:xfrm>
        </p:spPr>
        <p:txBody>
          <a:bodyPr>
            <a:noAutofit/>
          </a:bodyPr>
          <a:lstStyle/>
          <a:p>
            <a:pPr algn="l"/>
            <a:r>
              <a:rPr lang="en-US" sz="3600" dirty="0">
                <a:latin typeface="Arial Narrow" panose="020B0606020202030204" pitchFamily="34" charset="0"/>
              </a:rPr>
              <a:t>Next Steps</a:t>
            </a:r>
          </a:p>
        </p:txBody>
      </p:sp>
      <p:sp>
        <p:nvSpPr>
          <p:cNvPr id="8" name="Content Placeholder 4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5105400"/>
          </a:xfrm>
        </p:spPr>
        <p:txBody>
          <a:bodyPr>
            <a:noAutofit/>
          </a:bodyPr>
          <a:lstStyle/>
          <a:p>
            <a:r>
              <a:rPr lang="en-US" sz="2000" dirty="0" smtClean="0">
                <a:latin typeface="Arial Narrow" panose="020B0606020202030204" pitchFamily="34" charset="0"/>
              </a:rPr>
              <a:t>Monthly Demo Day Meetings</a:t>
            </a:r>
          </a:p>
          <a:p>
            <a:pPr lvl="1"/>
            <a:r>
              <a:rPr lang="en-US" sz="2000" dirty="0" smtClean="0">
                <a:latin typeface="Arial Narrow" panose="020B0606020202030204" pitchFamily="34" charset="0"/>
              </a:rPr>
              <a:t>Medical Center</a:t>
            </a:r>
          </a:p>
          <a:p>
            <a:pPr lvl="1"/>
            <a:r>
              <a:rPr lang="en-US" sz="2000" dirty="0" smtClean="0">
                <a:latin typeface="Arial Narrow" panose="020B0606020202030204" pitchFamily="34" charset="0"/>
              </a:rPr>
              <a:t>River Campus</a:t>
            </a:r>
          </a:p>
          <a:p>
            <a:endParaRPr lang="en-US" sz="2000" dirty="0" smtClean="0">
              <a:latin typeface="Arial Narrow" panose="020B0606020202030204" pitchFamily="34" charset="0"/>
            </a:endParaRPr>
          </a:p>
          <a:p>
            <a:r>
              <a:rPr lang="en-US" sz="2000" dirty="0" smtClean="0">
                <a:latin typeface="Arial Narrow" panose="020B0606020202030204" pitchFamily="34" charset="0"/>
              </a:rPr>
              <a:t>Visit the P2P Website </a:t>
            </a:r>
            <a:r>
              <a:rPr lang="en-US" sz="2000" dirty="0" smtClean="0">
                <a:latin typeface="Arial Narrow" panose="020B0606020202030204" pitchFamily="34" charset="0"/>
                <a:hlinkClick r:id="rId3"/>
              </a:rPr>
              <a:t>UR </a:t>
            </a:r>
            <a:r>
              <a:rPr lang="en-US" sz="2000" dirty="0">
                <a:latin typeface="Arial Narrow" panose="020B0606020202030204" pitchFamily="34" charset="0"/>
                <a:hlinkClick r:id="rId3"/>
              </a:rPr>
              <a:t>Procurement </a:t>
            </a:r>
            <a:r>
              <a:rPr lang="en-US" sz="2000" dirty="0" smtClean="0">
                <a:latin typeface="Arial Narrow" panose="020B0606020202030204" pitchFamily="34" charset="0"/>
                <a:hlinkClick r:id="rId3"/>
              </a:rPr>
              <a:t>Website</a:t>
            </a:r>
            <a:endParaRPr lang="en-US" sz="2000" dirty="0" smtClean="0">
              <a:latin typeface="Arial Narrow" panose="020B0606020202030204" pitchFamily="34" charset="0"/>
            </a:endParaRPr>
          </a:p>
          <a:p>
            <a:endParaRPr lang="en-US" sz="2000" dirty="0" smtClean="0">
              <a:latin typeface="Arial Narrow" panose="020B0606020202030204" pitchFamily="34" charset="0"/>
            </a:endParaRPr>
          </a:p>
          <a:p>
            <a:r>
              <a:rPr lang="en-US" sz="2000" dirty="0" smtClean="0">
                <a:latin typeface="Arial Narrow" panose="020B0606020202030204" pitchFamily="34" charset="0"/>
              </a:rPr>
              <a:t>Questions</a:t>
            </a:r>
            <a:r>
              <a:rPr lang="en-US" sz="2000" dirty="0">
                <a:latin typeface="Arial Narrow" panose="020B0606020202030204" pitchFamily="34" charset="0"/>
              </a:rPr>
              <a:t>? Please reach out to</a:t>
            </a:r>
            <a:r>
              <a:rPr lang="en-US" sz="2000" dirty="0" smtClean="0">
                <a:latin typeface="Arial Narrow" panose="020B0606020202030204" pitchFamily="34" charset="0"/>
              </a:rPr>
              <a:t>:</a:t>
            </a:r>
          </a:p>
          <a:p>
            <a:pPr lvl="1"/>
            <a:r>
              <a:rPr lang="en-US" sz="2000" dirty="0" smtClean="0">
                <a:latin typeface="Arial Narrow" panose="020B0606020202030204" pitchFamily="34" charset="0"/>
                <a:cs typeface="+mn-cs"/>
                <a:hlinkClick r:id="rId4"/>
              </a:rPr>
              <a:t>URProcurement@Rochester.edu</a:t>
            </a:r>
            <a:endParaRPr lang="en-US" sz="2000" dirty="0" smtClean="0">
              <a:latin typeface="Arial Narrow" panose="020B0606020202030204" pitchFamily="34" charset="0"/>
              <a:cs typeface="+mn-cs"/>
            </a:endParaRPr>
          </a:p>
          <a:p>
            <a:pPr lvl="1"/>
            <a:endParaRPr lang="en-US" sz="2000" dirty="0">
              <a:latin typeface="Arial Narrow" panose="020B0606020202030204" pitchFamily="34" charset="0"/>
              <a:cs typeface="+mn-cs"/>
            </a:endParaRPr>
          </a:p>
          <a:p>
            <a:r>
              <a:rPr lang="en-US" sz="2000" dirty="0" smtClean="0">
                <a:latin typeface="Arial Narrow" panose="020B0606020202030204" pitchFamily="34" charset="0"/>
              </a:rPr>
              <a:t>Future Demo Day Topics</a:t>
            </a:r>
          </a:p>
          <a:p>
            <a:pPr lvl="1"/>
            <a:r>
              <a:rPr lang="en-US" sz="1600" dirty="0" smtClean="0">
                <a:latin typeface="Arial Narrow" panose="020B0606020202030204" pitchFamily="34" charset="0"/>
              </a:rPr>
              <a:t>June</a:t>
            </a:r>
            <a:r>
              <a:rPr lang="en-US" sz="1600" dirty="0">
                <a:latin typeface="Arial Narrow" panose="020B0606020202030204" pitchFamily="34" charset="0"/>
              </a:rPr>
              <a:t>: Reporting and Ledger Reconciliation for Purchasing </a:t>
            </a:r>
            <a:r>
              <a:rPr lang="en-US" sz="1600" dirty="0" smtClean="0">
                <a:latin typeface="Arial Narrow" panose="020B0606020202030204" pitchFamily="34" charset="0"/>
              </a:rPr>
              <a:t>Transactions</a:t>
            </a:r>
          </a:p>
          <a:p>
            <a:pPr lvl="1"/>
            <a:r>
              <a:rPr lang="en-US" sz="1600" dirty="0" smtClean="0">
                <a:latin typeface="Arial Narrow" panose="020B0606020202030204" pitchFamily="34" charset="0"/>
              </a:rPr>
              <a:t>Beyond: P2P Alternatives to Blanket Orders</a:t>
            </a:r>
            <a:endParaRPr lang="en-US" sz="1600" dirty="0">
              <a:latin typeface="Arial Narrow" panose="020B0606020202030204" pitchFamily="34" charset="0"/>
            </a:endParaRPr>
          </a:p>
          <a:p>
            <a:pPr lvl="1"/>
            <a:endParaRPr lang="en-US" sz="1600" dirty="0">
              <a:latin typeface="Arial Narrow" panose="020B0606020202030204" pitchFamily="34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 flipV="1">
            <a:off x="622539" y="990600"/>
            <a:ext cx="7898921" cy="2399"/>
          </a:xfrm>
          <a:prstGeom prst="line">
            <a:avLst/>
          </a:prstGeom>
          <a:ln w="34925">
            <a:solidFill>
              <a:srgbClr val="FFDE3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8659483" y="6398401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24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6642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5938" y="381000"/>
            <a:ext cx="8229600" cy="609600"/>
          </a:xfrm>
        </p:spPr>
        <p:txBody>
          <a:bodyPr>
            <a:noAutofit/>
          </a:bodyPr>
          <a:lstStyle/>
          <a:p>
            <a:pPr algn="l"/>
            <a:r>
              <a:rPr lang="en-US" sz="3600" dirty="0" smtClean="0">
                <a:latin typeface="Arial Narrow" panose="020B0606020202030204" pitchFamily="34" charset="0"/>
              </a:rPr>
              <a:t>MyPath Training Curriculum - Required</a:t>
            </a:r>
            <a:endParaRPr lang="en-US" sz="3600" dirty="0">
              <a:latin typeface="Arial Narrow" panose="020B0606020202030204" pitchFamily="34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 flipV="1">
            <a:off x="622539" y="990600"/>
            <a:ext cx="7898921" cy="2399"/>
          </a:xfrm>
          <a:prstGeom prst="line">
            <a:avLst/>
          </a:prstGeom>
          <a:ln w="34925">
            <a:solidFill>
              <a:srgbClr val="FFDE3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26434094"/>
              </p:ext>
            </p:extLst>
          </p:nvPr>
        </p:nvGraphicFramePr>
        <p:xfrm>
          <a:off x="567976" y="1572766"/>
          <a:ext cx="8045523" cy="343498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7699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800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6792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59921"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Arial Narrow" panose="020B0606020202030204" pitchFamily="34" charset="0"/>
                        </a:rPr>
                        <a:t>Role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Arial Narrow" panose="020B0606020202030204" pitchFamily="34" charset="0"/>
                        </a:rPr>
                        <a:t>Required Module(s)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Arial Narrow" panose="020B0606020202030204" pitchFamily="34" charset="0"/>
                        </a:rPr>
                        <a:t>Duration</a:t>
                      </a:r>
                    </a:p>
                    <a:p>
                      <a:pPr algn="ctr"/>
                      <a:r>
                        <a:rPr lang="en-US" sz="2000" dirty="0" smtClean="0">
                          <a:latin typeface="Arial Narrow" panose="020B0606020202030204" pitchFamily="34" charset="0"/>
                        </a:rPr>
                        <a:t>(minutes)</a:t>
                      </a:r>
                      <a:endParaRPr lang="en-US" sz="2000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521279">
                <a:tc>
                  <a:txBody>
                    <a:bodyPr/>
                    <a:lstStyle/>
                    <a:p>
                      <a:r>
                        <a:rPr lang="en-US" sz="2000" b="1" dirty="0" smtClean="0">
                          <a:latin typeface="Arial Narrow" panose="020B0606020202030204" pitchFamily="34" charset="0"/>
                        </a:rPr>
                        <a:t>Initiator</a:t>
                      </a:r>
                      <a:endParaRPr lang="en-US" sz="2000" b="1" dirty="0">
                        <a:latin typeface="Arial Narrow" panose="020B0606020202030204" pitchFamily="34" charset="0"/>
                      </a:endParaRPr>
                    </a:p>
                    <a:p>
                      <a:r>
                        <a:rPr lang="en-US" sz="2000" b="1" dirty="0" smtClean="0">
                          <a:latin typeface="Arial Narrow" panose="020B0606020202030204" pitchFamily="34" charset="0"/>
                        </a:rPr>
                        <a:t>Requisitioner</a:t>
                      </a:r>
                    </a:p>
                    <a:p>
                      <a:r>
                        <a:rPr lang="en-US" sz="1600" b="1" dirty="0" smtClean="0">
                          <a:latin typeface="Arial Narrow" panose="020B0606020202030204" pitchFamily="34" charset="0"/>
                        </a:rPr>
                        <a:t>(Blue </a:t>
                      </a:r>
                      <a:r>
                        <a:rPr lang="en-US" sz="1600" b="1" dirty="0">
                          <a:latin typeface="Arial Narrow" panose="020B0606020202030204" pitchFamily="34" charset="0"/>
                        </a:rPr>
                        <a:t>312 Reqs</a:t>
                      </a:r>
                      <a:r>
                        <a:rPr lang="en-US" sz="1600" b="1" dirty="0" smtClean="0">
                          <a:latin typeface="Arial Narrow" panose="020B0606020202030204" pitchFamily="34" charset="0"/>
                        </a:rPr>
                        <a:t>)</a:t>
                      </a:r>
                    </a:p>
                    <a:p>
                      <a:r>
                        <a:rPr lang="en-US" sz="2000" b="1" dirty="0" smtClean="0">
                          <a:latin typeface="Arial Narrow" panose="020B0606020202030204" pitchFamily="34" charset="0"/>
                        </a:rPr>
                        <a:t>SIR Requestor</a:t>
                      </a:r>
                    </a:p>
                    <a:p>
                      <a:r>
                        <a:rPr lang="en-US" sz="1600" b="1" dirty="0" smtClean="0">
                          <a:latin typeface="Arial Narrow" panose="020B0606020202030204" pitchFamily="34" charset="0"/>
                        </a:rPr>
                        <a:t>(F4 Payments)</a:t>
                      </a:r>
                      <a:endParaRPr lang="en-US" sz="2000" b="1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solidFill>
                            <a:srgbClr val="56575C"/>
                          </a:solidFill>
                          <a:latin typeface="Arial Narrow" panose="020B0606020202030204" pitchFamily="34" charset="0"/>
                        </a:rPr>
                        <a:t>Buying and Paying Guide Overview </a:t>
                      </a:r>
                    </a:p>
                    <a:p>
                      <a:r>
                        <a:rPr lang="en-US" sz="2000" dirty="0">
                          <a:solidFill>
                            <a:srgbClr val="56575C"/>
                          </a:solidFill>
                          <a:latin typeface="Arial Narrow" panose="020B0606020202030204" pitchFamily="34" charset="0"/>
                        </a:rPr>
                        <a:t>P2P: UR Procurement Basic Navigation </a:t>
                      </a:r>
                    </a:p>
                    <a:p>
                      <a:r>
                        <a:rPr lang="en-US" sz="2000" dirty="0">
                          <a:solidFill>
                            <a:srgbClr val="56575C"/>
                          </a:solidFill>
                          <a:latin typeface="Arial Narrow" panose="020B0606020202030204" pitchFamily="34" charset="0"/>
                        </a:rPr>
                        <a:t>P2P: Create Requisition Overview </a:t>
                      </a:r>
                      <a:endParaRPr lang="en-US" sz="2000" dirty="0">
                        <a:solidFill>
                          <a:srgbClr val="000000"/>
                        </a:solidFill>
                        <a:latin typeface="Arial Narrow" panose="020B0606020202030204" pitchFamily="34" charset="0"/>
                      </a:endParaRPr>
                    </a:p>
                    <a:p>
                      <a:r>
                        <a:rPr lang="en-US" sz="2000" dirty="0">
                          <a:solidFill>
                            <a:srgbClr val="56575C"/>
                          </a:solidFill>
                          <a:latin typeface="Arial Narrow" panose="020B0606020202030204" pitchFamily="34" charset="0"/>
                        </a:rPr>
                        <a:t>P2P: Marketplace Overview </a:t>
                      </a:r>
                      <a:endParaRPr lang="en-US" sz="2000" dirty="0" smtClean="0">
                        <a:solidFill>
                          <a:srgbClr val="56575C"/>
                        </a:solidFill>
                        <a:latin typeface="Arial Narrow" panose="020B0606020202030204" pitchFamily="34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>
                          <a:solidFill>
                            <a:srgbClr val="56575C"/>
                          </a:solidFill>
                          <a:latin typeface="Arial Narrow" panose="020B0606020202030204" pitchFamily="34" charset="0"/>
                        </a:rPr>
                        <a:t>P2P: Supplier Invoice Request (SIR) Overview </a:t>
                      </a:r>
                      <a:endParaRPr lang="en-US" sz="2000" dirty="0" smtClean="0">
                        <a:solidFill>
                          <a:srgbClr val="000000"/>
                        </a:solidFill>
                        <a:latin typeface="Arial Narrow" panose="020B0606020202030204" pitchFamily="34" charset="0"/>
                      </a:endParaRPr>
                    </a:p>
                    <a:p>
                      <a:endParaRPr lang="en-US" sz="2000" dirty="0">
                        <a:solidFill>
                          <a:srgbClr val="56575C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rgbClr val="56575C"/>
                          </a:solidFill>
                          <a:latin typeface="Arial Narrow" panose="020B0606020202030204" pitchFamily="34" charset="0"/>
                        </a:rPr>
                        <a:t>15</a:t>
                      </a:r>
                    </a:p>
                    <a:p>
                      <a:pPr algn="ctr"/>
                      <a:r>
                        <a:rPr lang="en-US" sz="2000" dirty="0" smtClean="0">
                          <a:solidFill>
                            <a:srgbClr val="56575C"/>
                          </a:solidFill>
                          <a:latin typeface="Arial Narrow" panose="020B0606020202030204" pitchFamily="34" charset="0"/>
                        </a:rPr>
                        <a:t>15</a:t>
                      </a:r>
                    </a:p>
                    <a:p>
                      <a:pPr algn="ctr"/>
                      <a:r>
                        <a:rPr lang="en-US" sz="2000" dirty="0" smtClean="0">
                          <a:solidFill>
                            <a:srgbClr val="56575C"/>
                          </a:solidFill>
                          <a:latin typeface="Arial Narrow" panose="020B0606020202030204" pitchFamily="34" charset="0"/>
                        </a:rPr>
                        <a:t>20</a:t>
                      </a:r>
                    </a:p>
                    <a:p>
                      <a:pPr algn="ctr"/>
                      <a:r>
                        <a:rPr lang="en-US" sz="2000" dirty="0" smtClean="0">
                          <a:solidFill>
                            <a:srgbClr val="56575C"/>
                          </a:solidFill>
                          <a:latin typeface="Arial Narrow" panose="020B0606020202030204" pitchFamily="34" charset="0"/>
                        </a:rPr>
                        <a:t>20</a:t>
                      </a:r>
                    </a:p>
                    <a:p>
                      <a:pPr algn="ctr"/>
                      <a:r>
                        <a:rPr lang="en-US" sz="2000" dirty="0" smtClean="0">
                          <a:solidFill>
                            <a:srgbClr val="56575C"/>
                          </a:solidFill>
                          <a:latin typeface="Arial Narrow" panose="020B0606020202030204" pitchFamily="34" charset="0"/>
                        </a:rPr>
                        <a:t>20</a:t>
                      </a:r>
                      <a:endParaRPr lang="en-US" sz="2000" dirty="0">
                        <a:solidFill>
                          <a:srgbClr val="56575C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13707">
                <a:tc>
                  <a:txBody>
                    <a:bodyPr/>
                    <a:lstStyle/>
                    <a:p>
                      <a:r>
                        <a:rPr lang="en-US" sz="2000" b="1" dirty="0">
                          <a:latin typeface="Arial Narrow" panose="020B0606020202030204" pitchFamily="34" charset="0"/>
                        </a:rPr>
                        <a:t>Approver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solidFill>
                            <a:srgbClr val="56575C"/>
                          </a:solidFill>
                          <a:latin typeface="Arial Narrow" panose="020B0606020202030204" pitchFamily="34" charset="0"/>
                        </a:rPr>
                        <a:t>P2P:</a:t>
                      </a:r>
                      <a:r>
                        <a:rPr lang="en-US" sz="2000" baseline="0" dirty="0">
                          <a:solidFill>
                            <a:srgbClr val="56575C"/>
                          </a:solidFill>
                          <a:latin typeface="Arial Narrow" panose="020B0606020202030204" pitchFamily="34" charset="0"/>
                        </a:rPr>
                        <a:t> UR Procurement Basic Navigation</a:t>
                      </a:r>
                    </a:p>
                    <a:p>
                      <a:r>
                        <a:rPr lang="en-US" sz="2000" dirty="0">
                          <a:solidFill>
                            <a:srgbClr val="56575C"/>
                          </a:solidFill>
                          <a:latin typeface="Arial Narrow" panose="020B0606020202030204" pitchFamily="34" charset="0"/>
                        </a:rPr>
                        <a:t>P2P: UR Procurement Approver Overview </a:t>
                      </a:r>
                      <a:endParaRPr lang="en-US" sz="2000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Arial Narrow" panose="020B0606020202030204" pitchFamily="34" charset="0"/>
                        </a:rPr>
                        <a:t>15</a:t>
                      </a:r>
                    </a:p>
                    <a:p>
                      <a:pPr algn="ctr"/>
                      <a:r>
                        <a:rPr lang="en-US" sz="2000" dirty="0" smtClean="0">
                          <a:latin typeface="Arial Narrow" panose="020B0606020202030204" pitchFamily="34" charset="0"/>
                        </a:rPr>
                        <a:t>15</a:t>
                      </a:r>
                      <a:endParaRPr lang="en-US" sz="2000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8603434" y="6400800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25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0526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5938" y="381000"/>
            <a:ext cx="8229600" cy="609600"/>
          </a:xfrm>
        </p:spPr>
        <p:txBody>
          <a:bodyPr>
            <a:noAutofit/>
          </a:bodyPr>
          <a:lstStyle/>
          <a:p>
            <a:pPr algn="l"/>
            <a:r>
              <a:rPr lang="en-US" sz="3600" dirty="0" smtClean="0">
                <a:latin typeface="Arial Narrow" panose="020B0606020202030204" pitchFamily="34" charset="0"/>
              </a:rPr>
              <a:t>Instructor Led </a:t>
            </a:r>
            <a:r>
              <a:rPr lang="en-US" sz="3600" dirty="0">
                <a:latin typeface="Arial Narrow" panose="020B0606020202030204" pitchFamily="34" charset="0"/>
              </a:rPr>
              <a:t>Training </a:t>
            </a:r>
            <a:r>
              <a:rPr lang="en-US" sz="3600" dirty="0" smtClean="0">
                <a:latin typeface="Arial Narrow" panose="020B0606020202030204" pitchFamily="34" charset="0"/>
              </a:rPr>
              <a:t>(Optional)</a:t>
            </a:r>
            <a:endParaRPr lang="en-US" sz="3600" dirty="0">
              <a:latin typeface="Arial Narrow" panose="020B0606020202030204" pitchFamily="34" charset="0"/>
            </a:endParaRPr>
          </a:p>
        </p:txBody>
      </p:sp>
      <p:sp>
        <p:nvSpPr>
          <p:cNvPr id="8" name="Content Placeholder 4"/>
          <p:cNvSpPr>
            <a:spLocks noGrp="1"/>
          </p:cNvSpPr>
          <p:nvPr>
            <p:ph idx="1"/>
          </p:nvPr>
        </p:nvSpPr>
        <p:spPr>
          <a:xfrm>
            <a:off x="475011" y="1044677"/>
            <a:ext cx="8229600" cy="5105400"/>
          </a:xfrm>
        </p:spPr>
        <p:txBody>
          <a:bodyPr>
            <a:noAutofit/>
          </a:bodyPr>
          <a:lstStyle/>
          <a:p>
            <a:pPr lvl="1"/>
            <a:endParaRPr lang="en-US" dirty="0"/>
          </a:p>
          <a:p>
            <a:endParaRPr lang="en-US" sz="2800" dirty="0"/>
          </a:p>
          <a:p>
            <a:endParaRPr lang="en-US" sz="2800" dirty="0"/>
          </a:p>
        </p:txBody>
      </p:sp>
      <p:cxnSp>
        <p:nvCxnSpPr>
          <p:cNvPr id="5" name="Straight Connector 4"/>
          <p:cNvCxnSpPr/>
          <p:nvPr/>
        </p:nvCxnSpPr>
        <p:spPr>
          <a:xfrm flipV="1">
            <a:off x="622539" y="990600"/>
            <a:ext cx="7898921" cy="2399"/>
          </a:xfrm>
          <a:prstGeom prst="line">
            <a:avLst/>
          </a:prstGeom>
          <a:ln w="34925">
            <a:solidFill>
              <a:srgbClr val="FFDE3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4227342"/>
              </p:ext>
            </p:extLst>
          </p:nvPr>
        </p:nvGraphicFramePr>
        <p:xfrm>
          <a:off x="478396" y="1219200"/>
          <a:ext cx="8400738" cy="490952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0760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05039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4273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98487"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Arial Narrow" panose="020B0606020202030204" pitchFamily="34" charset="0"/>
                        </a:rPr>
                        <a:t>Course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Arial Narrow" panose="020B0606020202030204" pitchFamily="34" charset="0"/>
                        </a:rPr>
                        <a:t>Description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Arial Narrow" panose="020B0606020202030204" pitchFamily="34" charset="0"/>
                        </a:rPr>
                        <a:t>Duration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0411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i="0" u="none" strike="noStrike" kern="1200" baseline="0" dirty="0" smtClean="0">
                          <a:solidFill>
                            <a:schemeClr val="dk1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UR Procurement Create Requisition (312) and Marketplace (SOLO) Class</a:t>
                      </a:r>
                      <a:endParaRPr lang="en-US" sz="1600" b="0" i="0" u="none" strike="noStrike" kern="1200" baseline="0" dirty="0">
                        <a:solidFill>
                          <a:schemeClr val="dk1"/>
                        </a:solidFill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0" i="0" u="none" strike="noStrike" kern="1200" baseline="0" dirty="0" smtClean="0">
                          <a:solidFill>
                            <a:schemeClr val="dk1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This classroom training provides an overview of the procure to pay (P2P) process and the UR Procurement system (Workday). Get hands-on practice entering requisitions for goods and services as well as ordering from the Marketplace (previously SOLO).  Register for the class in MyPath</a:t>
                      </a:r>
                      <a:endParaRPr lang="en-US" sz="1600" b="0" i="0" u="none" strike="noStrike" kern="1200" baseline="0" dirty="0">
                        <a:solidFill>
                          <a:schemeClr val="dk1"/>
                        </a:solidFill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Arial Narrow" panose="020B0606020202030204" pitchFamily="34" charset="0"/>
                        </a:rPr>
                        <a:t>2.5</a:t>
                      </a:r>
                      <a:r>
                        <a:rPr lang="en-US" sz="1600" baseline="0" dirty="0" smtClean="0">
                          <a:latin typeface="Arial Narrow" panose="020B0606020202030204" pitchFamily="34" charset="0"/>
                        </a:rPr>
                        <a:t> hours</a:t>
                      </a:r>
                      <a:endParaRPr lang="en-US" sz="1600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9848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i="0" u="none" strike="noStrike" kern="1200" baseline="0" dirty="0" smtClean="0">
                          <a:solidFill>
                            <a:schemeClr val="dk1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UR Procurement Supplier Invoice Request (F4 Payment Request Form) Class</a:t>
                      </a:r>
                      <a:endParaRPr lang="en-US" sz="1600" b="1" i="0" u="none" strike="noStrike" kern="1200" baseline="0" dirty="0">
                        <a:solidFill>
                          <a:schemeClr val="dk1"/>
                        </a:solidFill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i="0" u="none" strike="noStrike" kern="1200" baseline="0" dirty="0" smtClean="0">
                          <a:solidFill>
                            <a:schemeClr val="dk1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This classroom training provides an overview of the Supplier Invoice Request process in the UR Procurement system (Workday). Get hands-on practice entering SIRs. Register for the class in MyPath</a:t>
                      </a:r>
                      <a:endParaRPr lang="en-US" sz="1600" b="0" i="0" u="none" strike="noStrike" kern="1200" baseline="0" dirty="0">
                        <a:solidFill>
                          <a:schemeClr val="dk1"/>
                        </a:solidFill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Arial Narrow" panose="020B0606020202030204" pitchFamily="34" charset="0"/>
                        </a:rPr>
                        <a:t>60</a:t>
                      </a:r>
                      <a:r>
                        <a:rPr lang="en-US" sz="1600" baseline="0" dirty="0" smtClean="0">
                          <a:latin typeface="Arial Narrow" panose="020B0606020202030204" pitchFamily="34" charset="0"/>
                        </a:rPr>
                        <a:t> minutes</a:t>
                      </a:r>
                      <a:endParaRPr lang="en-US" sz="1600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9848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i="0" u="none" strike="noStrike" kern="1200" baseline="0" dirty="0" smtClean="0">
                          <a:solidFill>
                            <a:schemeClr val="dk1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UR Procurement Approver Class (Requisitions and SIR)</a:t>
                      </a:r>
                      <a:endParaRPr lang="en-US" sz="1600" b="1" i="0" u="none" strike="noStrike" kern="1200" baseline="0" dirty="0">
                        <a:solidFill>
                          <a:schemeClr val="dk1"/>
                        </a:solidFill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i="0" u="none" strike="noStrike" kern="1200" baseline="0" dirty="0" smtClean="0">
                          <a:solidFill>
                            <a:schemeClr val="dk1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This Zoom Training provides an overview and demonstrations of the approver process in the UR Procurement system (Workday). Register for the class in MyPath</a:t>
                      </a:r>
                      <a:endParaRPr lang="en-US" sz="1600" b="0" i="0" u="none" strike="noStrike" kern="1200" baseline="0" dirty="0">
                        <a:solidFill>
                          <a:schemeClr val="dk1"/>
                        </a:solidFill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Arial Narrow" panose="020B0606020202030204" pitchFamily="34" charset="0"/>
                        </a:rPr>
                        <a:t>30 minutes</a:t>
                      </a:r>
                      <a:endParaRPr lang="en-US" sz="1600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9848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i="0" u="none" strike="noStrike" kern="1200" baseline="0" dirty="0" smtClean="0">
                          <a:solidFill>
                            <a:schemeClr val="dk1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UR Reporting</a:t>
                      </a:r>
                      <a:endParaRPr lang="en-US" sz="1600" b="1" i="0" u="none" strike="noStrike" kern="1200" baseline="0" dirty="0">
                        <a:solidFill>
                          <a:schemeClr val="dk1"/>
                        </a:solidFill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i="0" u="none" strike="noStrike" kern="1200" baseline="0" dirty="0" smtClean="0">
                          <a:solidFill>
                            <a:schemeClr val="dk1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This Zoom Training provides an overview of the reporting capabilities in the UR Procurement System. Register for the class in MyPath</a:t>
                      </a:r>
                      <a:r>
                        <a:rPr lang="en-US" sz="1600" b="0" i="0" u="none" strike="noStrike" kern="1200" baseline="0" dirty="0">
                          <a:solidFill>
                            <a:schemeClr val="dk1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	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Arial Narrow" panose="020B0606020202030204" pitchFamily="34" charset="0"/>
                        </a:rPr>
                        <a:t>45 </a:t>
                      </a:r>
                      <a:r>
                        <a:rPr lang="en-US" sz="1600" dirty="0">
                          <a:latin typeface="Arial Narrow" panose="020B0606020202030204" pitchFamily="34" charset="0"/>
                        </a:rPr>
                        <a:t>minutes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8658561" y="6378677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26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099058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5938" y="381000"/>
            <a:ext cx="8229600" cy="609600"/>
          </a:xfrm>
        </p:spPr>
        <p:txBody>
          <a:bodyPr>
            <a:noAutofit/>
          </a:bodyPr>
          <a:lstStyle/>
          <a:p>
            <a:pPr algn="l"/>
            <a:r>
              <a:rPr lang="en-US" sz="3600" dirty="0" smtClean="0">
                <a:latin typeface="Arial Narrow" panose="020B0606020202030204" pitchFamily="34" charset="0"/>
              </a:rPr>
              <a:t>Instructor Led </a:t>
            </a:r>
            <a:r>
              <a:rPr lang="en-US" sz="3600" dirty="0">
                <a:latin typeface="Arial Narrow" panose="020B0606020202030204" pitchFamily="34" charset="0"/>
              </a:rPr>
              <a:t>Training </a:t>
            </a:r>
            <a:r>
              <a:rPr lang="en-US" sz="3600" dirty="0" smtClean="0">
                <a:latin typeface="Arial Narrow" panose="020B0606020202030204" pitchFamily="34" charset="0"/>
              </a:rPr>
              <a:t>(Optional)</a:t>
            </a:r>
            <a:endParaRPr lang="en-US" sz="3600" dirty="0">
              <a:latin typeface="Arial Narrow" panose="020B0606020202030204" pitchFamily="34" charset="0"/>
            </a:endParaRPr>
          </a:p>
        </p:txBody>
      </p:sp>
      <p:sp>
        <p:nvSpPr>
          <p:cNvPr id="8" name="Content Placeholder 4"/>
          <p:cNvSpPr>
            <a:spLocks noGrp="1"/>
          </p:cNvSpPr>
          <p:nvPr>
            <p:ph idx="1"/>
          </p:nvPr>
        </p:nvSpPr>
        <p:spPr>
          <a:xfrm>
            <a:off x="475011" y="1044677"/>
            <a:ext cx="8229600" cy="5105400"/>
          </a:xfrm>
        </p:spPr>
        <p:txBody>
          <a:bodyPr>
            <a:noAutofit/>
          </a:bodyPr>
          <a:lstStyle/>
          <a:p>
            <a:pPr lvl="1"/>
            <a:endParaRPr lang="en-US" dirty="0"/>
          </a:p>
          <a:p>
            <a:endParaRPr lang="en-US" sz="2800" dirty="0"/>
          </a:p>
          <a:p>
            <a:endParaRPr lang="en-US" sz="2800" dirty="0"/>
          </a:p>
        </p:txBody>
      </p:sp>
      <p:cxnSp>
        <p:nvCxnSpPr>
          <p:cNvPr id="5" name="Straight Connector 4"/>
          <p:cNvCxnSpPr/>
          <p:nvPr/>
        </p:nvCxnSpPr>
        <p:spPr>
          <a:xfrm flipV="1">
            <a:off x="622539" y="990600"/>
            <a:ext cx="7898921" cy="2399"/>
          </a:xfrm>
          <a:prstGeom prst="line">
            <a:avLst/>
          </a:prstGeom>
          <a:ln w="34925">
            <a:solidFill>
              <a:srgbClr val="FFDE3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38324190"/>
              </p:ext>
            </p:extLst>
          </p:nvPr>
        </p:nvGraphicFramePr>
        <p:xfrm>
          <a:off x="478396" y="1219200"/>
          <a:ext cx="8400738" cy="160259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52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105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4273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98487"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Arial Narrow" panose="020B0606020202030204" pitchFamily="34" charset="0"/>
                        </a:rPr>
                        <a:t>Course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Arial Narrow" panose="020B0606020202030204" pitchFamily="34" charset="0"/>
                        </a:rPr>
                        <a:t>Description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Arial Narrow" panose="020B0606020202030204" pitchFamily="34" charset="0"/>
                        </a:rPr>
                        <a:t>Duration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0411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i="0" u="none" strike="noStrike" kern="1200" baseline="0" dirty="0" smtClean="0">
                          <a:solidFill>
                            <a:schemeClr val="dk1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UR Procurement Invoice Match Exception Class</a:t>
                      </a:r>
                      <a:endParaRPr lang="en-US" sz="1600" b="0" i="0" u="none" strike="noStrike" kern="1200" baseline="0" dirty="0">
                        <a:solidFill>
                          <a:schemeClr val="dk1"/>
                        </a:solidFill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i="0" u="none" strike="noStrike" kern="1200" baseline="0" dirty="0" smtClean="0">
                          <a:solidFill>
                            <a:schemeClr val="dk1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This Zoom training provides an overview of the 3 way matching process between the Purchase Order (PO), Receipt, and Invoice and a demonstration of resolving invoice match exceptions. Register for the class in MyPath</a:t>
                      </a:r>
                      <a:endParaRPr lang="en-US" sz="1600" b="0" i="0" u="none" strike="noStrike" kern="1200" baseline="0" dirty="0">
                        <a:solidFill>
                          <a:schemeClr val="dk1"/>
                        </a:solidFill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Arial Narrow" panose="020B0606020202030204" pitchFamily="34" charset="0"/>
                        </a:rPr>
                        <a:t>1 hour</a:t>
                      </a:r>
                      <a:endParaRPr lang="en-US" sz="1600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00400" y="3977105"/>
            <a:ext cx="1905000" cy="1666875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8658561" y="6380115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27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33894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89016"/>
            <a:ext cx="8229600" cy="609600"/>
          </a:xfrm>
        </p:spPr>
        <p:txBody>
          <a:bodyPr>
            <a:noAutofit/>
          </a:bodyPr>
          <a:lstStyle/>
          <a:p>
            <a:pPr algn="l"/>
            <a:r>
              <a:rPr lang="en-US" sz="3600" dirty="0" smtClean="0">
                <a:latin typeface="Arial Narrow" panose="020B0606020202030204" pitchFamily="34" charset="0"/>
              </a:rPr>
              <a:t>Topics</a:t>
            </a:r>
            <a:endParaRPr lang="en-US" sz="3600" dirty="0">
              <a:latin typeface="Arial Narrow" panose="020B0606020202030204" pitchFamily="34" charset="0"/>
            </a:endParaRPr>
          </a:p>
        </p:txBody>
      </p:sp>
      <p:sp>
        <p:nvSpPr>
          <p:cNvPr id="8" name="Content Placeholder 4"/>
          <p:cNvSpPr>
            <a:spLocks noGrp="1"/>
          </p:cNvSpPr>
          <p:nvPr>
            <p:ph idx="1"/>
          </p:nvPr>
        </p:nvSpPr>
        <p:spPr>
          <a:xfrm>
            <a:off x="533400" y="1002247"/>
            <a:ext cx="8381084" cy="5374784"/>
          </a:xfrm>
        </p:spPr>
        <p:txBody>
          <a:bodyPr>
            <a:noAutofit/>
          </a:bodyPr>
          <a:lstStyle/>
          <a:p>
            <a:r>
              <a:rPr lang="en-US" sz="2800" dirty="0">
                <a:latin typeface="Arial Narrow" panose="020B0606020202030204" pitchFamily="34" charset="0"/>
              </a:rPr>
              <a:t>Project Review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800" dirty="0" smtClean="0">
                <a:latin typeface="Arial Narrow" panose="020B0606020202030204" pitchFamily="34" charset="0"/>
              </a:rPr>
              <a:t>P2P Status Report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800" dirty="0" smtClean="0">
                <a:latin typeface="Arial Narrow" panose="020B0606020202030204" pitchFamily="34" charset="0"/>
              </a:rPr>
              <a:t>Match Exception</a:t>
            </a:r>
            <a:endParaRPr lang="en-US" sz="2800" dirty="0">
              <a:latin typeface="Arial Narrow" panose="020B060602020203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en-US" sz="2800" dirty="0" smtClean="0">
                <a:latin typeface="Arial Narrow" panose="020B0606020202030204" pitchFamily="34" charset="0"/>
              </a:rPr>
              <a:t>Demonstration</a:t>
            </a:r>
            <a:r>
              <a:rPr lang="en-US" sz="2800" dirty="0">
                <a:latin typeface="Arial Narrow" panose="020B0606020202030204" pitchFamily="34" charset="0"/>
              </a:rPr>
              <a:t>:  </a:t>
            </a:r>
            <a:r>
              <a:rPr lang="en-US" sz="2800" dirty="0" smtClean="0">
                <a:latin typeface="Arial Narrow" panose="020B0606020202030204" pitchFamily="34" charset="0"/>
              </a:rPr>
              <a:t>Match Exception Process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800" dirty="0">
                <a:latin typeface="Arial Narrow" panose="020B0606020202030204" pitchFamily="34" charset="0"/>
              </a:rPr>
              <a:t>D</a:t>
            </a:r>
            <a:r>
              <a:rPr lang="en-US" sz="2800" dirty="0" smtClean="0">
                <a:latin typeface="Arial Narrow" panose="020B0606020202030204" pitchFamily="34" charset="0"/>
              </a:rPr>
              <a:t>raft </a:t>
            </a:r>
            <a:r>
              <a:rPr lang="en-US" sz="2800" dirty="0">
                <a:latin typeface="Arial Narrow" panose="020B0606020202030204" pitchFamily="34" charset="0"/>
              </a:rPr>
              <a:t>Roll Out </a:t>
            </a:r>
            <a:r>
              <a:rPr lang="en-US" sz="2800" dirty="0" smtClean="0">
                <a:latin typeface="Arial Narrow" panose="020B0606020202030204" pitchFamily="34" charset="0"/>
              </a:rPr>
              <a:t>Schedule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800" dirty="0" smtClean="0">
                <a:latin typeface="Arial Narrow" panose="020B0606020202030204" pitchFamily="34" charset="0"/>
              </a:rPr>
              <a:t>Resources</a:t>
            </a:r>
            <a:endParaRPr lang="en-US" sz="2800" dirty="0">
              <a:latin typeface="Arial Narrow" panose="020B0606020202030204" pitchFamily="34" charset="0"/>
            </a:endParaRPr>
          </a:p>
          <a:p>
            <a:r>
              <a:rPr lang="en-US" sz="2800" dirty="0" smtClean="0">
                <a:latin typeface="Arial Narrow" panose="020B0606020202030204" pitchFamily="34" charset="0"/>
              </a:rPr>
              <a:t>Training</a:t>
            </a:r>
          </a:p>
          <a:p>
            <a:r>
              <a:rPr lang="en-US" sz="2800" dirty="0" smtClean="0">
                <a:latin typeface="Arial Narrow" panose="020B0606020202030204" pitchFamily="34" charset="0"/>
              </a:rPr>
              <a:t>Support Organization</a:t>
            </a:r>
            <a:endParaRPr lang="en-US" sz="2800" dirty="0">
              <a:latin typeface="Arial Narrow" panose="020B0606020202030204" pitchFamily="34" charset="0"/>
            </a:endParaRPr>
          </a:p>
          <a:p>
            <a:r>
              <a:rPr lang="en-US" sz="2800" dirty="0" smtClean="0">
                <a:latin typeface="Arial Narrow" panose="020B0606020202030204" pitchFamily="34" charset="0"/>
              </a:rPr>
              <a:t>Next Steps</a:t>
            </a:r>
          </a:p>
          <a:p>
            <a:pPr>
              <a:lnSpc>
                <a:spcPct val="200000"/>
              </a:lnSpc>
            </a:pPr>
            <a:endParaRPr lang="en-US" sz="2800" dirty="0">
              <a:latin typeface="Arial Narrow" panose="020B0606020202030204" pitchFamily="34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 flipV="1">
            <a:off x="622539" y="798616"/>
            <a:ext cx="7898921" cy="2399"/>
          </a:xfrm>
          <a:prstGeom prst="line">
            <a:avLst/>
          </a:prstGeom>
          <a:ln w="34925">
            <a:solidFill>
              <a:srgbClr val="FFDE3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62799" y="493816"/>
            <a:ext cx="1524000" cy="1524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8719867" y="6395722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731761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474452" y="2438400"/>
            <a:ext cx="8292861" cy="3657600"/>
          </a:xfrm>
        </p:spPr>
        <p:txBody>
          <a:bodyPr>
            <a:noAutofit/>
          </a:bodyPr>
          <a:lstStyle/>
          <a:p>
            <a:pPr marL="0" indent="0">
              <a:spcBef>
                <a:spcPts val="600"/>
              </a:spcBef>
              <a:spcAft>
                <a:spcPts val="0"/>
              </a:spcAft>
              <a:buNone/>
            </a:pPr>
            <a:endParaRPr lang="en-US" sz="500" dirty="0" smtClean="0">
              <a:latin typeface="Arial Narrow" panose="020B0606020202030204" pitchFamily="34" charset="0"/>
              <a:cs typeface="Arial" panose="020B0604020202020204" pitchFamily="34" charset="0"/>
            </a:endParaRPr>
          </a:p>
          <a:p>
            <a:pPr>
              <a:spcBef>
                <a:spcPts val="600"/>
              </a:spcBef>
              <a:spcAft>
                <a:spcPts val="0"/>
              </a:spcAft>
            </a:pPr>
            <a:r>
              <a:rPr lang="en-US" sz="2400" dirty="0" smtClean="0">
                <a:latin typeface="Arial Narrow" panose="020B0606020202030204" pitchFamily="34" charset="0"/>
                <a:cs typeface="Arial" panose="020B0604020202020204" pitchFamily="34" charset="0"/>
              </a:rPr>
              <a:t>Transition </a:t>
            </a:r>
            <a:r>
              <a:rPr lang="en-US" sz="2400" dirty="0">
                <a:latin typeface="Arial Narrow" panose="020B0606020202030204" pitchFamily="34" charset="0"/>
                <a:cs typeface="Arial" panose="020B0604020202020204" pitchFamily="34" charset="0"/>
              </a:rPr>
              <a:t>from paper-based to electronic transactions</a:t>
            </a:r>
          </a:p>
          <a:p>
            <a:pPr>
              <a:spcBef>
                <a:spcPts val="600"/>
              </a:spcBef>
              <a:spcAft>
                <a:spcPts val="0"/>
              </a:spcAft>
            </a:pPr>
            <a:r>
              <a:rPr lang="en-US" sz="2400" dirty="0" smtClean="0">
                <a:latin typeface="Arial Narrow" panose="020B0606020202030204" pitchFamily="34" charset="0"/>
                <a:cs typeface="Arial" panose="020B0604020202020204" pitchFamily="34" charset="0"/>
              </a:rPr>
              <a:t>Provide </a:t>
            </a:r>
            <a:r>
              <a:rPr lang="en-US" sz="2400" dirty="0">
                <a:latin typeface="Arial Narrow" panose="020B0606020202030204" pitchFamily="34" charset="0"/>
                <a:cs typeface="Arial" panose="020B0604020202020204" pitchFamily="34" charset="0"/>
              </a:rPr>
              <a:t>full transparency and visibility into all P2P transactions from entry to payment (procure-to-pay!)</a:t>
            </a:r>
          </a:p>
          <a:p>
            <a:pPr>
              <a:spcBef>
                <a:spcPts val="600"/>
              </a:spcBef>
              <a:spcAft>
                <a:spcPts val="0"/>
              </a:spcAft>
            </a:pPr>
            <a:r>
              <a:rPr lang="en-US" sz="2400" dirty="0" smtClean="0">
                <a:latin typeface="Arial Narrow" panose="020B0606020202030204" pitchFamily="34" charset="0"/>
                <a:cs typeface="Arial" panose="020B0604020202020204" pitchFamily="34" charset="0"/>
              </a:rPr>
              <a:t>Streamline </a:t>
            </a:r>
            <a:r>
              <a:rPr lang="en-US" sz="2400" dirty="0">
                <a:latin typeface="Arial Narrow" panose="020B0606020202030204" pitchFamily="34" charset="0"/>
                <a:cs typeface="Arial" panose="020B0604020202020204" pitchFamily="34" charset="0"/>
              </a:rPr>
              <a:t>entry and approval activities to enable better internal controls</a:t>
            </a:r>
          </a:p>
          <a:p>
            <a:pPr>
              <a:spcBef>
                <a:spcPts val="600"/>
              </a:spcBef>
              <a:spcAft>
                <a:spcPts val="0"/>
              </a:spcAft>
            </a:pPr>
            <a:r>
              <a:rPr lang="en-US" sz="2400" dirty="0" smtClean="0">
                <a:latin typeface="Arial Narrow" panose="020B0606020202030204" pitchFamily="34" charset="0"/>
                <a:cs typeface="Arial" panose="020B0604020202020204" pitchFamily="34" charset="0"/>
              </a:rPr>
              <a:t>Standardize </a:t>
            </a:r>
            <a:r>
              <a:rPr lang="en-US" sz="2400" dirty="0">
                <a:latin typeface="Arial Narrow" panose="020B0606020202030204" pitchFamily="34" charset="0"/>
                <a:cs typeface="Arial" panose="020B0604020202020204" pitchFamily="34" charset="0"/>
              </a:rPr>
              <a:t>purchasing activity</a:t>
            </a:r>
          </a:p>
          <a:p>
            <a:pPr>
              <a:spcBef>
                <a:spcPts val="600"/>
              </a:spcBef>
              <a:spcAft>
                <a:spcPts val="0"/>
              </a:spcAft>
            </a:pPr>
            <a:r>
              <a:rPr lang="en-US" sz="2400" dirty="0" smtClean="0">
                <a:latin typeface="Arial Narrow" panose="020B0606020202030204" pitchFamily="34" charset="0"/>
                <a:cs typeface="Arial" panose="020B0604020202020204" pitchFamily="34" charset="0"/>
              </a:rPr>
              <a:t>Improve </a:t>
            </a:r>
            <a:r>
              <a:rPr lang="en-US" sz="2400" dirty="0">
                <a:latin typeface="Arial Narrow" panose="020B0606020202030204" pitchFamily="34" charset="0"/>
                <a:cs typeface="Arial" panose="020B0604020202020204" pitchFamily="34" charset="0"/>
              </a:rPr>
              <a:t>cycle and approval times</a:t>
            </a:r>
          </a:p>
          <a:p>
            <a:pPr>
              <a:spcBef>
                <a:spcPts val="600"/>
              </a:spcBef>
              <a:spcAft>
                <a:spcPts val="0"/>
              </a:spcAft>
            </a:pPr>
            <a:r>
              <a:rPr lang="en-US" sz="2400" dirty="0" smtClean="0">
                <a:latin typeface="Arial Narrow" panose="020B0606020202030204" pitchFamily="34" charset="0"/>
                <a:cs typeface="Arial" panose="020B0604020202020204" pitchFamily="34" charset="0"/>
              </a:rPr>
              <a:t>Enable </a:t>
            </a:r>
            <a:r>
              <a:rPr lang="en-US" sz="2400" dirty="0">
                <a:latin typeface="Arial Narrow" panose="020B0606020202030204" pitchFamily="34" charset="0"/>
                <a:cs typeface="Arial" panose="020B0604020202020204" pitchFamily="34" charset="0"/>
              </a:rPr>
              <a:t>data driven price negotiations and strategic </a:t>
            </a:r>
            <a:r>
              <a:rPr lang="en-US" sz="2400" dirty="0" smtClean="0">
                <a:latin typeface="Arial Narrow" panose="020B0606020202030204" pitchFamily="34" charset="0"/>
                <a:cs typeface="Arial" panose="020B0604020202020204" pitchFamily="34" charset="0"/>
              </a:rPr>
              <a:t>sourcing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C281A16F-83CA-4969-8869-DBC85572D055}"/>
              </a:ext>
            </a:extLst>
          </p:cNvPr>
          <p:cNvSpPr txBox="1">
            <a:spLocks/>
          </p:cNvSpPr>
          <p:nvPr/>
        </p:nvSpPr>
        <p:spPr bwMode="auto">
          <a:xfrm>
            <a:off x="475938" y="381000"/>
            <a:ext cx="8229600" cy="609600"/>
          </a:xfrm>
          <a:prstGeom prst="rect">
            <a:avLst/>
          </a:prstGeom>
          <a:noFill/>
          <a:ln>
            <a:noFill/>
          </a:ln>
          <a:effectLst>
            <a:outerShdw blurRad="50800" dist="12700" dir="8100000" algn="ctr" rotWithShape="0">
              <a:srgbClr val="FFFFFF">
                <a:alpha val="7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24" charset="0"/>
                <a:ea typeface="MS Pゴシック" pitchFamily="-92" charset="-128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24" charset="0"/>
                <a:ea typeface="MS Pゴシック" pitchFamily="-92" charset="-128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24" charset="0"/>
                <a:ea typeface="MS Pゴシック" pitchFamily="-92" charset="-128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24" charset="0"/>
                <a:ea typeface="MS Pゴシック" pitchFamily="-92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24" charset="0"/>
                <a:ea typeface="MS Pゴシック" pitchFamily="-92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24" charset="0"/>
                <a:ea typeface="MS Pゴシック" pitchFamily="-92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24" charset="0"/>
                <a:ea typeface="MS Pゴシック" pitchFamily="-92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24" charset="0"/>
                <a:ea typeface="MS Pゴシック" pitchFamily="-92" charset="-128"/>
              </a:defRPr>
            </a:lvl9pPr>
          </a:lstStyle>
          <a:p>
            <a:pPr algn="l"/>
            <a:r>
              <a:rPr lang="en-US" sz="3600" kern="0" dirty="0">
                <a:latin typeface="Arial Narrow" panose="020B0606020202030204" pitchFamily="34" charset="0"/>
              </a:rPr>
              <a:t>Procure to Pay Objectives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B7721B49-C320-4D13-9DD7-387DF8878553}"/>
              </a:ext>
            </a:extLst>
          </p:cNvPr>
          <p:cNvCxnSpPr/>
          <p:nvPr/>
        </p:nvCxnSpPr>
        <p:spPr>
          <a:xfrm flipV="1">
            <a:off x="622539" y="990600"/>
            <a:ext cx="7898921" cy="2399"/>
          </a:xfrm>
          <a:prstGeom prst="line">
            <a:avLst/>
          </a:prstGeom>
          <a:ln w="34925">
            <a:solidFill>
              <a:srgbClr val="FFDE3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04960" y="416404"/>
            <a:ext cx="2619375" cy="1743075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8771626" y="6400800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3228606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Diagram 7"/>
          <p:cNvGraphicFramePr/>
          <p:nvPr>
            <p:extLst>
              <p:ext uri="{D42A27DB-BD31-4B8C-83A1-F6EECF244321}">
                <p14:modId xmlns:p14="http://schemas.microsoft.com/office/powerpoint/2010/main" val="1081951175"/>
              </p:ext>
            </p:extLst>
          </p:nvPr>
        </p:nvGraphicFramePr>
        <p:xfrm>
          <a:off x="546339" y="-558801"/>
          <a:ext cx="8216661" cy="459740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2904" y="2743200"/>
            <a:ext cx="7958556" cy="3418942"/>
          </a:xfrm>
        </p:spPr>
        <p:txBody>
          <a:bodyPr>
            <a:noAutofit/>
          </a:bodyPr>
          <a:lstStyle/>
          <a:p>
            <a:r>
              <a:rPr lang="en-US" sz="2100" dirty="0" smtClean="0">
                <a:latin typeface="Arial Narrow" panose="020B0606020202030204" pitchFamily="34" charset="0"/>
                <a:cs typeface="Arial" panose="020B0604020202020204" pitchFamily="34" charset="0"/>
              </a:rPr>
              <a:t>June 11, 2018: Early Users - Workday </a:t>
            </a:r>
            <a:r>
              <a:rPr lang="en-US" sz="2100" dirty="0">
                <a:latin typeface="Arial Narrow" panose="020B0606020202030204" pitchFamily="34" charset="0"/>
                <a:cs typeface="Arial" panose="020B0604020202020204" pitchFamily="34" charset="0"/>
              </a:rPr>
              <a:t>for non-catalogue goods and services</a:t>
            </a:r>
          </a:p>
          <a:p>
            <a:pPr>
              <a:spcBef>
                <a:spcPts val="400"/>
              </a:spcBef>
            </a:pPr>
            <a:r>
              <a:rPr lang="en-US" sz="2100" dirty="0" smtClean="0">
                <a:latin typeface="Arial Narrow" panose="020B0606020202030204" pitchFamily="34" charset="0"/>
                <a:cs typeface="Arial" panose="020B0604020202020204" pitchFamily="34" charset="0"/>
              </a:rPr>
              <a:t>November 19, 2018: Adds </a:t>
            </a:r>
            <a:r>
              <a:rPr lang="en-US" sz="2100" dirty="0">
                <a:latin typeface="Arial Narrow" panose="020B0606020202030204" pitchFamily="34" charset="0"/>
                <a:cs typeface="Arial" panose="020B0604020202020204" pitchFamily="34" charset="0"/>
              </a:rPr>
              <a:t>Marketplace (Jaggaer) for creating shopping carts for catalogue items and purchase order </a:t>
            </a:r>
            <a:r>
              <a:rPr lang="en-US" sz="2100" dirty="0" smtClean="0">
                <a:latin typeface="Arial Narrow" panose="020B0606020202030204" pitchFamily="34" charset="0"/>
                <a:cs typeface="Arial" panose="020B0604020202020204" pitchFamily="34" charset="0"/>
              </a:rPr>
              <a:t>distribution (Amazon look and feel)</a:t>
            </a:r>
            <a:endParaRPr lang="en-US" sz="2100" dirty="0">
              <a:latin typeface="Arial Narrow" panose="020B0606020202030204" pitchFamily="34" charset="0"/>
              <a:cs typeface="Arial" panose="020B0604020202020204" pitchFamily="34" charset="0"/>
            </a:endParaRPr>
          </a:p>
          <a:p>
            <a:r>
              <a:rPr lang="en-US" sz="2100" dirty="0" smtClean="0">
                <a:latin typeface="Arial Narrow" panose="020B0606020202030204" pitchFamily="34" charset="0"/>
                <a:cs typeface="Arial" panose="020B0604020202020204" pitchFamily="34" charset="0"/>
              </a:rPr>
              <a:t>February 18, 2019: Pilot 1 – Add additional departments/users, refine P2P design</a:t>
            </a:r>
          </a:p>
          <a:p>
            <a:r>
              <a:rPr lang="en-US" sz="2100" dirty="0" smtClean="0">
                <a:latin typeface="Arial Narrow" panose="020B0606020202030204" pitchFamily="34" charset="0"/>
                <a:cs typeface="Arial" panose="020B0604020202020204" pitchFamily="34" charset="0"/>
              </a:rPr>
              <a:t>April 15,  2019: Pilot 2 – Add additional departments/users, refine P2P design</a:t>
            </a:r>
          </a:p>
          <a:p>
            <a:r>
              <a:rPr lang="en-US" sz="2100" dirty="0" smtClean="0">
                <a:latin typeface="Arial Narrow" panose="020B0606020202030204" pitchFamily="34" charset="0"/>
                <a:cs typeface="Arial" panose="020B0604020202020204" pitchFamily="34" charset="0"/>
              </a:rPr>
              <a:t>June/July 2019: Start phased roll out to remaining departments and users</a:t>
            </a:r>
            <a:endParaRPr lang="en-US" sz="2100" dirty="0"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66512" y="2174846"/>
            <a:ext cx="783291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tabLst>
                <a:tab pos="2233613" algn="l"/>
                <a:tab pos="4119563" algn="l"/>
                <a:tab pos="5891213" algn="l"/>
              </a:tabLst>
            </a:pPr>
            <a:r>
              <a:rPr lang="en-US" sz="1600" dirty="0"/>
              <a:t>Nov 2017 - May 2018	June - Dec 2018	Feb - </a:t>
            </a:r>
            <a:r>
              <a:rPr lang="en-US" sz="1600" dirty="0" smtClean="0"/>
              <a:t>June </a:t>
            </a:r>
            <a:r>
              <a:rPr lang="en-US" sz="1600" dirty="0"/>
              <a:t>2019	</a:t>
            </a:r>
            <a:r>
              <a:rPr lang="en-US" sz="1600" dirty="0" smtClean="0"/>
              <a:t>July </a:t>
            </a:r>
            <a:r>
              <a:rPr lang="en-US" sz="1600" dirty="0"/>
              <a:t>- Dec 2019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EE8EBB80-72B5-468D-9B85-9D3E7D0F1C1C}"/>
              </a:ext>
            </a:extLst>
          </p:cNvPr>
          <p:cNvSpPr txBox="1">
            <a:spLocks/>
          </p:cNvSpPr>
          <p:nvPr/>
        </p:nvSpPr>
        <p:spPr bwMode="auto">
          <a:xfrm>
            <a:off x="475938" y="381000"/>
            <a:ext cx="8229600" cy="609600"/>
          </a:xfrm>
          <a:prstGeom prst="rect">
            <a:avLst/>
          </a:prstGeom>
          <a:noFill/>
          <a:ln>
            <a:noFill/>
          </a:ln>
          <a:effectLst>
            <a:outerShdw blurRad="50800" dist="12700" dir="8100000" algn="ctr" rotWithShape="0">
              <a:srgbClr val="FFFFFF">
                <a:alpha val="7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24" charset="0"/>
                <a:ea typeface="MS Pゴシック" pitchFamily="-92" charset="-128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24" charset="0"/>
                <a:ea typeface="MS Pゴシック" pitchFamily="-92" charset="-128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24" charset="0"/>
                <a:ea typeface="MS Pゴシック" pitchFamily="-92" charset="-128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24" charset="0"/>
                <a:ea typeface="MS Pゴシック" pitchFamily="-92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24" charset="0"/>
                <a:ea typeface="MS Pゴシック" pitchFamily="-92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24" charset="0"/>
                <a:ea typeface="MS Pゴシック" pitchFamily="-92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24" charset="0"/>
                <a:ea typeface="MS Pゴシック" pitchFamily="-92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24" charset="0"/>
                <a:ea typeface="MS Pゴシック" pitchFamily="-92" charset="-128"/>
              </a:defRPr>
            </a:lvl9pPr>
          </a:lstStyle>
          <a:p>
            <a:pPr algn="l"/>
            <a:r>
              <a:rPr lang="en-US" sz="3600" kern="0" dirty="0" smtClean="0">
                <a:latin typeface="Arial Narrow" panose="020B0606020202030204" pitchFamily="34" charset="0"/>
              </a:rPr>
              <a:t>P2P Project </a:t>
            </a:r>
            <a:r>
              <a:rPr lang="en-US" sz="3600" kern="0" dirty="0">
                <a:latin typeface="Arial Narrow" panose="020B0606020202030204" pitchFamily="34" charset="0"/>
              </a:rPr>
              <a:t>Phases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67919815-7523-42EE-BACB-7178139DC1CA}"/>
              </a:ext>
            </a:extLst>
          </p:cNvPr>
          <p:cNvCxnSpPr/>
          <p:nvPr/>
        </p:nvCxnSpPr>
        <p:spPr>
          <a:xfrm flipV="1">
            <a:off x="622539" y="990600"/>
            <a:ext cx="7898921" cy="2399"/>
          </a:xfrm>
          <a:prstGeom prst="line">
            <a:avLst/>
          </a:prstGeom>
          <a:ln w="34925">
            <a:solidFill>
              <a:srgbClr val="FFDE3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8763000" y="6400800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547185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/>
          <a:lstStyle/>
          <a:p>
            <a:pPr algn="l"/>
            <a:r>
              <a:rPr lang="en-US" dirty="0" smtClean="0">
                <a:latin typeface="Arial Narrow" panose="020B0606020202030204" pitchFamily="34" charset="0"/>
              </a:rPr>
              <a:t>Metrics to Date – Reqs. / SIRs</a:t>
            </a:r>
            <a:endParaRPr lang="en-US" dirty="0">
              <a:latin typeface="Arial Narrow" panose="020B060602020203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40128" y="5100806"/>
            <a:ext cx="8682583" cy="1015663"/>
          </a:xfrm>
          <a:prstGeom prst="rect">
            <a:avLst/>
          </a:prstGeom>
          <a:solidFill>
            <a:srgbClr val="FFFFCC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Continue to increase number of requisitions (1,500) and SIRs (1,500)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Cumulative Requisition Turn </a:t>
            </a:r>
            <a:r>
              <a:rPr lang="en-US" sz="2000" dirty="0"/>
              <a:t>A</a:t>
            </a:r>
            <a:r>
              <a:rPr lang="en-US" sz="2000" dirty="0" smtClean="0"/>
              <a:t>round </a:t>
            </a:r>
            <a:r>
              <a:rPr lang="en-US" sz="2000" dirty="0"/>
              <a:t>T</a:t>
            </a:r>
            <a:r>
              <a:rPr lang="en-US" sz="2000" dirty="0" smtClean="0"/>
              <a:t>ime at 2.6 days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Cumulative SIR Turn Around Time at 1.6 days</a:t>
            </a:r>
            <a:endParaRPr lang="en-US" sz="20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0128" y="1219200"/>
            <a:ext cx="8682583" cy="3581400"/>
          </a:xfrm>
          <a:prstGeom prst="rect">
            <a:avLst/>
          </a:prstGeom>
        </p:spPr>
      </p:pic>
      <p:sp>
        <p:nvSpPr>
          <p:cNvPr id="11" name="Rounded Rectangle 10"/>
          <p:cNvSpPr/>
          <p:nvPr/>
        </p:nvSpPr>
        <p:spPr>
          <a:xfrm>
            <a:off x="6172200" y="2514600"/>
            <a:ext cx="1903562" cy="420350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8766258" y="6426739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18839947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D36F8E6A-F314-441F-A12C-0E1B18E20DD5}"/>
              </a:ext>
            </a:extLst>
          </p:cNvPr>
          <p:cNvSpPr txBox="1">
            <a:spLocks/>
          </p:cNvSpPr>
          <p:nvPr/>
        </p:nvSpPr>
        <p:spPr bwMode="auto">
          <a:xfrm>
            <a:off x="460375" y="423439"/>
            <a:ext cx="8376172" cy="609600"/>
          </a:xfrm>
          <a:prstGeom prst="rect">
            <a:avLst/>
          </a:prstGeom>
          <a:noFill/>
          <a:ln>
            <a:noFill/>
          </a:ln>
          <a:effectLst>
            <a:outerShdw blurRad="50800" dist="12700" dir="8100000" algn="ctr" rotWithShape="0">
              <a:srgbClr val="FFFFFF">
                <a:alpha val="7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24" charset="0"/>
                <a:ea typeface="MS Pゴシック" pitchFamily="-92" charset="-128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24" charset="0"/>
                <a:ea typeface="MS Pゴシック" pitchFamily="-92" charset="-128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24" charset="0"/>
                <a:ea typeface="MS Pゴシック" pitchFamily="-92" charset="-128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24" charset="0"/>
                <a:ea typeface="MS Pゴシック" pitchFamily="-92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24" charset="0"/>
                <a:ea typeface="MS Pゴシック" pitchFamily="-92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24" charset="0"/>
                <a:ea typeface="MS Pゴシック" pitchFamily="-92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24" charset="0"/>
                <a:ea typeface="MS Pゴシック" pitchFamily="-92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24" charset="0"/>
                <a:ea typeface="MS Pゴシック" pitchFamily="-92" charset="-128"/>
              </a:defRPr>
            </a:lvl9pPr>
          </a:lstStyle>
          <a:p>
            <a:pPr algn="l"/>
            <a:r>
              <a:rPr lang="en-US" sz="3600" kern="0" dirty="0" smtClean="0">
                <a:latin typeface="Arial Narrow" panose="020B0606020202030204" pitchFamily="34" charset="0"/>
              </a:rPr>
              <a:t>UR Procurement Update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7BA0F9F0-8D8D-4C85-8DDA-16215A77E3BB}"/>
              </a:ext>
            </a:extLst>
          </p:cNvPr>
          <p:cNvCxnSpPr/>
          <p:nvPr/>
        </p:nvCxnSpPr>
        <p:spPr>
          <a:xfrm flipV="1">
            <a:off x="559279" y="990600"/>
            <a:ext cx="7898921" cy="2399"/>
          </a:xfrm>
          <a:prstGeom prst="line">
            <a:avLst/>
          </a:prstGeom>
          <a:ln w="34925">
            <a:solidFill>
              <a:srgbClr val="FFDE3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AutoShape 2" descr="Image result for participant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8690184" y="6400800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8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7963" y="1447801"/>
            <a:ext cx="6651414" cy="3048000"/>
          </a:xfrm>
          <a:prstGeom prst="rect">
            <a:avLst/>
          </a:prstGeom>
        </p:spPr>
      </p:pic>
      <p:pic>
        <p:nvPicPr>
          <p:cNvPr id="1026" name="Picture 2" descr="Image result for statistic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1296" y="2133600"/>
            <a:ext cx="2211794" cy="16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0703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5598"/>
            <a:ext cx="8140461" cy="613305"/>
          </a:xfrm>
        </p:spPr>
        <p:txBody>
          <a:bodyPr>
            <a:noAutofit/>
          </a:bodyPr>
          <a:lstStyle/>
          <a:p>
            <a:pPr algn="l"/>
            <a:r>
              <a:rPr lang="en-US" sz="3200" dirty="0" smtClean="0">
                <a:latin typeface="Arial Narrow" panose="020B0606020202030204" pitchFamily="34" charset="0"/>
              </a:rPr>
              <a:t>Lessons Learned from P2P Deployments to Date</a:t>
            </a:r>
            <a:endParaRPr lang="en-US" sz="3200" dirty="0"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03181740"/>
              </p:ext>
            </p:extLst>
          </p:nvPr>
        </p:nvGraphicFramePr>
        <p:xfrm>
          <a:off x="457200" y="1143000"/>
          <a:ext cx="8305800" cy="495299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529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1529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36151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Arial Narrow" panose="020B0606020202030204" pitchFamily="34" charset="0"/>
                        </a:rPr>
                        <a:t>Observation</a:t>
                      </a:r>
                      <a:endParaRPr lang="en-US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Arial Narrow" panose="020B0606020202030204" pitchFamily="34" charset="0"/>
                        </a:rPr>
                        <a:t>Action Taken</a:t>
                      </a:r>
                      <a:endParaRPr lang="en-US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52808"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latin typeface="Arial Narrow" panose="020B0606020202030204" pitchFamily="34" charset="0"/>
                          <a:cs typeface="Arial" pitchFamily="34" charset="0"/>
                        </a:rPr>
                        <a:t>Current procurement processes don’t require all transactions to be approved </a:t>
                      </a:r>
                      <a:endParaRPr lang="en-US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Arial Narrow" panose="020B0606020202030204" pitchFamily="34" charset="0"/>
                        </a:rPr>
                        <a:t>Implement</a:t>
                      </a:r>
                      <a:r>
                        <a:rPr lang="en-US" baseline="0" dirty="0" smtClean="0">
                          <a:latin typeface="Arial Narrow" panose="020B0606020202030204" pitchFamily="34" charset="0"/>
                        </a:rPr>
                        <a:t> $500 approval threshold</a:t>
                      </a:r>
                      <a:endParaRPr lang="en-US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52808"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latin typeface="Arial Narrow" panose="020B0606020202030204" pitchFamily="34" charset="0"/>
                          <a:cs typeface="Arial" pitchFamily="34" charset="0"/>
                        </a:rPr>
                        <a:t>Instructor led training desirable with majority number of P2P users being new to Workday </a:t>
                      </a:r>
                      <a:endParaRPr lang="en-US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latin typeface="Arial Narrow" panose="020B0606020202030204" pitchFamily="34" charset="0"/>
                          <a:cs typeface="Arial" pitchFamily="34" charset="0"/>
                        </a:rPr>
                        <a:t>Contract</a:t>
                      </a:r>
                      <a:r>
                        <a:rPr lang="en-US" sz="1800" baseline="0" dirty="0" smtClean="0">
                          <a:latin typeface="Arial Narrow" panose="020B0606020202030204" pitchFamily="34" charset="0"/>
                          <a:cs typeface="Arial" pitchFamily="34" charset="0"/>
                        </a:rPr>
                        <a:t> for a</a:t>
                      </a:r>
                      <a:r>
                        <a:rPr lang="en-US" sz="1800" dirty="0" smtClean="0">
                          <a:latin typeface="Arial Narrow" panose="020B0606020202030204" pitchFamily="34" charset="0"/>
                          <a:cs typeface="Arial" pitchFamily="34" charset="0"/>
                        </a:rPr>
                        <a:t> dedicated training resource</a:t>
                      </a:r>
                    </a:p>
                    <a:p>
                      <a:endParaRPr lang="en-US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52808"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latin typeface="Arial Narrow" panose="020B0606020202030204" pitchFamily="34" charset="0"/>
                          <a:cs typeface="Arial" pitchFamily="34" charset="0"/>
                        </a:rPr>
                        <a:t>Current P2P Customer Service Center calls spike at go-live </a:t>
                      </a:r>
                      <a:endParaRPr lang="en-US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latin typeface="Arial Narrow" panose="020B0606020202030204" pitchFamily="34" charset="0"/>
                          <a:cs typeface="Arial" pitchFamily="34" charset="0"/>
                        </a:rPr>
                        <a:t>Contract for additional service center reps.</a:t>
                      </a:r>
                    </a:p>
                    <a:p>
                      <a:r>
                        <a:rPr lang="en-US" sz="1800" dirty="0" smtClean="0">
                          <a:latin typeface="Arial Narrow" panose="020B0606020202030204" pitchFamily="34" charset="0"/>
                          <a:cs typeface="Arial" pitchFamily="34" charset="0"/>
                        </a:rPr>
                        <a:t>Implement department project champions</a:t>
                      </a:r>
                      <a:endParaRPr lang="en-US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5280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latin typeface="Arial Narrow" panose="020B0606020202030204" pitchFamily="34" charset="0"/>
                          <a:cs typeface="Arial" pitchFamily="34" charset="0"/>
                        </a:rPr>
                        <a:t>Identification and provisioning of users requires significant coordination</a:t>
                      </a:r>
                      <a:endParaRPr lang="en-US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Arial Narrow" panose="020B0606020202030204" pitchFamily="34" charset="0"/>
                        </a:rPr>
                        <a:t>Identification of department coordinators</a:t>
                      </a:r>
                      <a:r>
                        <a:rPr lang="en-US" baseline="0" dirty="0" smtClean="0">
                          <a:latin typeface="Arial Narrow" panose="020B0606020202030204" pitchFamily="34" charset="0"/>
                        </a:rPr>
                        <a:t> to consolidate user lists</a:t>
                      </a:r>
                      <a:endParaRPr lang="en-US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5280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latin typeface="Arial Narrow" panose="020B0606020202030204" pitchFamily="34" charset="0"/>
                          <a:cs typeface="Arial" pitchFamily="34" charset="0"/>
                        </a:rPr>
                        <a:t>Some departmental specific pricing and terms were not negotiated with Purchasing involved</a:t>
                      </a:r>
                      <a:endParaRPr lang="en-US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latin typeface="Arial Narrow" panose="020B0606020202030204" pitchFamily="34" charset="0"/>
                          <a:cs typeface="Arial" pitchFamily="34" charset="0"/>
                        </a:rPr>
                        <a:t>Collaboration</a:t>
                      </a:r>
                      <a:r>
                        <a:rPr lang="en-US" sz="1800" baseline="0" dirty="0" smtClean="0">
                          <a:latin typeface="Arial Narrow" panose="020B0606020202030204" pitchFamily="34" charset="0"/>
                          <a:cs typeface="Arial" pitchFamily="34" charset="0"/>
                        </a:rPr>
                        <a:t> between departments and purchasing required to optimize pricing for all</a:t>
                      </a:r>
                      <a:endParaRPr lang="en-US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75280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latin typeface="Arial Narrow" panose="020B0606020202030204" pitchFamily="34" charset="0"/>
                          <a:cs typeface="Arial" pitchFamily="34" charset="0"/>
                        </a:rPr>
                        <a:t>Interdependence with other projects requires significant cross project communications </a:t>
                      </a:r>
                      <a:endParaRPr lang="en-US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latin typeface="Arial Narrow" panose="020B0606020202030204" pitchFamily="34" charset="0"/>
                          <a:cs typeface="Arial" pitchFamily="34" charset="0"/>
                        </a:rPr>
                        <a:t>Bi-weekly project manager meetings</a:t>
                      </a:r>
                    </a:p>
                    <a:p>
                      <a:endParaRPr lang="en-US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8763000" y="6420160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7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7BA0F9F0-8D8D-4C85-8DDA-16215A77E3BB}"/>
              </a:ext>
            </a:extLst>
          </p:cNvPr>
          <p:cNvCxnSpPr/>
          <p:nvPr/>
        </p:nvCxnSpPr>
        <p:spPr>
          <a:xfrm flipV="1">
            <a:off x="559279" y="990600"/>
            <a:ext cx="7898921" cy="2399"/>
          </a:xfrm>
          <a:prstGeom prst="line">
            <a:avLst/>
          </a:prstGeom>
          <a:ln w="34925">
            <a:solidFill>
              <a:srgbClr val="FFDE3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036972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9" descr="Hor2colo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23950" y="3981451"/>
            <a:ext cx="1714500" cy="1349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Line 9"/>
          <p:cNvSpPr>
            <a:spLocks noChangeShapeType="1"/>
          </p:cNvSpPr>
          <p:nvPr/>
        </p:nvSpPr>
        <p:spPr bwMode="auto">
          <a:xfrm>
            <a:off x="3396377" y="4882649"/>
            <a:ext cx="4457700" cy="0"/>
          </a:xfrm>
          <a:prstGeom prst="line">
            <a:avLst/>
          </a:prstGeom>
          <a:noFill/>
          <a:ln w="50800">
            <a:solidFill>
              <a:srgbClr val="FFDE3B"/>
            </a:solidFill>
            <a:round/>
            <a:headEnd/>
            <a:tailEnd/>
          </a:ln>
        </p:spPr>
        <p:txBody>
          <a:bodyPr/>
          <a:lstStyle/>
          <a:p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762000" y="1744330"/>
            <a:ext cx="6181973" cy="12464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000" dirty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Procure to Pay Project</a:t>
            </a:r>
          </a:p>
          <a:p>
            <a:r>
              <a:rPr lang="en-US" sz="2700" dirty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Invoice Match Exception Overview</a:t>
            </a:r>
          </a:p>
          <a:p>
            <a:r>
              <a:rPr lang="en-US" dirty="0">
                <a:solidFill>
                  <a:prstClr val="white"/>
                </a:solidFill>
                <a:cs typeface="Arial" panose="020B0604020202020204" pitchFamily="34" charset="0"/>
              </a:rPr>
              <a:t>October 30, 2018 – P2P Staff Meeting</a:t>
            </a:r>
            <a:endParaRPr lang="en-US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pic>
        <p:nvPicPr>
          <p:cNvPr id="5" name="Content Placeholder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35874" y="3492170"/>
            <a:ext cx="3578705" cy="12573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8686800" y="6400800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9</a:t>
            </a:r>
          </a:p>
        </p:txBody>
      </p:sp>
    </p:spTree>
    <p:extLst>
      <p:ext uri="{BB962C8B-B14F-4D97-AF65-F5344CB8AC3E}">
        <p14:creationId xmlns:p14="http://schemas.microsoft.com/office/powerpoint/2010/main" val="25177804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Office Theme">
  <a:themeElements>
    <a:clrScheme name="Executive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Office Theme">
      <a:majorFont>
        <a:latin typeface="Times New Roman"/>
        <a:ea typeface="MS Pゴシック"/>
        <a:cs typeface=""/>
      </a:majorFont>
      <a:minorFont>
        <a:latin typeface="Times New Roman"/>
        <a:ea typeface="MS P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MS Pゴシック" pitchFamily="-92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MS Pゴシック" pitchFamily="-92" charset="-128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E8EAE9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2F3F2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E8EAE9"/>
        </a:lt1>
        <a:dk2>
          <a:srgbClr val="000000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F2F3F2"/>
        </a:accent3>
        <a:accent4>
          <a:srgbClr val="000000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>
  <documentManagement>
    <Status xmlns="445c0127-97e6-4ecf-8763-62a3d9444353">In Build</Status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9BF38ED958B0D42A1DB4C3166A68EE8" ma:contentTypeVersion="2" ma:contentTypeDescription="Create a new document." ma:contentTypeScope="" ma:versionID="108eeeb8665d8e084ebb628891056e6d">
  <xsd:schema xmlns:xsd="http://www.w3.org/2001/XMLSchema" xmlns:p="http://schemas.microsoft.com/office/2006/metadata/properties" xmlns:ns2="445c0127-97e6-4ecf-8763-62a3d9444353" targetNamespace="http://schemas.microsoft.com/office/2006/metadata/properties" ma:root="true" ma:fieldsID="67fc13db787d5e920f87b6a691640e83" ns2:_="">
    <xsd:import namespace="445c0127-97e6-4ecf-8763-62a3d9444353"/>
    <xsd:element name="properties">
      <xsd:complexType>
        <xsd:sequence>
          <xsd:element name="documentManagement">
            <xsd:complexType>
              <xsd:all>
                <xsd:element ref="ns2:Status" minOccurs="0"/>
              </xsd:all>
            </xsd:complexType>
          </xsd:element>
        </xsd:sequence>
      </xsd:complexType>
    </xsd:element>
  </xsd:schema>
  <xsd:schema xmlns:xsd="http://www.w3.org/2001/XMLSchema" xmlns:dms="http://schemas.microsoft.com/office/2006/documentManagement/types" targetNamespace="445c0127-97e6-4ecf-8763-62a3d9444353" elementFormDefault="qualified">
    <xsd:import namespace="http://schemas.microsoft.com/office/2006/documentManagement/types"/>
    <xsd:element name="Status" ma:index="8" nillable="true" ma:displayName="Status" ma:default="In Build" ma:format="Dropdown" ma:internalName="Status">
      <xsd:simpleType>
        <xsd:restriction base="dms:Choice">
          <xsd:enumeration value="In Build"/>
          <xsd:enumeration value="Ready for Testing"/>
          <xsd:enumeration value="In Process"/>
          <xsd:enumeration value="Completed - With Errors"/>
          <xsd:enumeration value="Completed - Without Errors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office/internal/2005/internalDocumentation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 ma:readOnly="tru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lastPrinted" minOccurs="0" maxOccurs="1" type="xsd:dateTime"/>
        <xsd:element name="contentStatus" minOccurs="0" maxOccurs="1" type="xsd:string"/>
      </xsd:all>
    </xsd:complexType>
  </xsd:schema>
</ct:contentTypeSchema>
</file>

<file path=customXml/item4.xml><?xml version="1.0" encoding="utf-8"?>
<?mso-contentType ?>
<rca:RCAuthoringProperties xmlns:rca="urn:sharePointPublishingRcaProperties">
  <rca:Converter rca:guid="6dfdc5b4-2a28-4a06-b0c6-ad3901e3a807">
    <rca:property rca:type="InheritParentSettings">False</rca:property>
    <rca:property rca:type="SelectedPageLayout">28</rca:property>
    <rca:property rca:type="SelectedPageField">f55c4d88-1f2e-4ad9-aaa8-819af4ee7ee8</rca:property>
    <rca:property rca:type="SelectedStylesField">00000000-0000-0000-0000-000000000000</rca:property>
    <rca:property rca:type="CreatePageWithSourceDocument">True</rca:property>
    <rca:property rca:type="AllowChangeLocationConfig">False</rca:property>
    <rca:property rca:type="ConfiguredPageLocation">https://uofr.rochester.edu</rca:property>
    <rca:property rca:type="CreateSynchronously">False</rca:property>
    <rca:property rca:type="AllowChangeProcessingConfig">False</rca:property>
    <rca:property rca:type="ConverterSpecificSettings"/>
  </rca:Converter>
</rca:RCAuthoringProperties>
</file>

<file path=customXml/itemProps1.xml><?xml version="1.0" encoding="utf-8"?>
<ds:datastoreItem xmlns:ds="http://schemas.openxmlformats.org/officeDocument/2006/customXml" ds:itemID="{8CE1EC6E-7DEE-40A7-8470-13A775BFD7B1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57650506-E0D1-4842-AE4E-075A8982DE02}">
  <ds:schemaRefs>
    <ds:schemaRef ds:uri="http://schemas.microsoft.com/office/2006/documentManagement/types"/>
    <ds:schemaRef ds:uri="http://purl.org/dc/terms/"/>
    <ds:schemaRef ds:uri="http://schemas.openxmlformats.org/package/2006/metadata/core-properties"/>
    <ds:schemaRef ds:uri="http://purl.org/dc/dcmitype/"/>
    <ds:schemaRef ds:uri="http://purl.org/dc/elements/1.1/"/>
    <ds:schemaRef ds:uri="http://schemas.microsoft.com/office/2006/metadata/properties"/>
    <ds:schemaRef ds:uri="445c0127-97e6-4ecf-8763-62a3d9444353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41A2773B-34BB-4B2F-95B1-ED89D23180E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45c0127-97e6-4ecf-8763-62a3d9444353"/>
    <ds:schemaRef ds:uri="http://schemas.microsoft.com/office/2006/documentManagement/types"/>
    <ds:schemaRef ds:uri="http://schemas.openxmlformats.org/package/2006/metadata/core-properties"/>
    <ds:schemaRef ds:uri="http://purl.org/dc/elements/1.1/"/>
    <ds:schemaRef ds:uri="http://purl.org/dc/terms/"/>
    <ds:schemaRef ds:uri="http://schemas.microsoft.com/office/internal/2005/internalDocumentation"/>
  </ds:schemaRefs>
</ds:datastoreItem>
</file>

<file path=customXml/itemProps4.xml><?xml version="1.0" encoding="utf-8"?>
<ds:datastoreItem xmlns:ds="http://schemas.openxmlformats.org/officeDocument/2006/customXml" ds:itemID="{590AE3C2-51D7-4772-85EF-99B26ACECB13}">
  <ds:schemaRefs>
    <ds:schemaRef ds:uri="urn:sharePointPublishingRca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54473</TotalTime>
  <Words>2035</Words>
  <Application>Microsoft Office PowerPoint</Application>
  <PresentationFormat>On-screen Show (4:3)</PresentationFormat>
  <Paragraphs>356</Paragraphs>
  <Slides>27</Slides>
  <Notes>26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5" baseType="lpstr">
      <vt:lpstr>Arial</vt:lpstr>
      <vt:lpstr>Arial Narrow</vt:lpstr>
      <vt:lpstr>Calibri</vt:lpstr>
      <vt:lpstr>MS Pゴシック</vt:lpstr>
      <vt:lpstr>Segoe UI</vt:lpstr>
      <vt:lpstr>Times New Roman</vt:lpstr>
      <vt:lpstr>Wingdings</vt:lpstr>
      <vt:lpstr>1_Office Theme</vt:lpstr>
      <vt:lpstr>PowerPoint Presentation</vt:lpstr>
      <vt:lpstr>Are You On the Zoom?</vt:lpstr>
      <vt:lpstr>Topics</vt:lpstr>
      <vt:lpstr>PowerPoint Presentation</vt:lpstr>
      <vt:lpstr>PowerPoint Presentation</vt:lpstr>
      <vt:lpstr>Metrics to Date – Reqs. / SIRs</vt:lpstr>
      <vt:lpstr>PowerPoint Presentation</vt:lpstr>
      <vt:lpstr>Lessons Learned from P2P Deployments to Date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P2P Roll Out – High Level Schedule</vt:lpstr>
      <vt:lpstr>PowerPoint Presentation</vt:lpstr>
      <vt:lpstr>PowerPoint Presentation</vt:lpstr>
      <vt:lpstr>Tips &amp; Tricks</vt:lpstr>
      <vt:lpstr>P2P Training Options</vt:lpstr>
      <vt:lpstr>P2P Training  – MyPath Courses</vt:lpstr>
      <vt:lpstr>P2P Communications</vt:lpstr>
      <vt:lpstr>Support Organization</vt:lpstr>
      <vt:lpstr>Next Steps</vt:lpstr>
      <vt:lpstr>MyPath Training Curriculum - Required</vt:lpstr>
      <vt:lpstr>Instructor Led Training (Optional)</vt:lpstr>
      <vt:lpstr>Instructor Led Training (Optional)</vt:lpstr>
    </vt:vector>
  </TitlesOfParts>
  <Company>University of Rochester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>EDUCAUSE 2007</dc:subject>
  <dc:creator>Jim Dobbertin, Doug Wylie, John Barden</dc:creator>
  <cp:lastModifiedBy>Zimmer, Colleen M</cp:lastModifiedBy>
  <cp:revision>2855</cp:revision>
  <cp:lastPrinted>2019-04-23T12:11:05Z</cp:lastPrinted>
  <dcterms:created xsi:type="dcterms:W3CDTF">2007-09-21T12:15:26Z</dcterms:created>
  <dcterms:modified xsi:type="dcterms:W3CDTF">2019-05-30T14:25:48Z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">
    <vt:lpwstr>Document</vt:lpwstr>
  </property>
  <property fmtid="{D5CDD505-2E9C-101B-9397-08002B2CF9AE}" pid="3" name="ContentTypeId">
    <vt:lpwstr>0x010100F9BF38ED958B0D42A1DB4C3166A68EE8</vt:lpwstr>
  </property>
</Properties>
</file>