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9" r:id="rId5"/>
  </p:sldMasterIdLst>
  <p:notesMasterIdLst>
    <p:notesMasterId r:id="rId35"/>
  </p:notesMasterIdLst>
  <p:handoutMasterIdLst>
    <p:handoutMasterId r:id="rId36"/>
  </p:handoutMasterIdLst>
  <p:sldIdLst>
    <p:sldId id="942" r:id="rId6"/>
    <p:sldId id="976" r:id="rId7"/>
    <p:sldId id="941" r:id="rId8"/>
    <p:sldId id="977" r:id="rId9"/>
    <p:sldId id="978" r:id="rId10"/>
    <p:sldId id="1012" r:id="rId11"/>
    <p:sldId id="1011" r:id="rId12"/>
    <p:sldId id="1013" r:id="rId13"/>
    <p:sldId id="1025" r:id="rId14"/>
    <p:sldId id="1026" r:id="rId15"/>
    <p:sldId id="1027" r:id="rId16"/>
    <p:sldId id="1028" r:id="rId17"/>
    <p:sldId id="1029" r:id="rId18"/>
    <p:sldId id="1030" r:id="rId19"/>
    <p:sldId id="1031" r:id="rId20"/>
    <p:sldId id="988" r:id="rId21"/>
    <p:sldId id="1024" r:id="rId22"/>
    <p:sldId id="1016" r:id="rId23"/>
    <p:sldId id="1017" r:id="rId24"/>
    <p:sldId id="983" r:id="rId25"/>
    <p:sldId id="1008" r:id="rId26"/>
    <p:sldId id="1007" r:id="rId27"/>
    <p:sldId id="996" r:id="rId28"/>
    <p:sldId id="974" r:id="rId29"/>
    <p:sldId id="989" r:id="rId30"/>
    <p:sldId id="1032" r:id="rId31"/>
    <p:sldId id="971" r:id="rId32"/>
    <p:sldId id="994" r:id="rId33"/>
    <p:sldId id="995" r:id="rId3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3" userDrawn="1">
          <p15:clr>
            <a:srgbClr val="A4A3A4"/>
          </p15:clr>
        </p15:guide>
        <p15:guide id="4" pos="2185" userDrawn="1">
          <p15:clr>
            <a:srgbClr val="A4A3A4"/>
          </p15:clr>
        </p15:guide>
        <p15:guide id="5" orient="horz" pos="2908" userDrawn="1">
          <p15:clr>
            <a:srgbClr val="A4A3A4"/>
          </p15:clr>
        </p15:guide>
        <p15:guide id="6" orient="horz" pos="29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_local" initials="i" lastIdx="1" clrIdx="0"/>
  <p:cmAuthor id="1" name="Sophill Butler" initials="SB" lastIdx="18" clrIdx="1">
    <p:extLst>
      <p:ext uri="{19B8F6BF-5375-455C-9EA6-DF929625EA0E}">
        <p15:presenceInfo xmlns:p15="http://schemas.microsoft.com/office/powerpoint/2012/main" userId="S::sbutler@huronconsultinggroup.com::9e89bf94-b0cf-4d8a-b954-aa40e8f08202" providerId="AD"/>
      </p:ext>
    </p:extLst>
  </p:cmAuthor>
  <p:cmAuthor id="2" name="Flotteron, Debbie" initials="FD" lastIdx="1" clrIdx="2">
    <p:extLst>
      <p:ext uri="{19B8F6BF-5375-455C-9EA6-DF929625EA0E}">
        <p15:presenceInfo xmlns:p15="http://schemas.microsoft.com/office/powerpoint/2012/main" userId="S-1-5-21-329068152-583907252-725345543-36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D98"/>
    <a:srgbClr val="FFCC00"/>
    <a:srgbClr val="003E74"/>
    <a:srgbClr val="C7E68F"/>
    <a:srgbClr val="FFEB89"/>
    <a:srgbClr val="FFFFCC"/>
    <a:srgbClr val="E26A54"/>
    <a:srgbClr val="F2F2F2"/>
    <a:srgbClr val="2F589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6395" autoAdjust="0"/>
  </p:normalViewPr>
  <p:slideViewPr>
    <p:cSldViewPr>
      <p:cViewPr varScale="1">
        <p:scale>
          <a:sx n="108" d="100"/>
          <a:sy n="108" d="100"/>
        </p:scale>
        <p:origin x="17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262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>
        <p:guide orient="horz" pos="2927"/>
        <p:guide pos="2189"/>
        <p:guide orient="horz" pos="2923"/>
        <p:guide pos="2185"/>
        <p:guide orient="horz" pos="2908"/>
        <p:guide orient="horz"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A045-F0F1-4212-9FE8-754235DD9812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5BFC84E4-210E-4C74-B564-AA2B5FAB9F00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gm:t>
    </dgm:pt>
    <dgm:pt modelId="{00921539-BE16-4DFA-907E-021671FA48E3}" type="parTrans" cxnId="{FF56319D-6AD3-4D36-8FA8-34C66F075819}">
      <dgm:prSet/>
      <dgm:spPr/>
      <dgm:t>
        <a:bodyPr/>
        <a:lstStyle/>
        <a:p>
          <a:endParaRPr lang="en-US"/>
        </a:p>
      </dgm:t>
    </dgm:pt>
    <dgm:pt modelId="{1910FE18-23E0-4799-BF08-84AA86696F77}" type="sibTrans" cxnId="{FF56319D-6AD3-4D36-8FA8-34C66F075819}">
      <dgm:prSet/>
      <dgm:spPr/>
      <dgm:t>
        <a:bodyPr/>
        <a:lstStyle/>
        <a:p>
          <a:endParaRPr lang="en-US"/>
        </a:p>
      </dgm:t>
    </dgm:pt>
    <dgm:pt modelId="{FB1AFC20-5E4B-49EE-AE9E-B6E455CE2F7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User Acceptance Test 1, 2</a:t>
          </a:r>
        </a:p>
      </dgm:t>
    </dgm:pt>
    <dgm:pt modelId="{BE9CBD29-E44F-4E08-82FA-498C250E58E6}" type="parTrans" cxnId="{D6BC02BD-FC50-4DB0-AC29-754CF13D447C}">
      <dgm:prSet/>
      <dgm:spPr/>
      <dgm:t>
        <a:bodyPr/>
        <a:lstStyle/>
        <a:p>
          <a:endParaRPr lang="en-US"/>
        </a:p>
      </dgm:t>
    </dgm:pt>
    <dgm:pt modelId="{6C451B9B-D56E-41E7-B6C6-C019ED36C668}" type="sibTrans" cxnId="{D6BC02BD-FC50-4DB0-AC29-754CF13D447C}">
      <dgm:prSet/>
      <dgm:spPr/>
      <dgm:t>
        <a:bodyPr/>
        <a:lstStyle/>
        <a:p>
          <a:endParaRPr lang="en-US"/>
        </a:p>
      </dgm:t>
    </dgm:pt>
    <dgm:pt modelId="{0DEC9FAE-B71C-4323-9635-7E79177E8AD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Pilot Groups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 and 2</a:t>
          </a:r>
        </a:p>
      </dgm:t>
    </dgm:pt>
    <dgm:pt modelId="{87D62B7C-23D3-4B29-998F-0D999FE03FBD}" type="parTrans" cxnId="{3B070DE3-02C4-4B36-8F0D-4FAACC39491C}">
      <dgm:prSet/>
      <dgm:spPr/>
      <dgm:t>
        <a:bodyPr/>
        <a:lstStyle/>
        <a:p>
          <a:endParaRPr lang="en-US"/>
        </a:p>
      </dgm:t>
    </dgm:pt>
    <dgm:pt modelId="{D5047D7C-80B3-4B2F-9B20-278976F7D91A}" type="sibTrans" cxnId="{3B070DE3-02C4-4B36-8F0D-4FAACC39491C}">
      <dgm:prSet/>
      <dgm:spPr/>
      <dgm:t>
        <a:bodyPr/>
        <a:lstStyle/>
        <a:p>
          <a:endParaRPr lang="en-US"/>
        </a:p>
      </dgm:t>
    </dgm:pt>
    <dgm:pt modelId="{C7D78891-236F-4FFB-BD59-DE5F71DBDD8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System Roll Out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1, 2,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3, …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162F9-EB6F-428F-89FE-3C5D5B38B131}" type="parTrans" cxnId="{A496CB6C-D678-466C-9B7B-23F15B0F6B6F}">
      <dgm:prSet/>
      <dgm:spPr/>
      <dgm:t>
        <a:bodyPr/>
        <a:lstStyle/>
        <a:p>
          <a:endParaRPr lang="en-US"/>
        </a:p>
      </dgm:t>
    </dgm:pt>
    <dgm:pt modelId="{0CDE3ECF-565E-4658-AE0A-B0D00466547E}" type="sibTrans" cxnId="{A496CB6C-D678-466C-9B7B-23F15B0F6B6F}">
      <dgm:prSet/>
      <dgm:spPr/>
      <dgm:t>
        <a:bodyPr/>
        <a:lstStyle/>
        <a:p>
          <a:endParaRPr lang="en-US"/>
        </a:p>
      </dgm:t>
    </dgm:pt>
    <dgm:pt modelId="{62E1FF6E-EDE1-4D2C-8FA2-9E2B377352EE}" type="pres">
      <dgm:prSet presAssocID="{C022A045-F0F1-4212-9FE8-754235DD9812}" presName="Name0" presStyleCnt="0">
        <dgm:presLayoutVars>
          <dgm:dir/>
          <dgm:resizeHandles val="exact"/>
        </dgm:presLayoutVars>
      </dgm:prSet>
      <dgm:spPr/>
    </dgm:pt>
    <dgm:pt modelId="{4B88DE30-BE02-4394-81AD-64C14A4AE0BC}" type="pres">
      <dgm:prSet presAssocID="{5BFC84E4-210E-4C74-B564-AA2B5FAB9F0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AF6E5-50EB-46A5-985A-B74F294AE309}" type="pres">
      <dgm:prSet presAssocID="{1910FE18-23E0-4799-BF08-84AA86696F77}" presName="parSpace" presStyleCnt="0"/>
      <dgm:spPr/>
    </dgm:pt>
    <dgm:pt modelId="{618A71AA-A518-4ADB-92F4-970688C5B295}" type="pres">
      <dgm:prSet presAssocID="{FB1AFC20-5E4B-49EE-AE9E-B6E455CE2F7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279EB-675A-45A0-9635-0F17D8DCFD2D}" type="pres">
      <dgm:prSet presAssocID="{6C451B9B-D56E-41E7-B6C6-C019ED36C668}" presName="parSpace" presStyleCnt="0"/>
      <dgm:spPr/>
    </dgm:pt>
    <dgm:pt modelId="{62364550-980B-4F91-B84E-F3617A61D8A6}" type="pres">
      <dgm:prSet presAssocID="{0DEC9FAE-B71C-4323-9635-7E79177E8AD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9BAF2-6150-44FA-821E-E33168CBA027}" type="pres">
      <dgm:prSet presAssocID="{D5047D7C-80B3-4B2F-9B20-278976F7D91A}" presName="parSpace" presStyleCnt="0"/>
      <dgm:spPr/>
    </dgm:pt>
    <dgm:pt modelId="{CA76FB86-06C4-4EB9-AE7E-C97F0E21CFD8}" type="pres">
      <dgm:prSet presAssocID="{C7D78891-236F-4FFB-BD59-DE5F71DBDD8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16079-7831-4FFE-B7F3-6A304C56283C}" type="presOf" srcId="{5BFC84E4-210E-4C74-B564-AA2B5FAB9F00}" destId="{4B88DE30-BE02-4394-81AD-64C14A4AE0BC}" srcOrd="0" destOrd="0" presId="urn:microsoft.com/office/officeart/2005/8/layout/hChevron3"/>
    <dgm:cxn modelId="{31D38F59-E184-4833-9CDC-09C4607E2FFF}" type="presOf" srcId="{C022A045-F0F1-4212-9FE8-754235DD9812}" destId="{62E1FF6E-EDE1-4D2C-8FA2-9E2B377352EE}" srcOrd="0" destOrd="0" presId="urn:microsoft.com/office/officeart/2005/8/layout/hChevron3"/>
    <dgm:cxn modelId="{A496CB6C-D678-466C-9B7B-23F15B0F6B6F}" srcId="{C022A045-F0F1-4212-9FE8-754235DD9812}" destId="{C7D78891-236F-4FFB-BD59-DE5F71DBDD8A}" srcOrd="3" destOrd="0" parTransId="{839162F9-EB6F-428F-89FE-3C5D5B38B131}" sibTransId="{0CDE3ECF-565E-4658-AE0A-B0D00466547E}"/>
    <dgm:cxn modelId="{CE0DB887-625B-43F6-B893-A9358E7BBB92}" type="presOf" srcId="{C7D78891-236F-4FFB-BD59-DE5F71DBDD8A}" destId="{CA76FB86-06C4-4EB9-AE7E-C97F0E21CFD8}" srcOrd="0" destOrd="0" presId="urn:microsoft.com/office/officeart/2005/8/layout/hChevron3"/>
    <dgm:cxn modelId="{3B070DE3-02C4-4B36-8F0D-4FAACC39491C}" srcId="{C022A045-F0F1-4212-9FE8-754235DD9812}" destId="{0DEC9FAE-B71C-4323-9635-7E79177E8ADC}" srcOrd="2" destOrd="0" parTransId="{87D62B7C-23D3-4B29-998F-0D999FE03FBD}" sibTransId="{D5047D7C-80B3-4B2F-9B20-278976F7D91A}"/>
    <dgm:cxn modelId="{00305FBB-B8B5-4AAD-942E-C0B3BE5AEB73}" type="presOf" srcId="{FB1AFC20-5E4B-49EE-AE9E-B6E455CE2F7F}" destId="{618A71AA-A518-4ADB-92F4-970688C5B295}" srcOrd="0" destOrd="0" presId="urn:microsoft.com/office/officeart/2005/8/layout/hChevron3"/>
    <dgm:cxn modelId="{F5768B91-860C-4AAA-A7C3-E472716F9E17}" type="presOf" srcId="{0DEC9FAE-B71C-4323-9635-7E79177E8ADC}" destId="{62364550-980B-4F91-B84E-F3617A61D8A6}" srcOrd="0" destOrd="0" presId="urn:microsoft.com/office/officeart/2005/8/layout/hChevron3"/>
    <dgm:cxn modelId="{D6BC02BD-FC50-4DB0-AC29-754CF13D447C}" srcId="{C022A045-F0F1-4212-9FE8-754235DD9812}" destId="{FB1AFC20-5E4B-49EE-AE9E-B6E455CE2F7F}" srcOrd="1" destOrd="0" parTransId="{BE9CBD29-E44F-4E08-82FA-498C250E58E6}" sibTransId="{6C451B9B-D56E-41E7-B6C6-C019ED36C668}"/>
    <dgm:cxn modelId="{FF56319D-6AD3-4D36-8FA8-34C66F075819}" srcId="{C022A045-F0F1-4212-9FE8-754235DD9812}" destId="{5BFC84E4-210E-4C74-B564-AA2B5FAB9F00}" srcOrd="0" destOrd="0" parTransId="{00921539-BE16-4DFA-907E-021671FA48E3}" sibTransId="{1910FE18-23E0-4799-BF08-84AA86696F77}"/>
    <dgm:cxn modelId="{8316879C-2061-43AB-BD7A-E28784ED3728}" type="presParOf" srcId="{62E1FF6E-EDE1-4D2C-8FA2-9E2B377352EE}" destId="{4B88DE30-BE02-4394-81AD-64C14A4AE0BC}" srcOrd="0" destOrd="0" presId="urn:microsoft.com/office/officeart/2005/8/layout/hChevron3"/>
    <dgm:cxn modelId="{69F6F77C-AFA6-4737-83C1-863C2FBA6453}" type="presParOf" srcId="{62E1FF6E-EDE1-4D2C-8FA2-9E2B377352EE}" destId="{8DAAF6E5-50EB-46A5-985A-B74F294AE309}" srcOrd="1" destOrd="0" presId="urn:microsoft.com/office/officeart/2005/8/layout/hChevron3"/>
    <dgm:cxn modelId="{9C6C7392-F778-46F3-9F9D-62D06D4BA5BF}" type="presParOf" srcId="{62E1FF6E-EDE1-4D2C-8FA2-9E2B377352EE}" destId="{618A71AA-A518-4ADB-92F4-970688C5B295}" srcOrd="2" destOrd="0" presId="urn:microsoft.com/office/officeart/2005/8/layout/hChevron3"/>
    <dgm:cxn modelId="{B12E3EDB-5928-40FD-87E0-D85C48EE7B25}" type="presParOf" srcId="{62E1FF6E-EDE1-4D2C-8FA2-9E2B377352EE}" destId="{FFB279EB-675A-45A0-9635-0F17D8DCFD2D}" srcOrd="3" destOrd="0" presId="urn:microsoft.com/office/officeart/2005/8/layout/hChevron3"/>
    <dgm:cxn modelId="{BF0D9394-1010-482A-9E46-1F4F63F123BC}" type="presParOf" srcId="{62E1FF6E-EDE1-4D2C-8FA2-9E2B377352EE}" destId="{62364550-980B-4F91-B84E-F3617A61D8A6}" srcOrd="4" destOrd="0" presId="urn:microsoft.com/office/officeart/2005/8/layout/hChevron3"/>
    <dgm:cxn modelId="{89E8B3D1-A0FF-47B2-8BDF-27FA8FE552D1}" type="presParOf" srcId="{62E1FF6E-EDE1-4D2C-8FA2-9E2B377352EE}" destId="{BF59BAF2-6150-44FA-821E-E33168CBA027}" srcOrd="5" destOrd="0" presId="urn:microsoft.com/office/officeart/2005/8/layout/hChevron3"/>
    <dgm:cxn modelId="{717EAE78-4FC1-4778-8C8A-94F19F9AEFF6}" type="presParOf" srcId="{62E1FF6E-EDE1-4D2C-8FA2-9E2B377352EE}" destId="{CA76FB86-06C4-4EB9-AE7E-C97F0E21CFD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DE30-BE02-4394-81AD-64C14A4AE0BC}">
      <dsp:nvSpPr>
        <dsp:cNvPr id="0" name=""/>
        <dsp:cNvSpPr/>
      </dsp:nvSpPr>
      <dsp:spPr>
        <a:xfrm>
          <a:off x="2407" y="1815650"/>
          <a:ext cx="2415248" cy="966099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sp:txBody>
      <dsp:txXfrm>
        <a:off x="2407" y="1815650"/>
        <a:ext cx="2173723" cy="966099"/>
      </dsp:txXfrm>
    </dsp:sp>
    <dsp:sp modelId="{618A71AA-A518-4ADB-92F4-970688C5B295}">
      <dsp:nvSpPr>
        <dsp:cNvPr id="0" name=""/>
        <dsp:cNvSpPr/>
      </dsp:nvSpPr>
      <dsp:spPr>
        <a:xfrm>
          <a:off x="1934606" y="1815650"/>
          <a:ext cx="2415248" cy="966099"/>
        </a:xfrm>
        <a:prstGeom prst="chevron">
          <a:avLst/>
        </a:prstGeom>
        <a:solidFill>
          <a:schemeClr val="accent1">
            <a:shade val="50000"/>
            <a:hueOff val="104739"/>
            <a:satOff val="-1999"/>
            <a:lumOff val="20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User Acceptance Test 1, 2</a:t>
          </a:r>
        </a:p>
      </dsp:txBody>
      <dsp:txXfrm>
        <a:off x="2417656" y="1815650"/>
        <a:ext cx="1449149" cy="966099"/>
      </dsp:txXfrm>
    </dsp:sp>
    <dsp:sp modelId="{62364550-980B-4F91-B84E-F3617A61D8A6}">
      <dsp:nvSpPr>
        <dsp:cNvPr id="0" name=""/>
        <dsp:cNvSpPr/>
      </dsp:nvSpPr>
      <dsp:spPr>
        <a:xfrm>
          <a:off x="3866805" y="1815650"/>
          <a:ext cx="2415248" cy="966099"/>
        </a:xfrm>
        <a:prstGeom prst="chevron">
          <a:avLst/>
        </a:prstGeom>
        <a:solidFill>
          <a:schemeClr val="accent1">
            <a:shade val="50000"/>
            <a:hueOff val="209478"/>
            <a:satOff val="-3997"/>
            <a:lumOff val="408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Pilot Groups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1 and 2</a:t>
          </a:r>
        </a:p>
      </dsp:txBody>
      <dsp:txXfrm>
        <a:off x="4349855" y="1815650"/>
        <a:ext cx="1449149" cy="966099"/>
      </dsp:txXfrm>
    </dsp:sp>
    <dsp:sp modelId="{CA76FB86-06C4-4EB9-AE7E-C97F0E21CFD8}">
      <dsp:nvSpPr>
        <dsp:cNvPr id="0" name=""/>
        <dsp:cNvSpPr/>
      </dsp:nvSpPr>
      <dsp:spPr>
        <a:xfrm>
          <a:off x="5799004" y="1815650"/>
          <a:ext cx="2415248" cy="966099"/>
        </a:xfrm>
        <a:prstGeom prst="chevron">
          <a:avLst/>
        </a:prstGeom>
        <a:solidFill>
          <a:schemeClr val="accent1">
            <a:shade val="50000"/>
            <a:hueOff val="104739"/>
            <a:satOff val="-1999"/>
            <a:lumOff val="20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System Roll Out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1, 2, </a:t>
          </a: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3, …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2054" y="1815650"/>
        <a:ext cx="1449149" cy="966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8026" y="3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/>
          <a:lstStyle>
            <a:lvl1pPr algn="r">
              <a:defRPr sz="1200"/>
            </a:lvl1pPr>
          </a:lstStyle>
          <a:p>
            <a:fld id="{C5665B36-4B68-4038-B04C-4259637837E9}" type="datetimeFigureOut">
              <a:rPr lang="en-US" smtClean="0"/>
              <a:pPr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757621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8026" y="8757621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 anchor="b"/>
          <a:lstStyle>
            <a:lvl1pPr algn="r">
              <a:defRPr sz="1200"/>
            </a:lvl1pPr>
          </a:lstStyle>
          <a:p>
            <a:fld id="{D13542EC-0850-4146-A731-B7F0AE82D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1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8026" y="3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/>
          <a:lstStyle>
            <a:lvl1pPr algn="r">
              <a:defRPr sz="1200"/>
            </a:lvl1pPr>
          </a:lstStyle>
          <a:p>
            <a:pPr>
              <a:defRPr/>
            </a:pPr>
            <a:fld id="{B899B9D9-9514-4BB5-BD1B-84C8C666A399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3738"/>
            <a:ext cx="4608512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9" tIns="46224" rIns="92449" bIns="462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7" y="4379602"/>
            <a:ext cx="5546731" cy="4149090"/>
          </a:xfrm>
          <a:prstGeom prst="rect">
            <a:avLst/>
          </a:prstGeom>
        </p:spPr>
        <p:txBody>
          <a:bodyPr vert="horz" lIns="92449" tIns="46224" rIns="92449" bIns="462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757621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8026" y="8757621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 anchor="b"/>
          <a:lstStyle>
            <a:lvl1pPr algn="r">
              <a:defRPr sz="1200"/>
            </a:lvl1pPr>
          </a:lstStyle>
          <a:p>
            <a:pPr>
              <a:defRPr/>
            </a:pPr>
            <a:fld id="{6DD86180-870F-4C4E-80A9-4C1C75E40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</a:t>
            </a:r>
            <a:r>
              <a:rPr lang="en-US" baseline="0" dirty="0" smtClean="0"/>
              <a:t> – Introduction and Kick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6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77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36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10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1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15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Debbie Flotteron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8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98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don’t see the Need Help button contact</a:t>
            </a:r>
            <a:r>
              <a:rPr lang="en-US" baseline="0" dirty="0" smtClean="0"/>
              <a:t> the IT helpdesk at 275-2000 </a:t>
            </a:r>
            <a:r>
              <a:rPr lang="en-US" baseline="0" smtClean="0"/>
              <a:t>or Univithelp@Rochester.edu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55B5-ACEF-4A83-85BF-A735064E05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55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5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    Note:  If we do not have time to address questions submitted, they will be summarized and posted to the UR Procurement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69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57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06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55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75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09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74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06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5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6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 Tietjen and Liz Milavec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2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 Sadoff-Herrick   Are we sure we want to include the P2P Video?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 Sadoff-Herrick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1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1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3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1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14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r2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3200400" y="5257800"/>
            <a:ext cx="59436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76400"/>
            <a:ext cx="7772400" cy="731520"/>
          </a:xfr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514600"/>
            <a:ext cx="7772400" cy="584775"/>
          </a:xfrm>
        </p:spPr>
        <p:txBody>
          <a:bodyPr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581400"/>
            <a:ext cx="1828800" cy="381000"/>
          </a:xfr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65327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6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5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7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27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7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22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3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4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financials/training/training-materia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financials/training/training-material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/p2p-project-team-only/resources-2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rochester.edu/adminfinance/urprocuremen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service.rochester.edu/procuement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/frequently-asked-ques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URProcurement@rochester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.rochester.edu/procureme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RProcurement@Rochester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221601"/>
            <a:ext cx="7772400" cy="73152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Procure to Pay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2057400"/>
            <a:ext cx="7772400" cy="1668149"/>
          </a:xfrm>
        </p:spPr>
        <p:txBody>
          <a:bodyPr/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Demo Days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June, 2019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054989"/>
            <a:ext cx="477160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123059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Tips and Tricks – Reconciling Your FAO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491" y="1385867"/>
            <a:ext cx="8015217" cy="4710133"/>
          </a:xfrm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Objectives for reconciling your FAO:</a:t>
            </a: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Review transactions to ensure that they are valid and expected</a:t>
            </a: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Review for incorrect transaction posting</a:t>
            </a: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Verify that you are at or below the FAO budget</a:t>
            </a: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Verify especially any P2P transactions that are under the minimum threshold that don’t require approvals:</a:t>
            </a:r>
          </a:p>
          <a:p>
            <a:pPr lvl="1" fontAlgn="ctr"/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$500 for most companies</a:t>
            </a:r>
          </a:p>
          <a:p>
            <a:pPr lvl="1" fontAlgn="ctr"/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$1,500 for grant transactions</a:t>
            </a:r>
          </a:p>
          <a:p>
            <a:pPr fontAlgn="ctr"/>
            <a:endParaRPr lang="en-US" sz="2800" dirty="0" smtClean="0">
              <a:solidFill>
                <a:schemeClr val="tx2"/>
              </a:solidFill>
            </a:endParaRPr>
          </a:p>
          <a:p>
            <a:pPr fontAlgn="ctr"/>
            <a:endParaRPr lang="en-US" sz="2800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28600" y="12192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477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123059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Tips and Tricks – Report Types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744" y="1219200"/>
            <a:ext cx="8015217" cy="4876800"/>
          </a:xfrm>
        </p:spPr>
        <p:txBody>
          <a:bodyPr>
            <a:noAutofit/>
          </a:bodyPr>
          <a:lstStyle/>
          <a:p>
            <a:pPr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Two types of reports are necessary to verify that transactions that have been posted to the FAO are valid:</a:t>
            </a:r>
          </a:p>
          <a:p>
            <a:pPr lvl="1"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Budget to Actual Report – compare actual transactions posted against the budgeted amount</a:t>
            </a:r>
          </a:p>
          <a:p>
            <a:pPr lvl="1"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Transaction Detail Report – list of all transactions that were posted against the FAO</a:t>
            </a:r>
          </a:p>
          <a:p>
            <a:pPr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Reports vary based on capabilities of the report:</a:t>
            </a:r>
          </a:p>
          <a:p>
            <a:pPr lvl="1"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Drillable – allows the user to drill further into detail</a:t>
            </a:r>
          </a:p>
          <a:p>
            <a:pPr lvl="1"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Printable – fits on an 8.5x11’ landscape paper.  Minimal columns</a:t>
            </a:r>
          </a:p>
          <a:p>
            <a:pPr lvl="1"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Scheduled – allows you to schedule the report with out to either pdf or Excel format</a:t>
            </a:r>
          </a:p>
          <a:p>
            <a:pPr fontAlgn="ctr"/>
            <a:r>
              <a:rPr lang="en-US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Based on the type of FAO, there are different reports for each of the above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28600" y="12192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1961" y="6477000"/>
            <a:ext cx="7520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109632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Tips and Tricks:</a:t>
            </a:r>
            <a:b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Budget to Actual Reports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744" y="1219201"/>
            <a:ext cx="8015217" cy="990600"/>
          </a:xfrm>
        </p:spPr>
        <p:txBody>
          <a:bodyPr>
            <a:noAutofit/>
          </a:bodyPr>
          <a:lstStyle/>
          <a:p>
            <a:pPr fontAlgn="ctr"/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Based on report capabilities, here are the primary reports for a budget to actual comparison:</a:t>
            </a:r>
            <a:endParaRPr lang="en-US" sz="1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1" fontAlgn="ctr"/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28600" y="12192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18053"/>
              </p:ext>
            </p:extLst>
          </p:nvPr>
        </p:nvGraphicFramePr>
        <p:xfrm>
          <a:off x="376744" y="2224178"/>
          <a:ext cx="8015216" cy="307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3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0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FAO Type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Drillable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Printable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Scheduled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Grant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URF0840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N/A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URF0987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Project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URF0916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URF0976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URF0991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All Other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URF0902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URF0941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URF0989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5318545"/>
            <a:ext cx="8015217" cy="990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ctr"/>
            <a:r>
              <a:rPr lang="en-US" sz="2400" kern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Quick Reference Cards available via the following link:</a:t>
            </a:r>
            <a:endParaRPr lang="en-US" sz="1400" kern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7150" indent="0" fontAlgn="ctr">
              <a:buNone/>
            </a:pPr>
            <a:r>
              <a:rPr lang="en-US" sz="1600" b="1" kern="0" dirty="0">
                <a:latin typeface="Arial Narrow" panose="020B0606020202030204" pitchFamily="34" charset="0"/>
                <a:hlinkClick r:id="rId3"/>
              </a:rPr>
              <a:t>https://www.rochester.edu/adminfinance/urfinancials/training/training-materials/</a:t>
            </a:r>
            <a:endParaRPr lang="en-US" sz="1600" b="1" kern="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6477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12305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Tips and Tricks:</a:t>
            </a:r>
            <a:b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Budget to Actual Reports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491" y="1385867"/>
            <a:ext cx="8015217" cy="4633933"/>
          </a:xfrm>
        </p:spPr>
        <p:txBody>
          <a:bodyPr>
            <a:noAutofit/>
          </a:bodyPr>
          <a:lstStyle/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Per each Revenue or Spend Category, verify that you are at or below the FAO budget</a:t>
            </a:r>
          </a:p>
          <a:p>
            <a:pPr fontAlgn="ctr"/>
            <a:endParaRPr lang="en-U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For the drillable reports, drill down into the actual transaction details and verify that all transactions are valid</a:t>
            </a:r>
          </a:p>
          <a:p>
            <a:pPr fontAlgn="ctr"/>
            <a:endParaRPr lang="en-U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If correcting entries are needed, please contact your divisional finance office for instructions</a:t>
            </a:r>
          </a:p>
          <a:p>
            <a:pPr fontAlgn="ctr"/>
            <a:endParaRPr lang="en-US" sz="2800" dirty="0" smtClean="0">
              <a:solidFill>
                <a:schemeClr val="tx2"/>
              </a:solidFill>
            </a:endParaRPr>
          </a:p>
          <a:p>
            <a:pPr fontAlgn="ctr"/>
            <a:endParaRPr lang="en-US" sz="2800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28600" y="12192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1961" y="6477000"/>
            <a:ext cx="75203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109632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Tips and Tricks:</a:t>
            </a:r>
            <a:b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Transaction Detail Reports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744" y="1219201"/>
            <a:ext cx="8015217" cy="990600"/>
          </a:xfrm>
        </p:spPr>
        <p:txBody>
          <a:bodyPr>
            <a:noAutofit/>
          </a:bodyPr>
          <a:lstStyle/>
          <a:p>
            <a:pPr fontAlgn="ctr"/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Based on report capabilities, here are the primary reports for transaction detail listing:</a:t>
            </a:r>
            <a:endParaRPr lang="en-US" sz="1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lvl="1" fontAlgn="ctr"/>
            <a:endParaRPr lang="en-US" sz="2000" b="1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28600" y="12192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02703"/>
              </p:ext>
            </p:extLst>
          </p:nvPr>
        </p:nvGraphicFramePr>
        <p:xfrm>
          <a:off x="376744" y="2224178"/>
          <a:ext cx="8015216" cy="307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3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0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FAO Type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Drillable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Printable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Scheduled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Grant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URF0398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URF0400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URF0943G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N/A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Project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URF0398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URF0400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URF0943A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URF0943B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URF0985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All Other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URF0398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URF0400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URF0943A</a:t>
                      </a:r>
                    </a:p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URF0943B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URF0985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5318545"/>
            <a:ext cx="8015217" cy="990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12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fontAlgn="ctr"/>
            <a:r>
              <a:rPr lang="en-US" sz="2400" kern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Quick Reference Cards available via the following link:</a:t>
            </a:r>
            <a:endParaRPr lang="en-US" sz="1400" kern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7150" indent="0" fontAlgn="ctr">
              <a:buNone/>
            </a:pPr>
            <a:r>
              <a:rPr lang="en-US" sz="1600" b="1" kern="0" dirty="0">
                <a:latin typeface="Arial Narrow" panose="020B0606020202030204" pitchFamily="34" charset="0"/>
                <a:hlinkClick r:id="rId3"/>
              </a:rPr>
              <a:t>https://www.rochester.edu/adminfinance/urfinancials/training/training-materials/</a:t>
            </a:r>
            <a:endParaRPr lang="en-US" sz="1600" b="1" kern="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3098" y="152400"/>
            <a:ext cx="7948863" cy="12305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Tips and Tricks:</a:t>
            </a:r>
            <a:b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Transaction Detail Reports</a:t>
            </a:r>
            <a:endParaRPr lang="en-US" sz="3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491" y="1385867"/>
            <a:ext cx="8015217" cy="4481533"/>
          </a:xfrm>
        </p:spPr>
        <p:txBody>
          <a:bodyPr>
            <a:noAutofit/>
          </a:bodyPr>
          <a:lstStyle/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Review each transaction to ensure it is valid for the FAO</a:t>
            </a:r>
          </a:p>
          <a:p>
            <a:pPr fontAlgn="ctr"/>
            <a:endParaRPr lang="en-U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For the drillable reports, drill down into the actual transaction details, review any memo fields, etc. to verify that all transactions are valid</a:t>
            </a:r>
          </a:p>
          <a:p>
            <a:pPr fontAlgn="ctr"/>
            <a:endParaRPr lang="en-U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fontAlgn="ctr"/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If correcting entries are needed, please contact your divisional finance office for instructions</a:t>
            </a:r>
          </a:p>
          <a:p>
            <a:pPr fontAlgn="ctr"/>
            <a:endParaRPr lang="en-US" sz="2800" dirty="0" smtClean="0">
              <a:solidFill>
                <a:schemeClr val="tx2"/>
              </a:solidFill>
            </a:endParaRPr>
          </a:p>
          <a:p>
            <a:pPr fontAlgn="ctr"/>
            <a:endParaRPr lang="en-US" sz="2800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228600" y="12192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CADC5E-A4DC-4428-AC5D-2BEE41724F4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610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200" kern="0" dirty="0" smtClean="0">
                <a:latin typeface="Arial Narrow" panose="020B0606020202030204" pitchFamily="34" charset="0"/>
              </a:rPr>
              <a:t>P2P Demonstration – FAO (Ledger) Reconciliation</a:t>
            </a:r>
            <a:endParaRPr lang="en-US" sz="3200" kern="0" dirty="0"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62595-EA44-4019-AA11-137355828CF8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057400"/>
            <a:ext cx="2805112" cy="289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6782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539" y="152400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Roll Out – High Level Schedule</a:t>
            </a:r>
            <a:endParaRPr lang="en-US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10717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Completed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SHIP (011), Warner (024), SON (060), MAG (070), Univ. Gen’l (080), EIOH (092)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Roll </a:t>
            </a: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Out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1: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July 15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 -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AS&amp;E (020, 021, 022)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July 29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 – Complete Simon (023) and ESM (030)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August 12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 – Start SMD (040)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2 – September 16</a:t>
            </a:r>
            <a:r>
              <a:rPr lang="en-US" sz="2200" baseline="30000" dirty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3 – November 18</a:t>
            </a:r>
            <a:r>
              <a:rPr lang="en-US" sz="2200" baseline="30000" dirty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Some SMD, SMH/MFG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4 – January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20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SMH/MFG/HSD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5 – March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16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SMH/MFG/HSD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Any remaining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19515156">
            <a:off x="4258755" y="3207760"/>
            <a:ext cx="437506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Draft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3793" y="6380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9600" y="1447800"/>
            <a:ext cx="4172726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3"/>
              </a:rPr>
              <a:t>UR Procurement Website</a:t>
            </a:r>
          </a:p>
          <a:p>
            <a:pPr lvl="1"/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4"/>
              </a:rPr>
              <a:t>https://www.rochester.edu/adminfinance/urprocurement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/</a:t>
            </a:r>
          </a:p>
          <a:p>
            <a:pPr lvl="1"/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lvl="1"/>
            <a:endParaRPr lang="en-US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      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902" y="432159"/>
            <a:ext cx="6137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908494" y="1207351"/>
            <a:ext cx="6012153" cy="11119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483" y="128311"/>
            <a:ext cx="2513687" cy="1377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783" y="1780289"/>
            <a:ext cx="2047636" cy="3813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421" y="2459176"/>
            <a:ext cx="1861148" cy="3182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152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516" y="1246508"/>
            <a:ext cx="406049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P2P Service Center </a:t>
            </a:r>
          </a:p>
          <a:p>
            <a:r>
              <a:rPr lang="en-US" dirty="0" smtClean="0"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://service.rochester.edu/procuement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Log </a:t>
            </a:r>
            <a:r>
              <a:rPr lang="en-US" dirty="0">
                <a:latin typeface="Arial Narrow" panose="020B0606020202030204" pitchFamily="34" charset="0"/>
              </a:rPr>
              <a:t>in with your Domain Name, </a:t>
            </a:r>
            <a:r>
              <a:rPr lang="en-US" dirty="0"/>
              <a:t>choose domain.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07" y="2544869"/>
            <a:ext cx="2772086" cy="32860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763" y="332868"/>
            <a:ext cx="6137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Resources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cont’d</a:t>
            </a:r>
            <a:endParaRPr lang="en-US" sz="4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76949" y="1054148"/>
            <a:ext cx="6012153" cy="11119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1071" y="1712848"/>
            <a:ext cx="38342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  <a:cs typeface="Arial" panose="020B0604020202020204" pitchFamily="34" charset="0"/>
              </a:rPr>
              <a:t>WalkMe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Need Help? </a:t>
            </a:r>
            <a:r>
              <a:rPr lang="en-US" dirty="0"/>
              <a:t>f</a:t>
            </a:r>
            <a:r>
              <a:rPr lang="en-US" dirty="0" smtClean="0"/>
              <a:t>or step-by-step on-screen help.</a:t>
            </a:r>
          </a:p>
          <a:p>
            <a:r>
              <a:rPr lang="en-US" i="1" dirty="0" smtClean="0"/>
              <a:t>Smart Tips </a:t>
            </a:r>
            <a:r>
              <a:rPr lang="en-US" dirty="0" smtClean="0"/>
              <a:t>are also available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339" y="2920179"/>
            <a:ext cx="4389777" cy="896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134" y="3923275"/>
            <a:ext cx="2461445" cy="2239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544" y="308770"/>
            <a:ext cx="2367572" cy="1297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228" y="2219706"/>
            <a:ext cx="185629" cy="152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10600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Are You On the Zoom?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91860" y="1192539"/>
            <a:ext cx="8229600" cy="815322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marL="117475"/>
            <a:r>
              <a:rPr lang="en-US" kern="0" dirty="0" smtClean="0">
                <a:latin typeface="Arial Narrow" panose="020B0606020202030204" pitchFamily="34" charset="0"/>
              </a:rPr>
              <a:t>Information for Zoom Participants</a:t>
            </a:r>
            <a:endParaRPr lang="en-US" kern="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9058" y="2667000"/>
            <a:ext cx="8229600" cy="24006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b="1" i="1" dirty="0" smtClean="0">
                <a:latin typeface="Arial Narrow" panose="020B0606020202030204" pitchFamily="34" charset="0"/>
              </a:rPr>
              <a:t>For those joining the Zoom: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1)    Phones will be muted.  Due to the volume of content to be shared, we may not have time for questions.</a:t>
            </a:r>
          </a:p>
          <a:p>
            <a:endParaRPr lang="en-US" sz="1600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arenR" startAt="2"/>
            </a:pPr>
            <a:r>
              <a:rPr lang="en-US" sz="1600" dirty="0" smtClean="0">
                <a:latin typeface="Arial Narrow" panose="020B0606020202030204" pitchFamily="34" charset="0"/>
              </a:rPr>
              <a:t>Send your questions to URProcurement@Rochester.edu   They will be summarized and posted to the UR Procurement Website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3)    P2P Frequently Asked Questions can also be found on the </a:t>
            </a:r>
            <a:r>
              <a:rPr lang="en-US" sz="1600" dirty="0" smtClean="0">
                <a:latin typeface="Arial Narrow" panose="020B0606020202030204" pitchFamily="34" charset="0"/>
                <a:hlinkClick r:id="rId3"/>
              </a:rPr>
              <a:t>UR Procurement Website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9851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32" y="1219200"/>
            <a:ext cx="4613184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Tips &amp; Tricks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738" y="1216801"/>
            <a:ext cx="4213948" cy="259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84113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39" y="377295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P2P Training Options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51223"/>
            <a:ext cx="8153402" cy="540301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Required </a:t>
            </a:r>
            <a:r>
              <a:rPr lang="en-US" sz="2400" dirty="0">
                <a:latin typeface="Arial Narrow" panose="020B0606020202030204" pitchFamily="34" charset="0"/>
              </a:rPr>
              <a:t>Online training mini-courses available in MyPath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Offering monthly classroom instructor led monthly training option for: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Requisitioner 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Supplier Invoice Requester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Job </a:t>
            </a:r>
            <a:r>
              <a:rPr lang="en-US" sz="2400" dirty="0">
                <a:latin typeface="Arial Narrow" panose="020B0606020202030204" pitchFamily="34" charset="0"/>
              </a:rPr>
              <a:t>Aids, Quick Reference Cards, Video Snippets, Newsletters, Etc.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Daily </a:t>
            </a:r>
            <a:r>
              <a:rPr lang="en-US" sz="2400" dirty="0">
                <a:latin typeface="Arial Narrow" panose="020B0606020202030204" pitchFamily="34" charset="0"/>
              </a:rPr>
              <a:t>post go-live calls include a Tips and Trick Training </a:t>
            </a:r>
            <a:r>
              <a:rPr lang="en-US" sz="2400" dirty="0" smtClean="0">
                <a:latin typeface="Arial Narrow" panose="020B0606020202030204" pitchFamily="34" charset="0"/>
              </a:rPr>
              <a:t>Topic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4BFD92-2BCD-4E55-867A-D491DC1D8650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060" y="5105400"/>
            <a:ext cx="1277428" cy="111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8628" y="6454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45" y="279337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P2P Training  – MyPath Courses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53" y="1133066"/>
            <a:ext cx="8014955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MyPath training courses now available to everyone.  Search on P2P when in MyPath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0461"/>
            <a:ext cx="3657600" cy="28744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4BFD92-2BCD-4E55-867A-D491DC1D8650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5645" y="5029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P2P MyPath courses are available for all </a:t>
            </a:r>
            <a:r>
              <a:rPr lang="en-US" dirty="0" smtClean="0">
                <a:latin typeface="Arial Narrow" panose="020B0606020202030204" pitchFamily="34" charset="0"/>
              </a:rPr>
              <a:t>employees; </a:t>
            </a:r>
            <a:r>
              <a:rPr lang="en-US" dirty="0">
                <a:latin typeface="Arial Narrow" panose="020B0606020202030204" pitchFamily="34" charset="0"/>
              </a:rPr>
              <a:t>however, P2P team will continue to send email to targeted users as part of roll out schedule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1993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272" y="363666"/>
            <a:ext cx="8178325" cy="4953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Communications</a:t>
            </a: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179" y="1245268"/>
            <a:ext cx="8305800" cy="4953000"/>
          </a:xfrm>
        </p:spPr>
        <p:txBody>
          <a:bodyPr>
            <a:noAutofit/>
          </a:bodyPr>
          <a:lstStyle/>
          <a:p>
            <a:pPr hangingPunct="0"/>
            <a:endParaRPr lang="en-US" sz="1100" b="1" u="sng" dirty="0"/>
          </a:p>
          <a:p>
            <a:pPr hangingPunct="0"/>
            <a:endParaRPr lang="en-US" sz="1100" b="1" u="sng" dirty="0" smtClean="0"/>
          </a:p>
          <a:p>
            <a:pPr hangingPunct="0"/>
            <a:endParaRPr lang="en-US" sz="1100" b="1" u="sng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36" y="1146430"/>
            <a:ext cx="80009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Procure to Pay </a:t>
            </a:r>
            <a:r>
              <a:rPr lang="en-US" b="1" dirty="0" smtClean="0">
                <a:latin typeface="Arial Narrow" panose="020B0606020202030204" pitchFamily="34" charset="0"/>
              </a:rPr>
              <a:t>Website 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rochester.edu/</a:t>
            </a:r>
            <a:r>
              <a:rPr lang="en-US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adminfinance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urprocurement</a:t>
            </a:r>
            <a:endParaRPr lang="en-US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Reference Guides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Newsletters 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FAQs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Project Schedule and Status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Tips and Tricks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Video Snippets</a:t>
            </a:r>
            <a:endParaRPr lang="en-US" b="1" dirty="0" smtClean="0">
              <a:latin typeface="Arial Narrow" panose="020B0606020202030204" pitchFamily="34" charset="0"/>
            </a:endParaRPr>
          </a:p>
          <a:p>
            <a:endParaRPr lang="en-US" b="1" dirty="0" smtClean="0">
              <a:latin typeface="Arial Narrow" panose="020B0606020202030204" pitchFamily="34" charset="0"/>
            </a:endParaRPr>
          </a:p>
          <a:p>
            <a:endParaRPr lang="en-US" sz="1400" b="1" dirty="0" smtClean="0">
              <a:latin typeface="Arial Narrow" panose="020B0606020202030204" pitchFamily="34" charset="0"/>
            </a:endParaRPr>
          </a:p>
          <a:p>
            <a:endParaRPr lang="en-US" sz="1400" b="1" dirty="0" smtClean="0"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latin typeface="Arial Narrow" panose="020B0606020202030204" pitchFamily="34" charset="0"/>
              </a:rPr>
              <a:t>Monthly P2P Demo Days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   2 Sessions (Medical Center and Campus)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   Project Updates, Demo of system functionality</a:t>
            </a:r>
          </a:p>
          <a:p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32274" y="338059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76400"/>
            <a:ext cx="4657084" cy="3437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730" y="63767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Support Organization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Procure to Pay Customer Service Center is available to answer questions or provide assistance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UR 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Procurement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website:  rochester.edu/adminfinance/urprocurement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Service Center: 275-2012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Email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URProcurement@rochester.edu</a:t>
            </a: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Service Desk Requests: 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https://service.rochester.edu/procurement</a:t>
            </a: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System Access &amp;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Issues</a:t>
            </a: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Help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Desk: UnivIT: 275 - 2000,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UnivITHelp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@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rochester.edu</a:t>
            </a: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Help Desk URMC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275-3200, helpdesk_ISD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@ urmc.rochester.edu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0600" y="64642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Next Steps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Monthly Demo Day Meetings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</a:rPr>
              <a:t>Medical Center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</a:rPr>
              <a:t>River Campus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Visit the P2P Website </a:t>
            </a:r>
            <a:r>
              <a:rPr lang="en-US" sz="2000" dirty="0" smtClean="0">
                <a:latin typeface="Arial Narrow" panose="020B0606020202030204" pitchFamily="34" charset="0"/>
                <a:hlinkClick r:id="rId3"/>
              </a:rPr>
              <a:t>UR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Procurement </a:t>
            </a:r>
            <a:r>
              <a:rPr lang="en-US" sz="2000" dirty="0" smtClean="0">
                <a:latin typeface="Arial Narrow" panose="020B0606020202030204" pitchFamily="34" charset="0"/>
                <a:hlinkClick r:id="rId3"/>
              </a:rPr>
              <a:t>Website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Questions</a:t>
            </a:r>
            <a:r>
              <a:rPr lang="en-US" sz="2000" dirty="0">
                <a:latin typeface="Arial Narrow" panose="020B0606020202030204" pitchFamily="34" charset="0"/>
              </a:rPr>
              <a:t>? Please reach out to</a:t>
            </a:r>
            <a:r>
              <a:rPr lang="en-US" sz="20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+mn-cs"/>
                <a:hlinkClick r:id="rId4"/>
              </a:rPr>
              <a:t>URProcurement@Rochester.edu</a:t>
            </a:r>
            <a:endParaRPr lang="en-US" sz="2000" dirty="0" smtClean="0">
              <a:latin typeface="Arial Narrow" panose="020B0606020202030204" pitchFamily="34" charset="0"/>
              <a:cs typeface="+mn-cs"/>
            </a:endParaRPr>
          </a:p>
          <a:p>
            <a:pPr lvl="1"/>
            <a:endParaRPr lang="en-US" sz="2000" dirty="0">
              <a:latin typeface="Arial Narrow" panose="020B0606020202030204" pitchFamily="34" charset="0"/>
              <a:cs typeface="+mn-cs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Future Demo Day Topics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July: P2P Alternatives to Blanket Orders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/>
            <a:endParaRPr lang="en-US" sz="1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9483" y="63984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Appendix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9483" y="63984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MyPath Training Curriculum - Required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34094"/>
              </p:ext>
            </p:extLst>
          </p:nvPr>
        </p:nvGraphicFramePr>
        <p:xfrm>
          <a:off x="567976" y="1572766"/>
          <a:ext cx="8045523" cy="343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92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Required Module(s)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(minutes)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27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Initiator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Requisitioner</a:t>
                      </a:r>
                    </a:p>
                    <a:p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(Blue </a:t>
                      </a:r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312 Reqs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SIR Requestor</a:t>
                      </a:r>
                    </a:p>
                    <a:p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(F4 Payments)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Buying and Paying Guide Overview </a:t>
                      </a: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UR Procurement Basic Navigation </a:t>
                      </a: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Create Requisition Overview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Marketplace Overview </a:t>
                      </a:r>
                      <a:endParaRPr lang="en-US" sz="2000" dirty="0" smtClean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Supplier Invoice Request (SIR) Overview </a:t>
                      </a:r>
                      <a:endParaRPr lang="en-US" sz="20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en-US" sz="2000" dirty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endParaRPr lang="en-US" sz="2000" dirty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70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Approver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</a:t>
                      </a:r>
                      <a:r>
                        <a:rPr lang="en-US" sz="2000" baseline="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 UR Procurement Basic Navigation</a:t>
                      </a: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UR Procurement Approver Overview 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3434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Instructor Led </a:t>
            </a:r>
            <a:r>
              <a:rPr lang="en-US" sz="3600" dirty="0">
                <a:latin typeface="Arial Narrow" panose="020B0606020202030204" pitchFamily="34" charset="0"/>
              </a:rPr>
              <a:t>Training </a:t>
            </a:r>
            <a:r>
              <a:rPr lang="en-US" sz="3600" dirty="0" smtClean="0">
                <a:latin typeface="Arial Narrow" panose="020B0606020202030204" pitchFamily="34" charset="0"/>
              </a:rPr>
              <a:t>(Optional)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75011" y="1044677"/>
            <a:ext cx="8229600" cy="5105400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41139"/>
              </p:ext>
            </p:extLst>
          </p:nvPr>
        </p:nvGraphicFramePr>
        <p:xfrm>
          <a:off x="478396" y="1219200"/>
          <a:ext cx="8400738" cy="301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Create Requisition (312) and Marketplace (SOLO) Class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classroom training provides an overview of the procure to pay (P2P) process and the UR Procurement system (Workday). Get hands-on practice entering requisitions for goods and services as well as ordering from the Marketplace (previously SOLO). 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2.5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hours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Supplier Invoice Request (F4 Payment Request Form) Class</a:t>
                      </a: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classroom training provides an overview of the Supplier Invoice Request process in the UR Procurement system (Workday). Get hands-on practice entering SIRs.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minutes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8561" y="63786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90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Enhanced MyPath Training 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75011" y="1044677"/>
            <a:ext cx="8229600" cy="5105400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2669"/>
              </p:ext>
            </p:extLst>
          </p:nvPr>
        </p:nvGraphicFramePr>
        <p:xfrm>
          <a:off x="478396" y="1219200"/>
          <a:ext cx="8400738" cy="291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Reporting – Optional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training provides an overview of the reporting capabilities in the UR Procurement System. Register for the class in MyPath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20 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36615"/>
                  </a:ext>
                </a:extLst>
              </a:tr>
              <a:tr h="120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Invoice Match Exception Class – 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Required for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Requisitioners</a:t>
                      </a:r>
                      <a:endParaRPr lang="en-US" sz="1600" b="0" i="0" u="none" strike="noStrike" kern="1200" baseline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training provides an overview of the 3 way matching process between the Purchase Order (PO), Receipt, and Invoice and a demonstration of resolving invoice match exceptions.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20 minutes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77105"/>
            <a:ext cx="1905000" cy="1666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58561" y="638011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8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016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Topics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33400" y="1002247"/>
            <a:ext cx="8381084" cy="537478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Project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P2P Status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FAO (Ledger) Reconciliation</a:t>
            </a: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Demonstration</a:t>
            </a:r>
            <a:r>
              <a:rPr lang="en-US" sz="2800" dirty="0">
                <a:latin typeface="Arial Narrow" panose="020B0606020202030204" pitchFamily="34" charset="0"/>
              </a:rPr>
              <a:t>:  </a:t>
            </a:r>
            <a:r>
              <a:rPr lang="en-US" sz="2800" dirty="0" smtClean="0">
                <a:latin typeface="Arial Narrow" panose="020B0606020202030204" pitchFamily="34" charset="0"/>
              </a:rPr>
              <a:t>FAO (Ledger) Reconciliation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D</a:t>
            </a:r>
            <a:r>
              <a:rPr lang="en-US" sz="2800" dirty="0" smtClean="0">
                <a:latin typeface="Arial Narrow" panose="020B0606020202030204" pitchFamily="34" charset="0"/>
              </a:rPr>
              <a:t>raft </a:t>
            </a:r>
            <a:r>
              <a:rPr lang="en-US" sz="2800" dirty="0">
                <a:latin typeface="Arial Narrow" panose="020B0606020202030204" pitchFamily="34" charset="0"/>
              </a:rPr>
              <a:t>Roll Out </a:t>
            </a:r>
            <a:r>
              <a:rPr lang="en-US" sz="2800" dirty="0" smtClean="0">
                <a:latin typeface="Arial Narrow" panose="020B0606020202030204" pitchFamily="34" charset="0"/>
              </a:rPr>
              <a:t>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Resources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Training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Support Organization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Next Steps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798616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9" y="493816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9867" y="6395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1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4452" y="2438400"/>
            <a:ext cx="8292861" cy="3657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Transition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from paper-based to electronic transactions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full transparency and visibility into all P2P transactions from entry to payment (procure-to-pay!)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Streamline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entry and approval activities to enable better internal controls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Standardize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purchasing activity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Improve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cycle and approval times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Enable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data driven price negotiations and strategic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sourcing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A16F-83CA-4969-8869-DBC85572D055}"/>
              </a:ext>
            </a:extLst>
          </p:cNvPr>
          <p:cNvSpPr txBox="1">
            <a:spLocks/>
          </p:cNvSpPr>
          <p:nvPr/>
        </p:nvSpPr>
        <p:spPr bwMode="auto">
          <a:xfrm>
            <a:off x="475938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>
                <a:latin typeface="Arial Narrow" panose="020B0606020202030204" pitchFamily="34" charset="0"/>
              </a:rPr>
              <a:t>Procure to Pay Objectives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721B49-C320-4D13-9DD7-387DF8878553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960" y="416404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71626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86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1951175"/>
              </p:ext>
            </p:extLst>
          </p:nvPr>
        </p:nvGraphicFramePr>
        <p:xfrm>
          <a:off x="546339" y="-558801"/>
          <a:ext cx="8216661" cy="45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04" y="2743200"/>
            <a:ext cx="7958556" cy="3418942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June 11, 2018: Early Users - Workday </a:t>
            </a:r>
            <a:r>
              <a:rPr lang="en-US" sz="2100" dirty="0">
                <a:latin typeface="Arial Narrow" panose="020B0606020202030204" pitchFamily="34" charset="0"/>
                <a:cs typeface="Arial" panose="020B0604020202020204" pitchFamily="34" charset="0"/>
              </a:rPr>
              <a:t>for non-catalogue goods and services</a:t>
            </a:r>
          </a:p>
          <a:p>
            <a:pPr>
              <a:spcBef>
                <a:spcPts val="400"/>
              </a:spcBef>
            </a:pPr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November 19, 2018: Adds </a:t>
            </a:r>
            <a:r>
              <a:rPr lang="en-US" sz="2100" dirty="0">
                <a:latin typeface="Arial Narrow" panose="020B0606020202030204" pitchFamily="34" charset="0"/>
                <a:cs typeface="Arial" panose="020B0604020202020204" pitchFamily="34" charset="0"/>
              </a:rPr>
              <a:t>Marketplace (Jaggaer) for creating shopping carts for catalogue items and purchase order </a:t>
            </a:r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distribution (Amazon look and feel)</a:t>
            </a:r>
            <a:endParaRPr lang="en-US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February 18, 2019: Pilot 1 – Add additional departments/users, refine P2P design</a:t>
            </a: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April 15,  2019: Pilot 2 – Add additional departments/users, refine P2P design</a:t>
            </a: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June/July 2019: Start phased roll out to remaining departments and users</a:t>
            </a:r>
            <a:endParaRPr lang="en-US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12" y="2174846"/>
            <a:ext cx="783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33613" algn="l"/>
                <a:tab pos="4119563" algn="l"/>
                <a:tab pos="5891213" algn="l"/>
              </a:tabLst>
            </a:pPr>
            <a:r>
              <a:rPr lang="en-US" sz="1600" dirty="0"/>
              <a:t>Nov 2017 - May 2018	June - Dec 2018	Feb - </a:t>
            </a:r>
            <a:r>
              <a:rPr lang="en-US" sz="1600" dirty="0" smtClean="0"/>
              <a:t>June </a:t>
            </a:r>
            <a:r>
              <a:rPr lang="en-US" sz="1600" dirty="0"/>
              <a:t>2019	</a:t>
            </a:r>
            <a:r>
              <a:rPr lang="en-US" sz="1600" dirty="0" smtClean="0"/>
              <a:t>July </a:t>
            </a:r>
            <a:r>
              <a:rPr lang="en-US" sz="1600" dirty="0"/>
              <a:t>- Dec 2019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EBB80-72B5-468D-9B85-9D3E7D0F1C1C}"/>
              </a:ext>
            </a:extLst>
          </p:cNvPr>
          <p:cNvSpPr txBox="1">
            <a:spLocks/>
          </p:cNvSpPr>
          <p:nvPr/>
        </p:nvSpPr>
        <p:spPr bwMode="auto">
          <a:xfrm>
            <a:off x="475938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 smtClean="0">
                <a:latin typeface="Arial Narrow" panose="020B0606020202030204" pitchFamily="34" charset="0"/>
              </a:rPr>
              <a:t>P2P Project </a:t>
            </a:r>
            <a:r>
              <a:rPr lang="en-US" sz="3600" kern="0" dirty="0">
                <a:latin typeface="Arial Narrow" panose="020B0606020202030204" pitchFamily="34" charset="0"/>
              </a:rPr>
              <a:t>Phases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919815-7523-42EE-BACB-7178139DC1CA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000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71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dirty="0" smtClean="0">
                <a:latin typeface="Arial Narrow" panose="020B0606020202030204" pitchFamily="34" charset="0"/>
              </a:rPr>
              <a:t>Metrics to Date – Reqs. / SIRs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128" y="5100806"/>
            <a:ext cx="8682583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increase number of requisitions (1,500) and SIRs (1,500)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Cumulative Requisition Turn </a:t>
            </a:r>
            <a:r>
              <a:rPr lang="en-US" sz="2000" dirty="0"/>
              <a:t>A</a:t>
            </a:r>
            <a:r>
              <a:rPr lang="en-US" sz="2000" dirty="0" smtClean="0"/>
              <a:t>round </a:t>
            </a:r>
            <a:r>
              <a:rPr lang="en-US" sz="2000" dirty="0"/>
              <a:t>T</a:t>
            </a:r>
            <a:r>
              <a:rPr lang="en-US" sz="2000" dirty="0" smtClean="0"/>
              <a:t>ime at 2.6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Cumulative SIR Turn Around Time at 1.6 days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28" y="1219200"/>
            <a:ext cx="8682583" cy="35814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72200" y="2514600"/>
            <a:ext cx="1903562" cy="420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6258" y="64267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39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6F8E6A-F314-441F-A12C-0E1B18E20DD5}"/>
              </a:ext>
            </a:extLst>
          </p:cNvPr>
          <p:cNvSpPr txBox="1">
            <a:spLocks/>
          </p:cNvSpPr>
          <p:nvPr/>
        </p:nvSpPr>
        <p:spPr bwMode="auto">
          <a:xfrm>
            <a:off x="460375" y="423439"/>
            <a:ext cx="8376172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 smtClean="0">
                <a:latin typeface="Arial Narrow" panose="020B0606020202030204" pitchFamily="34" charset="0"/>
              </a:rPr>
              <a:t>UR Procurement Update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0F9F0-8D8D-4C85-8DDA-16215A77E3BB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particip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0184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2" descr="Image result for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96" y="2133600"/>
            <a:ext cx="22117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58943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598"/>
            <a:ext cx="81404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Lessons Learned from P2P Deployments to Date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70611"/>
              </p:ext>
            </p:extLst>
          </p:nvPr>
        </p:nvGraphicFramePr>
        <p:xfrm>
          <a:off x="457200" y="1143000"/>
          <a:ext cx="8305800" cy="3679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Observation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Action Taken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Current procurement processes don’t require all transactions to be approved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Implement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$500 approval threshold</a:t>
                      </a:r>
                    </a:p>
                    <a:p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Implement $1,500 approval for grants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Goods receipts requirements aren’t understood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Goods receipts are required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Grants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Capital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Goods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catalog purchase =&gt;$2,500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Goods non-catalog purchase =&gt; $0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63000" y="6420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0F9F0-8D8D-4C85-8DDA-16215A77E3BB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9" descr="Hor2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438400" y="4876800"/>
            <a:ext cx="59436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  <a:ea typeface="+mj-ea"/>
                <a:cs typeface="+mj-cs"/>
              </a:rPr>
              <a:t>Procure </a:t>
            </a:r>
            <a:r>
              <a:rPr lang="en-US" sz="3600" dirty="0">
                <a:latin typeface="Arial Narrow" panose="020B0606020202030204" pitchFamily="34" charset="0"/>
                <a:ea typeface="+mj-ea"/>
                <a:cs typeface="+mj-cs"/>
              </a:rPr>
              <a:t>to Pay </a:t>
            </a:r>
            <a:r>
              <a:rPr lang="en-US" sz="3600" dirty="0" smtClean="0">
                <a:latin typeface="Arial Narrow" panose="020B0606020202030204" pitchFamily="34" charset="0"/>
                <a:ea typeface="+mj-ea"/>
                <a:cs typeface="+mj-cs"/>
              </a:rPr>
              <a:t>Project </a:t>
            </a:r>
          </a:p>
          <a:p>
            <a:r>
              <a:rPr lang="en-US" sz="3600" dirty="0" smtClean="0">
                <a:latin typeface="Arial Narrow" panose="020B0606020202030204" pitchFamily="34" charset="0"/>
                <a:ea typeface="+mj-ea"/>
                <a:cs typeface="+mj-cs"/>
              </a:rPr>
              <a:t>Tips and Tricks – Monthly Ledger  (FAO) Reconciliation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tatus xmlns="445c0127-97e6-4ecf-8763-62a3d9444353">In Build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F38ED958B0D42A1DB4C3166A68EE8" ma:contentTypeVersion="2" ma:contentTypeDescription="Create a new document." ma:contentTypeScope="" ma:versionID="108eeeb8665d8e084ebb628891056e6d">
  <xsd:schema xmlns:xsd="http://www.w3.org/2001/XMLSchema" xmlns:p="http://schemas.microsoft.com/office/2006/metadata/properties" xmlns:ns2="445c0127-97e6-4ecf-8763-62a3d9444353" targetNamespace="http://schemas.microsoft.com/office/2006/metadata/properties" ma:root="true" ma:fieldsID="67fc13db787d5e920f87b6a691640e83" ns2:_="">
    <xsd:import namespace="445c0127-97e6-4ecf-8763-62a3d9444353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45c0127-97e6-4ecf-8763-62a3d9444353" elementFormDefault="qualified">
    <xsd:import namespace="http://schemas.microsoft.com/office/2006/documentManagement/types"/>
    <xsd:element name="Status" ma:index="8" nillable="true" ma:displayName="Status" ma:default="In Build" ma:format="Dropdown" ma:internalName="Status">
      <xsd:simpleType>
        <xsd:restriction base="dms:Choice">
          <xsd:enumeration value="In Build"/>
          <xsd:enumeration value="Ready for Testing"/>
          <xsd:enumeration value="In Process"/>
          <xsd:enumeration value="Completed - With Errors"/>
          <xsd:enumeration value="Completed - Without Erro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28</rca:property>
    <rca:property rca:type="SelectedPageField">f55c4d88-1f2e-4ad9-aaa8-819af4ee7ee8</rca:property>
    <rca:property rca:type="SelectedStylesField">00000000-0000-0000-0000-000000000000</rca:property>
    <rca:property rca:type="CreatePageWithSourceDocument">True</rca:property>
    <rca:property rca:type="AllowChangeLocationConfig">False</rca:property>
    <rca:property rca:type="ConfiguredPageLocation">https://uofr.rochester.edu</rca:property>
    <rca:property rca:type="CreateSynchronously">False</rca:property>
    <rca:property rca:type="AllowChangeProcessingConfig">False</rca:property>
    <rca:property rca:type="ConverterSpecificSettings"/>
  </rca:Converter>
</rca:RCAuthoringProperties>
</file>

<file path=customXml/itemProps1.xml><?xml version="1.0" encoding="utf-8"?>
<ds:datastoreItem xmlns:ds="http://schemas.openxmlformats.org/officeDocument/2006/customXml" ds:itemID="{8CE1EC6E-7DEE-40A7-8470-13A775BFD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50506-E0D1-4842-AE4E-075A8982DE0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45c0127-97e6-4ecf-8763-62a3d94443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A2773B-34BB-4B2F-95B1-ED89D2318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c0127-97e6-4ecf-8763-62a3d94443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590AE3C2-51D7-4772-85EF-99B26ACECB13}">
  <ds:schemaRefs>
    <ds:schemaRef ds:uri="urn:sharePointPublishingRca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55064</TotalTime>
  <Words>1596</Words>
  <Application>Microsoft Office PowerPoint</Application>
  <PresentationFormat>On-screen Show (4:3)</PresentationFormat>
  <Paragraphs>355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MS Pゴシック</vt:lpstr>
      <vt:lpstr>Times New Roman</vt:lpstr>
      <vt:lpstr>Wingdings</vt:lpstr>
      <vt:lpstr>1_Office Theme</vt:lpstr>
      <vt:lpstr>PowerPoint Presentation</vt:lpstr>
      <vt:lpstr>Are You On the Zoom?</vt:lpstr>
      <vt:lpstr>Topics</vt:lpstr>
      <vt:lpstr>PowerPoint Presentation</vt:lpstr>
      <vt:lpstr>PowerPoint Presentation</vt:lpstr>
      <vt:lpstr>Metrics to Date – Reqs. / SIRs</vt:lpstr>
      <vt:lpstr>PowerPoint Presentation</vt:lpstr>
      <vt:lpstr>Lessons Learned from P2P Deployments to Date</vt:lpstr>
      <vt:lpstr>PowerPoint Presentation</vt:lpstr>
      <vt:lpstr>Tips and Tricks – Reconciling Your FAO</vt:lpstr>
      <vt:lpstr>Tips and Tricks – Report Types</vt:lpstr>
      <vt:lpstr>Tips and Tricks: Budget to Actual Reports</vt:lpstr>
      <vt:lpstr>Tips and Tricks: Budget to Actual Reports</vt:lpstr>
      <vt:lpstr>Tips and Tricks: Transaction Detail Reports</vt:lpstr>
      <vt:lpstr>Tips and Tricks: Transaction Detail Reports</vt:lpstr>
      <vt:lpstr>PowerPoint Presentation</vt:lpstr>
      <vt:lpstr>P2P Roll Out – High Level Schedule</vt:lpstr>
      <vt:lpstr>PowerPoint Presentation</vt:lpstr>
      <vt:lpstr>PowerPoint Presentation</vt:lpstr>
      <vt:lpstr>Tips &amp; Tricks</vt:lpstr>
      <vt:lpstr>P2P Training Options</vt:lpstr>
      <vt:lpstr>P2P Training  – MyPath Courses</vt:lpstr>
      <vt:lpstr>P2P Communications</vt:lpstr>
      <vt:lpstr>Support Organization</vt:lpstr>
      <vt:lpstr>Next Steps</vt:lpstr>
      <vt:lpstr>Appendix</vt:lpstr>
      <vt:lpstr>MyPath Training Curriculum - Required</vt:lpstr>
      <vt:lpstr>Instructor Led Training (Optional)</vt:lpstr>
      <vt:lpstr>Enhanced MyPath Training 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EDUCAUSE 2007</dc:subject>
  <dc:creator>Jim Dobbertin, Doug Wylie, John Barden</dc:creator>
  <cp:lastModifiedBy>Flotteron, Debbie</cp:lastModifiedBy>
  <cp:revision>2861</cp:revision>
  <cp:lastPrinted>2019-04-23T12:11:05Z</cp:lastPrinted>
  <dcterms:created xsi:type="dcterms:W3CDTF">2007-09-21T12:15:26Z</dcterms:created>
  <dcterms:modified xsi:type="dcterms:W3CDTF">2019-06-24T13:21:34Z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0x010100F9BF38ED958B0D42A1DB4C3166A68EE8</vt:lpwstr>
  </property>
</Properties>
</file>