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67" r:id="rId5"/>
    <p:sldMasterId id="2147484379" r:id="rId6"/>
    <p:sldMasterId id="2147484389" r:id="rId7"/>
  </p:sldMasterIdLst>
  <p:notesMasterIdLst>
    <p:notesMasterId r:id="rId15"/>
  </p:notesMasterIdLst>
  <p:handoutMasterIdLst>
    <p:handoutMasterId r:id="rId16"/>
  </p:handoutMasterIdLst>
  <p:sldIdLst>
    <p:sldId id="1128" r:id="rId8"/>
    <p:sldId id="1143" r:id="rId9"/>
    <p:sldId id="1147" r:id="rId10"/>
    <p:sldId id="1148" r:id="rId11"/>
    <p:sldId id="1149" r:id="rId12"/>
    <p:sldId id="1132" r:id="rId13"/>
    <p:sldId id="1042" r:id="rId14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7" userDrawn="1">
          <p15:clr>
            <a:srgbClr val="A4A3A4"/>
          </p15:clr>
        </p15:guide>
        <p15:guide id="2" pos="2168" userDrawn="1">
          <p15:clr>
            <a:srgbClr val="A4A3A4"/>
          </p15:clr>
        </p15:guide>
        <p15:guide id="3" orient="horz" pos="2903" userDrawn="1">
          <p15:clr>
            <a:srgbClr val="A4A3A4"/>
          </p15:clr>
        </p15:guide>
        <p15:guide id="4" pos="2165" userDrawn="1">
          <p15:clr>
            <a:srgbClr val="A4A3A4"/>
          </p15:clr>
        </p15:guide>
        <p15:guide id="5" orient="horz" pos="2888" userDrawn="1">
          <p15:clr>
            <a:srgbClr val="A4A3A4"/>
          </p15:clr>
        </p15:guide>
        <p15:guide id="6" orient="horz" pos="2884" userDrawn="1">
          <p15:clr>
            <a:srgbClr val="A4A3A4"/>
          </p15:clr>
        </p15:guide>
        <p15:guide id="7" orient="horz" pos="2955" userDrawn="1">
          <p15:clr>
            <a:srgbClr val="A4A3A4"/>
          </p15:clr>
        </p15:guide>
        <p15:guide id="8" orient="horz" pos="2951" userDrawn="1">
          <p15:clr>
            <a:srgbClr val="A4A3A4"/>
          </p15:clr>
        </p15:guide>
        <p15:guide id="9" orient="horz" pos="2936" userDrawn="1">
          <p15:clr>
            <a:srgbClr val="A4A3A4"/>
          </p15:clr>
        </p15:guide>
        <p15:guide id="10" orient="horz" pos="2932" userDrawn="1">
          <p15:clr>
            <a:srgbClr val="A4A3A4"/>
          </p15:clr>
        </p15:guide>
        <p15:guide id="11" pos="2217" userDrawn="1">
          <p15:clr>
            <a:srgbClr val="A4A3A4"/>
          </p15:clr>
        </p15:guide>
        <p15:guide id="1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_local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D98"/>
    <a:srgbClr val="6076B4"/>
    <a:srgbClr val="FFCC00"/>
    <a:srgbClr val="003E74"/>
    <a:srgbClr val="E26A54"/>
    <a:srgbClr val="FFFFFF"/>
    <a:srgbClr val="C7E68F"/>
    <a:srgbClr val="FFEB89"/>
    <a:srgbClr val="FFFFC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4" autoAdjust="0"/>
    <p:restoredTop sz="95405" autoAdjust="0"/>
  </p:normalViewPr>
  <p:slideViewPr>
    <p:cSldViewPr>
      <p:cViewPr varScale="1">
        <p:scale>
          <a:sx n="76" d="100"/>
          <a:sy n="76" d="100"/>
        </p:scale>
        <p:origin x="57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072" y="-77"/>
      </p:cViewPr>
      <p:guideLst>
        <p:guide orient="horz" pos="2907"/>
        <p:guide pos="2168"/>
        <p:guide orient="horz" pos="2903"/>
        <p:guide pos="2165"/>
        <p:guide orient="horz" pos="2888"/>
        <p:guide orient="horz" pos="2884"/>
        <p:guide orient="horz" pos="2955"/>
        <p:guide orient="horz" pos="2951"/>
        <p:guide orient="horz" pos="2936"/>
        <p:guide orient="horz" pos="2932"/>
        <p:guide pos="2217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86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7/31/2019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7/31/2019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54" tIns="46726" rIns="93454" bIns="4672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1" y="4421830"/>
            <a:ext cx="5617843" cy="4189095"/>
          </a:xfrm>
          <a:prstGeom prst="rect">
            <a:avLst/>
          </a:prstGeom>
        </p:spPr>
        <p:txBody>
          <a:bodyPr vert="horz" lIns="93454" tIns="46726" rIns="93454" bIns="4672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11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59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60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51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033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94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8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90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3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658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769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9121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279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474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2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4311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9398583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87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881781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2677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2356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254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86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485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783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1254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535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C7F986-FBD9-4779-89EA-1BAFE28227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47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Calibri" panose="020F0502020204030204" pitchFamily="34" charset="0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Calibri" panose="020F0502020204030204" pitchFamily="34" charset="0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17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81000" y="1905000"/>
            <a:ext cx="838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Procure </a:t>
            </a:r>
            <a:r>
              <a:rPr lang="en-US" sz="3600" dirty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to Pay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Project </a:t>
            </a:r>
          </a:p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Tips and Tricks – Adding Favorite Supplier, Spend Categories, and </a:t>
            </a:r>
            <a:r>
              <a:rPr lang="en-US" sz="3600" dirty="0" err="1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Worktags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 (FAOs)</a:t>
            </a:r>
            <a:endParaRPr lang="en-US" sz="1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6494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3098" y="15240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2400" dirty="0">
                <a:solidFill>
                  <a:srgbClr val="2C5D98"/>
                </a:solidFill>
                <a:latin typeface="Calibri"/>
              </a:rPr>
              <a:t>Adding Favorite Supplier, </a:t>
            </a:r>
            <a:r>
              <a:rPr lang="en-US" sz="2400" dirty="0" smtClean="0">
                <a:solidFill>
                  <a:srgbClr val="2C5D98"/>
                </a:solidFill>
                <a:latin typeface="Calibri"/>
              </a:rPr>
              <a:t>Spend Categories</a:t>
            </a:r>
            <a:r>
              <a:rPr lang="en-US" sz="2400" dirty="0">
                <a:solidFill>
                  <a:srgbClr val="2C5D98"/>
                </a:solidFill>
                <a:latin typeface="Calibri"/>
              </a:rPr>
              <a:t>, and </a:t>
            </a:r>
            <a:r>
              <a:rPr lang="en-US" sz="2400" dirty="0" err="1">
                <a:solidFill>
                  <a:srgbClr val="2C5D98"/>
                </a:solidFill>
                <a:latin typeface="Calibri"/>
              </a:rPr>
              <a:t>Worktags</a:t>
            </a:r>
            <a:r>
              <a:rPr lang="en-US" sz="2400" dirty="0">
                <a:solidFill>
                  <a:srgbClr val="2C5D98"/>
                </a:solidFill>
                <a:latin typeface="Calibri"/>
              </a:rPr>
              <a:t> (FAOs)</a:t>
            </a:r>
            <a:r>
              <a:rPr lang="en-US" sz="1000" dirty="0">
                <a:solidFill>
                  <a:srgbClr val="2C5D98"/>
                </a:solidFill>
              </a:rPr>
              <a:t/>
            </a:r>
            <a:br>
              <a:rPr lang="en-US" sz="1000" dirty="0">
                <a:solidFill>
                  <a:srgbClr val="2C5D98"/>
                </a:solidFill>
              </a:rPr>
            </a:br>
            <a:r>
              <a:rPr lang="en-US" sz="3200" dirty="0" smtClean="0">
                <a:solidFill>
                  <a:srgbClr val="2C5D98"/>
                </a:solidFill>
                <a:latin typeface="Calibri"/>
              </a:rPr>
              <a:t>.</a:t>
            </a:r>
            <a:endParaRPr lang="en-US" sz="3200" dirty="0">
              <a:solidFill>
                <a:srgbClr val="2C5D98"/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6744" y="1676400"/>
            <a:ext cx="8015217" cy="3581400"/>
          </a:xfrm>
        </p:spPr>
        <p:txBody>
          <a:bodyPr>
            <a:noAutofit/>
          </a:bodyPr>
          <a:lstStyle/>
          <a:p>
            <a:pPr fontAlgn="ctr"/>
            <a:r>
              <a:rPr lang="en-US" sz="2400" dirty="0" smtClean="0">
                <a:solidFill>
                  <a:schemeClr val="tx2"/>
                </a:solidFill>
              </a:rPr>
              <a:t>If you find there are items in Workday you frequently add to your Requisitions and SIRs, you </a:t>
            </a:r>
            <a:r>
              <a:rPr lang="en-US" sz="2400" dirty="0" smtClean="0">
                <a:solidFill>
                  <a:schemeClr val="tx2"/>
                </a:solidFill>
              </a:rPr>
              <a:t>can set </a:t>
            </a:r>
            <a:r>
              <a:rPr lang="en-US" sz="2400" dirty="0" smtClean="0">
                <a:solidFill>
                  <a:schemeClr val="tx2"/>
                </a:solidFill>
              </a:rPr>
              <a:t>them as favorites so you can quickly find and use them.</a:t>
            </a:r>
            <a:endParaRPr lang="en-US" sz="2400" b="1" dirty="0">
              <a:solidFill>
                <a:schemeClr val="tx2"/>
              </a:solidFill>
            </a:endParaRPr>
          </a:p>
          <a:p>
            <a:pPr lvl="1" fontAlgn="ctr"/>
            <a:r>
              <a:rPr lang="en-US" sz="2000" dirty="0" smtClean="0">
                <a:solidFill>
                  <a:schemeClr val="tx2"/>
                </a:solidFill>
              </a:rPr>
              <a:t>You can set any item in Workday as a favorite as long as you are able to search for the item in the global search bar.</a:t>
            </a:r>
          </a:p>
          <a:p>
            <a:pPr lvl="1" fontAlgn="ctr"/>
            <a:r>
              <a:rPr lang="en-US" sz="2000" dirty="0" smtClean="0">
                <a:solidFill>
                  <a:schemeClr val="tx2"/>
                </a:solidFill>
              </a:rPr>
              <a:t>Suppliers, Spend Categories, and </a:t>
            </a:r>
            <a:r>
              <a:rPr lang="en-US" sz="2000" dirty="0" err="1" smtClean="0">
                <a:solidFill>
                  <a:schemeClr val="tx2"/>
                </a:solidFill>
              </a:rPr>
              <a:t>Worktags</a:t>
            </a:r>
            <a:r>
              <a:rPr lang="en-US" sz="2000" dirty="0" smtClean="0">
                <a:solidFill>
                  <a:schemeClr val="tx2"/>
                </a:solidFill>
              </a:rPr>
              <a:t> (FAOs) are examples of the type of items you can set as a favorite.</a:t>
            </a:r>
          </a:p>
          <a:p>
            <a:pPr lvl="1" fontAlgn="ctr"/>
            <a:endParaRPr lang="en-US" sz="2000" b="1" dirty="0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47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3200" dirty="0">
                <a:solidFill>
                  <a:srgbClr val="2C5D98"/>
                </a:solidFill>
                <a:latin typeface="Calibri"/>
              </a:rPr>
              <a:t>Adding Favorite Supplier, Spend Categories, and </a:t>
            </a:r>
            <a:r>
              <a:rPr lang="en-US" sz="3200" dirty="0" err="1">
                <a:solidFill>
                  <a:srgbClr val="2C5D98"/>
                </a:solidFill>
                <a:latin typeface="Calibri"/>
              </a:rPr>
              <a:t>Worktags</a:t>
            </a:r>
            <a:r>
              <a:rPr lang="en-US" sz="3200" dirty="0">
                <a:solidFill>
                  <a:srgbClr val="2C5D98"/>
                </a:solidFill>
                <a:latin typeface="Calibri"/>
              </a:rPr>
              <a:t> (FAOs)</a:t>
            </a:r>
            <a:r>
              <a:rPr lang="en-US" sz="1200" dirty="0">
                <a:solidFill>
                  <a:srgbClr val="2C5D98"/>
                </a:solidFill>
              </a:rPr>
              <a:t/>
            </a:r>
            <a:br>
              <a:rPr lang="en-US" sz="1200" dirty="0">
                <a:solidFill>
                  <a:srgbClr val="2C5D98"/>
                </a:solidFill>
              </a:rPr>
            </a:br>
            <a:endParaRPr lang="en-US" sz="32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6642" y="1467902"/>
            <a:ext cx="731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You can access the these items in a couple of ways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Type the item information in the Search Bar and hit enter.  If you get no results click on </a:t>
            </a:r>
            <a:r>
              <a:rPr lang="en-US" dirty="0" smtClean="0">
                <a:solidFill>
                  <a:schemeClr val="tx2"/>
                </a:solidFill>
              </a:rPr>
              <a:t>Procurement Category. </a:t>
            </a:r>
            <a:r>
              <a:rPr lang="en-US" dirty="0" smtClean="0">
                <a:solidFill>
                  <a:schemeClr val="tx2"/>
                </a:solidFill>
              </a:rPr>
              <a:t>If looking for a Supplier, type supplier: then the supplier name.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When the item appears hover over the item and select the orange action button.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Hover over the word Favorite under Actions and click Add.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505200"/>
            <a:ext cx="4971984" cy="27163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8079" y="3727155"/>
            <a:ext cx="4371805" cy="251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08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Tricks-</a:t>
            </a:r>
            <a:r>
              <a:rPr lang="en-US" sz="2400" dirty="0">
                <a:solidFill>
                  <a:srgbClr val="2C5D98"/>
                </a:solidFill>
                <a:latin typeface="Calibri"/>
              </a:rPr>
              <a:t>Adding Favorite Supplier, Spend Categories, and </a:t>
            </a:r>
            <a:r>
              <a:rPr lang="en-US" sz="2400" dirty="0" err="1">
                <a:solidFill>
                  <a:srgbClr val="2C5D98"/>
                </a:solidFill>
                <a:latin typeface="Calibri"/>
              </a:rPr>
              <a:t>Worktags</a:t>
            </a:r>
            <a:r>
              <a:rPr lang="en-US" sz="2400" dirty="0">
                <a:solidFill>
                  <a:srgbClr val="2C5D98"/>
                </a:solidFill>
                <a:latin typeface="Calibri"/>
              </a:rPr>
              <a:t> (FAOs)</a:t>
            </a:r>
            <a:r>
              <a:rPr lang="en-US" sz="800" dirty="0">
                <a:solidFill>
                  <a:srgbClr val="2C5D98"/>
                </a:solidFill>
              </a:rPr>
              <a:t/>
            </a:r>
            <a:br>
              <a:rPr lang="en-US" sz="800" dirty="0">
                <a:solidFill>
                  <a:srgbClr val="2C5D98"/>
                </a:solidFill>
              </a:rPr>
            </a:br>
            <a:endParaRPr lang="en-US" sz="16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4242" y="1230592"/>
            <a:ext cx="7619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For Spend Categories it works best to find it in a prior requisition or in a report.  It is difficult to search for Spend Categories in the global search bar.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1981200"/>
            <a:ext cx="5029200" cy="412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2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Tricks-</a:t>
            </a:r>
            <a:r>
              <a:rPr lang="en-US" sz="3200" dirty="0">
                <a:solidFill>
                  <a:srgbClr val="2C5D98"/>
                </a:solidFill>
                <a:latin typeface="Calibri"/>
              </a:rPr>
              <a:t>Adding Favorite Supplier, Spend Categories, and </a:t>
            </a:r>
            <a:r>
              <a:rPr lang="en-US" sz="3200" dirty="0" err="1">
                <a:solidFill>
                  <a:srgbClr val="2C5D98"/>
                </a:solidFill>
                <a:latin typeface="Calibri"/>
              </a:rPr>
              <a:t>Worktags</a:t>
            </a:r>
            <a:r>
              <a:rPr lang="en-US" sz="3200" dirty="0">
                <a:solidFill>
                  <a:srgbClr val="2C5D98"/>
                </a:solidFill>
                <a:latin typeface="Calibri"/>
              </a:rPr>
              <a:t> (FAOs)</a:t>
            </a:r>
            <a:r>
              <a:rPr lang="en-US" sz="1200" dirty="0">
                <a:solidFill>
                  <a:srgbClr val="2C5D98"/>
                </a:solidFill>
              </a:rPr>
              <a:t/>
            </a:r>
            <a:br>
              <a:rPr lang="en-US" sz="1200" dirty="0">
                <a:solidFill>
                  <a:srgbClr val="2C5D98"/>
                </a:solidFill>
              </a:rPr>
            </a:br>
            <a:endParaRPr lang="en-US" sz="16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264148"/>
            <a:ext cx="78784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When creating a Requisition or SIR it is simple to choose from your favorites.  When you click into the field for a Spend </a:t>
            </a:r>
            <a:r>
              <a:rPr lang="en-US" dirty="0">
                <a:solidFill>
                  <a:schemeClr val="tx2"/>
                </a:solidFill>
              </a:rPr>
              <a:t>C</a:t>
            </a:r>
            <a:r>
              <a:rPr lang="en-US" dirty="0" smtClean="0">
                <a:solidFill>
                  <a:schemeClr val="tx2"/>
                </a:solidFill>
              </a:rPr>
              <a:t>ategory, </a:t>
            </a:r>
            <a:r>
              <a:rPr lang="en-US" dirty="0" err="1" smtClean="0">
                <a:solidFill>
                  <a:schemeClr val="tx2"/>
                </a:solidFill>
              </a:rPr>
              <a:t>Worktag</a:t>
            </a:r>
            <a:r>
              <a:rPr lang="en-US" dirty="0" smtClean="0">
                <a:solidFill>
                  <a:schemeClr val="tx2"/>
                </a:solidFill>
              </a:rPr>
              <a:t>, or Supplier just click on the three bars and choose Favorites.  Your saved items will show up in this area.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76" y="2587158"/>
            <a:ext cx="4416966" cy="18979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4242" y="2133601"/>
            <a:ext cx="2467290" cy="20359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6639" y="3566715"/>
            <a:ext cx="4054637" cy="12854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4525" y="4800600"/>
            <a:ext cx="7162800" cy="153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65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5153E2-2B8A-49F3-89FD-0A98A3016CC9}"/>
              </a:ext>
            </a:extLst>
          </p:cNvPr>
          <p:cNvSpPr txBox="1"/>
          <p:nvPr/>
        </p:nvSpPr>
        <p:spPr>
          <a:xfrm>
            <a:off x="2400300" y="41910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Questions</a:t>
            </a:r>
            <a:r>
              <a:rPr lang="en-US" dirty="0"/>
              <a:t>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32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91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24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6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Status xmlns="445c0127-97e6-4ecf-8763-62a3d9444353">In Build</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108eeeb8665d8e084ebb628891056e6d">
  <xsd:schema xmlns:xsd="http://www.w3.org/2001/XMLSchema" xmlns:p="http://schemas.microsoft.com/office/2006/metadata/properties" xmlns:ns2="445c0127-97e6-4ecf-8763-62a3d9444353" targetNamespace="http://schemas.microsoft.com/office/2006/metadata/properties" ma:root="true" ma:fieldsID="67fc13db787d5e920f87b6a691640e83" ns2:_="">
    <xsd:import namespace="445c0127-97e6-4ecf-8763-62a3d9444353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45c0127-97e6-4ecf-8763-62a3d9444353" elementFormDefault="qualified">
    <xsd:import namespace="http://schemas.microsoft.com/office/2006/documentManagement/types"/>
    <xsd:element name="Status" ma:index="8" nillable="true" ma:displayName="Status" ma:default="In Build" ma:format="Dropdown" ma:internalName="Status">
      <xsd:simpleType>
        <xsd:restriction base="dms:Choice">
          <xsd:enumeration value="In Build"/>
          <xsd:enumeration value="Ready for Testing"/>
          <xsd:enumeration value="In Process"/>
          <xsd:enumeration value="Completed - With Errors"/>
          <xsd:enumeration value="Completed - Without Err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650506-E0D1-4842-AE4E-075A8982DE02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445c0127-97e6-4ecf-8763-62a3d9444353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1A2773B-34BB-4B2F-95B1-ED89D2318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c0127-97e6-4ecf-8763-62a3d94443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customXml/itemProps4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58445</TotalTime>
  <Words>328</Words>
  <Application>Microsoft Office PowerPoint</Application>
  <PresentationFormat>On-screen Show (4:3)</PresentationFormat>
  <Paragraphs>23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Rounded MT Bold</vt:lpstr>
      <vt:lpstr>Calibri</vt:lpstr>
      <vt:lpstr>MS Pゴシック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Tips and Tricks – Adding Favorite Supplier, Spend Categories, and Worktags (FAOs) .</vt:lpstr>
      <vt:lpstr>Tips and Tricks – Adding Favorite Supplier, Spend Categories, and Worktags (FAOs) </vt:lpstr>
      <vt:lpstr>Tips and Tricks-Adding Favorite Supplier, Spend Categories, and Worktags (FAOs) </vt:lpstr>
      <vt:lpstr>Tips and Tricks-Adding Favorite Supplier, Spend Categories, and Worktags (FAOs) </vt:lpstr>
      <vt:lpstr>PowerPoint Presentation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EDUCAUSE 2007</dc:subject>
  <dc:creator>Jim Dobbertin, Doug Wylie, John Barden</dc:creator>
  <cp:lastModifiedBy>Flotteron, Debbie</cp:lastModifiedBy>
  <cp:revision>3041</cp:revision>
  <cp:lastPrinted>2018-05-02T18:43:29Z</cp:lastPrinted>
  <dcterms:created xsi:type="dcterms:W3CDTF">2007-09-21T12:15:26Z</dcterms:created>
  <dcterms:modified xsi:type="dcterms:W3CDTF">2019-07-31T12:19:57Z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</Properties>
</file>