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79" r:id="rId5"/>
  </p:sldMasterIdLst>
  <p:notesMasterIdLst>
    <p:notesMasterId r:id="rId20"/>
  </p:notesMasterIdLst>
  <p:handoutMasterIdLst>
    <p:handoutMasterId r:id="rId21"/>
  </p:handoutMasterIdLst>
  <p:sldIdLst>
    <p:sldId id="942" r:id="rId6"/>
    <p:sldId id="941" r:id="rId7"/>
    <p:sldId id="1036" r:id="rId8"/>
    <p:sldId id="1037" r:id="rId9"/>
    <p:sldId id="1038" r:id="rId10"/>
    <p:sldId id="1039" r:id="rId11"/>
    <p:sldId id="1040" r:id="rId12"/>
    <p:sldId id="1041" r:id="rId13"/>
    <p:sldId id="988" r:id="rId14"/>
    <p:sldId id="1016" r:id="rId15"/>
    <p:sldId id="1017" r:id="rId16"/>
    <p:sldId id="1033" r:id="rId17"/>
    <p:sldId id="1034" r:id="rId18"/>
    <p:sldId id="1035" r:id="rId19"/>
  </p:sldIdLst>
  <p:sldSz cx="9144000" cy="6858000" type="screen4x3"/>
  <p:notesSz cx="6934200" cy="9220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7" userDrawn="1">
          <p15:clr>
            <a:srgbClr val="A4A3A4"/>
          </p15:clr>
        </p15:guide>
        <p15:guide id="2" pos="2189" userDrawn="1">
          <p15:clr>
            <a:srgbClr val="A4A3A4"/>
          </p15:clr>
        </p15:guide>
        <p15:guide id="3" orient="horz" pos="2923" userDrawn="1">
          <p15:clr>
            <a:srgbClr val="A4A3A4"/>
          </p15:clr>
        </p15:guide>
        <p15:guide id="4" pos="2185" userDrawn="1">
          <p15:clr>
            <a:srgbClr val="A4A3A4"/>
          </p15:clr>
        </p15:guide>
        <p15:guide id="5" orient="horz" pos="2908" userDrawn="1">
          <p15:clr>
            <a:srgbClr val="A4A3A4"/>
          </p15:clr>
        </p15:guide>
        <p15:guide id="6" orient="horz" pos="29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ts_local" initials="i" lastIdx="1" clrIdx="0"/>
  <p:cmAuthor id="1" name="Sophill Butler" initials="SB" lastIdx="18" clrIdx="1">
    <p:extLst>
      <p:ext uri="{19B8F6BF-5375-455C-9EA6-DF929625EA0E}">
        <p15:presenceInfo xmlns:p15="http://schemas.microsoft.com/office/powerpoint/2012/main" userId="S::sbutler@huronconsultinggroup.com::9e89bf94-b0cf-4d8a-b954-aa40e8f08202" providerId="AD"/>
      </p:ext>
    </p:extLst>
  </p:cmAuthor>
  <p:cmAuthor id="2" name="Flotteron, Debbie" initials="FD" lastIdx="1" clrIdx="2">
    <p:extLst>
      <p:ext uri="{19B8F6BF-5375-455C-9EA6-DF929625EA0E}">
        <p15:presenceInfo xmlns:p15="http://schemas.microsoft.com/office/powerpoint/2012/main" userId="S-1-5-21-329068152-583907252-725345543-3641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5D98"/>
    <a:srgbClr val="FFCC00"/>
    <a:srgbClr val="003E74"/>
    <a:srgbClr val="C7E68F"/>
    <a:srgbClr val="FFEB89"/>
    <a:srgbClr val="FFFFCC"/>
    <a:srgbClr val="E26A54"/>
    <a:srgbClr val="F2F2F2"/>
    <a:srgbClr val="2F5897"/>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38" autoAdjust="0"/>
    <p:restoredTop sz="96395" autoAdjust="0"/>
  </p:normalViewPr>
  <p:slideViewPr>
    <p:cSldViewPr>
      <p:cViewPr varScale="1">
        <p:scale>
          <a:sx n="65" d="100"/>
          <a:sy n="65" d="100"/>
        </p:scale>
        <p:origin x="1368"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30" d="100"/>
        <a:sy n="130" d="100"/>
      </p:scale>
      <p:origin x="0" y="-5262"/>
    </p:cViewPr>
  </p:sorterViewPr>
  <p:notesViewPr>
    <p:cSldViewPr>
      <p:cViewPr varScale="1">
        <p:scale>
          <a:sx n="86" d="100"/>
          <a:sy n="86" d="100"/>
        </p:scale>
        <p:origin x="3822" y="96"/>
      </p:cViewPr>
      <p:guideLst>
        <p:guide orient="horz" pos="2927"/>
        <p:guide pos="2189"/>
        <p:guide orient="horz" pos="2923"/>
        <p:guide pos="2185"/>
        <p:guide orient="horz" pos="2908"/>
        <p:guide orient="horz" pos="29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2" y="3"/>
            <a:ext cx="3004610" cy="461010"/>
          </a:xfrm>
          <a:prstGeom prst="rect">
            <a:avLst/>
          </a:prstGeom>
        </p:spPr>
        <p:txBody>
          <a:bodyPr vert="horz" lIns="90939" tIns="45470" rIns="90939" bIns="45470" rtlCol="0"/>
          <a:lstStyle>
            <a:lvl1pPr algn="l">
              <a:defRPr sz="1200"/>
            </a:lvl1pPr>
          </a:lstStyle>
          <a:p>
            <a:endParaRPr lang="en-US" dirty="0"/>
          </a:p>
        </p:txBody>
      </p:sp>
      <p:sp>
        <p:nvSpPr>
          <p:cNvPr id="3" name="Date Placeholder 2"/>
          <p:cNvSpPr>
            <a:spLocks noGrp="1"/>
          </p:cNvSpPr>
          <p:nvPr>
            <p:ph type="dt" sz="quarter" idx="1"/>
          </p:nvPr>
        </p:nvSpPr>
        <p:spPr>
          <a:xfrm>
            <a:off x="3928026" y="3"/>
            <a:ext cx="3004610" cy="461010"/>
          </a:xfrm>
          <a:prstGeom prst="rect">
            <a:avLst/>
          </a:prstGeom>
        </p:spPr>
        <p:txBody>
          <a:bodyPr vert="horz" lIns="90939" tIns="45470" rIns="90939" bIns="45470" rtlCol="0"/>
          <a:lstStyle>
            <a:lvl1pPr algn="r">
              <a:defRPr sz="1200"/>
            </a:lvl1pPr>
          </a:lstStyle>
          <a:p>
            <a:fld id="{C5665B36-4B68-4038-B04C-4259637837E9}" type="datetimeFigureOut">
              <a:rPr lang="en-US" smtClean="0"/>
              <a:pPr/>
              <a:t>7/9/2019</a:t>
            </a:fld>
            <a:endParaRPr lang="en-US" dirty="0"/>
          </a:p>
        </p:txBody>
      </p:sp>
      <p:sp>
        <p:nvSpPr>
          <p:cNvPr id="4" name="Footer Placeholder 3"/>
          <p:cNvSpPr>
            <a:spLocks noGrp="1"/>
          </p:cNvSpPr>
          <p:nvPr>
            <p:ph type="ftr" sz="quarter" idx="2"/>
          </p:nvPr>
        </p:nvSpPr>
        <p:spPr>
          <a:xfrm>
            <a:off x="12" y="8757621"/>
            <a:ext cx="3004610" cy="461010"/>
          </a:xfrm>
          <a:prstGeom prst="rect">
            <a:avLst/>
          </a:prstGeom>
        </p:spPr>
        <p:txBody>
          <a:bodyPr vert="horz" lIns="90939" tIns="45470" rIns="90939" bIns="4547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8026" y="8757621"/>
            <a:ext cx="3004610" cy="461010"/>
          </a:xfrm>
          <a:prstGeom prst="rect">
            <a:avLst/>
          </a:prstGeom>
        </p:spPr>
        <p:txBody>
          <a:bodyPr vert="horz" lIns="90939" tIns="45470" rIns="90939" bIns="45470" rtlCol="0" anchor="b"/>
          <a:lstStyle>
            <a:lvl1pPr algn="r">
              <a:defRPr sz="1200"/>
            </a:lvl1pPr>
          </a:lstStyle>
          <a:p>
            <a:fld id="{D13542EC-0850-4146-A731-B7F0AE82D523}" type="slidenum">
              <a:rPr lang="en-US" smtClean="0"/>
              <a:pPr/>
              <a:t>‹#›</a:t>
            </a:fld>
            <a:endParaRPr lang="en-US" dirty="0"/>
          </a:p>
        </p:txBody>
      </p:sp>
    </p:spTree>
    <p:extLst>
      <p:ext uri="{BB962C8B-B14F-4D97-AF65-F5344CB8AC3E}">
        <p14:creationId xmlns:p14="http://schemas.microsoft.com/office/powerpoint/2010/main" val="3418615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2" y="3"/>
            <a:ext cx="3004610" cy="461010"/>
          </a:xfrm>
          <a:prstGeom prst="rect">
            <a:avLst/>
          </a:prstGeom>
        </p:spPr>
        <p:txBody>
          <a:bodyPr vert="horz" lIns="92449" tIns="46224" rIns="92449" bIns="46224" rtlCol="0"/>
          <a:lstStyle>
            <a:lvl1pPr algn="l">
              <a:defRPr sz="1200"/>
            </a:lvl1pPr>
          </a:lstStyle>
          <a:p>
            <a:pPr>
              <a:defRPr/>
            </a:pPr>
            <a:endParaRPr lang="en-US" dirty="0"/>
          </a:p>
        </p:txBody>
      </p:sp>
      <p:sp>
        <p:nvSpPr>
          <p:cNvPr id="3" name="Date Placeholder 2"/>
          <p:cNvSpPr>
            <a:spLocks noGrp="1"/>
          </p:cNvSpPr>
          <p:nvPr>
            <p:ph type="dt" idx="1"/>
          </p:nvPr>
        </p:nvSpPr>
        <p:spPr>
          <a:xfrm>
            <a:off x="3928026" y="3"/>
            <a:ext cx="3004610" cy="461010"/>
          </a:xfrm>
          <a:prstGeom prst="rect">
            <a:avLst/>
          </a:prstGeom>
        </p:spPr>
        <p:txBody>
          <a:bodyPr vert="horz" lIns="92449" tIns="46224" rIns="92449" bIns="46224" rtlCol="0"/>
          <a:lstStyle>
            <a:lvl1pPr algn="r">
              <a:defRPr sz="1200"/>
            </a:lvl1pPr>
          </a:lstStyle>
          <a:p>
            <a:pPr>
              <a:defRPr/>
            </a:pPr>
            <a:fld id="{B899B9D9-9514-4BB5-BD1B-84C8C666A399}" type="datetimeFigureOut">
              <a:rPr lang="en-US"/>
              <a:pPr>
                <a:defRPr/>
              </a:pPr>
              <a:t>7/9/2019</a:t>
            </a:fld>
            <a:endParaRPr lang="en-US" dirty="0"/>
          </a:p>
        </p:txBody>
      </p:sp>
      <p:sp>
        <p:nvSpPr>
          <p:cNvPr id="4" name="Slide Image Placeholder 3"/>
          <p:cNvSpPr>
            <a:spLocks noGrp="1" noRot="1" noChangeAspect="1"/>
          </p:cNvSpPr>
          <p:nvPr>
            <p:ph type="sldImg" idx="2"/>
          </p:nvPr>
        </p:nvSpPr>
        <p:spPr>
          <a:xfrm>
            <a:off x="1163638" y="693738"/>
            <a:ext cx="4608512" cy="3457575"/>
          </a:xfrm>
          <a:prstGeom prst="rect">
            <a:avLst/>
          </a:prstGeom>
          <a:noFill/>
          <a:ln w="12700">
            <a:solidFill>
              <a:prstClr val="black"/>
            </a:solidFill>
          </a:ln>
        </p:spPr>
        <p:txBody>
          <a:bodyPr vert="horz" lIns="92449" tIns="46224" rIns="92449" bIns="46224" rtlCol="0" anchor="ctr"/>
          <a:lstStyle/>
          <a:p>
            <a:pPr lvl="0"/>
            <a:endParaRPr lang="en-US" noProof="0" dirty="0"/>
          </a:p>
        </p:txBody>
      </p:sp>
      <p:sp>
        <p:nvSpPr>
          <p:cNvPr id="5" name="Notes Placeholder 4"/>
          <p:cNvSpPr>
            <a:spLocks noGrp="1"/>
          </p:cNvSpPr>
          <p:nvPr>
            <p:ph type="body" sz="quarter" idx="3"/>
          </p:nvPr>
        </p:nvSpPr>
        <p:spPr>
          <a:xfrm>
            <a:off x="693737" y="4379602"/>
            <a:ext cx="5546731" cy="4149090"/>
          </a:xfrm>
          <a:prstGeom prst="rect">
            <a:avLst/>
          </a:prstGeom>
        </p:spPr>
        <p:txBody>
          <a:bodyPr vert="horz" lIns="92449" tIns="46224" rIns="92449" bIns="46224"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2" y="8757621"/>
            <a:ext cx="3004610" cy="461010"/>
          </a:xfrm>
          <a:prstGeom prst="rect">
            <a:avLst/>
          </a:prstGeom>
        </p:spPr>
        <p:txBody>
          <a:bodyPr vert="horz" lIns="92449" tIns="46224" rIns="92449" bIns="46224"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928026" y="8757621"/>
            <a:ext cx="3004610" cy="461010"/>
          </a:xfrm>
          <a:prstGeom prst="rect">
            <a:avLst/>
          </a:prstGeom>
        </p:spPr>
        <p:txBody>
          <a:bodyPr vert="horz" lIns="92449" tIns="46224" rIns="92449" bIns="46224" rtlCol="0" anchor="b"/>
          <a:lstStyle>
            <a:lvl1pPr algn="r">
              <a:defRPr sz="1200"/>
            </a:lvl1pPr>
          </a:lstStyle>
          <a:p>
            <a:pPr>
              <a:defRPr/>
            </a:pPr>
            <a:fld id="{6DD86180-870F-4C4E-80A9-4C1C75E40D3B}" type="slidenum">
              <a:rPr lang="en-US"/>
              <a:pPr>
                <a:defRPr/>
              </a:pPr>
              <a:t>‹#›</a:t>
            </a:fld>
            <a:endParaRPr lang="en-US" dirty="0"/>
          </a:p>
        </p:txBody>
      </p:sp>
    </p:spTree>
    <p:extLst>
      <p:ext uri="{BB962C8B-B14F-4D97-AF65-F5344CB8AC3E}">
        <p14:creationId xmlns:p14="http://schemas.microsoft.com/office/powerpoint/2010/main" val="20224731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Jim Dobbertin</a:t>
            </a:r>
            <a:r>
              <a:rPr lang="en-US" baseline="0" dirty="0" smtClean="0"/>
              <a:t> – Introduction and Kick Off</a:t>
            </a:r>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1</a:t>
            </a:fld>
            <a:endParaRPr lang="en-US" dirty="0"/>
          </a:p>
        </p:txBody>
      </p:sp>
    </p:spTree>
    <p:extLst>
      <p:ext uri="{BB962C8B-B14F-4D97-AF65-F5344CB8AC3E}">
        <p14:creationId xmlns:p14="http://schemas.microsoft.com/office/powerpoint/2010/main" val="10190691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TextEdit="1"/>
          </p:cNvSpPr>
          <p:nvPr>
            <p:ph type="sldImg"/>
          </p:nvPr>
        </p:nvSpPr>
        <p:spPr bwMode="auto">
          <a:noFill/>
          <a:ln>
            <a:solidFill>
              <a:srgbClr val="000000"/>
            </a:solidFill>
            <a:miter lim="800000"/>
            <a:headEnd/>
            <a:tailEnd/>
          </a:ln>
        </p:spPr>
      </p:sp>
      <p:sp>
        <p:nvSpPr>
          <p:cNvPr id="24579" name="Rectangle 3"/>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29623984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don’t see the Need Help button contact</a:t>
            </a:r>
            <a:r>
              <a:rPr lang="en-US" baseline="0" dirty="0" smtClean="0"/>
              <a:t> the IT helpdesk at 275-2000 or Univithelp@Rochester.edu</a:t>
            </a:r>
            <a:endParaRPr lang="en-US" dirty="0"/>
          </a:p>
        </p:txBody>
      </p:sp>
      <p:sp>
        <p:nvSpPr>
          <p:cNvPr id="4" name="Slide Number Placeholder 3"/>
          <p:cNvSpPr>
            <a:spLocks noGrp="1"/>
          </p:cNvSpPr>
          <p:nvPr>
            <p:ph type="sldNum" sz="quarter" idx="10"/>
          </p:nvPr>
        </p:nvSpPr>
        <p:spPr/>
        <p:txBody>
          <a:bodyPr/>
          <a:lstStyle/>
          <a:p>
            <a:fld id="{0CF855B5-ACEF-4A83-85BF-A735064E05F2}" type="slidenum">
              <a:rPr lang="en-US" smtClean="0"/>
              <a:t>11</a:t>
            </a:fld>
            <a:endParaRPr lang="en-US" dirty="0"/>
          </a:p>
        </p:txBody>
      </p:sp>
    </p:spTree>
    <p:extLst>
      <p:ext uri="{BB962C8B-B14F-4D97-AF65-F5344CB8AC3E}">
        <p14:creationId xmlns:p14="http://schemas.microsoft.com/office/powerpoint/2010/main" val="12710558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don’t see the Need Help button contact</a:t>
            </a:r>
            <a:r>
              <a:rPr lang="en-US" baseline="0" dirty="0" smtClean="0"/>
              <a:t> the IT helpdesk at 275-2000 or Univithelp@Rochester.edu</a:t>
            </a:r>
            <a:endParaRPr lang="en-US" dirty="0"/>
          </a:p>
        </p:txBody>
      </p:sp>
      <p:sp>
        <p:nvSpPr>
          <p:cNvPr id="4" name="Slide Number Placeholder 3"/>
          <p:cNvSpPr>
            <a:spLocks noGrp="1"/>
          </p:cNvSpPr>
          <p:nvPr>
            <p:ph type="sldNum" sz="quarter" idx="10"/>
          </p:nvPr>
        </p:nvSpPr>
        <p:spPr/>
        <p:txBody>
          <a:bodyPr/>
          <a:lstStyle/>
          <a:p>
            <a:fld id="{0CF855B5-ACEF-4A83-85BF-A735064E05F2}" type="slidenum">
              <a:rPr lang="en-US" smtClean="0"/>
              <a:t>12</a:t>
            </a:fld>
            <a:endParaRPr lang="en-US" dirty="0"/>
          </a:p>
        </p:txBody>
      </p:sp>
    </p:spTree>
    <p:extLst>
      <p:ext uri="{BB962C8B-B14F-4D97-AF65-F5344CB8AC3E}">
        <p14:creationId xmlns:p14="http://schemas.microsoft.com/office/powerpoint/2010/main" val="29707865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don’t see the Need Help button contact</a:t>
            </a:r>
            <a:r>
              <a:rPr lang="en-US" baseline="0" dirty="0" smtClean="0"/>
              <a:t> the IT helpdesk at 275-2000 or Univithelp@Rochester.edu</a:t>
            </a:r>
            <a:endParaRPr lang="en-US" dirty="0"/>
          </a:p>
        </p:txBody>
      </p:sp>
      <p:sp>
        <p:nvSpPr>
          <p:cNvPr id="4" name="Slide Number Placeholder 3"/>
          <p:cNvSpPr>
            <a:spLocks noGrp="1"/>
          </p:cNvSpPr>
          <p:nvPr>
            <p:ph type="sldNum" sz="quarter" idx="10"/>
          </p:nvPr>
        </p:nvSpPr>
        <p:spPr/>
        <p:txBody>
          <a:bodyPr/>
          <a:lstStyle/>
          <a:p>
            <a:fld id="{0CF855B5-ACEF-4A83-85BF-A735064E05F2}" type="slidenum">
              <a:rPr lang="en-US" smtClean="0"/>
              <a:t>13</a:t>
            </a:fld>
            <a:endParaRPr lang="en-US" dirty="0"/>
          </a:p>
        </p:txBody>
      </p:sp>
    </p:spTree>
    <p:extLst>
      <p:ext uri="{BB962C8B-B14F-4D97-AF65-F5344CB8AC3E}">
        <p14:creationId xmlns:p14="http://schemas.microsoft.com/office/powerpoint/2010/main" val="41856807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don’t see the Need Help button contact</a:t>
            </a:r>
            <a:r>
              <a:rPr lang="en-US" baseline="0" dirty="0" smtClean="0"/>
              <a:t> the IT helpdesk at 275-2000 or Univithelp@Rochester.edu</a:t>
            </a:r>
            <a:endParaRPr lang="en-US" dirty="0"/>
          </a:p>
        </p:txBody>
      </p:sp>
      <p:sp>
        <p:nvSpPr>
          <p:cNvPr id="4" name="Slide Number Placeholder 3"/>
          <p:cNvSpPr>
            <a:spLocks noGrp="1"/>
          </p:cNvSpPr>
          <p:nvPr>
            <p:ph type="sldNum" sz="quarter" idx="10"/>
          </p:nvPr>
        </p:nvSpPr>
        <p:spPr/>
        <p:txBody>
          <a:bodyPr/>
          <a:lstStyle/>
          <a:p>
            <a:fld id="{0CF855B5-ACEF-4A83-85BF-A735064E05F2}" type="slidenum">
              <a:rPr lang="en-US" smtClean="0"/>
              <a:t>14</a:t>
            </a:fld>
            <a:endParaRPr lang="en-US" dirty="0"/>
          </a:p>
        </p:txBody>
      </p:sp>
    </p:spTree>
    <p:extLst>
      <p:ext uri="{BB962C8B-B14F-4D97-AF65-F5344CB8AC3E}">
        <p14:creationId xmlns:p14="http://schemas.microsoft.com/office/powerpoint/2010/main" val="2242450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Carl Tietjen and Liz Milavec</a:t>
            </a:r>
          </a:p>
          <a:p>
            <a:endParaRPr lang="en-US" dirty="0" smtClean="0"/>
          </a:p>
          <a:p>
            <a:endParaRPr lang="en-US" dirty="0"/>
          </a:p>
        </p:txBody>
      </p:sp>
      <p:sp>
        <p:nvSpPr>
          <p:cNvPr id="4" name="Slide Number Placeholder 3"/>
          <p:cNvSpPr>
            <a:spLocks noGrp="1"/>
          </p:cNvSpPr>
          <p:nvPr>
            <p:ph type="sldNum" sz="quarter" idx="10"/>
          </p:nvPr>
        </p:nvSpPr>
        <p:spPr/>
        <p:txBody>
          <a:bodyPr/>
          <a:lstStyle/>
          <a:p>
            <a:pPr defTabSz="922789">
              <a:defRPr/>
            </a:pPr>
            <a:fld id="{6DD86180-870F-4C4E-80A9-4C1C75E40D3B}" type="slidenum">
              <a:rPr lang="en-US">
                <a:solidFill>
                  <a:prstClr val="black"/>
                </a:solidFill>
              </a:rPr>
              <a:pPr defTabSz="922789">
                <a:defRPr/>
              </a:pPr>
              <a:t>2</a:t>
            </a:fld>
            <a:endParaRPr lang="en-US" dirty="0">
              <a:solidFill>
                <a:prstClr val="black"/>
              </a:solidFill>
            </a:endParaRPr>
          </a:p>
        </p:txBody>
      </p:sp>
    </p:spTree>
    <p:extLst>
      <p:ext uri="{BB962C8B-B14F-4D97-AF65-F5344CB8AC3E}">
        <p14:creationId xmlns:p14="http://schemas.microsoft.com/office/powerpoint/2010/main" val="2568828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3</a:t>
            </a:fld>
            <a:endParaRPr lang="en-US" dirty="0"/>
          </a:p>
        </p:txBody>
      </p:sp>
    </p:spTree>
    <p:extLst>
      <p:ext uri="{BB962C8B-B14F-4D97-AF65-F5344CB8AC3E}">
        <p14:creationId xmlns:p14="http://schemas.microsoft.com/office/powerpoint/2010/main" val="33300113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4</a:t>
            </a:fld>
            <a:endParaRPr lang="en-US" dirty="0"/>
          </a:p>
        </p:txBody>
      </p:sp>
    </p:spTree>
    <p:extLst>
      <p:ext uri="{BB962C8B-B14F-4D97-AF65-F5344CB8AC3E}">
        <p14:creationId xmlns:p14="http://schemas.microsoft.com/office/powerpoint/2010/main" val="42326472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5</a:t>
            </a:fld>
            <a:endParaRPr lang="en-US" dirty="0"/>
          </a:p>
        </p:txBody>
      </p:sp>
    </p:spTree>
    <p:extLst>
      <p:ext uri="{BB962C8B-B14F-4D97-AF65-F5344CB8AC3E}">
        <p14:creationId xmlns:p14="http://schemas.microsoft.com/office/powerpoint/2010/main" val="2960030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6</a:t>
            </a:fld>
            <a:endParaRPr lang="en-US" dirty="0"/>
          </a:p>
        </p:txBody>
      </p:sp>
    </p:spTree>
    <p:extLst>
      <p:ext uri="{BB962C8B-B14F-4D97-AF65-F5344CB8AC3E}">
        <p14:creationId xmlns:p14="http://schemas.microsoft.com/office/powerpoint/2010/main" val="34831700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7</a:t>
            </a:fld>
            <a:endParaRPr lang="en-US" dirty="0"/>
          </a:p>
        </p:txBody>
      </p:sp>
    </p:spTree>
    <p:extLst>
      <p:ext uri="{BB962C8B-B14F-4D97-AF65-F5344CB8AC3E}">
        <p14:creationId xmlns:p14="http://schemas.microsoft.com/office/powerpoint/2010/main" val="26371386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8</a:t>
            </a:fld>
            <a:endParaRPr lang="en-US" dirty="0"/>
          </a:p>
        </p:txBody>
      </p:sp>
    </p:spTree>
    <p:extLst>
      <p:ext uri="{BB962C8B-B14F-4D97-AF65-F5344CB8AC3E}">
        <p14:creationId xmlns:p14="http://schemas.microsoft.com/office/powerpoint/2010/main" val="13442099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Debbie Flotteron</a:t>
            </a:r>
            <a:endParaRPr lang="en-US" dirty="0"/>
          </a:p>
        </p:txBody>
      </p:sp>
      <p:sp>
        <p:nvSpPr>
          <p:cNvPr id="4" name="Slide Number Placeholder 3"/>
          <p:cNvSpPr>
            <a:spLocks noGrp="1"/>
          </p:cNvSpPr>
          <p:nvPr>
            <p:ph type="sldNum" sz="quarter" idx="10"/>
          </p:nvPr>
        </p:nvSpPr>
        <p:spPr/>
        <p:txBody>
          <a:bodyPr/>
          <a:lstStyle/>
          <a:p>
            <a:pPr defTabSz="922789">
              <a:defRPr/>
            </a:pPr>
            <a:fld id="{6DD86180-870F-4C4E-80A9-4C1C75E40D3B}" type="slidenum">
              <a:rPr lang="en-US">
                <a:solidFill>
                  <a:prstClr val="black"/>
                </a:solidFill>
              </a:rPr>
              <a:pPr defTabSz="922789">
                <a:defRPr/>
              </a:pPr>
              <a:t>9</a:t>
            </a:fld>
            <a:endParaRPr lang="en-US" dirty="0">
              <a:solidFill>
                <a:prstClr val="black"/>
              </a:solidFill>
            </a:endParaRPr>
          </a:p>
        </p:txBody>
      </p:sp>
    </p:spTree>
    <p:extLst>
      <p:ext uri="{BB962C8B-B14F-4D97-AF65-F5344CB8AC3E}">
        <p14:creationId xmlns:p14="http://schemas.microsoft.com/office/powerpoint/2010/main" val="12843821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057400"/>
            <a:ext cx="7772400" cy="1143000"/>
          </a:xfrm>
        </p:spPr>
        <p:txBody>
          <a:bodyPr/>
          <a:lstStyle>
            <a:lvl1pPr>
              <a:defRPr/>
            </a:lvl1pPr>
          </a:lstStyle>
          <a:p>
            <a:pPr lvl="0"/>
            <a:r>
              <a:rPr lang="en-US" altLang="en-US" noProof="0"/>
              <a:t>Click to edit Master title style</a:t>
            </a:r>
          </a:p>
        </p:txBody>
      </p:sp>
      <p:sp>
        <p:nvSpPr>
          <p:cNvPr id="3075" name="Rectangle 3"/>
          <p:cNvSpPr>
            <a:spLocks noGrp="1" noChangeArrowheads="1"/>
          </p:cNvSpPr>
          <p:nvPr>
            <p:ph type="subTitle" idx="1"/>
          </p:nvPr>
        </p:nvSpPr>
        <p:spPr>
          <a:xfrm>
            <a:off x="685800" y="3505200"/>
            <a:ext cx="7772400" cy="1752600"/>
          </a:xfrm>
        </p:spPr>
        <p:txBody>
          <a:bodyPr/>
          <a:lstStyle>
            <a:lvl1pPr marL="0" indent="0" algn="ctr">
              <a:buFont typeface="Wingdings" pitchFamily="124" charset="2"/>
              <a:buNone/>
              <a:defRPr/>
            </a:lvl1pPr>
          </a:lstStyle>
          <a:p>
            <a:pPr lvl="0"/>
            <a:r>
              <a:rPr lang="en-US" altLang="en-US" noProof="0"/>
              <a:t>Click to edit Master subtitle style</a:t>
            </a:r>
          </a:p>
        </p:txBody>
      </p:sp>
      <p:pic>
        <p:nvPicPr>
          <p:cNvPr id="3079" name="Picture 7" descr="footerdar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2907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2158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061451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pic>
        <p:nvPicPr>
          <p:cNvPr id="4" name="Picture 9" descr="Hor2color"/>
          <p:cNvPicPr>
            <a:picLocks noChangeAspect="1" noChangeArrowheads="1"/>
          </p:cNvPicPr>
          <p:nvPr userDrawn="1"/>
        </p:nvPicPr>
        <p:blipFill>
          <a:blip r:embed="rId2" cstate="print"/>
          <a:srcRect/>
          <a:stretch>
            <a:fillRect/>
          </a:stretch>
        </p:blipFill>
        <p:spPr bwMode="auto">
          <a:xfrm>
            <a:off x="685800" y="4572000"/>
            <a:ext cx="2286000" cy="1798967"/>
          </a:xfrm>
          <a:prstGeom prst="rect">
            <a:avLst/>
          </a:prstGeom>
          <a:noFill/>
          <a:ln w="9525">
            <a:noFill/>
            <a:miter lim="800000"/>
            <a:headEnd/>
            <a:tailEnd/>
          </a:ln>
        </p:spPr>
      </p:pic>
      <p:sp>
        <p:nvSpPr>
          <p:cNvPr id="5" name="Line 9"/>
          <p:cNvSpPr>
            <a:spLocks noChangeShapeType="1"/>
          </p:cNvSpPr>
          <p:nvPr userDrawn="1"/>
        </p:nvSpPr>
        <p:spPr bwMode="auto">
          <a:xfrm>
            <a:off x="3200400" y="5257800"/>
            <a:ext cx="59436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11" name="Text Placeholder 10"/>
          <p:cNvSpPr>
            <a:spLocks noGrp="1"/>
          </p:cNvSpPr>
          <p:nvPr>
            <p:ph type="body" sz="quarter" idx="10" hasCustomPrompt="1"/>
          </p:nvPr>
        </p:nvSpPr>
        <p:spPr>
          <a:xfrm>
            <a:off x="685800" y="1676400"/>
            <a:ext cx="7772400" cy="731520"/>
          </a:xfrm>
        </p:spPr>
        <p:txBody>
          <a:bodyPr/>
          <a:lstStyle>
            <a:lvl1pPr marL="0" indent="0">
              <a:buNone/>
              <a:defRPr sz="4400"/>
            </a:lvl1pPr>
            <a:lvl2pPr marL="457200" indent="0">
              <a:buNone/>
              <a:defRPr/>
            </a:lvl2pPr>
          </a:lstStyle>
          <a:p>
            <a:pPr lvl="0"/>
            <a:r>
              <a:rPr lang="en-US" dirty="0"/>
              <a:t>Title</a:t>
            </a:r>
          </a:p>
        </p:txBody>
      </p:sp>
      <p:sp>
        <p:nvSpPr>
          <p:cNvPr id="13" name="Text Placeholder 12"/>
          <p:cNvSpPr>
            <a:spLocks noGrp="1"/>
          </p:cNvSpPr>
          <p:nvPr>
            <p:ph type="body" sz="quarter" idx="11" hasCustomPrompt="1"/>
          </p:nvPr>
        </p:nvSpPr>
        <p:spPr>
          <a:xfrm>
            <a:off x="685800" y="2514600"/>
            <a:ext cx="7772400" cy="584775"/>
          </a:xfrm>
        </p:spPr>
        <p:txBody>
          <a:bodyPr>
            <a:spAutoFit/>
          </a:bodyPr>
          <a:lstStyle>
            <a:lvl1pPr marL="0" indent="0">
              <a:buNone/>
              <a:defRPr sz="3200"/>
            </a:lvl1pPr>
          </a:lstStyle>
          <a:p>
            <a:pPr lvl="0"/>
            <a:r>
              <a:rPr lang="en-US" dirty="0"/>
              <a:t>Subtitle</a:t>
            </a:r>
          </a:p>
        </p:txBody>
      </p:sp>
      <p:sp>
        <p:nvSpPr>
          <p:cNvPr id="16" name="Text Placeholder 12"/>
          <p:cNvSpPr>
            <a:spLocks noGrp="1"/>
          </p:cNvSpPr>
          <p:nvPr>
            <p:ph type="body" sz="quarter" idx="12" hasCustomPrompt="1"/>
          </p:nvPr>
        </p:nvSpPr>
        <p:spPr>
          <a:xfrm>
            <a:off x="685800" y="3581400"/>
            <a:ext cx="1828800" cy="381000"/>
          </a:xfrm>
        </p:spPr>
        <p:txBody>
          <a:bodyPr/>
          <a:lstStyle>
            <a:lvl1pPr marL="0" indent="0" algn="l">
              <a:buNone/>
              <a:defRPr sz="2000"/>
            </a:lvl1pPr>
          </a:lstStyle>
          <a:p>
            <a:pPr lvl="0"/>
            <a:r>
              <a:rPr lang="en-US" dirty="0"/>
              <a:t>Date</a:t>
            </a:r>
          </a:p>
        </p:txBody>
      </p:sp>
    </p:spTree>
    <p:extLst>
      <p:ext uri="{BB962C8B-B14F-4D97-AF65-F5344CB8AC3E}">
        <p14:creationId xmlns:p14="http://schemas.microsoft.com/office/powerpoint/2010/main" val="336532772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67633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926587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48769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9121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177279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3474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77229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64311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36" name="Picture 12" descr="footerdark"/>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p:cNvSpPr>
            <a:spLocks noGrp="1" noChangeArrowheads="1"/>
          </p:cNvSpPr>
          <p:nvPr>
            <p:ph type="title"/>
          </p:nvPr>
        </p:nvSpPr>
        <p:spPr bwMode="auto">
          <a:xfrm>
            <a:off x="685800" y="609600"/>
            <a:ext cx="7772400" cy="11430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extLst>
      <p:ext uri="{BB962C8B-B14F-4D97-AF65-F5344CB8AC3E}">
        <p14:creationId xmlns:p14="http://schemas.microsoft.com/office/powerpoint/2010/main" val="2976476352"/>
      </p:ext>
    </p:extLst>
  </p:cSld>
  <p:clrMap bg1="lt1" tx1="dk1" bg2="lt2" tx2="dk2" accent1="accent1" accent2="accent2" accent3="accent3" accent4="accent4" accent5="accent5" accent6="accent6" hlink="hlink" folHlink="folHlink"/>
  <p:sldLayoutIdLst>
    <p:sldLayoutId id="2147484380" r:id="rId1"/>
    <p:sldLayoutId id="2147484381" r:id="rId2"/>
    <p:sldLayoutId id="2147484382" r:id="rId3"/>
    <p:sldLayoutId id="2147484383" r:id="rId4"/>
    <p:sldLayoutId id="2147484384" r:id="rId5"/>
    <p:sldLayoutId id="2147484385" r:id="rId6"/>
    <p:sldLayoutId id="2147484386" r:id="rId7"/>
    <p:sldLayoutId id="2147484387" r:id="rId8"/>
    <p:sldLayoutId id="2147484388" r:id="rId9"/>
    <p:sldLayoutId id="2147484389" r:id="rId10"/>
    <p:sldLayoutId id="2147484390" r:id="rId11"/>
    <p:sldLayoutId id="2147484391" r:id="rId12"/>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24" charset="0"/>
          <a:ea typeface="MS Pゴシック" pitchFamily="-92" charset="-128"/>
        </a:defRPr>
      </a:lvl2pPr>
      <a:lvl3pPr algn="ctr" rtl="0" fontAlgn="base">
        <a:spcBef>
          <a:spcPct val="0"/>
        </a:spcBef>
        <a:spcAft>
          <a:spcPct val="0"/>
        </a:spcAft>
        <a:defRPr sz="4400">
          <a:solidFill>
            <a:schemeClr val="tx2"/>
          </a:solidFill>
          <a:latin typeface="Times New Roman" pitchFamily="124" charset="0"/>
          <a:ea typeface="MS Pゴシック" pitchFamily="-92" charset="-128"/>
        </a:defRPr>
      </a:lvl3pPr>
      <a:lvl4pPr algn="ctr" rtl="0" fontAlgn="base">
        <a:spcBef>
          <a:spcPct val="0"/>
        </a:spcBef>
        <a:spcAft>
          <a:spcPct val="0"/>
        </a:spcAft>
        <a:defRPr sz="4400">
          <a:solidFill>
            <a:schemeClr val="tx2"/>
          </a:solidFill>
          <a:latin typeface="Times New Roman" pitchFamily="124" charset="0"/>
          <a:ea typeface="MS Pゴシック" pitchFamily="-92" charset="-128"/>
        </a:defRPr>
      </a:lvl4pPr>
      <a:lvl5pPr algn="ctr" rtl="0" fontAlgn="base">
        <a:spcBef>
          <a:spcPct val="0"/>
        </a:spcBef>
        <a:spcAft>
          <a:spcPct val="0"/>
        </a:spcAft>
        <a:defRPr sz="4400">
          <a:solidFill>
            <a:schemeClr val="tx2"/>
          </a:solidFill>
          <a:latin typeface="Times New Roman" pitchFamily="124" charset="0"/>
          <a:ea typeface="MS Pゴシック" pitchFamily="-92" charset="-128"/>
        </a:defRPr>
      </a:lvl5pPr>
      <a:lvl6pPr marL="457200" algn="ctr" rtl="0" fontAlgn="base">
        <a:spcBef>
          <a:spcPct val="0"/>
        </a:spcBef>
        <a:spcAft>
          <a:spcPct val="0"/>
        </a:spcAft>
        <a:defRPr sz="4400">
          <a:solidFill>
            <a:schemeClr val="tx2"/>
          </a:solidFill>
          <a:latin typeface="Times New Roman" pitchFamily="124" charset="0"/>
          <a:ea typeface="MS Pゴシック" pitchFamily="-92" charset="-128"/>
        </a:defRPr>
      </a:lvl6pPr>
      <a:lvl7pPr marL="914400" algn="ctr" rtl="0" fontAlgn="base">
        <a:spcBef>
          <a:spcPct val="0"/>
        </a:spcBef>
        <a:spcAft>
          <a:spcPct val="0"/>
        </a:spcAft>
        <a:defRPr sz="4400">
          <a:solidFill>
            <a:schemeClr val="tx2"/>
          </a:solidFill>
          <a:latin typeface="Times New Roman" pitchFamily="124" charset="0"/>
          <a:ea typeface="MS Pゴシック" pitchFamily="-92" charset="-128"/>
        </a:defRPr>
      </a:lvl7pPr>
      <a:lvl8pPr marL="1371600" algn="ctr" rtl="0" fontAlgn="base">
        <a:spcBef>
          <a:spcPct val="0"/>
        </a:spcBef>
        <a:spcAft>
          <a:spcPct val="0"/>
        </a:spcAft>
        <a:defRPr sz="4400">
          <a:solidFill>
            <a:schemeClr val="tx2"/>
          </a:solidFill>
          <a:latin typeface="Times New Roman" pitchFamily="124" charset="0"/>
          <a:ea typeface="MS Pゴシック" pitchFamily="-92" charset="-128"/>
        </a:defRPr>
      </a:lvl8pPr>
      <a:lvl9pPr marL="1828800" algn="ctr" rtl="0" fontAlgn="base">
        <a:spcBef>
          <a:spcPct val="0"/>
        </a:spcBef>
        <a:spcAft>
          <a:spcPct val="0"/>
        </a:spcAft>
        <a:defRPr sz="4400">
          <a:solidFill>
            <a:schemeClr val="tx2"/>
          </a:solidFill>
          <a:latin typeface="Times New Roman" pitchFamily="124" charset="0"/>
          <a:ea typeface="MS Pゴシック" pitchFamily="-92" charset="-128"/>
        </a:defRPr>
      </a:lvl9pPr>
    </p:titleStyle>
    <p:bodyStyle>
      <a:lvl1pPr marL="342900" indent="-342900" algn="l" rtl="0" fontAlgn="base">
        <a:spcBef>
          <a:spcPct val="20000"/>
        </a:spcBef>
        <a:spcAft>
          <a:spcPct val="0"/>
        </a:spcAft>
        <a:buFont typeface="Wingdings" pitchFamily="124" charset="2"/>
        <a:buChar char="§"/>
        <a:defRPr sz="3200">
          <a:solidFill>
            <a:schemeClr val="tx1"/>
          </a:solidFill>
          <a:latin typeface="+mn-lt"/>
          <a:ea typeface="+mn-ea"/>
          <a:cs typeface="+mn-cs"/>
        </a:defRPr>
      </a:lvl1pPr>
      <a:lvl2pPr marL="742950" indent="-285750" algn="l" rtl="0" fontAlgn="base">
        <a:spcBef>
          <a:spcPct val="20000"/>
        </a:spcBef>
        <a:spcAft>
          <a:spcPct val="0"/>
        </a:spcAft>
        <a:buFont typeface="Wingdings" pitchFamily="124" charset="2"/>
        <a:buChar char="§"/>
        <a:defRPr sz="2800">
          <a:solidFill>
            <a:schemeClr val="tx1"/>
          </a:solidFill>
          <a:latin typeface="+mn-lt"/>
          <a:ea typeface="+mn-ea"/>
        </a:defRPr>
      </a:lvl2pPr>
      <a:lvl3pPr marL="1143000" indent="-228600" algn="l" rtl="0" fontAlgn="base">
        <a:spcBef>
          <a:spcPct val="20000"/>
        </a:spcBef>
        <a:spcAft>
          <a:spcPct val="0"/>
        </a:spcAft>
        <a:buFont typeface="Wingdings" pitchFamily="124" charset="2"/>
        <a:buChar char="§"/>
        <a:defRPr sz="2400">
          <a:solidFill>
            <a:schemeClr val="tx1"/>
          </a:solidFill>
          <a:latin typeface="+mn-lt"/>
          <a:ea typeface="+mn-ea"/>
        </a:defRPr>
      </a:lvl3pPr>
      <a:lvl4pPr marL="1600200" indent="-228600" algn="l" rtl="0" fontAlgn="base">
        <a:spcBef>
          <a:spcPct val="20000"/>
        </a:spcBef>
        <a:spcAft>
          <a:spcPct val="0"/>
        </a:spcAft>
        <a:buFont typeface="Wingdings" pitchFamily="124" charset="2"/>
        <a:buChar char="§"/>
        <a:defRPr sz="2000">
          <a:solidFill>
            <a:schemeClr val="tx1"/>
          </a:solidFill>
          <a:latin typeface="+mn-lt"/>
          <a:ea typeface="+mn-ea"/>
        </a:defRPr>
      </a:lvl4pPr>
      <a:lvl5pPr marL="2057400" indent="-228600" algn="l" rtl="0" fontAlgn="base">
        <a:spcBef>
          <a:spcPct val="20000"/>
        </a:spcBef>
        <a:spcAft>
          <a:spcPct val="0"/>
        </a:spcAft>
        <a:buFont typeface="Wingdings" pitchFamily="124" charset="2"/>
        <a:buChar char="§"/>
        <a:defRPr sz="2000">
          <a:solidFill>
            <a:schemeClr val="tx1"/>
          </a:solidFill>
          <a:latin typeface="+mn-lt"/>
          <a:ea typeface="+mn-ea"/>
        </a:defRPr>
      </a:lvl5pPr>
      <a:lvl6pPr marL="2514600" indent="-228600" algn="l" rtl="0" fontAlgn="base">
        <a:spcBef>
          <a:spcPct val="20000"/>
        </a:spcBef>
        <a:spcAft>
          <a:spcPct val="0"/>
        </a:spcAft>
        <a:buFont typeface="Wingdings" pitchFamily="124" charset="2"/>
        <a:buChar char="§"/>
        <a:defRPr sz="2000">
          <a:solidFill>
            <a:schemeClr val="tx1"/>
          </a:solidFill>
          <a:latin typeface="+mn-lt"/>
          <a:ea typeface="+mn-ea"/>
        </a:defRPr>
      </a:lvl6pPr>
      <a:lvl7pPr marL="2971800" indent="-228600" algn="l" rtl="0" fontAlgn="base">
        <a:spcBef>
          <a:spcPct val="20000"/>
        </a:spcBef>
        <a:spcAft>
          <a:spcPct val="0"/>
        </a:spcAft>
        <a:buFont typeface="Wingdings" pitchFamily="124" charset="2"/>
        <a:buChar char="§"/>
        <a:defRPr sz="2000">
          <a:solidFill>
            <a:schemeClr val="tx1"/>
          </a:solidFill>
          <a:latin typeface="+mn-lt"/>
          <a:ea typeface="+mn-ea"/>
        </a:defRPr>
      </a:lvl7pPr>
      <a:lvl8pPr marL="3429000" indent="-228600" algn="l" rtl="0" fontAlgn="base">
        <a:spcBef>
          <a:spcPct val="20000"/>
        </a:spcBef>
        <a:spcAft>
          <a:spcPct val="0"/>
        </a:spcAft>
        <a:buFont typeface="Wingdings" pitchFamily="124" charset="2"/>
        <a:buChar char="§"/>
        <a:defRPr sz="2000">
          <a:solidFill>
            <a:schemeClr val="tx1"/>
          </a:solidFill>
          <a:latin typeface="+mn-lt"/>
          <a:ea typeface="+mn-ea"/>
        </a:defRPr>
      </a:lvl8pPr>
      <a:lvl9pPr marL="3886200" indent="-228600" algn="l" rtl="0" fontAlgn="base">
        <a:spcBef>
          <a:spcPct val="20000"/>
        </a:spcBef>
        <a:spcAft>
          <a:spcPct val="0"/>
        </a:spcAft>
        <a:buFont typeface="Wingdings" pitchFamily="124" charset="2"/>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914400" y="1221601"/>
            <a:ext cx="7772400" cy="731520"/>
          </a:xfrm>
        </p:spPr>
        <p:txBody>
          <a:bodyPr/>
          <a:lstStyle/>
          <a:p>
            <a:r>
              <a:rPr lang="en-US" dirty="0">
                <a:latin typeface="Arial Narrow" panose="020B0606020202030204" pitchFamily="34" charset="0"/>
              </a:rPr>
              <a:t>Procure to Pay Project</a:t>
            </a:r>
          </a:p>
        </p:txBody>
      </p:sp>
      <p:sp>
        <p:nvSpPr>
          <p:cNvPr id="3" name="Text Placeholder 2"/>
          <p:cNvSpPr>
            <a:spLocks noGrp="1"/>
          </p:cNvSpPr>
          <p:nvPr>
            <p:ph type="body" sz="quarter" idx="11"/>
          </p:nvPr>
        </p:nvSpPr>
        <p:spPr>
          <a:xfrm>
            <a:off x="838200" y="2057400"/>
            <a:ext cx="7772400" cy="1668149"/>
          </a:xfrm>
        </p:spPr>
        <p:txBody>
          <a:bodyPr/>
          <a:lstStyle/>
          <a:p>
            <a:r>
              <a:rPr lang="en-US" sz="4000" dirty="0" smtClean="0">
                <a:latin typeface="Arial Narrow" panose="020B0606020202030204" pitchFamily="34" charset="0"/>
              </a:rPr>
              <a:t>Design Change Overview</a:t>
            </a:r>
          </a:p>
          <a:p>
            <a:endParaRPr lang="en-US" dirty="0">
              <a:latin typeface="Arial Narrow" panose="020B0606020202030204" pitchFamily="34" charset="0"/>
            </a:endParaRPr>
          </a:p>
          <a:p>
            <a:r>
              <a:rPr lang="en-US" sz="2000" dirty="0" smtClean="0">
                <a:latin typeface="Arial Narrow" panose="020B0606020202030204" pitchFamily="34" charset="0"/>
              </a:rPr>
              <a:t>July, 2019</a:t>
            </a:r>
            <a:endParaRPr lang="en-US" sz="2000" dirty="0">
              <a:latin typeface="Arial Narrow" panose="020B0606020202030204" pitchFamily="34" charset="0"/>
            </a:endParaRPr>
          </a:p>
        </p:txBody>
      </p:sp>
      <p:pic>
        <p:nvPicPr>
          <p:cNvPr id="4" name="Content Placeholder 3"/>
          <p:cNvPicPr>
            <a:picLocks noChangeAspect="1"/>
          </p:cNvPicPr>
          <p:nvPr/>
        </p:nvPicPr>
        <p:blipFill>
          <a:blip r:embed="rId3"/>
          <a:stretch>
            <a:fillRect/>
          </a:stretch>
        </p:blipFill>
        <p:spPr>
          <a:xfrm>
            <a:off x="3581400" y="3054989"/>
            <a:ext cx="4771607" cy="1676400"/>
          </a:xfrm>
          <a:prstGeom prst="rect">
            <a:avLst/>
          </a:prstGeom>
        </p:spPr>
      </p:pic>
    </p:spTree>
    <p:extLst>
      <p:ext uri="{BB962C8B-B14F-4D97-AF65-F5344CB8AC3E}">
        <p14:creationId xmlns:p14="http://schemas.microsoft.com/office/powerpoint/2010/main" val="63641141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0806" y="182945"/>
            <a:ext cx="6137339" cy="769441"/>
          </a:xfrm>
          <a:prstGeom prst="rect">
            <a:avLst/>
          </a:prstGeom>
        </p:spPr>
        <p:txBody>
          <a:bodyPr wrap="square">
            <a:spAutoFit/>
          </a:bodyPr>
          <a:lstStyle/>
          <a:p>
            <a:r>
              <a:rPr lang="en-US" sz="4400" dirty="0" smtClean="0">
                <a:solidFill>
                  <a:schemeClr val="accent1">
                    <a:lumMod val="75000"/>
                  </a:schemeClr>
                </a:solidFill>
                <a:latin typeface="Arial Narrow" panose="020B0606020202030204" pitchFamily="34" charset="0"/>
                <a:cs typeface="Arial" panose="020B0604020202020204" pitchFamily="34" charset="0"/>
              </a:rPr>
              <a:t>June Newsletter Topics</a:t>
            </a:r>
            <a:endParaRPr lang="en-US" sz="4400" dirty="0">
              <a:solidFill>
                <a:schemeClr val="accent1">
                  <a:lumMod val="75000"/>
                </a:schemeClr>
              </a:solidFill>
              <a:latin typeface="Arial Narrow" panose="020B0606020202030204" pitchFamily="34" charset="0"/>
              <a:cs typeface="Arial" panose="020B0604020202020204" pitchFamily="34" charset="0"/>
            </a:endParaRPr>
          </a:p>
        </p:txBody>
      </p:sp>
      <p:sp>
        <p:nvSpPr>
          <p:cNvPr id="4" name="Line 9"/>
          <p:cNvSpPr>
            <a:spLocks noChangeShapeType="1"/>
          </p:cNvSpPr>
          <p:nvPr/>
        </p:nvSpPr>
        <p:spPr bwMode="auto">
          <a:xfrm flipV="1">
            <a:off x="595992" y="941267"/>
            <a:ext cx="6012153" cy="11119"/>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10" name="TextBox 9"/>
          <p:cNvSpPr txBox="1"/>
          <p:nvPr/>
        </p:nvSpPr>
        <p:spPr>
          <a:xfrm>
            <a:off x="8565152" y="6400800"/>
            <a:ext cx="441146" cy="369332"/>
          </a:xfrm>
          <a:prstGeom prst="rect">
            <a:avLst/>
          </a:prstGeom>
          <a:noFill/>
        </p:spPr>
        <p:txBody>
          <a:bodyPr wrap="none" rtlCol="0">
            <a:spAutoFit/>
          </a:bodyPr>
          <a:lstStyle/>
          <a:p>
            <a:r>
              <a:rPr lang="en-US" dirty="0" smtClean="0">
                <a:solidFill>
                  <a:schemeClr val="bg1"/>
                </a:solidFill>
              </a:rPr>
              <a:t>10</a:t>
            </a:r>
            <a:endParaRPr lang="en-US" dirty="0">
              <a:solidFill>
                <a:schemeClr val="bg1"/>
              </a:solidFill>
            </a:endParaRPr>
          </a:p>
        </p:txBody>
      </p:sp>
      <p:sp>
        <p:nvSpPr>
          <p:cNvPr id="3" name="Rectangle 2"/>
          <p:cNvSpPr/>
          <p:nvPr/>
        </p:nvSpPr>
        <p:spPr>
          <a:xfrm>
            <a:off x="0" y="1025596"/>
            <a:ext cx="8839200" cy="5016758"/>
          </a:xfrm>
          <a:prstGeom prst="rect">
            <a:avLst/>
          </a:prstGeom>
        </p:spPr>
        <p:txBody>
          <a:bodyPr wrap="square">
            <a:spAutoFit/>
          </a:bodyPr>
          <a:lstStyle/>
          <a:p>
            <a:pPr lvl="1"/>
            <a:r>
              <a:rPr lang="en-US" b="1" dirty="0" smtClean="0">
                <a:solidFill>
                  <a:srgbClr val="FF0000"/>
                </a:solidFill>
                <a:latin typeface="Arial Narrow" panose="020B0606020202030204" pitchFamily="34" charset="0"/>
              </a:rPr>
              <a:t>Financial </a:t>
            </a:r>
            <a:r>
              <a:rPr lang="en-US" b="1" dirty="0">
                <a:solidFill>
                  <a:srgbClr val="FF0000"/>
                </a:solidFill>
                <a:latin typeface="Arial Narrow" panose="020B0606020202030204" pitchFamily="34" charset="0"/>
              </a:rPr>
              <a:t>Approvals </a:t>
            </a:r>
            <a:r>
              <a:rPr lang="en-US" b="1" dirty="0" smtClean="0">
                <a:solidFill>
                  <a:srgbClr val="FF0000"/>
                </a:solidFill>
                <a:latin typeface="Arial Narrow" panose="020B0606020202030204" pitchFamily="34" charset="0"/>
              </a:rPr>
              <a:t>&lt;$   500 </a:t>
            </a:r>
            <a:r>
              <a:rPr lang="en-US" dirty="0" smtClean="0">
                <a:latin typeface="Arial Narrow" panose="020B0606020202030204" pitchFamily="34" charset="0"/>
              </a:rPr>
              <a:t>- Not </a:t>
            </a:r>
            <a:r>
              <a:rPr lang="en-US" dirty="0">
                <a:latin typeface="Arial Narrow" panose="020B0606020202030204" pitchFamily="34" charset="0"/>
              </a:rPr>
              <a:t>required </a:t>
            </a:r>
            <a:r>
              <a:rPr lang="en-US" dirty="0" smtClean="0">
                <a:latin typeface="Arial Narrow" panose="020B0606020202030204" pitchFamily="34" charset="0"/>
              </a:rPr>
              <a:t>for non-grants except </a:t>
            </a:r>
            <a:r>
              <a:rPr lang="en-US" dirty="0">
                <a:latin typeface="Arial Narrow" panose="020B0606020202030204" pitchFamily="34" charset="0"/>
              </a:rPr>
              <a:t>for MAG, ESM, SON, </a:t>
            </a:r>
            <a:r>
              <a:rPr lang="en-US" dirty="0" smtClean="0">
                <a:latin typeface="Arial Narrow" panose="020B0606020202030204" pitchFamily="34" charset="0"/>
              </a:rPr>
              <a:t>Warner)  </a:t>
            </a:r>
          </a:p>
          <a:p>
            <a:pPr lvl="1"/>
            <a:r>
              <a:rPr lang="en-US" sz="2000" dirty="0" smtClean="0">
                <a:latin typeface="Arial Narrow" panose="020B0606020202030204" pitchFamily="34" charset="0"/>
              </a:rPr>
              <a:t>		  </a:t>
            </a:r>
            <a:r>
              <a:rPr lang="en-US" dirty="0" smtClean="0">
                <a:latin typeface="Arial Narrow" panose="020B0606020202030204" pitchFamily="34" charset="0"/>
              </a:rPr>
              <a:t>       </a:t>
            </a:r>
            <a:r>
              <a:rPr lang="en-US" b="1" dirty="0" smtClean="0">
                <a:solidFill>
                  <a:srgbClr val="FF0000"/>
                </a:solidFill>
                <a:latin typeface="Arial Narrow" panose="020B0606020202030204" pitchFamily="34" charset="0"/>
              </a:rPr>
              <a:t>&lt;$1,500 </a:t>
            </a:r>
            <a:r>
              <a:rPr lang="en-US" dirty="0" smtClean="0">
                <a:latin typeface="Arial Narrow" panose="020B0606020202030204" pitchFamily="34" charset="0"/>
              </a:rPr>
              <a:t>- Not </a:t>
            </a:r>
            <a:r>
              <a:rPr lang="en-US" dirty="0">
                <a:latin typeface="Arial Narrow" panose="020B0606020202030204" pitchFamily="34" charset="0"/>
              </a:rPr>
              <a:t>required for </a:t>
            </a:r>
            <a:r>
              <a:rPr lang="en-US" dirty="0" smtClean="0">
                <a:latin typeface="Arial Narrow" panose="020B0606020202030204" pitchFamily="34" charset="0"/>
              </a:rPr>
              <a:t>Grants</a:t>
            </a:r>
          </a:p>
          <a:p>
            <a:pPr lvl="1"/>
            <a:endParaRPr lang="en-US" dirty="0">
              <a:latin typeface="Arial Narrow" panose="020B0606020202030204" pitchFamily="34" charset="0"/>
            </a:endParaRPr>
          </a:p>
          <a:p>
            <a:pPr lvl="1"/>
            <a:r>
              <a:rPr lang="en-US" sz="1600" b="1" i="1" dirty="0"/>
              <a:t>Companies who have opted-in for the $500 threshold are still responsible for all charges and reconciliation.</a:t>
            </a:r>
            <a:r>
              <a:rPr lang="en-US" sz="1600" dirty="0"/>
              <a:t> This does not affect the approval threshold for Supplier Invoice Requests, as all SIR’s require approval regardless of dollar value.</a:t>
            </a:r>
          </a:p>
          <a:p>
            <a:pPr lvl="1"/>
            <a:endParaRPr lang="en-US" dirty="0" smtClean="0">
              <a:latin typeface="Arial Narrow" panose="020B0606020202030204" pitchFamily="34" charset="0"/>
            </a:endParaRPr>
          </a:p>
          <a:p>
            <a:pPr lvl="1"/>
            <a:endParaRPr lang="en-US" dirty="0">
              <a:latin typeface="Arial Narrow" panose="020B0606020202030204" pitchFamily="34" charset="0"/>
            </a:endParaRPr>
          </a:p>
          <a:p>
            <a:pPr lvl="1"/>
            <a:endParaRPr lang="en-US" dirty="0" smtClean="0">
              <a:latin typeface="Arial Narrow" panose="020B0606020202030204" pitchFamily="34" charset="0"/>
            </a:endParaRPr>
          </a:p>
          <a:p>
            <a:pPr lvl="1"/>
            <a:endParaRPr lang="en-US" dirty="0">
              <a:latin typeface="Arial Narrow" panose="020B0606020202030204" pitchFamily="34" charset="0"/>
            </a:endParaRPr>
          </a:p>
          <a:p>
            <a:pPr lvl="1"/>
            <a:endParaRPr lang="en-US" dirty="0" smtClean="0">
              <a:latin typeface="Arial Narrow" panose="020B0606020202030204" pitchFamily="34" charset="0"/>
            </a:endParaRPr>
          </a:p>
          <a:p>
            <a:pPr lvl="1"/>
            <a:endParaRPr lang="en-US" dirty="0">
              <a:latin typeface="Arial Narrow" panose="020B0606020202030204" pitchFamily="34" charset="0"/>
            </a:endParaRPr>
          </a:p>
          <a:p>
            <a:pPr lvl="1"/>
            <a:endParaRPr lang="en-US" dirty="0" smtClean="0">
              <a:latin typeface="Arial Narrow" panose="020B0606020202030204" pitchFamily="34" charset="0"/>
            </a:endParaRPr>
          </a:p>
          <a:p>
            <a:pPr lvl="1"/>
            <a:endParaRPr lang="en-US" dirty="0">
              <a:latin typeface="Arial Narrow" panose="020B0606020202030204" pitchFamily="34" charset="0"/>
            </a:endParaRPr>
          </a:p>
          <a:p>
            <a:pPr lvl="1"/>
            <a:endParaRPr lang="en-US" dirty="0" smtClean="0">
              <a:latin typeface="Arial Narrow" panose="020B0606020202030204" pitchFamily="34" charset="0"/>
            </a:endParaRPr>
          </a:p>
          <a:p>
            <a:pPr lvl="1"/>
            <a:endParaRPr lang="en-US" dirty="0">
              <a:latin typeface="Arial Narrow" panose="020B0606020202030204" pitchFamily="34" charset="0"/>
            </a:endParaRPr>
          </a:p>
          <a:p>
            <a:pPr lvl="1"/>
            <a:endParaRPr lang="en-US" dirty="0" smtClean="0">
              <a:latin typeface="Arial Narrow" panose="020B0606020202030204" pitchFamily="34" charset="0"/>
            </a:endParaRPr>
          </a:p>
          <a:p>
            <a:pPr lvl="1"/>
            <a:endParaRPr lang="en-US" dirty="0">
              <a:latin typeface="Arial Narrow" panose="020B0606020202030204" pitchFamily="34" charset="0"/>
            </a:endParaRPr>
          </a:p>
        </p:txBody>
      </p:sp>
      <p:pic>
        <p:nvPicPr>
          <p:cNvPr id="11" name="Picture 10"/>
          <p:cNvPicPr>
            <a:picLocks noChangeAspect="1"/>
          </p:cNvPicPr>
          <p:nvPr/>
        </p:nvPicPr>
        <p:blipFill>
          <a:blip r:embed="rId3"/>
          <a:stretch>
            <a:fillRect/>
          </a:stretch>
        </p:blipFill>
        <p:spPr>
          <a:xfrm>
            <a:off x="149791" y="2895600"/>
            <a:ext cx="8689409" cy="3146754"/>
          </a:xfrm>
          <a:prstGeom prst="rect">
            <a:avLst/>
          </a:prstGeom>
        </p:spPr>
      </p:pic>
    </p:spTree>
    <p:extLst>
      <p:ext uri="{BB962C8B-B14F-4D97-AF65-F5344CB8AC3E}">
        <p14:creationId xmlns:p14="http://schemas.microsoft.com/office/powerpoint/2010/main" val="35427100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Line 9"/>
          <p:cNvSpPr>
            <a:spLocks noChangeShapeType="1"/>
          </p:cNvSpPr>
          <p:nvPr/>
        </p:nvSpPr>
        <p:spPr bwMode="auto">
          <a:xfrm flipV="1">
            <a:off x="576949" y="1054148"/>
            <a:ext cx="6012153" cy="11119"/>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16" name="TextBox 15"/>
          <p:cNvSpPr txBox="1"/>
          <p:nvPr/>
        </p:nvSpPr>
        <p:spPr>
          <a:xfrm>
            <a:off x="8610600" y="6400800"/>
            <a:ext cx="424027" cy="369332"/>
          </a:xfrm>
          <a:prstGeom prst="rect">
            <a:avLst/>
          </a:prstGeom>
          <a:noFill/>
        </p:spPr>
        <p:txBody>
          <a:bodyPr wrap="none" rtlCol="0">
            <a:spAutoFit/>
          </a:bodyPr>
          <a:lstStyle/>
          <a:p>
            <a:r>
              <a:rPr lang="en-US" dirty="0" smtClean="0">
                <a:solidFill>
                  <a:schemeClr val="bg1"/>
                </a:solidFill>
              </a:rPr>
              <a:t>11</a:t>
            </a:r>
            <a:endParaRPr lang="en-US" dirty="0">
              <a:solidFill>
                <a:schemeClr val="bg1"/>
              </a:solidFill>
            </a:endParaRPr>
          </a:p>
        </p:txBody>
      </p:sp>
      <p:sp>
        <p:nvSpPr>
          <p:cNvPr id="2" name="Rectangle 1"/>
          <p:cNvSpPr/>
          <p:nvPr/>
        </p:nvSpPr>
        <p:spPr>
          <a:xfrm>
            <a:off x="477516" y="158321"/>
            <a:ext cx="4934428" cy="769441"/>
          </a:xfrm>
          <a:prstGeom prst="rect">
            <a:avLst/>
          </a:prstGeom>
        </p:spPr>
        <p:txBody>
          <a:bodyPr wrap="none">
            <a:spAutoFit/>
          </a:bodyPr>
          <a:lstStyle/>
          <a:p>
            <a:r>
              <a:rPr lang="en-US" sz="4400" dirty="0">
                <a:solidFill>
                  <a:schemeClr val="accent1">
                    <a:lumMod val="75000"/>
                  </a:schemeClr>
                </a:solidFill>
                <a:latin typeface="Arial Narrow" panose="020B0606020202030204" pitchFamily="34" charset="0"/>
                <a:cs typeface="Arial" panose="020B0604020202020204" pitchFamily="34" charset="0"/>
              </a:rPr>
              <a:t>June Newsletter Topics</a:t>
            </a:r>
          </a:p>
        </p:txBody>
      </p:sp>
      <p:sp>
        <p:nvSpPr>
          <p:cNvPr id="3" name="Rectangle 2"/>
          <p:cNvSpPr/>
          <p:nvPr/>
        </p:nvSpPr>
        <p:spPr>
          <a:xfrm>
            <a:off x="520075" y="1295400"/>
            <a:ext cx="8403432" cy="4862870"/>
          </a:xfrm>
          <a:prstGeom prst="rect">
            <a:avLst/>
          </a:prstGeom>
        </p:spPr>
        <p:txBody>
          <a:bodyPr wrap="square">
            <a:spAutoFit/>
          </a:bodyPr>
          <a:lstStyle/>
          <a:p>
            <a:r>
              <a:rPr lang="en-US" sz="2000" b="1" dirty="0">
                <a:solidFill>
                  <a:srgbClr val="FF0000"/>
                </a:solidFill>
                <a:latin typeface="Arial Narrow" panose="020B0606020202030204" pitchFamily="34" charset="0"/>
              </a:rPr>
              <a:t>Internal </a:t>
            </a:r>
            <a:r>
              <a:rPr lang="en-US" sz="2000" b="1" dirty="0" smtClean="0">
                <a:solidFill>
                  <a:srgbClr val="FF0000"/>
                </a:solidFill>
                <a:latin typeface="Arial Narrow" panose="020B0606020202030204" pitchFamily="34" charset="0"/>
              </a:rPr>
              <a:t>Memo Field Required </a:t>
            </a:r>
            <a:r>
              <a:rPr lang="en-US" sz="2000" b="1" dirty="0">
                <a:solidFill>
                  <a:srgbClr val="FF0000"/>
                </a:solidFill>
                <a:latin typeface="Arial Narrow" panose="020B0606020202030204" pitchFamily="34" charset="0"/>
              </a:rPr>
              <a:t>for </a:t>
            </a:r>
            <a:r>
              <a:rPr lang="en-US" sz="2000" b="1" dirty="0" smtClean="0">
                <a:solidFill>
                  <a:srgbClr val="FF0000"/>
                </a:solidFill>
                <a:latin typeface="Arial Narrow" panose="020B0606020202030204" pitchFamily="34" charset="0"/>
              </a:rPr>
              <a:t>Change Orders</a:t>
            </a:r>
          </a:p>
          <a:p>
            <a:endParaRPr lang="en-US" sz="2000" b="1" dirty="0">
              <a:solidFill>
                <a:srgbClr val="FF0000"/>
              </a:solidFill>
              <a:latin typeface="Arial Narrow" panose="020B0606020202030204" pitchFamily="34" charset="0"/>
            </a:endParaRPr>
          </a:p>
          <a:p>
            <a:r>
              <a:rPr lang="en-US" dirty="0">
                <a:latin typeface="Arial Narrow" panose="020B0606020202030204" pitchFamily="34" charset="0"/>
              </a:rPr>
              <a:t>The change order process has been updated in the Procure to Pay System to require an internal memo explaining the change(s) that were made to the purchase order. If you forget to add an explanation in the Internal Memo field, you will receive an error message reminding you to add this information. If you have any questions or need assistance with creating change orders, please contact the Procure to Pay Service Center. </a:t>
            </a:r>
            <a:endParaRPr lang="en-US" dirty="0" smtClean="0">
              <a:latin typeface="Arial Narrow" panose="020B0606020202030204" pitchFamily="34" charset="0"/>
            </a:endParaRPr>
          </a:p>
          <a:p>
            <a:endParaRPr lang="en-US" b="1" dirty="0">
              <a:solidFill>
                <a:srgbClr val="FF0000"/>
              </a:solidFill>
              <a:latin typeface="Arial Narrow" panose="020B0606020202030204" pitchFamily="34" charset="0"/>
            </a:endParaRPr>
          </a:p>
          <a:p>
            <a:endParaRPr lang="en-US" b="1" dirty="0" smtClean="0">
              <a:solidFill>
                <a:srgbClr val="FF0000"/>
              </a:solidFill>
              <a:latin typeface="Arial Narrow" panose="020B0606020202030204" pitchFamily="34" charset="0"/>
            </a:endParaRPr>
          </a:p>
          <a:p>
            <a:endParaRPr lang="en-US" b="1" dirty="0">
              <a:solidFill>
                <a:srgbClr val="FF0000"/>
              </a:solidFill>
              <a:latin typeface="Arial Narrow" panose="020B0606020202030204" pitchFamily="34" charset="0"/>
            </a:endParaRPr>
          </a:p>
          <a:p>
            <a:endParaRPr lang="en-US" b="1" dirty="0" smtClean="0">
              <a:solidFill>
                <a:srgbClr val="FF0000"/>
              </a:solidFill>
              <a:latin typeface="Arial Narrow" panose="020B0606020202030204" pitchFamily="34" charset="0"/>
            </a:endParaRPr>
          </a:p>
          <a:p>
            <a:endParaRPr lang="en-US" b="1" dirty="0">
              <a:solidFill>
                <a:srgbClr val="FF0000"/>
              </a:solidFill>
              <a:latin typeface="Arial Narrow" panose="020B0606020202030204" pitchFamily="34" charset="0"/>
            </a:endParaRPr>
          </a:p>
          <a:p>
            <a:endParaRPr lang="en-US" b="1" dirty="0" smtClean="0">
              <a:solidFill>
                <a:srgbClr val="FF0000"/>
              </a:solidFill>
              <a:latin typeface="Arial Narrow" panose="020B0606020202030204" pitchFamily="34" charset="0"/>
            </a:endParaRPr>
          </a:p>
          <a:p>
            <a:endParaRPr lang="en-US" b="1" dirty="0">
              <a:solidFill>
                <a:srgbClr val="FF0000"/>
              </a:solidFill>
              <a:latin typeface="Arial Narrow" panose="020B0606020202030204" pitchFamily="34" charset="0"/>
            </a:endParaRPr>
          </a:p>
          <a:p>
            <a:endParaRPr lang="en-US" b="1" dirty="0" smtClean="0">
              <a:solidFill>
                <a:srgbClr val="FF0000"/>
              </a:solidFill>
              <a:latin typeface="Arial Narrow" panose="020B0606020202030204" pitchFamily="34" charset="0"/>
            </a:endParaRPr>
          </a:p>
          <a:p>
            <a:endParaRPr lang="en-US" b="1" dirty="0">
              <a:solidFill>
                <a:srgbClr val="FF0000"/>
              </a:solidFill>
              <a:latin typeface="Arial Narrow" panose="020B0606020202030204" pitchFamily="34" charset="0"/>
            </a:endParaRPr>
          </a:p>
          <a:p>
            <a:endParaRPr lang="en-US" b="1" dirty="0">
              <a:solidFill>
                <a:srgbClr val="FF0000"/>
              </a:solidFill>
              <a:latin typeface="Arial Narrow" panose="020B0606020202030204" pitchFamily="34" charset="0"/>
            </a:endParaRPr>
          </a:p>
        </p:txBody>
      </p:sp>
      <p:pic>
        <p:nvPicPr>
          <p:cNvPr id="5" name="Picture 4"/>
          <p:cNvPicPr>
            <a:picLocks noChangeAspect="1"/>
          </p:cNvPicPr>
          <p:nvPr/>
        </p:nvPicPr>
        <p:blipFill>
          <a:blip r:embed="rId3"/>
          <a:stretch>
            <a:fillRect/>
          </a:stretch>
        </p:blipFill>
        <p:spPr>
          <a:xfrm>
            <a:off x="588824" y="3581400"/>
            <a:ext cx="6705600" cy="2057400"/>
          </a:xfrm>
          <a:prstGeom prst="rect">
            <a:avLst/>
          </a:prstGeom>
        </p:spPr>
      </p:pic>
    </p:spTree>
    <p:extLst>
      <p:ext uri="{BB962C8B-B14F-4D97-AF65-F5344CB8AC3E}">
        <p14:creationId xmlns:p14="http://schemas.microsoft.com/office/powerpoint/2010/main" val="11359175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Line 9"/>
          <p:cNvSpPr>
            <a:spLocks noChangeShapeType="1"/>
          </p:cNvSpPr>
          <p:nvPr/>
        </p:nvSpPr>
        <p:spPr bwMode="auto">
          <a:xfrm flipV="1">
            <a:off x="576949" y="1054148"/>
            <a:ext cx="6012153" cy="11119"/>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16" name="TextBox 15"/>
          <p:cNvSpPr txBox="1"/>
          <p:nvPr/>
        </p:nvSpPr>
        <p:spPr>
          <a:xfrm>
            <a:off x="8610600" y="6400800"/>
            <a:ext cx="441146" cy="369332"/>
          </a:xfrm>
          <a:prstGeom prst="rect">
            <a:avLst/>
          </a:prstGeom>
          <a:noFill/>
        </p:spPr>
        <p:txBody>
          <a:bodyPr wrap="none" rtlCol="0">
            <a:spAutoFit/>
          </a:bodyPr>
          <a:lstStyle/>
          <a:p>
            <a:r>
              <a:rPr lang="en-US" dirty="0" smtClean="0">
                <a:solidFill>
                  <a:schemeClr val="bg1"/>
                </a:solidFill>
              </a:rPr>
              <a:t>12</a:t>
            </a:r>
            <a:endParaRPr lang="en-US" dirty="0">
              <a:solidFill>
                <a:schemeClr val="bg1"/>
              </a:solidFill>
            </a:endParaRPr>
          </a:p>
        </p:txBody>
      </p:sp>
      <p:sp>
        <p:nvSpPr>
          <p:cNvPr id="2" name="Rectangle 1"/>
          <p:cNvSpPr/>
          <p:nvPr/>
        </p:nvSpPr>
        <p:spPr>
          <a:xfrm>
            <a:off x="477516" y="158321"/>
            <a:ext cx="4934428" cy="769441"/>
          </a:xfrm>
          <a:prstGeom prst="rect">
            <a:avLst/>
          </a:prstGeom>
        </p:spPr>
        <p:txBody>
          <a:bodyPr wrap="none">
            <a:spAutoFit/>
          </a:bodyPr>
          <a:lstStyle/>
          <a:p>
            <a:r>
              <a:rPr lang="en-US" sz="4400" dirty="0">
                <a:solidFill>
                  <a:schemeClr val="accent1">
                    <a:lumMod val="75000"/>
                  </a:schemeClr>
                </a:solidFill>
                <a:latin typeface="Arial Narrow" panose="020B0606020202030204" pitchFamily="34" charset="0"/>
                <a:cs typeface="Arial" panose="020B0604020202020204" pitchFamily="34" charset="0"/>
              </a:rPr>
              <a:t>June Newsletter Topics</a:t>
            </a:r>
          </a:p>
        </p:txBody>
      </p:sp>
      <p:sp>
        <p:nvSpPr>
          <p:cNvPr id="3" name="Rectangle 2"/>
          <p:cNvSpPr/>
          <p:nvPr/>
        </p:nvSpPr>
        <p:spPr>
          <a:xfrm>
            <a:off x="520075" y="1216066"/>
            <a:ext cx="8403432" cy="400110"/>
          </a:xfrm>
          <a:prstGeom prst="rect">
            <a:avLst/>
          </a:prstGeom>
        </p:spPr>
        <p:txBody>
          <a:bodyPr wrap="square">
            <a:spAutoFit/>
          </a:bodyPr>
          <a:lstStyle/>
          <a:p>
            <a:r>
              <a:rPr lang="en-US" sz="2000" b="1" dirty="0">
                <a:solidFill>
                  <a:srgbClr val="FF0000"/>
                </a:solidFill>
                <a:latin typeface="Arial Narrow" panose="020B0606020202030204" pitchFamily="34" charset="0"/>
              </a:rPr>
              <a:t>Internal </a:t>
            </a:r>
            <a:r>
              <a:rPr lang="en-US" sz="2000" b="1" dirty="0" smtClean="0">
                <a:solidFill>
                  <a:srgbClr val="FF0000"/>
                </a:solidFill>
                <a:latin typeface="Arial Narrow" panose="020B0606020202030204" pitchFamily="34" charset="0"/>
              </a:rPr>
              <a:t>Memo Field Required </a:t>
            </a:r>
            <a:r>
              <a:rPr lang="en-US" sz="2000" b="1" dirty="0">
                <a:solidFill>
                  <a:srgbClr val="FF0000"/>
                </a:solidFill>
                <a:latin typeface="Arial Narrow" panose="020B0606020202030204" pitchFamily="34" charset="0"/>
              </a:rPr>
              <a:t>for </a:t>
            </a:r>
            <a:r>
              <a:rPr lang="en-US" sz="2000" b="1" dirty="0" smtClean="0">
                <a:solidFill>
                  <a:srgbClr val="FF0000"/>
                </a:solidFill>
                <a:latin typeface="Arial Narrow" panose="020B0606020202030204" pitchFamily="34" charset="0"/>
              </a:rPr>
              <a:t>Change Orders</a:t>
            </a:r>
            <a:endParaRPr lang="en-US" b="1" dirty="0">
              <a:solidFill>
                <a:srgbClr val="FF0000"/>
              </a:solidFill>
              <a:latin typeface="Arial Narrow" panose="020B0606020202030204" pitchFamily="34" charset="0"/>
            </a:endParaRPr>
          </a:p>
        </p:txBody>
      </p:sp>
      <p:pic>
        <p:nvPicPr>
          <p:cNvPr id="4" name="Picture 3"/>
          <p:cNvPicPr>
            <a:picLocks noChangeAspect="1"/>
          </p:cNvPicPr>
          <p:nvPr/>
        </p:nvPicPr>
        <p:blipFill>
          <a:blip r:embed="rId3"/>
          <a:stretch>
            <a:fillRect/>
          </a:stretch>
        </p:blipFill>
        <p:spPr>
          <a:xfrm>
            <a:off x="359858" y="1862942"/>
            <a:ext cx="8723866" cy="4158672"/>
          </a:xfrm>
          <a:prstGeom prst="rect">
            <a:avLst/>
          </a:prstGeom>
        </p:spPr>
      </p:pic>
    </p:spTree>
    <p:extLst>
      <p:ext uri="{BB962C8B-B14F-4D97-AF65-F5344CB8AC3E}">
        <p14:creationId xmlns:p14="http://schemas.microsoft.com/office/powerpoint/2010/main" val="25937319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Line 9"/>
          <p:cNvSpPr>
            <a:spLocks noChangeShapeType="1"/>
          </p:cNvSpPr>
          <p:nvPr/>
        </p:nvSpPr>
        <p:spPr bwMode="auto">
          <a:xfrm flipV="1">
            <a:off x="477516" y="1094902"/>
            <a:ext cx="6012153" cy="11119"/>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16" name="TextBox 15"/>
          <p:cNvSpPr txBox="1"/>
          <p:nvPr/>
        </p:nvSpPr>
        <p:spPr>
          <a:xfrm>
            <a:off x="8605684" y="6454255"/>
            <a:ext cx="441146" cy="369332"/>
          </a:xfrm>
          <a:prstGeom prst="rect">
            <a:avLst/>
          </a:prstGeom>
          <a:noFill/>
        </p:spPr>
        <p:txBody>
          <a:bodyPr wrap="none" rtlCol="0">
            <a:spAutoFit/>
          </a:bodyPr>
          <a:lstStyle/>
          <a:p>
            <a:r>
              <a:rPr lang="en-US" dirty="0" smtClean="0">
                <a:solidFill>
                  <a:schemeClr val="bg1"/>
                </a:solidFill>
              </a:rPr>
              <a:t>13</a:t>
            </a:r>
            <a:endParaRPr lang="en-US" dirty="0">
              <a:solidFill>
                <a:schemeClr val="bg1"/>
              </a:solidFill>
            </a:endParaRPr>
          </a:p>
        </p:txBody>
      </p:sp>
      <p:sp>
        <p:nvSpPr>
          <p:cNvPr id="2" name="Rectangle 1"/>
          <p:cNvSpPr/>
          <p:nvPr/>
        </p:nvSpPr>
        <p:spPr>
          <a:xfrm>
            <a:off x="441890" y="136082"/>
            <a:ext cx="4934428" cy="769441"/>
          </a:xfrm>
          <a:prstGeom prst="rect">
            <a:avLst/>
          </a:prstGeom>
        </p:spPr>
        <p:txBody>
          <a:bodyPr wrap="none">
            <a:spAutoFit/>
          </a:bodyPr>
          <a:lstStyle/>
          <a:p>
            <a:r>
              <a:rPr lang="en-US" sz="4400" dirty="0">
                <a:solidFill>
                  <a:schemeClr val="accent1">
                    <a:lumMod val="75000"/>
                  </a:schemeClr>
                </a:solidFill>
                <a:latin typeface="Arial Narrow" panose="020B0606020202030204" pitchFamily="34" charset="0"/>
                <a:cs typeface="Arial" panose="020B0604020202020204" pitchFamily="34" charset="0"/>
              </a:rPr>
              <a:t>June Newsletter Topics</a:t>
            </a:r>
          </a:p>
        </p:txBody>
      </p:sp>
      <p:sp>
        <p:nvSpPr>
          <p:cNvPr id="5" name="Rectangle 4"/>
          <p:cNvSpPr/>
          <p:nvPr/>
        </p:nvSpPr>
        <p:spPr>
          <a:xfrm>
            <a:off x="345824" y="1295400"/>
            <a:ext cx="8264776" cy="1877437"/>
          </a:xfrm>
          <a:prstGeom prst="rect">
            <a:avLst/>
          </a:prstGeom>
        </p:spPr>
        <p:txBody>
          <a:bodyPr wrap="square">
            <a:spAutoFit/>
          </a:bodyPr>
          <a:lstStyle/>
          <a:p>
            <a:r>
              <a:rPr lang="en-US" b="1" dirty="0" smtClean="0">
                <a:solidFill>
                  <a:srgbClr val="FF0000"/>
                </a:solidFill>
                <a:latin typeface="Arial Narrow" panose="020B0606020202030204" pitchFamily="34" charset="0"/>
              </a:rPr>
              <a:t>Non-catalog requisitions allowed for Marketplace Suppliers</a:t>
            </a:r>
            <a:endParaRPr lang="en-US" dirty="0" smtClean="0">
              <a:latin typeface="Arial Narrow" panose="020B0606020202030204" pitchFamily="34" charset="0"/>
            </a:endParaRPr>
          </a:p>
          <a:p>
            <a:endParaRPr lang="en-US" dirty="0">
              <a:latin typeface="Arial Narrow" panose="020B0606020202030204" pitchFamily="34" charset="0"/>
            </a:endParaRPr>
          </a:p>
          <a:p>
            <a:r>
              <a:rPr lang="en-US" sz="1600" dirty="0" smtClean="0"/>
              <a:t>When </a:t>
            </a:r>
            <a:r>
              <a:rPr lang="en-US" sz="1600" dirty="0"/>
              <a:t>the P2P system was first implemented, if a supplier was enabled in Jaggaer (the Marketplace), Workday requisitioners could not create a non-catalogue requisition for that supplier. </a:t>
            </a:r>
            <a:r>
              <a:rPr lang="en-US" sz="1600" dirty="0" smtClean="0"/>
              <a:t>In June 209, non-catalogue </a:t>
            </a:r>
            <a:r>
              <a:rPr lang="en-US" sz="1600" dirty="0"/>
              <a:t>orders </a:t>
            </a:r>
            <a:r>
              <a:rPr lang="en-US" sz="1600" dirty="0" smtClean="0"/>
              <a:t>have been enabled for </a:t>
            </a:r>
            <a:r>
              <a:rPr lang="en-US" sz="1600" dirty="0"/>
              <a:t>Jaggaer suppliers. </a:t>
            </a:r>
            <a:r>
              <a:rPr lang="en-US" sz="1600" u="sng" dirty="0"/>
              <a:t>However, requisitioners cannot place both a catalogue AND a non-catalogue order for a Jaggaer supplier on the same requisition</a:t>
            </a:r>
            <a:r>
              <a:rPr lang="en-US" sz="1600" dirty="0"/>
              <a:t>. They must be on separate requisitions. </a:t>
            </a:r>
            <a:endParaRPr lang="en-US" sz="1600" dirty="0">
              <a:latin typeface="Arial Narrow" panose="020B0606020202030204" pitchFamily="34" charset="0"/>
            </a:endParaRPr>
          </a:p>
        </p:txBody>
      </p:sp>
      <p:pic>
        <p:nvPicPr>
          <p:cNvPr id="8" name="Picture 7"/>
          <p:cNvPicPr>
            <a:picLocks noChangeAspect="1"/>
          </p:cNvPicPr>
          <p:nvPr/>
        </p:nvPicPr>
        <p:blipFill>
          <a:blip r:embed="rId3"/>
          <a:stretch>
            <a:fillRect/>
          </a:stretch>
        </p:blipFill>
        <p:spPr>
          <a:xfrm>
            <a:off x="477516" y="3781165"/>
            <a:ext cx="7467600" cy="1921989"/>
          </a:xfrm>
          <a:prstGeom prst="rect">
            <a:avLst/>
          </a:prstGeom>
        </p:spPr>
      </p:pic>
    </p:spTree>
    <p:extLst>
      <p:ext uri="{BB962C8B-B14F-4D97-AF65-F5344CB8AC3E}">
        <p14:creationId xmlns:p14="http://schemas.microsoft.com/office/powerpoint/2010/main" val="31691978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Line 9"/>
          <p:cNvSpPr>
            <a:spLocks noChangeShapeType="1"/>
          </p:cNvSpPr>
          <p:nvPr/>
        </p:nvSpPr>
        <p:spPr bwMode="auto">
          <a:xfrm flipV="1">
            <a:off x="563841" y="800024"/>
            <a:ext cx="6012153" cy="11119"/>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16" name="TextBox 15"/>
          <p:cNvSpPr txBox="1"/>
          <p:nvPr/>
        </p:nvSpPr>
        <p:spPr>
          <a:xfrm>
            <a:off x="8610600" y="6400800"/>
            <a:ext cx="441146" cy="369332"/>
          </a:xfrm>
          <a:prstGeom prst="rect">
            <a:avLst/>
          </a:prstGeom>
          <a:noFill/>
        </p:spPr>
        <p:txBody>
          <a:bodyPr wrap="none" rtlCol="0">
            <a:spAutoFit/>
          </a:bodyPr>
          <a:lstStyle/>
          <a:p>
            <a:r>
              <a:rPr lang="en-US" dirty="0" smtClean="0">
                <a:solidFill>
                  <a:schemeClr val="bg1"/>
                </a:solidFill>
              </a:rPr>
              <a:t>14</a:t>
            </a:r>
            <a:endParaRPr lang="en-US" dirty="0">
              <a:solidFill>
                <a:schemeClr val="bg1"/>
              </a:solidFill>
            </a:endParaRPr>
          </a:p>
        </p:txBody>
      </p:sp>
      <p:sp>
        <p:nvSpPr>
          <p:cNvPr id="2" name="Rectangle 1"/>
          <p:cNvSpPr/>
          <p:nvPr/>
        </p:nvSpPr>
        <p:spPr>
          <a:xfrm>
            <a:off x="457200" y="30583"/>
            <a:ext cx="4934428" cy="769441"/>
          </a:xfrm>
          <a:prstGeom prst="rect">
            <a:avLst/>
          </a:prstGeom>
        </p:spPr>
        <p:txBody>
          <a:bodyPr wrap="none">
            <a:spAutoFit/>
          </a:bodyPr>
          <a:lstStyle/>
          <a:p>
            <a:r>
              <a:rPr lang="en-US" sz="4400" dirty="0">
                <a:solidFill>
                  <a:schemeClr val="accent1">
                    <a:lumMod val="75000"/>
                  </a:schemeClr>
                </a:solidFill>
                <a:latin typeface="Arial Narrow" panose="020B0606020202030204" pitchFamily="34" charset="0"/>
                <a:cs typeface="Arial" panose="020B0604020202020204" pitchFamily="34" charset="0"/>
              </a:rPr>
              <a:t>June Newsletter Topics</a:t>
            </a:r>
          </a:p>
        </p:txBody>
      </p:sp>
      <p:sp>
        <p:nvSpPr>
          <p:cNvPr id="5" name="Rectangle 4"/>
          <p:cNvSpPr/>
          <p:nvPr/>
        </p:nvSpPr>
        <p:spPr>
          <a:xfrm>
            <a:off x="345824" y="1295400"/>
            <a:ext cx="8264776" cy="615553"/>
          </a:xfrm>
          <a:prstGeom prst="rect">
            <a:avLst/>
          </a:prstGeom>
        </p:spPr>
        <p:txBody>
          <a:bodyPr wrap="square">
            <a:spAutoFit/>
          </a:bodyPr>
          <a:lstStyle/>
          <a:p>
            <a:endParaRPr lang="en-US" dirty="0">
              <a:latin typeface="Arial Narrow" panose="020B0606020202030204" pitchFamily="34" charset="0"/>
            </a:endParaRPr>
          </a:p>
          <a:p>
            <a:r>
              <a:rPr lang="en-US" sz="1600" dirty="0" smtClean="0"/>
              <a:t>. </a:t>
            </a:r>
            <a:endParaRPr lang="en-US" sz="1600" dirty="0">
              <a:latin typeface="Arial Narrow" panose="020B0606020202030204" pitchFamily="34" charset="0"/>
            </a:endParaRPr>
          </a:p>
        </p:txBody>
      </p:sp>
      <p:sp>
        <p:nvSpPr>
          <p:cNvPr id="3" name="Rectangle 2"/>
          <p:cNvSpPr/>
          <p:nvPr/>
        </p:nvSpPr>
        <p:spPr>
          <a:xfrm>
            <a:off x="563841" y="870783"/>
            <a:ext cx="3735318" cy="400110"/>
          </a:xfrm>
          <a:prstGeom prst="rect">
            <a:avLst/>
          </a:prstGeom>
        </p:spPr>
        <p:txBody>
          <a:bodyPr wrap="none">
            <a:spAutoFit/>
          </a:bodyPr>
          <a:lstStyle/>
          <a:p>
            <a:r>
              <a:rPr lang="en-US" sz="2000" b="1" dirty="0" smtClean="0">
                <a:solidFill>
                  <a:srgbClr val="FF0000"/>
                </a:solidFill>
                <a:latin typeface="Arial Narrow" panose="020B0606020202030204" pitchFamily="34" charset="0"/>
              </a:rPr>
              <a:t>Non-Standard Costs and Quantities</a:t>
            </a:r>
            <a:endParaRPr lang="en-US" sz="2000" b="1" dirty="0">
              <a:solidFill>
                <a:srgbClr val="FF0000"/>
              </a:solidFill>
              <a:latin typeface="Arial Narrow" panose="020B0606020202030204" pitchFamily="34" charset="0"/>
            </a:endParaRPr>
          </a:p>
        </p:txBody>
      </p:sp>
      <p:sp>
        <p:nvSpPr>
          <p:cNvPr id="4" name="Rectangle 3"/>
          <p:cNvSpPr/>
          <p:nvPr/>
        </p:nvSpPr>
        <p:spPr>
          <a:xfrm>
            <a:off x="563841" y="1270893"/>
            <a:ext cx="8213108" cy="4832092"/>
          </a:xfrm>
          <a:prstGeom prst="rect">
            <a:avLst/>
          </a:prstGeom>
        </p:spPr>
        <p:txBody>
          <a:bodyPr wrap="square">
            <a:spAutoFit/>
          </a:bodyPr>
          <a:lstStyle/>
          <a:p>
            <a:r>
              <a:rPr lang="en-US" b="1" i="1" dirty="0" smtClean="0">
                <a:solidFill>
                  <a:schemeClr val="accent5">
                    <a:lumMod val="60000"/>
                    <a:lumOff val="40000"/>
                  </a:schemeClr>
                </a:solidFill>
                <a:latin typeface="Arial Narrow" panose="020B0606020202030204" pitchFamily="34" charset="0"/>
              </a:rPr>
              <a:t>Include </a:t>
            </a:r>
            <a:r>
              <a:rPr lang="en-US" b="1" i="1" dirty="0">
                <a:solidFill>
                  <a:schemeClr val="accent5">
                    <a:lumMod val="60000"/>
                    <a:lumOff val="40000"/>
                  </a:schemeClr>
                </a:solidFill>
                <a:latin typeface="Arial Narrow" panose="020B0606020202030204" pitchFamily="34" charset="0"/>
              </a:rPr>
              <a:t>a unit cost greater than $0 when creating line items on your requisition</a:t>
            </a:r>
            <a:r>
              <a:rPr lang="en-US" sz="1600" b="1" i="1" dirty="0">
                <a:solidFill>
                  <a:schemeClr val="accent5">
                    <a:lumMod val="60000"/>
                    <a:lumOff val="40000"/>
                  </a:schemeClr>
                </a:solidFill>
                <a:latin typeface="Arial Narrow" panose="020B0606020202030204" pitchFamily="34" charset="0"/>
              </a:rPr>
              <a:t>. </a:t>
            </a:r>
            <a:endParaRPr lang="en-US" sz="1600" b="1" i="1" dirty="0" smtClean="0">
              <a:solidFill>
                <a:schemeClr val="accent5">
                  <a:lumMod val="60000"/>
                  <a:lumOff val="40000"/>
                </a:schemeClr>
              </a:solidFill>
              <a:latin typeface="Arial Narrow" panose="020B0606020202030204" pitchFamily="34" charset="0"/>
            </a:endParaRPr>
          </a:p>
          <a:p>
            <a:endParaRPr lang="en-US" sz="1600" dirty="0">
              <a:latin typeface="Arial Narrow" panose="020B0606020202030204" pitchFamily="34" charset="0"/>
            </a:endParaRPr>
          </a:p>
          <a:p>
            <a:r>
              <a:rPr lang="en-US" sz="1600" dirty="0" smtClean="0">
                <a:latin typeface="Arial Narrow" panose="020B0606020202030204" pitchFamily="34" charset="0"/>
              </a:rPr>
              <a:t>While </a:t>
            </a:r>
            <a:r>
              <a:rPr lang="en-US" sz="1600" dirty="0">
                <a:latin typeface="Arial Narrow" panose="020B0606020202030204" pitchFamily="34" charset="0"/>
              </a:rPr>
              <a:t>Workday allows a negative unit cost, </a:t>
            </a:r>
            <a:r>
              <a:rPr lang="en-US" sz="1600" dirty="0" smtClean="0">
                <a:latin typeface="Arial Narrow" panose="020B0606020202030204" pitchFamily="34" charset="0"/>
              </a:rPr>
              <a:t>when </a:t>
            </a:r>
            <a:r>
              <a:rPr lang="en-US" sz="1600" dirty="0">
                <a:latin typeface="Arial Narrow" panose="020B0606020202030204" pitchFamily="34" charset="0"/>
              </a:rPr>
              <a:t>the requisition is passed to Jaggaer, it does NOT allow for a negative unit cost. </a:t>
            </a:r>
            <a:r>
              <a:rPr lang="en-US" sz="1600" dirty="0" smtClean="0">
                <a:latin typeface="Arial Narrow" panose="020B0606020202030204" pitchFamily="34" charset="0"/>
              </a:rPr>
              <a:t>A </a:t>
            </a:r>
            <a:r>
              <a:rPr lang="en-US" sz="1600" dirty="0">
                <a:latin typeface="Arial Narrow" panose="020B0606020202030204" pitchFamily="34" charset="0"/>
              </a:rPr>
              <a:t>validation </a:t>
            </a:r>
            <a:r>
              <a:rPr lang="en-US" sz="1600" dirty="0" smtClean="0">
                <a:latin typeface="Arial Narrow" panose="020B0606020202030204" pitchFamily="34" charset="0"/>
              </a:rPr>
              <a:t>has been added to </a:t>
            </a:r>
            <a:r>
              <a:rPr lang="en-US" sz="1600" dirty="0">
                <a:latin typeface="Arial Narrow" panose="020B0606020202030204" pitchFamily="34" charset="0"/>
              </a:rPr>
              <a:t>Workday that will give the user an error message in the event that a negative unit cost is entered on a requisition. </a:t>
            </a:r>
            <a:endParaRPr lang="en-US" sz="1600" dirty="0" smtClean="0">
              <a:latin typeface="Arial Narrow" panose="020B0606020202030204" pitchFamily="34" charset="0"/>
            </a:endParaRPr>
          </a:p>
          <a:p>
            <a:endParaRPr lang="en-US" sz="1600" dirty="0" smtClean="0">
              <a:latin typeface="Arial Narrow" panose="020B0606020202030204" pitchFamily="34" charset="0"/>
            </a:endParaRPr>
          </a:p>
          <a:p>
            <a:r>
              <a:rPr lang="en-US" b="1" i="1" dirty="0" smtClean="0">
                <a:solidFill>
                  <a:schemeClr val="accent5">
                    <a:lumMod val="60000"/>
                    <a:lumOff val="40000"/>
                  </a:schemeClr>
                </a:solidFill>
                <a:latin typeface="Arial Narrow" panose="020B0606020202030204" pitchFamily="34" charset="0"/>
              </a:rPr>
              <a:t>Discounts</a:t>
            </a:r>
            <a:endParaRPr lang="en-US" b="1" i="1" dirty="0">
              <a:solidFill>
                <a:schemeClr val="accent5">
                  <a:lumMod val="60000"/>
                  <a:lumOff val="40000"/>
                </a:schemeClr>
              </a:solidFill>
              <a:latin typeface="Arial Narrow" panose="020B0606020202030204" pitchFamily="34" charset="0"/>
            </a:endParaRPr>
          </a:p>
          <a:p>
            <a:endParaRPr lang="en-US" sz="1600" dirty="0" smtClean="0">
              <a:latin typeface="Arial Narrow" panose="020B0606020202030204" pitchFamily="34" charset="0"/>
            </a:endParaRPr>
          </a:p>
          <a:p>
            <a:r>
              <a:rPr lang="en-US" sz="1600" dirty="0" smtClean="0">
                <a:latin typeface="Arial Narrow" panose="020B0606020202030204" pitchFamily="34" charset="0"/>
              </a:rPr>
              <a:t>The </a:t>
            </a:r>
            <a:r>
              <a:rPr lang="en-US" sz="1600" dirty="0">
                <a:latin typeface="Arial Narrow" panose="020B0606020202030204" pitchFamily="34" charset="0"/>
              </a:rPr>
              <a:t>preferred way to handle a discount is to reduce either all or one of the requisition line items by the amount of the discount, then list the discount in the Line Memo field. If the unit cost is listed as $0, the requisition will not route for financial approvals. Upon reaching Purchasing the requisition may not be able to be updated with a cost and could require it to be cancelled and a new requisition generated. </a:t>
            </a:r>
            <a:endParaRPr lang="en-US" sz="1600" dirty="0" smtClean="0">
              <a:latin typeface="Arial Narrow" panose="020B0606020202030204" pitchFamily="34" charset="0"/>
            </a:endParaRPr>
          </a:p>
          <a:p>
            <a:endParaRPr lang="en-US" sz="1600" dirty="0">
              <a:latin typeface="Arial Narrow" panose="020B0606020202030204" pitchFamily="34" charset="0"/>
            </a:endParaRPr>
          </a:p>
          <a:p>
            <a:r>
              <a:rPr lang="en-US" sz="1600" b="1" i="1" dirty="0" smtClean="0">
                <a:latin typeface="Arial Narrow" panose="020B0606020202030204" pitchFamily="34" charset="0"/>
              </a:rPr>
              <a:t>To </a:t>
            </a:r>
            <a:r>
              <a:rPr lang="en-US" sz="1600" b="1" i="1" dirty="0">
                <a:latin typeface="Arial Narrow" panose="020B0606020202030204" pitchFamily="34" charset="0"/>
              </a:rPr>
              <a:t>avoid delays, please review the unit pricing prior to submitting your requisition. </a:t>
            </a:r>
            <a:endParaRPr lang="en-US" sz="1600" b="1" i="1" dirty="0" smtClean="0">
              <a:latin typeface="Arial Narrow" panose="020B0606020202030204" pitchFamily="34" charset="0"/>
            </a:endParaRPr>
          </a:p>
          <a:p>
            <a:endParaRPr lang="en-US" sz="1600" b="1" i="1" dirty="0" smtClean="0">
              <a:latin typeface="Arial Narrow" panose="020B0606020202030204" pitchFamily="34" charset="0"/>
            </a:endParaRPr>
          </a:p>
          <a:p>
            <a:r>
              <a:rPr lang="en-US" b="1" i="1" dirty="0" smtClean="0">
                <a:solidFill>
                  <a:schemeClr val="accent5">
                    <a:lumMod val="60000"/>
                    <a:lumOff val="40000"/>
                  </a:schemeClr>
                </a:solidFill>
                <a:latin typeface="Arial Narrow" panose="020B0606020202030204" pitchFamily="34" charset="0"/>
              </a:rPr>
              <a:t>Negative or Fractional Quantities</a:t>
            </a:r>
          </a:p>
          <a:p>
            <a:endParaRPr lang="en-US" sz="1600" b="1" i="1" dirty="0">
              <a:latin typeface="Arial Narrow" panose="020B0606020202030204" pitchFamily="34" charset="0"/>
            </a:endParaRPr>
          </a:p>
          <a:p>
            <a:r>
              <a:rPr lang="en-US" sz="1600" dirty="0" smtClean="0">
                <a:latin typeface="Arial Narrow" panose="020B0606020202030204" pitchFamily="34" charset="0"/>
              </a:rPr>
              <a:t>Keep </a:t>
            </a:r>
            <a:r>
              <a:rPr lang="en-US" sz="1600" dirty="0">
                <a:latin typeface="Arial Narrow" panose="020B0606020202030204" pitchFamily="34" charset="0"/>
              </a:rPr>
              <a:t>in mind that listing a negative or fractional quantity will also stop your requisition from being processed—always use positive whole numbers! </a:t>
            </a:r>
          </a:p>
        </p:txBody>
      </p:sp>
    </p:spTree>
    <p:extLst>
      <p:ext uri="{BB962C8B-B14F-4D97-AF65-F5344CB8AC3E}">
        <p14:creationId xmlns:p14="http://schemas.microsoft.com/office/powerpoint/2010/main" val="3126306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9016"/>
            <a:ext cx="8229600" cy="609600"/>
          </a:xfrm>
        </p:spPr>
        <p:txBody>
          <a:bodyPr>
            <a:noAutofit/>
          </a:bodyPr>
          <a:lstStyle/>
          <a:p>
            <a:pPr algn="l"/>
            <a:r>
              <a:rPr lang="en-US" dirty="0" smtClean="0">
                <a:latin typeface="Arial Narrow" panose="020B0606020202030204" pitchFamily="34" charset="0"/>
              </a:rPr>
              <a:t>Topics</a:t>
            </a:r>
            <a:endParaRPr lang="en-US" dirty="0">
              <a:latin typeface="Arial Narrow" panose="020B0606020202030204" pitchFamily="34" charset="0"/>
            </a:endParaRPr>
          </a:p>
        </p:txBody>
      </p:sp>
      <p:sp>
        <p:nvSpPr>
          <p:cNvPr id="8" name="Content Placeholder 4"/>
          <p:cNvSpPr>
            <a:spLocks noGrp="1"/>
          </p:cNvSpPr>
          <p:nvPr>
            <p:ph idx="1"/>
          </p:nvPr>
        </p:nvSpPr>
        <p:spPr>
          <a:xfrm>
            <a:off x="533400" y="1002247"/>
            <a:ext cx="8381084" cy="5374784"/>
          </a:xfrm>
        </p:spPr>
        <p:txBody>
          <a:bodyPr>
            <a:noAutofit/>
          </a:bodyPr>
          <a:lstStyle/>
          <a:p>
            <a:pPr>
              <a:lnSpc>
                <a:spcPct val="200000"/>
              </a:lnSpc>
            </a:pPr>
            <a:r>
              <a:rPr lang="en-US" sz="2400" dirty="0">
                <a:latin typeface="Arial Narrow" panose="020B0606020202030204" pitchFamily="34" charset="0"/>
              </a:rPr>
              <a:t>Commodity Dimension </a:t>
            </a:r>
            <a:r>
              <a:rPr lang="en-US" sz="2400" dirty="0" smtClean="0">
                <a:latin typeface="Arial Narrow" panose="020B0606020202030204" pitchFamily="34" charset="0"/>
              </a:rPr>
              <a:t>(Requisition Checkout)</a:t>
            </a:r>
          </a:p>
          <a:p>
            <a:pPr lvl="0"/>
            <a:r>
              <a:rPr lang="en-US" sz="2400" dirty="0" smtClean="0">
                <a:latin typeface="Arial Narrow" panose="020B0606020202030204" pitchFamily="34" charset="0"/>
              </a:rPr>
              <a:t>June Newsletter Topics:</a:t>
            </a:r>
          </a:p>
          <a:p>
            <a:pPr lvl="0"/>
            <a:endParaRPr lang="en-US" sz="2400" dirty="0" smtClean="0">
              <a:latin typeface="Arial Narrow" panose="020B0606020202030204" pitchFamily="34" charset="0"/>
            </a:endParaRPr>
          </a:p>
          <a:p>
            <a:pPr lvl="1"/>
            <a:r>
              <a:rPr lang="en-US" sz="2000" dirty="0" smtClean="0">
                <a:latin typeface="Arial Narrow" panose="020B0606020202030204" pitchFamily="34" charset="0"/>
              </a:rPr>
              <a:t>Financial </a:t>
            </a:r>
            <a:r>
              <a:rPr lang="en-US" sz="2000" dirty="0">
                <a:latin typeface="Arial Narrow" panose="020B0606020202030204" pitchFamily="34" charset="0"/>
              </a:rPr>
              <a:t>Approvals (&lt;$500 not required except for MAG, ESM, SON, Warner;  &lt;$1,500 not required for Grants)</a:t>
            </a:r>
          </a:p>
          <a:p>
            <a:pPr lvl="1"/>
            <a:endParaRPr lang="en-US" sz="2000" dirty="0" smtClean="0">
              <a:latin typeface="Arial Narrow" panose="020B0606020202030204" pitchFamily="34" charset="0"/>
            </a:endParaRPr>
          </a:p>
          <a:p>
            <a:pPr lvl="1"/>
            <a:r>
              <a:rPr lang="en-US" sz="2000" dirty="0" smtClean="0">
                <a:latin typeface="Arial Narrow" panose="020B0606020202030204" pitchFamily="34" charset="0"/>
              </a:rPr>
              <a:t>Internal </a:t>
            </a:r>
            <a:r>
              <a:rPr lang="en-US" sz="2000" dirty="0">
                <a:latin typeface="Arial Narrow" panose="020B0606020202030204" pitchFamily="34" charset="0"/>
              </a:rPr>
              <a:t>memo field required for change orders</a:t>
            </a:r>
          </a:p>
          <a:p>
            <a:pPr lvl="1"/>
            <a:endParaRPr lang="en-US" sz="2000" dirty="0" smtClean="0">
              <a:latin typeface="Arial Narrow" panose="020B0606020202030204" pitchFamily="34" charset="0"/>
            </a:endParaRPr>
          </a:p>
          <a:p>
            <a:pPr lvl="1"/>
            <a:r>
              <a:rPr lang="en-US" sz="2000" dirty="0" smtClean="0">
                <a:latin typeface="Arial Narrow" panose="020B0606020202030204" pitchFamily="34" charset="0"/>
              </a:rPr>
              <a:t>Non-catalog </a:t>
            </a:r>
            <a:r>
              <a:rPr lang="en-US" sz="2000" dirty="0">
                <a:latin typeface="Arial Narrow" panose="020B0606020202030204" pitchFamily="34" charset="0"/>
              </a:rPr>
              <a:t>requisitions allowed for Marketplace Suppliers (cannot combine catalog and non-catalog lines on same requisition for Marketplace Suppliers)</a:t>
            </a:r>
          </a:p>
          <a:p>
            <a:pPr lvl="1"/>
            <a:endParaRPr lang="en-US" sz="2000" dirty="0" smtClean="0">
              <a:latin typeface="Arial Narrow" panose="020B0606020202030204" pitchFamily="34" charset="0"/>
            </a:endParaRPr>
          </a:p>
          <a:p>
            <a:pPr lvl="1"/>
            <a:r>
              <a:rPr lang="en-US" sz="2000" dirty="0" smtClean="0">
                <a:latin typeface="Arial Narrow" panose="020B0606020202030204" pitchFamily="34" charset="0"/>
              </a:rPr>
              <a:t>Non-Standard Cost and Quantities</a:t>
            </a:r>
            <a:endParaRPr lang="en-US" sz="2000" dirty="0">
              <a:latin typeface="Arial Narrow" panose="020B0606020202030204" pitchFamily="34" charset="0"/>
            </a:endParaRPr>
          </a:p>
          <a:p>
            <a:pPr>
              <a:lnSpc>
                <a:spcPct val="200000"/>
              </a:lnSpc>
            </a:pPr>
            <a:endParaRPr lang="en-US" sz="2800" dirty="0">
              <a:latin typeface="Arial Narrow" panose="020B0606020202030204" pitchFamily="34" charset="0"/>
            </a:endParaRPr>
          </a:p>
        </p:txBody>
      </p:sp>
      <p:cxnSp>
        <p:nvCxnSpPr>
          <p:cNvPr id="5" name="Straight Connector 4"/>
          <p:cNvCxnSpPr/>
          <p:nvPr/>
        </p:nvCxnSpPr>
        <p:spPr>
          <a:xfrm flipV="1">
            <a:off x="622539" y="798616"/>
            <a:ext cx="7898921" cy="2399"/>
          </a:xfrm>
          <a:prstGeom prst="line">
            <a:avLst/>
          </a:prstGeom>
          <a:ln w="34925">
            <a:solidFill>
              <a:srgbClr val="FFDE3B"/>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3"/>
          <a:stretch>
            <a:fillRect/>
          </a:stretch>
        </p:blipFill>
        <p:spPr>
          <a:xfrm>
            <a:off x="7245470" y="230902"/>
            <a:ext cx="1524000" cy="1524000"/>
          </a:xfrm>
          <a:prstGeom prst="rect">
            <a:avLst/>
          </a:prstGeom>
        </p:spPr>
      </p:pic>
      <p:sp>
        <p:nvSpPr>
          <p:cNvPr id="7" name="TextBox 6"/>
          <p:cNvSpPr txBox="1"/>
          <p:nvPr/>
        </p:nvSpPr>
        <p:spPr>
          <a:xfrm>
            <a:off x="8719867" y="6395722"/>
            <a:ext cx="312906" cy="369332"/>
          </a:xfrm>
          <a:prstGeom prst="rect">
            <a:avLst/>
          </a:prstGeom>
          <a:noFill/>
        </p:spPr>
        <p:txBody>
          <a:bodyPr wrap="none" rtlCol="0">
            <a:spAutoFit/>
          </a:bodyPr>
          <a:lstStyle/>
          <a:p>
            <a:r>
              <a:rPr lang="en-US" dirty="0">
                <a:solidFill>
                  <a:schemeClr val="bg1"/>
                </a:solidFill>
              </a:rPr>
              <a:t>2</a:t>
            </a:r>
          </a:p>
        </p:txBody>
      </p:sp>
    </p:spTree>
    <p:extLst>
      <p:ext uri="{BB962C8B-B14F-4D97-AF65-F5344CB8AC3E}">
        <p14:creationId xmlns:p14="http://schemas.microsoft.com/office/powerpoint/2010/main" val="7317619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43098" y="152400"/>
            <a:ext cx="7948863" cy="1230592"/>
          </a:xfrm>
        </p:spPr>
        <p:txBody>
          <a:bodyPr>
            <a:noAutofit/>
          </a:bodyPr>
          <a:lstStyle/>
          <a:p>
            <a:pPr algn="l"/>
            <a:r>
              <a:rPr lang="en-US" dirty="0" smtClean="0">
                <a:latin typeface="Arial Narrow" panose="020B0606020202030204" pitchFamily="34" charset="0"/>
                <a:cs typeface="Arial" panose="020B0604020202020204" pitchFamily="34" charset="0"/>
              </a:rPr>
              <a:t>P2P Commodity Overview</a:t>
            </a:r>
            <a:endParaRPr lang="en-US" dirty="0">
              <a:solidFill>
                <a:prstClr val="white"/>
              </a:solidFill>
              <a:latin typeface="Arial Narrow" panose="020B0606020202030204" pitchFamily="34" charset="0"/>
            </a:endParaRPr>
          </a:p>
        </p:txBody>
      </p:sp>
      <p:sp>
        <p:nvSpPr>
          <p:cNvPr id="3" name="Content Placeholder 2"/>
          <p:cNvSpPr>
            <a:spLocks noGrp="1"/>
          </p:cNvSpPr>
          <p:nvPr>
            <p:ph idx="4294967295"/>
          </p:nvPr>
        </p:nvSpPr>
        <p:spPr>
          <a:xfrm>
            <a:off x="376744" y="1353495"/>
            <a:ext cx="8015217" cy="4710133"/>
          </a:xfrm>
        </p:spPr>
        <p:txBody>
          <a:bodyPr>
            <a:noAutofit/>
          </a:bodyPr>
          <a:lstStyle/>
          <a:p>
            <a:pPr fontAlgn="ctr"/>
            <a:r>
              <a:rPr lang="en-US" sz="2800" dirty="0" smtClean="0">
                <a:latin typeface="Arial Narrow" panose="020B0606020202030204" pitchFamily="34" charset="0"/>
              </a:rPr>
              <a:t>Starting July 15</a:t>
            </a:r>
            <a:r>
              <a:rPr lang="en-US" sz="2800" baseline="30000" dirty="0" smtClean="0">
                <a:latin typeface="Arial Narrow" panose="020B0606020202030204" pitchFamily="34" charset="0"/>
              </a:rPr>
              <a:t>th</a:t>
            </a:r>
            <a:r>
              <a:rPr lang="en-US" sz="2800" dirty="0" smtClean="0">
                <a:latin typeface="Arial Narrow" panose="020B0606020202030204" pitchFamily="34" charset="0"/>
              </a:rPr>
              <a:t>, we will be implementing a new field for Purchase </a:t>
            </a:r>
            <a:r>
              <a:rPr lang="en-US" sz="2800" dirty="0" smtClean="0">
                <a:latin typeface="Arial Narrow" panose="020B0606020202030204" pitchFamily="34" charset="0"/>
              </a:rPr>
              <a:t>requisitions</a:t>
            </a:r>
          </a:p>
          <a:p>
            <a:pPr fontAlgn="ctr"/>
            <a:endParaRPr lang="en-US" sz="2800" dirty="0" smtClean="0">
              <a:latin typeface="Arial Narrow" panose="020B0606020202030204" pitchFamily="34" charset="0"/>
            </a:endParaRPr>
          </a:p>
          <a:p>
            <a:pPr fontAlgn="ctr"/>
            <a:r>
              <a:rPr lang="en-US" sz="2800" dirty="0" smtClean="0">
                <a:latin typeface="Arial Narrow" panose="020B0606020202030204" pitchFamily="34" charset="0"/>
              </a:rPr>
              <a:t>The purpose of the field is to enable more accurate routing of purchase requisitions to the appropriate purchasing team</a:t>
            </a:r>
          </a:p>
          <a:p>
            <a:pPr fontAlgn="ctr"/>
            <a:endParaRPr lang="en-US" sz="2800" dirty="0" smtClean="0">
              <a:latin typeface="Arial Narrow" panose="020B0606020202030204" pitchFamily="34" charset="0"/>
            </a:endParaRPr>
          </a:p>
          <a:p>
            <a:pPr fontAlgn="ctr"/>
            <a:r>
              <a:rPr lang="en-US" sz="2800" dirty="0" smtClean="0">
                <a:latin typeface="Arial Narrow" panose="020B0606020202030204" pitchFamily="34" charset="0"/>
              </a:rPr>
              <a:t>The </a:t>
            </a:r>
            <a:r>
              <a:rPr lang="en-US" sz="2800" dirty="0" smtClean="0">
                <a:latin typeface="Arial Narrow" panose="020B0606020202030204" pitchFamily="34" charset="0"/>
              </a:rPr>
              <a:t>Commodity field will be required for all non-catalogued requisitions</a:t>
            </a:r>
          </a:p>
        </p:txBody>
      </p:sp>
      <p:sp>
        <p:nvSpPr>
          <p:cNvPr id="4" name="Line 9"/>
          <p:cNvSpPr>
            <a:spLocks noChangeShapeType="1"/>
          </p:cNvSpPr>
          <p:nvPr/>
        </p:nvSpPr>
        <p:spPr bwMode="auto">
          <a:xfrm>
            <a:off x="228600" y="12192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5" name="TextBox 4"/>
          <p:cNvSpPr txBox="1"/>
          <p:nvPr/>
        </p:nvSpPr>
        <p:spPr>
          <a:xfrm>
            <a:off x="8391961" y="6477000"/>
            <a:ext cx="675839" cy="381000"/>
          </a:xfrm>
          <a:prstGeom prst="rect">
            <a:avLst/>
          </a:prstGeom>
          <a:noFill/>
        </p:spPr>
        <p:txBody>
          <a:bodyPr wrap="square" rtlCol="0">
            <a:spAutoFit/>
          </a:bodyPr>
          <a:lstStyle/>
          <a:p>
            <a:pPr algn="r"/>
            <a:r>
              <a:rPr lang="en-US" dirty="0" smtClean="0">
                <a:solidFill>
                  <a:schemeClr val="bg1"/>
                </a:solidFill>
              </a:rPr>
              <a:t>3</a:t>
            </a:r>
            <a:endParaRPr lang="en-US" dirty="0">
              <a:solidFill>
                <a:schemeClr val="bg1"/>
              </a:solidFill>
            </a:endParaRPr>
          </a:p>
        </p:txBody>
      </p:sp>
    </p:spTree>
    <p:extLst>
      <p:ext uri="{BB962C8B-B14F-4D97-AF65-F5344CB8AC3E}">
        <p14:creationId xmlns:p14="http://schemas.microsoft.com/office/powerpoint/2010/main" val="25227349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43098" y="152400"/>
            <a:ext cx="7948863" cy="1230592"/>
          </a:xfrm>
        </p:spPr>
        <p:txBody>
          <a:bodyPr>
            <a:noAutofit/>
          </a:bodyPr>
          <a:lstStyle/>
          <a:p>
            <a:pPr algn="l"/>
            <a:r>
              <a:rPr lang="en-US" sz="3200" dirty="0" smtClean="0">
                <a:latin typeface="Arial Narrow" panose="020B0606020202030204" pitchFamily="34" charset="0"/>
                <a:cs typeface="Arial" panose="020B0604020202020204" pitchFamily="34" charset="0"/>
              </a:rPr>
              <a:t>Commodity Dimension</a:t>
            </a:r>
            <a:endParaRPr lang="en-US" sz="3200" dirty="0">
              <a:solidFill>
                <a:prstClr val="white"/>
              </a:solidFill>
              <a:latin typeface="Arial Narrow" panose="020B0606020202030204" pitchFamily="34" charset="0"/>
            </a:endParaRPr>
          </a:p>
        </p:txBody>
      </p:sp>
      <p:sp>
        <p:nvSpPr>
          <p:cNvPr id="3" name="Content Placeholder 2"/>
          <p:cNvSpPr>
            <a:spLocks noGrp="1"/>
          </p:cNvSpPr>
          <p:nvPr>
            <p:ph idx="4294967295"/>
          </p:nvPr>
        </p:nvSpPr>
        <p:spPr>
          <a:xfrm>
            <a:off x="237226" y="1382992"/>
            <a:ext cx="8015217" cy="609600"/>
          </a:xfrm>
        </p:spPr>
        <p:txBody>
          <a:bodyPr>
            <a:noAutofit/>
          </a:bodyPr>
          <a:lstStyle/>
          <a:p>
            <a:pPr fontAlgn="ctr"/>
            <a:r>
              <a:rPr lang="en-US" sz="2000" dirty="0" smtClean="0">
                <a:latin typeface="Arial Narrow" panose="020B0606020202030204" pitchFamily="34" charset="0"/>
              </a:rPr>
              <a:t>As a reminder, clinical supplies and internal purchases should continue to use existing purchase methods and NOT use P2P</a:t>
            </a:r>
            <a:endParaRPr lang="en-US" sz="2000" dirty="0">
              <a:latin typeface="Arial Narrow" panose="020B0606020202030204" pitchFamily="34" charset="0"/>
            </a:endParaRPr>
          </a:p>
        </p:txBody>
      </p:sp>
      <p:sp>
        <p:nvSpPr>
          <p:cNvPr id="4" name="Line 9"/>
          <p:cNvSpPr>
            <a:spLocks noChangeShapeType="1"/>
          </p:cNvSpPr>
          <p:nvPr/>
        </p:nvSpPr>
        <p:spPr bwMode="auto">
          <a:xfrm>
            <a:off x="228600" y="12192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pic>
        <p:nvPicPr>
          <p:cNvPr id="5" name="Picture 4"/>
          <p:cNvPicPr>
            <a:picLocks noChangeAspect="1"/>
          </p:cNvPicPr>
          <p:nvPr/>
        </p:nvPicPr>
        <p:blipFill>
          <a:blip r:embed="rId3"/>
          <a:stretch>
            <a:fillRect/>
          </a:stretch>
        </p:blipFill>
        <p:spPr>
          <a:xfrm>
            <a:off x="242976" y="2156382"/>
            <a:ext cx="7960609" cy="3787217"/>
          </a:xfrm>
          <a:prstGeom prst="rect">
            <a:avLst/>
          </a:prstGeom>
        </p:spPr>
      </p:pic>
      <p:sp>
        <p:nvSpPr>
          <p:cNvPr id="6" name="TextBox 5"/>
          <p:cNvSpPr txBox="1"/>
          <p:nvPr/>
        </p:nvSpPr>
        <p:spPr>
          <a:xfrm>
            <a:off x="8391961" y="6400800"/>
            <a:ext cx="752039" cy="381000"/>
          </a:xfrm>
          <a:prstGeom prst="rect">
            <a:avLst/>
          </a:prstGeom>
          <a:noFill/>
        </p:spPr>
        <p:txBody>
          <a:bodyPr wrap="square" rtlCol="0">
            <a:spAutoFit/>
          </a:bodyPr>
          <a:lstStyle/>
          <a:p>
            <a:pPr algn="r"/>
            <a:r>
              <a:rPr lang="en-US" dirty="0" smtClean="0">
                <a:solidFill>
                  <a:schemeClr val="bg1"/>
                </a:solidFill>
              </a:rPr>
              <a:t>4</a:t>
            </a:r>
            <a:endParaRPr lang="en-US" dirty="0">
              <a:solidFill>
                <a:schemeClr val="bg1"/>
              </a:solidFill>
            </a:endParaRPr>
          </a:p>
        </p:txBody>
      </p:sp>
    </p:spTree>
    <p:extLst>
      <p:ext uri="{BB962C8B-B14F-4D97-AF65-F5344CB8AC3E}">
        <p14:creationId xmlns:p14="http://schemas.microsoft.com/office/powerpoint/2010/main" val="16225435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43098" y="152400"/>
            <a:ext cx="7948863" cy="1230592"/>
          </a:xfrm>
        </p:spPr>
        <p:txBody>
          <a:bodyPr>
            <a:noAutofit/>
          </a:bodyPr>
          <a:lstStyle/>
          <a:p>
            <a:pPr algn="l"/>
            <a:r>
              <a:rPr lang="en-US" dirty="0" smtClean="0">
                <a:latin typeface="Arial Narrow" panose="020B0606020202030204" pitchFamily="34" charset="0"/>
                <a:cs typeface="Arial" panose="020B0604020202020204" pitchFamily="34" charset="0"/>
              </a:rPr>
              <a:t>Commodity Dimension</a:t>
            </a:r>
            <a:endParaRPr lang="en-US" dirty="0">
              <a:solidFill>
                <a:prstClr val="white"/>
              </a:solidFill>
              <a:latin typeface="Arial Narrow" panose="020B0606020202030204" pitchFamily="34" charset="0"/>
            </a:endParaRPr>
          </a:p>
        </p:txBody>
      </p:sp>
      <p:sp>
        <p:nvSpPr>
          <p:cNvPr id="3" name="Content Placeholder 2"/>
          <p:cNvSpPr>
            <a:spLocks noGrp="1"/>
          </p:cNvSpPr>
          <p:nvPr>
            <p:ph idx="4294967295"/>
          </p:nvPr>
        </p:nvSpPr>
        <p:spPr>
          <a:xfrm>
            <a:off x="237226" y="1382992"/>
            <a:ext cx="8015217" cy="2122208"/>
          </a:xfrm>
        </p:spPr>
        <p:txBody>
          <a:bodyPr>
            <a:noAutofit/>
          </a:bodyPr>
          <a:lstStyle/>
          <a:p>
            <a:pPr fontAlgn="ctr"/>
            <a:r>
              <a:rPr lang="en-US" sz="2000" dirty="0" smtClean="0">
                <a:latin typeface="Arial Narrow" panose="020B0606020202030204" pitchFamily="34" charset="0"/>
              </a:rPr>
              <a:t>There are 3 choices for commodity value:</a:t>
            </a:r>
          </a:p>
          <a:p>
            <a:pPr lvl="1" fontAlgn="ctr"/>
            <a:r>
              <a:rPr lang="en-US" sz="2000" dirty="0" smtClean="0">
                <a:latin typeface="Arial Narrow" panose="020B0606020202030204" pitchFamily="34" charset="0"/>
              </a:rPr>
              <a:t>Capital and Equipment</a:t>
            </a:r>
          </a:p>
          <a:p>
            <a:pPr lvl="1" fontAlgn="ctr"/>
            <a:r>
              <a:rPr lang="en-US" sz="2000" dirty="0" smtClean="0">
                <a:latin typeface="Arial Narrow" panose="020B0606020202030204" pitchFamily="34" charset="0"/>
              </a:rPr>
              <a:t>Non Clinical</a:t>
            </a:r>
          </a:p>
          <a:p>
            <a:pPr lvl="1" fontAlgn="ctr"/>
            <a:r>
              <a:rPr lang="en-US" sz="2000" dirty="0" smtClean="0">
                <a:latin typeface="Arial Narrow" panose="020B0606020202030204" pitchFamily="34" charset="0"/>
              </a:rPr>
              <a:t>Services</a:t>
            </a:r>
          </a:p>
          <a:p>
            <a:pPr lvl="1" fontAlgn="ctr"/>
            <a:endParaRPr lang="en-US" sz="2000" dirty="0" smtClean="0">
              <a:latin typeface="Arial Narrow" panose="020B0606020202030204" pitchFamily="34" charset="0"/>
            </a:endParaRPr>
          </a:p>
          <a:p>
            <a:pPr fontAlgn="ctr"/>
            <a:r>
              <a:rPr lang="en-US" sz="2000" dirty="0" smtClean="0">
                <a:latin typeface="Arial Narrow" panose="020B0606020202030204" pitchFamily="34" charset="0"/>
              </a:rPr>
              <a:t>Examples of what is in each commodity is available on the “Line Defaults” screen</a:t>
            </a:r>
            <a:endParaRPr lang="en-US" sz="2000" dirty="0">
              <a:latin typeface="Arial Narrow" panose="020B0606020202030204" pitchFamily="34" charset="0"/>
            </a:endParaRPr>
          </a:p>
        </p:txBody>
      </p:sp>
      <p:sp>
        <p:nvSpPr>
          <p:cNvPr id="4" name="Line 9"/>
          <p:cNvSpPr>
            <a:spLocks noChangeShapeType="1"/>
          </p:cNvSpPr>
          <p:nvPr/>
        </p:nvSpPr>
        <p:spPr bwMode="auto">
          <a:xfrm>
            <a:off x="228600" y="12192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pic>
        <p:nvPicPr>
          <p:cNvPr id="7" name="Picture 6"/>
          <p:cNvPicPr>
            <a:picLocks noChangeAspect="1"/>
          </p:cNvPicPr>
          <p:nvPr/>
        </p:nvPicPr>
        <p:blipFill>
          <a:blip r:embed="rId3"/>
          <a:stretch>
            <a:fillRect/>
          </a:stretch>
        </p:blipFill>
        <p:spPr>
          <a:xfrm>
            <a:off x="762000" y="3886200"/>
            <a:ext cx="7153275" cy="742950"/>
          </a:xfrm>
          <a:prstGeom prst="rect">
            <a:avLst/>
          </a:prstGeom>
        </p:spPr>
      </p:pic>
      <p:sp>
        <p:nvSpPr>
          <p:cNvPr id="5" name="TextBox 4"/>
          <p:cNvSpPr txBox="1"/>
          <p:nvPr/>
        </p:nvSpPr>
        <p:spPr>
          <a:xfrm>
            <a:off x="8458200" y="6400800"/>
            <a:ext cx="609600" cy="369332"/>
          </a:xfrm>
          <a:prstGeom prst="rect">
            <a:avLst/>
          </a:prstGeom>
          <a:noFill/>
        </p:spPr>
        <p:txBody>
          <a:bodyPr wrap="square" rtlCol="0">
            <a:spAutoFit/>
          </a:bodyPr>
          <a:lstStyle/>
          <a:p>
            <a:pPr algn="r"/>
            <a:r>
              <a:rPr lang="en-US" dirty="0" smtClean="0">
                <a:solidFill>
                  <a:schemeClr val="bg1"/>
                </a:solidFill>
              </a:rPr>
              <a:t>5</a:t>
            </a:r>
            <a:endParaRPr lang="en-US" dirty="0">
              <a:solidFill>
                <a:schemeClr val="bg1"/>
              </a:solidFill>
            </a:endParaRPr>
          </a:p>
        </p:txBody>
      </p:sp>
    </p:spTree>
    <p:extLst>
      <p:ext uri="{BB962C8B-B14F-4D97-AF65-F5344CB8AC3E}">
        <p14:creationId xmlns:p14="http://schemas.microsoft.com/office/powerpoint/2010/main" val="19982669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43098" y="152400"/>
            <a:ext cx="7948863" cy="1230592"/>
          </a:xfrm>
        </p:spPr>
        <p:txBody>
          <a:bodyPr>
            <a:noAutofit/>
          </a:bodyPr>
          <a:lstStyle/>
          <a:p>
            <a:pPr algn="l"/>
            <a:r>
              <a:rPr lang="en-US" dirty="0" smtClean="0">
                <a:latin typeface="Arial Narrow" panose="020B0606020202030204" pitchFamily="34" charset="0"/>
                <a:cs typeface="Arial" panose="020B0604020202020204" pitchFamily="34" charset="0"/>
              </a:rPr>
              <a:t>Commodity Dimension</a:t>
            </a:r>
            <a:endParaRPr lang="en-US" dirty="0">
              <a:solidFill>
                <a:prstClr val="white"/>
              </a:solidFill>
              <a:latin typeface="Arial Narrow" panose="020B0606020202030204" pitchFamily="34" charset="0"/>
            </a:endParaRPr>
          </a:p>
        </p:txBody>
      </p:sp>
      <p:sp>
        <p:nvSpPr>
          <p:cNvPr id="3" name="Content Placeholder 2"/>
          <p:cNvSpPr>
            <a:spLocks noGrp="1"/>
          </p:cNvSpPr>
          <p:nvPr>
            <p:ph idx="4294967295"/>
          </p:nvPr>
        </p:nvSpPr>
        <p:spPr>
          <a:xfrm>
            <a:off x="237226" y="1382992"/>
            <a:ext cx="8015217" cy="2122208"/>
          </a:xfrm>
        </p:spPr>
        <p:txBody>
          <a:bodyPr>
            <a:noAutofit/>
          </a:bodyPr>
          <a:lstStyle/>
          <a:p>
            <a:pPr fontAlgn="ctr"/>
            <a:r>
              <a:rPr lang="en-US" sz="2000" dirty="0" smtClean="0">
                <a:latin typeface="Arial Narrow" panose="020B0606020202030204" pitchFamily="34" charset="0"/>
              </a:rPr>
              <a:t>On the “Line Defaults” screen, a new field called “Commodity” appears and is the first one presented.  Select one of the 3 options</a:t>
            </a:r>
          </a:p>
          <a:p>
            <a:pPr fontAlgn="ctr"/>
            <a:r>
              <a:rPr lang="en-US" sz="2000" dirty="0" smtClean="0">
                <a:latin typeface="Arial Narrow" panose="020B0606020202030204" pitchFamily="34" charset="0"/>
              </a:rPr>
              <a:t>The second field (“Additional Worktags”) is where you would enter your FAO</a:t>
            </a:r>
          </a:p>
          <a:p>
            <a:pPr fontAlgn="ctr"/>
            <a:r>
              <a:rPr lang="en-US" sz="2000" dirty="0" smtClean="0">
                <a:latin typeface="Arial Narrow" panose="020B0606020202030204" pitchFamily="34" charset="0"/>
              </a:rPr>
              <a:t>The commodity is a required field</a:t>
            </a:r>
          </a:p>
          <a:p>
            <a:pPr fontAlgn="ctr"/>
            <a:r>
              <a:rPr lang="en-US" sz="2000" dirty="0" smtClean="0">
                <a:latin typeface="Arial Narrow" panose="020B0606020202030204" pitchFamily="34" charset="0"/>
              </a:rPr>
              <a:t>If the transaction is for multiple commodities, select the one that has the largest dollar amount</a:t>
            </a:r>
            <a:endParaRPr lang="en-US" sz="2000" dirty="0">
              <a:latin typeface="Arial Narrow" panose="020B0606020202030204" pitchFamily="34" charset="0"/>
            </a:endParaRPr>
          </a:p>
        </p:txBody>
      </p:sp>
      <p:sp>
        <p:nvSpPr>
          <p:cNvPr id="4" name="Line 9"/>
          <p:cNvSpPr>
            <a:spLocks noChangeShapeType="1"/>
          </p:cNvSpPr>
          <p:nvPr/>
        </p:nvSpPr>
        <p:spPr bwMode="auto">
          <a:xfrm>
            <a:off x="228600" y="12192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pic>
        <p:nvPicPr>
          <p:cNvPr id="5" name="Picture 4"/>
          <p:cNvPicPr>
            <a:picLocks noChangeAspect="1"/>
          </p:cNvPicPr>
          <p:nvPr/>
        </p:nvPicPr>
        <p:blipFill>
          <a:blip r:embed="rId3"/>
          <a:stretch>
            <a:fillRect/>
          </a:stretch>
        </p:blipFill>
        <p:spPr>
          <a:xfrm>
            <a:off x="443098" y="3671449"/>
            <a:ext cx="8153400" cy="2287969"/>
          </a:xfrm>
          <a:prstGeom prst="rect">
            <a:avLst/>
          </a:prstGeom>
        </p:spPr>
      </p:pic>
      <p:sp>
        <p:nvSpPr>
          <p:cNvPr id="6" name="TextBox 5"/>
          <p:cNvSpPr txBox="1"/>
          <p:nvPr/>
        </p:nvSpPr>
        <p:spPr>
          <a:xfrm>
            <a:off x="8534400" y="6400800"/>
            <a:ext cx="609600" cy="381000"/>
          </a:xfrm>
          <a:prstGeom prst="rect">
            <a:avLst/>
          </a:prstGeom>
          <a:noFill/>
        </p:spPr>
        <p:txBody>
          <a:bodyPr wrap="square" rtlCol="0">
            <a:spAutoFit/>
          </a:bodyPr>
          <a:lstStyle/>
          <a:p>
            <a:pPr algn="r"/>
            <a:r>
              <a:rPr lang="en-US" dirty="0" smtClean="0">
                <a:solidFill>
                  <a:schemeClr val="bg1"/>
                </a:solidFill>
              </a:rPr>
              <a:t>6</a:t>
            </a:r>
            <a:endParaRPr lang="en-US" dirty="0">
              <a:solidFill>
                <a:schemeClr val="bg1"/>
              </a:solidFill>
            </a:endParaRPr>
          </a:p>
        </p:txBody>
      </p:sp>
    </p:spTree>
    <p:extLst>
      <p:ext uri="{BB962C8B-B14F-4D97-AF65-F5344CB8AC3E}">
        <p14:creationId xmlns:p14="http://schemas.microsoft.com/office/powerpoint/2010/main" val="41803823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43098" y="152400"/>
            <a:ext cx="7948863" cy="1230592"/>
          </a:xfrm>
        </p:spPr>
        <p:txBody>
          <a:bodyPr>
            <a:noAutofit/>
          </a:bodyPr>
          <a:lstStyle/>
          <a:p>
            <a:pPr algn="l"/>
            <a:r>
              <a:rPr lang="en-US" dirty="0" smtClean="0">
                <a:latin typeface="Arial Narrow" panose="020B0606020202030204" pitchFamily="34" charset="0"/>
                <a:cs typeface="Arial" panose="020B0604020202020204" pitchFamily="34" charset="0"/>
              </a:rPr>
              <a:t>Commodity Dimension</a:t>
            </a:r>
            <a:endParaRPr lang="en-US" dirty="0">
              <a:solidFill>
                <a:prstClr val="white"/>
              </a:solidFill>
              <a:latin typeface="Arial Narrow" panose="020B0606020202030204" pitchFamily="34" charset="0"/>
            </a:endParaRPr>
          </a:p>
        </p:txBody>
      </p:sp>
      <p:sp>
        <p:nvSpPr>
          <p:cNvPr id="3" name="Content Placeholder 2"/>
          <p:cNvSpPr>
            <a:spLocks noGrp="1"/>
          </p:cNvSpPr>
          <p:nvPr>
            <p:ph idx="4294967295"/>
          </p:nvPr>
        </p:nvSpPr>
        <p:spPr>
          <a:xfrm>
            <a:off x="237226" y="1382992"/>
            <a:ext cx="8015217" cy="750608"/>
          </a:xfrm>
        </p:spPr>
        <p:txBody>
          <a:bodyPr>
            <a:noAutofit/>
          </a:bodyPr>
          <a:lstStyle/>
          <a:p>
            <a:pPr fontAlgn="ctr"/>
            <a:r>
              <a:rPr lang="en-US" sz="2000" dirty="0" smtClean="0">
                <a:latin typeface="Arial Narrow" panose="020B0606020202030204" pitchFamily="34" charset="0"/>
              </a:rPr>
              <a:t>Select the radio button for the commodity</a:t>
            </a:r>
            <a:endParaRPr lang="en-US" sz="2000" dirty="0">
              <a:latin typeface="Arial Narrow" panose="020B0606020202030204" pitchFamily="34" charset="0"/>
            </a:endParaRPr>
          </a:p>
        </p:txBody>
      </p:sp>
      <p:sp>
        <p:nvSpPr>
          <p:cNvPr id="4" name="Line 9"/>
          <p:cNvSpPr>
            <a:spLocks noChangeShapeType="1"/>
          </p:cNvSpPr>
          <p:nvPr/>
        </p:nvSpPr>
        <p:spPr bwMode="auto">
          <a:xfrm>
            <a:off x="228600" y="12192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pic>
        <p:nvPicPr>
          <p:cNvPr id="6" name="Picture 5"/>
          <p:cNvPicPr>
            <a:picLocks noChangeAspect="1"/>
          </p:cNvPicPr>
          <p:nvPr/>
        </p:nvPicPr>
        <p:blipFill>
          <a:blip r:embed="rId3"/>
          <a:stretch>
            <a:fillRect/>
          </a:stretch>
        </p:blipFill>
        <p:spPr>
          <a:xfrm>
            <a:off x="428350" y="1981200"/>
            <a:ext cx="6866351" cy="3812785"/>
          </a:xfrm>
          <a:prstGeom prst="rect">
            <a:avLst/>
          </a:prstGeom>
        </p:spPr>
      </p:pic>
      <p:sp>
        <p:nvSpPr>
          <p:cNvPr id="5" name="TextBox 4"/>
          <p:cNvSpPr txBox="1"/>
          <p:nvPr/>
        </p:nvSpPr>
        <p:spPr>
          <a:xfrm>
            <a:off x="8252443" y="6400800"/>
            <a:ext cx="891557" cy="369332"/>
          </a:xfrm>
          <a:prstGeom prst="rect">
            <a:avLst/>
          </a:prstGeom>
          <a:noFill/>
        </p:spPr>
        <p:txBody>
          <a:bodyPr wrap="square" rtlCol="0">
            <a:spAutoFit/>
          </a:bodyPr>
          <a:lstStyle/>
          <a:p>
            <a:pPr algn="r"/>
            <a:r>
              <a:rPr lang="en-US" dirty="0" smtClean="0">
                <a:solidFill>
                  <a:schemeClr val="bg1"/>
                </a:solidFill>
              </a:rPr>
              <a:t>7</a:t>
            </a:r>
            <a:endParaRPr lang="en-US" dirty="0">
              <a:solidFill>
                <a:schemeClr val="bg1"/>
              </a:solidFill>
            </a:endParaRPr>
          </a:p>
        </p:txBody>
      </p:sp>
    </p:spTree>
    <p:extLst>
      <p:ext uri="{BB962C8B-B14F-4D97-AF65-F5344CB8AC3E}">
        <p14:creationId xmlns:p14="http://schemas.microsoft.com/office/powerpoint/2010/main" val="34858006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43098" y="152400"/>
            <a:ext cx="7948863" cy="1230592"/>
          </a:xfrm>
        </p:spPr>
        <p:txBody>
          <a:bodyPr>
            <a:noAutofit/>
          </a:bodyPr>
          <a:lstStyle/>
          <a:p>
            <a:pPr algn="l"/>
            <a:r>
              <a:rPr lang="en-US" dirty="0" smtClean="0">
                <a:latin typeface="Arial Narrow" panose="020B0606020202030204" pitchFamily="34" charset="0"/>
                <a:cs typeface="Arial" panose="020B0604020202020204" pitchFamily="34" charset="0"/>
              </a:rPr>
              <a:t>Commodity Dimension</a:t>
            </a:r>
            <a:endParaRPr lang="en-US" dirty="0">
              <a:solidFill>
                <a:prstClr val="white"/>
              </a:solidFill>
              <a:latin typeface="Arial Narrow" panose="020B0606020202030204" pitchFamily="34" charset="0"/>
            </a:endParaRPr>
          </a:p>
        </p:txBody>
      </p:sp>
      <p:sp>
        <p:nvSpPr>
          <p:cNvPr id="3" name="Content Placeholder 2"/>
          <p:cNvSpPr>
            <a:spLocks noGrp="1"/>
          </p:cNvSpPr>
          <p:nvPr>
            <p:ph idx="4294967295"/>
          </p:nvPr>
        </p:nvSpPr>
        <p:spPr>
          <a:xfrm>
            <a:off x="237226" y="1382991"/>
            <a:ext cx="8015217" cy="1425017"/>
          </a:xfrm>
        </p:spPr>
        <p:txBody>
          <a:bodyPr>
            <a:noAutofit/>
          </a:bodyPr>
          <a:lstStyle/>
          <a:p>
            <a:pPr fontAlgn="ctr"/>
            <a:r>
              <a:rPr lang="en-US" sz="2000" dirty="0" smtClean="0">
                <a:latin typeface="Arial Narrow" panose="020B0606020202030204" pitchFamily="34" charset="0"/>
              </a:rPr>
              <a:t>If no commodity is selected, you will get the following error </a:t>
            </a:r>
            <a:r>
              <a:rPr lang="en-US" sz="2000" dirty="0" smtClean="0">
                <a:latin typeface="Arial Narrow" panose="020B0606020202030204" pitchFamily="34" charset="0"/>
              </a:rPr>
              <a:t>message</a:t>
            </a:r>
          </a:p>
          <a:p>
            <a:pPr fontAlgn="ctr"/>
            <a:endParaRPr lang="en-US" sz="2000" dirty="0" smtClean="0">
              <a:latin typeface="Arial Narrow" panose="020B0606020202030204" pitchFamily="34" charset="0"/>
            </a:endParaRPr>
          </a:p>
          <a:p>
            <a:pPr fontAlgn="ctr"/>
            <a:r>
              <a:rPr lang="en-US" sz="2000" dirty="0">
                <a:latin typeface="Arial Narrow" panose="020B0606020202030204" pitchFamily="34" charset="0"/>
              </a:rPr>
              <a:t>If you enter more than one commodity on a single requisition (such as multi-line or single line with line splits), you will get an error message as well </a:t>
            </a:r>
          </a:p>
        </p:txBody>
      </p:sp>
      <p:sp>
        <p:nvSpPr>
          <p:cNvPr id="4" name="Line 9"/>
          <p:cNvSpPr>
            <a:spLocks noChangeShapeType="1"/>
          </p:cNvSpPr>
          <p:nvPr/>
        </p:nvSpPr>
        <p:spPr bwMode="auto">
          <a:xfrm>
            <a:off x="228600" y="12192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pic>
        <p:nvPicPr>
          <p:cNvPr id="5" name="Picture 4"/>
          <p:cNvPicPr>
            <a:picLocks noChangeAspect="1"/>
          </p:cNvPicPr>
          <p:nvPr/>
        </p:nvPicPr>
        <p:blipFill>
          <a:blip r:embed="rId3"/>
          <a:stretch>
            <a:fillRect/>
          </a:stretch>
        </p:blipFill>
        <p:spPr>
          <a:xfrm>
            <a:off x="237226" y="2971800"/>
            <a:ext cx="8534400" cy="2209699"/>
          </a:xfrm>
          <a:prstGeom prst="rect">
            <a:avLst/>
          </a:prstGeom>
        </p:spPr>
      </p:pic>
      <p:sp>
        <p:nvSpPr>
          <p:cNvPr id="6" name="TextBox 5"/>
          <p:cNvSpPr txBox="1"/>
          <p:nvPr/>
        </p:nvSpPr>
        <p:spPr>
          <a:xfrm>
            <a:off x="8252443" y="6324600"/>
            <a:ext cx="815357" cy="369332"/>
          </a:xfrm>
          <a:prstGeom prst="rect">
            <a:avLst/>
          </a:prstGeom>
          <a:noFill/>
        </p:spPr>
        <p:txBody>
          <a:bodyPr wrap="square" rtlCol="0">
            <a:spAutoFit/>
          </a:bodyPr>
          <a:lstStyle/>
          <a:p>
            <a:pPr algn="r"/>
            <a:r>
              <a:rPr lang="en-US" dirty="0" smtClean="0">
                <a:solidFill>
                  <a:schemeClr val="bg1"/>
                </a:solidFill>
              </a:rPr>
              <a:t>8</a:t>
            </a:r>
            <a:endParaRPr lang="en-US" dirty="0">
              <a:solidFill>
                <a:schemeClr val="bg1"/>
              </a:solidFill>
            </a:endParaRPr>
          </a:p>
        </p:txBody>
      </p:sp>
    </p:spTree>
    <p:extLst>
      <p:ext uri="{BB962C8B-B14F-4D97-AF65-F5344CB8AC3E}">
        <p14:creationId xmlns:p14="http://schemas.microsoft.com/office/powerpoint/2010/main" val="29208754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ECADC5E-A4DC-4428-AC5D-2BEE41724F4B}"/>
              </a:ext>
            </a:extLst>
          </p:cNvPr>
          <p:cNvSpPr txBox="1">
            <a:spLocks/>
          </p:cNvSpPr>
          <p:nvPr/>
        </p:nvSpPr>
        <p:spPr bwMode="auto">
          <a:xfrm>
            <a:off x="349088" y="153600"/>
            <a:ext cx="8610600" cy="6096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24" charset="0"/>
                <a:ea typeface="MS Pゴシック" pitchFamily="-92" charset="-128"/>
              </a:defRPr>
            </a:lvl2pPr>
            <a:lvl3pPr algn="ctr" rtl="0" fontAlgn="base">
              <a:spcBef>
                <a:spcPct val="0"/>
              </a:spcBef>
              <a:spcAft>
                <a:spcPct val="0"/>
              </a:spcAft>
              <a:defRPr sz="4400">
                <a:solidFill>
                  <a:schemeClr val="tx2"/>
                </a:solidFill>
                <a:latin typeface="Times New Roman" pitchFamily="124" charset="0"/>
                <a:ea typeface="MS Pゴシック" pitchFamily="-92" charset="-128"/>
              </a:defRPr>
            </a:lvl3pPr>
            <a:lvl4pPr algn="ctr" rtl="0" fontAlgn="base">
              <a:spcBef>
                <a:spcPct val="0"/>
              </a:spcBef>
              <a:spcAft>
                <a:spcPct val="0"/>
              </a:spcAft>
              <a:defRPr sz="4400">
                <a:solidFill>
                  <a:schemeClr val="tx2"/>
                </a:solidFill>
                <a:latin typeface="Times New Roman" pitchFamily="124" charset="0"/>
                <a:ea typeface="MS Pゴシック" pitchFamily="-92" charset="-128"/>
              </a:defRPr>
            </a:lvl4pPr>
            <a:lvl5pPr algn="ctr" rtl="0" fontAlgn="base">
              <a:spcBef>
                <a:spcPct val="0"/>
              </a:spcBef>
              <a:spcAft>
                <a:spcPct val="0"/>
              </a:spcAft>
              <a:defRPr sz="4400">
                <a:solidFill>
                  <a:schemeClr val="tx2"/>
                </a:solidFill>
                <a:latin typeface="Times New Roman" pitchFamily="124" charset="0"/>
                <a:ea typeface="MS Pゴシック" pitchFamily="-92" charset="-128"/>
              </a:defRPr>
            </a:lvl5pPr>
            <a:lvl6pPr marL="457200" algn="ctr" rtl="0" fontAlgn="base">
              <a:spcBef>
                <a:spcPct val="0"/>
              </a:spcBef>
              <a:spcAft>
                <a:spcPct val="0"/>
              </a:spcAft>
              <a:defRPr sz="4400">
                <a:solidFill>
                  <a:schemeClr val="tx2"/>
                </a:solidFill>
                <a:latin typeface="Times New Roman" pitchFamily="124" charset="0"/>
                <a:ea typeface="MS Pゴシック" pitchFamily="-92" charset="-128"/>
              </a:defRPr>
            </a:lvl6pPr>
            <a:lvl7pPr marL="914400" algn="ctr" rtl="0" fontAlgn="base">
              <a:spcBef>
                <a:spcPct val="0"/>
              </a:spcBef>
              <a:spcAft>
                <a:spcPct val="0"/>
              </a:spcAft>
              <a:defRPr sz="4400">
                <a:solidFill>
                  <a:schemeClr val="tx2"/>
                </a:solidFill>
                <a:latin typeface="Times New Roman" pitchFamily="124" charset="0"/>
                <a:ea typeface="MS Pゴシック" pitchFamily="-92" charset="-128"/>
              </a:defRPr>
            </a:lvl7pPr>
            <a:lvl8pPr marL="1371600" algn="ctr" rtl="0" fontAlgn="base">
              <a:spcBef>
                <a:spcPct val="0"/>
              </a:spcBef>
              <a:spcAft>
                <a:spcPct val="0"/>
              </a:spcAft>
              <a:defRPr sz="4400">
                <a:solidFill>
                  <a:schemeClr val="tx2"/>
                </a:solidFill>
                <a:latin typeface="Times New Roman" pitchFamily="124" charset="0"/>
                <a:ea typeface="MS Pゴシック" pitchFamily="-92" charset="-128"/>
              </a:defRPr>
            </a:lvl8pPr>
            <a:lvl9pPr marL="1828800" algn="ctr" rtl="0" fontAlgn="base">
              <a:spcBef>
                <a:spcPct val="0"/>
              </a:spcBef>
              <a:spcAft>
                <a:spcPct val="0"/>
              </a:spcAft>
              <a:defRPr sz="4400">
                <a:solidFill>
                  <a:schemeClr val="tx2"/>
                </a:solidFill>
                <a:latin typeface="Times New Roman" pitchFamily="124" charset="0"/>
                <a:ea typeface="MS Pゴシック" pitchFamily="-92" charset="-128"/>
              </a:defRPr>
            </a:lvl9pPr>
          </a:lstStyle>
          <a:p>
            <a:pPr algn="l"/>
            <a:r>
              <a:rPr lang="en-US" kern="0" dirty="0" smtClean="0">
                <a:latin typeface="Arial Narrow" panose="020B0606020202030204" pitchFamily="34" charset="0"/>
              </a:rPr>
              <a:t>P2P Commodity Dimension</a:t>
            </a:r>
            <a:endParaRPr lang="en-US" kern="0" dirty="0">
              <a:latin typeface="Arial Narrow" panose="020B0606020202030204" pitchFamily="34" charset="0"/>
            </a:endParaRPr>
          </a:p>
        </p:txBody>
      </p:sp>
      <p:cxnSp>
        <p:nvCxnSpPr>
          <p:cNvPr id="7" name="Straight Connector 6">
            <a:extLst>
              <a:ext uri="{FF2B5EF4-FFF2-40B4-BE49-F238E27FC236}">
                <a16:creationId xmlns:a16="http://schemas.microsoft.com/office/drawing/2014/main" id="{1EE62595-EA44-4019-AA11-137355828CF8}"/>
              </a:ext>
            </a:extLst>
          </p:cNvPr>
          <p:cNvCxnSpPr/>
          <p:nvPr/>
        </p:nvCxnSpPr>
        <p:spPr>
          <a:xfrm flipV="1">
            <a:off x="559279" y="990600"/>
            <a:ext cx="7898921" cy="2399"/>
          </a:xfrm>
          <a:prstGeom prst="line">
            <a:avLst/>
          </a:prstGeom>
          <a:ln w="34925">
            <a:solidFill>
              <a:srgbClr val="FFDE3B"/>
            </a:solidFill>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p:nvPicPr>
        <p:blipFill>
          <a:blip r:embed="rId3"/>
          <a:stretch>
            <a:fillRect/>
          </a:stretch>
        </p:blipFill>
        <p:spPr>
          <a:xfrm>
            <a:off x="3124200" y="2057400"/>
            <a:ext cx="2805112" cy="2893962"/>
          </a:xfrm>
          <a:prstGeom prst="rect">
            <a:avLst/>
          </a:prstGeom>
        </p:spPr>
      </p:pic>
      <p:sp>
        <p:nvSpPr>
          <p:cNvPr id="8" name="TextBox 7"/>
          <p:cNvSpPr txBox="1"/>
          <p:nvPr/>
        </p:nvSpPr>
        <p:spPr>
          <a:xfrm>
            <a:off x="8646782" y="6400800"/>
            <a:ext cx="312906" cy="369332"/>
          </a:xfrm>
          <a:prstGeom prst="rect">
            <a:avLst/>
          </a:prstGeom>
          <a:noFill/>
        </p:spPr>
        <p:txBody>
          <a:bodyPr wrap="none" rtlCol="0">
            <a:spAutoFit/>
          </a:bodyPr>
          <a:lstStyle/>
          <a:p>
            <a:r>
              <a:rPr lang="en-US" dirty="0" smtClean="0">
                <a:solidFill>
                  <a:schemeClr val="bg1"/>
                </a:solidFill>
              </a:rPr>
              <a:t>9</a:t>
            </a:r>
            <a:endParaRPr lang="en-US" dirty="0">
              <a:solidFill>
                <a:schemeClr val="bg1"/>
              </a:solidFill>
            </a:endParaRPr>
          </a:p>
        </p:txBody>
      </p:sp>
    </p:spTree>
    <p:extLst>
      <p:ext uri="{BB962C8B-B14F-4D97-AF65-F5344CB8AC3E}">
        <p14:creationId xmlns:p14="http://schemas.microsoft.com/office/powerpoint/2010/main" val="168112736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Theme">
      <a:majorFont>
        <a:latin typeface="Times New Roman"/>
        <a:ea typeface="MS Pゴシック"/>
        <a:cs typeface=""/>
      </a:majorFont>
      <a:minorFont>
        <a:latin typeface="Times New Roman"/>
        <a:ea typeface="MS P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MS Pゴシック" pitchFamily="-9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MS Pゴシック" pitchFamily="-92" charset="-128"/>
          </a:defRPr>
        </a:defPPr>
      </a:lstStyle>
    </a:lnDef>
  </a:objectDefaults>
  <a:extraClrSchemeLst>
    <a:extraClrScheme>
      <a:clrScheme name="Office Theme 1">
        <a:dk1>
          <a:srgbClr val="000000"/>
        </a:dk1>
        <a:lt1>
          <a:srgbClr val="E8EAE9"/>
        </a:lt1>
        <a:dk2>
          <a:srgbClr val="000000"/>
        </a:dk2>
        <a:lt2>
          <a:srgbClr val="808080"/>
        </a:lt2>
        <a:accent1>
          <a:srgbClr val="99CCFF"/>
        </a:accent1>
        <a:accent2>
          <a:srgbClr val="CCCCFF"/>
        </a:accent2>
        <a:accent3>
          <a:srgbClr val="F2F3F2"/>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E8EAE9"/>
        </a:lt1>
        <a:dk2>
          <a:srgbClr val="000000"/>
        </a:dk2>
        <a:lt2>
          <a:srgbClr val="3E3E5C"/>
        </a:lt2>
        <a:accent1>
          <a:srgbClr val="60597B"/>
        </a:accent1>
        <a:accent2>
          <a:srgbClr val="6666FF"/>
        </a:accent2>
        <a:accent3>
          <a:srgbClr val="F2F3F2"/>
        </a:accent3>
        <a:accent4>
          <a:srgbClr val="000000"/>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Status xmlns="445c0127-97e6-4ecf-8763-62a3d9444353">In Build</Statu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9BF38ED958B0D42A1DB4C3166A68EE8" ma:contentTypeVersion="2" ma:contentTypeDescription="Create a new document." ma:contentTypeScope="" ma:versionID="108eeeb8665d8e084ebb628891056e6d">
  <xsd:schema xmlns:xsd="http://www.w3.org/2001/XMLSchema" xmlns:p="http://schemas.microsoft.com/office/2006/metadata/properties" xmlns:ns2="445c0127-97e6-4ecf-8763-62a3d9444353" targetNamespace="http://schemas.microsoft.com/office/2006/metadata/properties" ma:root="true" ma:fieldsID="67fc13db787d5e920f87b6a691640e83" ns2:_="">
    <xsd:import namespace="445c0127-97e6-4ecf-8763-62a3d9444353"/>
    <xsd:element name="properties">
      <xsd:complexType>
        <xsd:sequence>
          <xsd:element name="documentManagement">
            <xsd:complexType>
              <xsd:all>
                <xsd:element ref="ns2:Status" minOccurs="0"/>
              </xsd:all>
            </xsd:complexType>
          </xsd:element>
        </xsd:sequence>
      </xsd:complexType>
    </xsd:element>
  </xsd:schema>
  <xsd:schema xmlns:xsd="http://www.w3.org/2001/XMLSchema" xmlns:dms="http://schemas.microsoft.com/office/2006/documentManagement/types" targetNamespace="445c0127-97e6-4ecf-8763-62a3d9444353" elementFormDefault="qualified">
    <xsd:import namespace="http://schemas.microsoft.com/office/2006/documentManagement/types"/>
    <xsd:element name="Status" ma:index="8" nillable="true" ma:displayName="Status" ma:default="In Build" ma:format="Dropdown" ma:internalName="Status">
      <xsd:simpleType>
        <xsd:restriction base="dms:Choice">
          <xsd:enumeration value="In Build"/>
          <xsd:enumeration value="Ready for Testing"/>
          <xsd:enumeration value="In Process"/>
          <xsd:enumeration value="Completed - With Errors"/>
          <xsd:enumeration value="Completed - Without Error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4.xml><?xml version="1.0" encoding="utf-8"?>
<?mso-contentType ?>
<rca:RCAuthoringProperties xmlns:rca="urn:sharePointPublishingRcaProperties">
  <rca:Converter rca:guid="6dfdc5b4-2a28-4a06-b0c6-ad3901e3a807">
    <rca:property rca:type="InheritParentSettings">False</rca:property>
    <rca:property rca:type="SelectedPageLayout">28</rca:property>
    <rca:property rca:type="SelectedPageField">f55c4d88-1f2e-4ad9-aaa8-819af4ee7ee8</rca:property>
    <rca:property rca:type="SelectedStylesField">00000000-0000-0000-0000-000000000000</rca:property>
    <rca:property rca:type="CreatePageWithSourceDocument">True</rca:property>
    <rca:property rca:type="AllowChangeLocationConfig">False</rca:property>
    <rca:property rca:type="ConfiguredPageLocation">https://uofr.rochester.edu</rca:property>
    <rca:property rca:type="CreateSynchronously">False</rca:property>
    <rca:property rca:type="AllowChangeProcessingConfig">False</rca:property>
    <rca:property rca:type="ConverterSpecificSettings"/>
  </rca:Converter>
</rca:RCAuthoringProperties>
</file>

<file path=customXml/itemProps1.xml><?xml version="1.0" encoding="utf-8"?>
<ds:datastoreItem xmlns:ds="http://schemas.openxmlformats.org/officeDocument/2006/customXml" ds:itemID="{8CE1EC6E-7DEE-40A7-8470-13A775BFD7B1}">
  <ds:schemaRefs>
    <ds:schemaRef ds:uri="http://schemas.microsoft.com/sharepoint/v3/contenttype/forms"/>
  </ds:schemaRefs>
</ds:datastoreItem>
</file>

<file path=customXml/itemProps2.xml><?xml version="1.0" encoding="utf-8"?>
<ds:datastoreItem xmlns:ds="http://schemas.openxmlformats.org/officeDocument/2006/customXml" ds:itemID="{57650506-E0D1-4842-AE4E-075A8982DE02}">
  <ds:schemaRefs>
    <ds:schemaRef ds:uri="http://purl.org/dc/terms/"/>
    <ds:schemaRef ds:uri="http://schemas.openxmlformats.org/package/2006/metadata/core-properties"/>
    <ds:schemaRef ds:uri="http://schemas.microsoft.com/office/2006/documentManagement/types"/>
    <ds:schemaRef ds:uri="http://purl.org/dc/elements/1.1/"/>
    <ds:schemaRef ds:uri="http://schemas.microsoft.com/office/2006/metadata/properties"/>
    <ds:schemaRef ds:uri="445c0127-97e6-4ecf-8763-62a3d9444353"/>
    <ds:schemaRef ds:uri="http://www.w3.org/XML/1998/namespace"/>
    <ds:schemaRef ds:uri="http://purl.org/dc/dcmitype/"/>
  </ds:schemaRefs>
</ds:datastoreItem>
</file>

<file path=customXml/itemProps3.xml><?xml version="1.0" encoding="utf-8"?>
<ds:datastoreItem xmlns:ds="http://schemas.openxmlformats.org/officeDocument/2006/customXml" ds:itemID="{41A2773B-34BB-4B2F-95B1-ED89D2318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5c0127-97e6-4ecf-8763-62a3d944435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4.xml><?xml version="1.0" encoding="utf-8"?>
<ds:datastoreItem xmlns:ds="http://schemas.openxmlformats.org/officeDocument/2006/customXml" ds:itemID="{590AE3C2-51D7-4772-85EF-99B26ACECB13}">
  <ds:schemaRefs>
    <ds:schemaRef ds:uri="urn:sharePointPublishingRcaProperties"/>
  </ds:schemaRefs>
</ds:datastoreItem>
</file>

<file path=docProps/app.xml><?xml version="1.0" encoding="utf-8"?>
<Properties xmlns="http://schemas.openxmlformats.org/officeDocument/2006/extended-properties" xmlns:vt="http://schemas.openxmlformats.org/officeDocument/2006/docPropsVTypes">
  <Template/>
  <TotalTime>55138</TotalTime>
  <Words>810</Words>
  <Application>Microsoft Office PowerPoint</Application>
  <PresentationFormat>On-screen Show (4:3)</PresentationFormat>
  <Paragraphs>125</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Arial Narrow</vt:lpstr>
      <vt:lpstr>Calibri</vt:lpstr>
      <vt:lpstr>MS Pゴシック</vt:lpstr>
      <vt:lpstr>Times New Roman</vt:lpstr>
      <vt:lpstr>Wingdings</vt:lpstr>
      <vt:lpstr>1_Office Theme</vt:lpstr>
      <vt:lpstr>PowerPoint Presentation</vt:lpstr>
      <vt:lpstr>Topics</vt:lpstr>
      <vt:lpstr>P2P Commodity Overview</vt:lpstr>
      <vt:lpstr>Commodity Dimension</vt:lpstr>
      <vt:lpstr>Commodity Dimension</vt:lpstr>
      <vt:lpstr>Commodity Dimension</vt:lpstr>
      <vt:lpstr>Commodity Dimension</vt:lpstr>
      <vt:lpstr>Commodity Dimension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Rochester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EDUCAUSE 2007</dc:subject>
  <dc:creator>Jim Dobbertin, Doug Wylie, John Barden</dc:creator>
  <cp:lastModifiedBy>Flotteron, Debbie</cp:lastModifiedBy>
  <cp:revision>2872</cp:revision>
  <cp:lastPrinted>2019-04-23T12:11:05Z</cp:lastPrinted>
  <dcterms:created xsi:type="dcterms:W3CDTF">2007-09-21T12:15:26Z</dcterms:created>
  <dcterms:modified xsi:type="dcterms:W3CDTF">2019-07-10T01:44:24Z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0x010100F9BF38ED958B0D42A1DB4C3166A68EE8</vt:lpwstr>
  </property>
</Properties>
</file>