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9" r:id="rId5"/>
  </p:sldMasterIdLst>
  <p:notesMasterIdLst>
    <p:notesMasterId r:id="rId34"/>
  </p:notesMasterIdLst>
  <p:handoutMasterIdLst>
    <p:handoutMasterId r:id="rId35"/>
  </p:handoutMasterIdLst>
  <p:sldIdLst>
    <p:sldId id="942" r:id="rId6"/>
    <p:sldId id="976" r:id="rId7"/>
    <p:sldId id="941" r:id="rId8"/>
    <p:sldId id="977" r:id="rId9"/>
    <p:sldId id="978" r:id="rId10"/>
    <p:sldId id="1012" r:id="rId11"/>
    <p:sldId id="1011" r:id="rId12"/>
    <p:sldId id="1013" r:id="rId13"/>
    <p:sldId id="1033" r:id="rId14"/>
    <p:sldId id="1041" r:id="rId15"/>
    <p:sldId id="1042" r:id="rId16"/>
    <p:sldId id="1043" r:id="rId17"/>
    <p:sldId id="1044" r:id="rId18"/>
    <p:sldId id="1045" r:id="rId19"/>
    <p:sldId id="1046" r:id="rId20"/>
    <p:sldId id="988" r:id="rId21"/>
    <p:sldId id="1024" r:id="rId22"/>
    <p:sldId id="1016" r:id="rId23"/>
    <p:sldId id="1017" r:id="rId24"/>
    <p:sldId id="983" r:id="rId25"/>
    <p:sldId id="1034" r:id="rId26"/>
    <p:sldId id="1039" r:id="rId27"/>
    <p:sldId id="1047" r:id="rId28"/>
    <p:sldId id="1040" r:id="rId29"/>
    <p:sldId id="1037" r:id="rId30"/>
    <p:sldId id="996" r:id="rId31"/>
    <p:sldId id="1038" r:id="rId32"/>
    <p:sldId id="989" r:id="rId3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3" userDrawn="1">
          <p15:clr>
            <a:srgbClr val="A4A3A4"/>
          </p15:clr>
        </p15:guide>
        <p15:guide id="4" pos="2185" userDrawn="1">
          <p15:clr>
            <a:srgbClr val="A4A3A4"/>
          </p15:clr>
        </p15:guide>
        <p15:guide id="5" orient="horz" pos="2908" userDrawn="1">
          <p15:clr>
            <a:srgbClr val="A4A3A4"/>
          </p15:clr>
        </p15:guide>
        <p15:guide id="6" orient="horz" pos="29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_local" initials="i" lastIdx="1" clrIdx="0"/>
  <p:cmAuthor id="1" name="Sophill Butler" initials="SB" lastIdx="18" clrIdx="1">
    <p:extLst>
      <p:ext uri="{19B8F6BF-5375-455C-9EA6-DF929625EA0E}">
        <p15:presenceInfo xmlns:p15="http://schemas.microsoft.com/office/powerpoint/2012/main" userId="S::sbutler@huronconsultinggroup.com::9e89bf94-b0cf-4d8a-b954-aa40e8f08202" providerId="AD"/>
      </p:ext>
    </p:extLst>
  </p:cmAuthor>
  <p:cmAuthor id="2" name="Flotteron, Debbie" initials="FD" lastIdx="1" clrIdx="2">
    <p:extLst>
      <p:ext uri="{19B8F6BF-5375-455C-9EA6-DF929625EA0E}">
        <p15:presenceInfo xmlns:p15="http://schemas.microsoft.com/office/powerpoint/2012/main" userId="S-1-5-21-329068152-583907252-725345543-36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D98"/>
    <a:srgbClr val="FFCC00"/>
    <a:srgbClr val="003E74"/>
    <a:srgbClr val="C7E68F"/>
    <a:srgbClr val="FFEB89"/>
    <a:srgbClr val="FFFFCC"/>
    <a:srgbClr val="E26A54"/>
    <a:srgbClr val="F2F2F2"/>
    <a:srgbClr val="2F589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6395" autoAdjust="0"/>
  </p:normalViewPr>
  <p:slideViewPr>
    <p:cSldViewPr>
      <p:cViewPr varScale="1">
        <p:scale>
          <a:sx n="96" d="100"/>
          <a:sy n="96" d="100"/>
        </p:scale>
        <p:origin x="10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262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2927"/>
        <p:guide pos="2189"/>
        <p:guide orient="horz" pos="2923"/>
        <p:guide pos="2185"/>
        <p:guide orient="horz" pos="2908"/>
        <p:guide orient="horz"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A045-F0F1-4212-9FE8-754235DD9812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5BFC84E4-210E-4C74-B564-AA2B5FAB9F0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gm:t>
    </dgm:pt>
    <dgm:pt modelId="{00921539-BE16-4DFA-907E-021671FA48E3}" type="parTrans" cxnId="{FF56319D-6AD3-4D36-8FA8-34C66F075819}">
      <dgm:prSet/>
      <dgm:spPr/>
      <dgm:t>
        <a:bodyPr/>
        <a:lstStyle/>
        <a:p>
          <a:endParaRPr lang="en-US"/>
        </a:p>
      </dgm:t>
    </dgm:pt>
    <dgm:pt modelId="{1910FE18-23E0-4799-BF08-84AA86696F77}" type="sibTrans" cxnId="{FF56319D-6AD3-4D36-8FA8-34C66F075819}">
      <dgm:prSet/>
      <dgm:spPr/>
      <dgm:t>
        <a:bodyPr/>
        <a:lstStyle/>
        <a:p>
          <a:endParaRPr lang="en-US"/>
        </a:p>
      </dgm:t>
    </dgm:pt>
    <dgm:pt modelId="{FB1AFC20-5E4B-49EE-AE9E-B6E455CE2F7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User Acceptance Test 1, 2</a:t>
          </a:r>
        </a:p>
      </dgm:t>
    </dgm:pt>
    <dgm:pt modelId="{BE9CBD29-E44F-4E08-82FA-498C250E58E6}" type="parTrans" cxnId="{D6BC02BD-FC50-4DB0-AC29-754CF13D447C}">
      <dgm:prSet/>
      <dgm:spPr/>
      <dgm:t>
        <a:bodyPr/>
        <a:lstStyle/>
        <a:p>
          <a:endParaRPr lang="en-US"/>
        </a:p>
      </dgm:t>
    </dgm:pt>
    <dgm:pt modelId="{6C451B9B-D56E-41E7-B6C6-C019ED36C668}" type="sibTrans" cxnId="{D6BC02BD-FC50-4DB0-AC29-754CF13D447C}">
      <dgm:prSet/>
      <dgm:spPr/>
      <dgm:t>
        <a:bodyPr/>
        <a:lstStyle/>
        <a:p>
          <a:endParaRPr lang="en-US"/>
        </a:p>
      </dgm:t>
    </dgm:pt>
    <dgm:pt modelId="{0DEC9FAE-B71C-4323-9635-7E79177E8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Pilot Groups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 and 2</a:t>
          </a:r>
        </a:p>
      </dgm:t>
    </dgm:pt>
    <dgm:pt modelId="{87D62B7C-23D3-4B29-998F-0D999FE03FBD}" type="parTrans" cxnId="{3B070DE3-02C4-4B36-8F0D-4FAACC39491C}">
      <dgm:prSet/>
      <dgm:spPr/>
      <dgm:t>
        <a:bodyPr/>
        <a:lstStyle/>
        <a:p>
          <a:endParaRPr lang="en-US"/>
        </a:p>
      </dgm:t>
    </dgm:pt>
    <dgm:pt modelId="{D5047D7C-80B3-4B2F-9B20-278976F7D91A}" type="sibTrans" cxnId="{3B070DE3-02C4-4B36-8F0D-4FAACC39491C}">
      <dgm:prSet/>
      <dgm:spPr/>
      <dgm:t>
        <a:bodyPr/>
        <a:lstStyle/>
        <a:p>
          <a:endParaRPr lang="en-US"/>
        </a:p>
      </dgm:t>
    </dgm:pt>
    <dgm:pt modelId="{C7D78891-236F-4FFB-BD59-DE5F71DBDD8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System Roll Out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1, 2,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3, …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162F9-EB6F-428F-89FE-3C5D5B38B131}" type="parTrans" cxnId="{A496CB6C-D678-466C-9B7B-23F15B0F6B6F}">
      <dgm:prSet/>
      <dgm:spPr/>
      <dgm:t>
        <a:bodyPr/>
        <a:lstStyle/>
        <a:p>
          <a:endParaRPr lang="en-US"/>
        </a:p>
      </dgm:t>
    </dgm:pt>
    <dgm:pt modelId="{0CDE3ECF-565E-4658-AE0A-B0D00466547E}" type="sibTrans" cxnId="{A496CB6C-D678-466C-9B7B-23F15B0F6B6F}">
      <dgm:prSet/>
      <dgm:spPr/>
      <dgm:t>
        <a:bodyPr/>
        <a:lstStyle/>
        <a:p>
          <a:endParaRPr lang="en-US"/>
        </a:p>
      </dgm:t>
    </dgm:pt>
    <dgm:pt modelId="{62E1FF6E-EDE1-4D2C-8FA2-9E2B377352EE}" type="pres">
      <dgm:prSet presAssocID="{C022A045-F0F1-4212-9FE8-754235DD9812}" presName="Name0" presStyleCnt="0">
        <dgm:presLayoutVars>
          <dgm:dir/>
          <dgm:resizeHandles val="exact"/>
        </dgm:presLayoutVars>
      </dgm:prSet>
      <dgm:spPr/>
    </dgm:pt>
    <dgm:pt modelId="{4B88DE30-BE02-4394-81AD-64C14A4AE0BC}" type="pres">
      <dgm:prSet presAssocID="{5BFC84E4-210E-4C74-B564-AA2B5FAB9F0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AF6E5-50EB-46A5-985A-B74F294AE309}" type="pres">
      <dgm:prSet presAssocID="{1910FE18-23E0-4799-BF08-84AA86696F77}" presName="parSpace" presStyleCnt="0"/>
      <dgm:spPr/>
    </dgm:pt>
    <dgm:pt modelId="{618A71AA-A518-4ADB-92F4-970688C5B295}" type="pres">
      <dgm:prSet presAssocID="{FB1AFC20-5E4B-49EE-AE9E-B6E455CE2F7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279EB-675A-45A0-9635-0F17D8DCFD2D}" type="pres">
      <dgm:prSet presAssocID="{6C451B9B-D56E-41E7-B6C6-C019ED36C668}" presName="parSpace" presStyleCnt="0"/>
      <dgm:spPr/>
    </dgm:pt>
    <dgm:pt modelId="{62364550-980B-4F91-B84E-F3617A61D8A6}" type="pres">
      <dgm:prSet presAssocID="{0DEC9FAE-B71C-4323-9635-7E79177E8AD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9BAF2-6150-44FA-821E-E33168CBA027}" type="pres">
      <dgm:prSet presAssocID="{D5047D7C-80B3-4B2F-9B20-278976F7D91A}" presName="parSpace" presStyleCnt="0"/>
      <dgm:spPr/>
    </dgm:pt>
    <dgm:pt modelId="{CA76FB86-06C4-4EB9-AE7E-C97F0E21CFD8}" type="pres">
      <dgm:prSet presAssocID="{C7D78891-236F-4FFB-BD59-DE5F71DBDD8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16079-7831-4FFE-B7F3-6A304C56283C}" type="presOf" srcId="{5BFC84E4-210E-4C74-B564-AA2B5FAB9F00}" destId="{4B88DE30-BE02-4394-81AD-64C14A4AE0BC}" srcOrd="0" destOrd="0" presId="urn:microsoft.com/office/officeart/2005/8/layout/hChevron3"/>
    <dgm:cxn modelId="{31D38F59-E184-4833-9CDC-09C4607E2FFF}" type="presOf" srcId="{C022A045-F0F1-4212-9FE8-754235DD9812}" destId="{62E1FF6E-EDE1-4D2C-8FA2-9E2B377352EE}" srcOrd="0" destOrd="0" presId="urn:microsoft.com/office/officeart/2005/8/layout/hChevron3"/>
    <dgm:cxn modelId="{A496CB6C-D678-466C-9B7B-23F15B0F6B6F}" srcId="{C022A045-F0F1-4212-9FE8-754235DD9812}" destId="{C7D78891-236F-4FFB-BD59-DE5F71DBDD8A}" srcOrd="3" destOrd="0" parTransId="{839162F9-EB6F-428F-89FE-3C5D5B38B131}" sibTransId="{0CDE3ECF-565E-4658-AE0A-B0D00466547E}"/>
    <dgm:cxn modelId="{CE0DB887-625B-43F6-B893-A9358E7BBB92}" type="presOf" srcId="{C7D78891-236F-4FFB-BD59-DE5F71DBDD8A}" destId="{CA76FB86-06C4-4EB9-AE7E-C97F0E21CFD8}" srcOrd="0" destOrd="0" presId="urn:microsoft.com/office/officeart/2005/8/layout/hChevron3"/>
    <dgm:cxn modelId="{3B070DE3-02C4-4B36-8F0D-4FAACC39491C}" srcId="{C022A045-F0F1-4212-9FE8-754235DD9812}" destId="{0DEC9FAE-B71C-4323-9635-7E79177E8ADC}" srcOrd="2" destOrd="0" parTransId="{87D62B7C-23D3-4B29-998F-0D999FE03FBD}" sibTransId="{D5047D7C-80B3-4B2F-9B20-278976F7D91A}"/>
    <dgm:cxn modelId="{00305FBB-B8B5-4AAD-942E-C0B3BE5AEB73}" type="presOf" srcId="{FB1AFC20-5E4B-49EE-AE9E-B6E455CE2F7F}" destId="{618A71AA-A518-4ADB-92F4-970688C5B295}" srcOrd="0" destOrd="0" presId="urn:microsoft.com/office/officeart/2005/8/layout/hChevron3"/>
    <dgm:cxn modelId="{F5768B91-860C-4AAA-A7C3-E472716F9E17}" type="presOf" srcId="{0DEC9FAE-B71C-4323-9635-7E79177E8ADC}" destId="{62364550-980B-4F91-B84E-F3617A61D8A6}" srcOrd="0" destOrd="0" presId="urn:microsoft.com/office/officeart/2005/8/layout/hChevron3"/>
    <dgm:cxn modelId="{D6BC02BD-FC50-4DB0-AC29-754CF13D447C}" srcId="{C022A045-F0F1-4212-9FE8-754235DD9812}" destId="{FB1AFC20-5E4B-49EE-AE9E-B6E455CE2F7F}" srcOrd="1" destOrd="0" parTransId="{BE9CBD29-E44F-4E08-82FA-498C250E58E6}" sibTransId="{6C451B9B-D56E-41E7-B6C6-C019ED36C668}"/>
    <dgm:cxn modelId="{FF56319D-6AD3-4D36-8FA8-34C66F075819}" srcId="{C022A045-F0F1-4212-9FE8-754235DD9812}" destId="{5BFC84E4-210E-4C74-B564-AA2B5FAB9F00}" srcOrd="0" destOrd="0" parTransId="{00921539-BE16-4DFA-907E-021671FA48E3}" sibTransId="{1910FE18-23E0-4799-BF08-84AA86696F77}"/>
    <dgm:cxn modelId="{8316879C-2061-43AB-BD7A-E28784ED3728}" type="presParOf" srcId="{62E1FF6E-EDE1-4D2C-8FA2-9E2B377352EE}" destId="{4B88DE30-BE02-4394-81AD-64C14A4AE0BC}" srcOrd="0" destOrd="0" presId="urn:microsoft.com/office/officeart/2005/8/layout/hChevron3"/>
    <dgm:cxn modelId="{69F6F77C-AFA6-4737-83C1-863C2FBA6453}" type="presParOf" srcId="{62E1FF6E-EDE1-4D2C-8FA2-9E2B377352EE}" destId="{8DAAF6E5-50EB-46A5-985A-B74F294AE309}" srcOrd="1" destOrd="0" presId="urn:microsoft.com/office/officeart/2005/8/layout/hChevron3"/>
    <dgm:cxn modelId="{9C6C7392-F778-46F3-9F9D-62D06D4BA5BF}" type="presParOf" srcId="{62E1FF6E-EDE1-4D2C-8FA2-9E2B377352EE}" destId="{618A71AA-A518-4ADB-92F4-970688C5B295}" srcOrd="2" destOrd="0" presId="urn:microsoft.com/office/officeart/2005/8/layout/hChevron3"/>
    <dgm:cxn modelId="{B12E3EDB-5928-40FD-87E0-D85C48EE7B25}" type="presParOf" srcId="{62E1FF6E-EDE1-4D2C-8FA2-9E2B377352EE}" destId="{FFB279EB-675A-45A0-9635-0F17D8DCFD2D}" srcOrd="3" destOrd="0" presId="urn:microsoft.com/office/officeart/2005/8/layout/hChevron3"/>
    <dgm:cxn modelId="{BF0D9394-1010-482A-9E46-1F4F63F123BC}" type="presParOf" srcId="{62E1FF6E-EDE1-4D2C-8FA2-9E2B377352EE}" destId="{62364550-980B-4F91-B84E-F3617A61D8A6}" srcOrd="4" destOrd="0" presId="urn:microsoft.com/office/officeart/2005/8/layout/hChevron3"/>
    <dgm:cxn modelId="{89E8B3D1-A0FF-47B2-8BDF-27FA8FE552D1}" type="presParOf" srcId="{62E1FF6E-EDE1-4D2C-8FA2-9E2B377352EE}" destId="{BF59BAF2-6150-44FA-821E-E33168CBA027}" srcOrd="5" destOrd="0" presId="urn:microsoft.com/office/officeart/2005/8/layout/hChevron3"/>
    <dgm:cxn modelId="{717EAE78-4FC1-4778-8C8A-94F19F9AEFF6}" type="presParOf" srcId="{62E1FF6E-EDE1-4D2C-8FA2-9E2B377352EE}" destId="{CA76FB86-06C4-4EB9-AE7E-C97F0E21CFD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DE30-BE02-4394-81AD-64C14A4AE0BC}">
      <dsp:nvSpPr>
        <dsp:cNvPr id="0" name=""/>
        <dsp:cNvSpPr/>
      </dsp:nvSpPr>
      <dsp:spPr>
        <a:xfrm>
          <a:off x="2407" y="1815650"/>
          <a:ext cx="2415248" cy="966099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sp:txBody>
      <dsp:txXfrm>
        <a:off x="2407" y="1815650"/>
        <a:ext cx="2173723" cy="966099"/>
      </dsp:txXfrm>
    </dsp:sp>
    <dsp:sp modelId="{618A71AA-A518-4ADB-92F4-970688C5B295}">
      <dsp:nvSpPr>
        <dsp:cNvPr id="0" name=""/>
        <dsp:cNvSpPr/>
      </dsp:nvSpPr>
      <dsp:spPr>
        <a:xfrm>
          <a:off x="1934606" y="1815650"/>
          <a:ext cx="2415248" cy="966099"/>
        </a:xfrm>
        <a:prstGeom prst="chevron">
          <a:avLst/>
        </a:prstGeom>
        <a:solidFill>
          <a:schemeClr val="accent1">
            <a:shade val="50000"/>
            <a:hueOff val="104739"/>
            <a:satOff val="-1999"/>
            <a:lumOff val="20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User Acceptance Test 1, 2</a:t>
          </a:r>
        </a:p>
      </dsp:txBody>
      <dsp:txXfrm>
        <a:off x="2417656" y="1815650"/>
        <a:ext cx="1449149" cy="966099"/>
      </dsp:txXfrm>
    </dsp:sp>
    <dsp:sp modelId="{62364550-980B-4F91-B84E-F3617A61D8A6}">
      <dsp:nvSpPr>
        <dsp:cNvPr id="0" name=""/>
        <dsp:cNvSpPr/>
      </dsp:nvSpPr>
      <dsp:spPr>
        <a:xfrm>
          <a:off x="3866805" y="1815650"/>
          <a:ext cx="2415248" cy="966099"/>
        </a:xfrm>
        <a:prstGeom prst="chevron">
          <a:avLst/>
        </a:prstGeom>
        <a:solidFill>
          <a:schemeClr val="accent1">
            <a:shade val="50000"/>
            <a:hueOff val="209478"/>
            <a:satOff val="-3997"/>
            <a:lumOff val="408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Pilot Groups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 and 2</a:t>
          </a:r>
        </a:p>
      </dsp:txBody>
      <dsp:txXfrm>
        <a:off x="4349855" y="1815650"/>
        <a:ext cx="1449149" cy="966099"/>
      </dsp:txXfrm>
    </dsp:sp>
    <dsp:sp modelId="{CA76FB86-06C4-4EB9-AE7E-C97F0E21CFD8}">
      <dsp:nvSpPr>
        <dsp:cNvPr id="0" name=""/>
        <dsp:cNvSpPr/>
      </dsp:nvSpPr>
      <dsp:spPr>
        <a:xfrm>
          <a:off x="5799004" y="1815650"/>
          <a:ext cx="2415248" cy="966099"/>
        </a:xfrm>
        <a:prstGeom prst="chevron">
          <a:avLst/>
        </a:prstGeom>
        <a:solidFill>
          <a:schemeClr val="accent1">
            <a:shade val="50000"/>
            <a:hueOff val="104739"/>
            <a:satOff val="-1999"/>
            <a:lumOff val="20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System Roll Out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1, 2, </a:t>
          </a: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3, …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2054" y="1815650"/>
        <a:ext cx="1449149" cy="96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26" y="3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/>
          <a:lstStyle>
            <a:lvl1pPr algn="r">
              <a:defRPr sz="1200"/>
            </a:lvl1pPr>
          </a:lstStyle>
          <a:p>
            <a:fld id="{C5665B36-4B68-4038-B04C-4259637837E9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757621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26" y="8757621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 anchor="b"/>
          <a:lstStyle>
            <a:lvl1pPr algn="r">
              <a:defRPr sz="1200"/>
            </a:lvl1pPr>
          </a:lstStyle>
          <a:p>
            <a:fld id="{D13542EC-0850-4146-A731-B7F0AE82D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26" y="3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/>
          <a:lstStyle>
            <a:lvl1pPr algn="r">
              <a:defRPr sz="1200"/>
            </a:lvl1pPr>
          </a:lstStyle>
          <a:p>
            <a:pPr>
              <a:defRPr/>
            </a:pPr>
            <a:fld id="{B899B9D9-9514-4BB5-BD1B-84C8C666A399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3738"/>
            <a:ext cx="4608512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9" tIns="46224" rIns="92449" bIns="462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7" y="4379602"/>
            <a:ext cx="5546731" cy="4149090"/>
          </a:xfrm>
          <a:prstGeom prst="rect">
            <a:avLst/>
          </a:prstGeom>
        </p:spPr>
        <p:txBody>
          <a:bodyPr vert="horz" lIns="92449" tIns="46224" rIns="92449" bIns="462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757621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26" y="8757621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 anchor="b"/>
          <a:lstStyle>
            <a:lvl1pPr algn="r">
              <a:defRPr sz="1200"/>
            </a:lvl1pPr>
          </a:lstStyle>
          <a:p>
            <a:pPr>
              <a:defRPr/>
            </a:pPr>
            <a:fld id="{6DD86180-870F-4C4E-80A9-4C1C75E40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</a:t>
            </a:r>
            <a:r>
              <a:rPr lang="en-US" baseline="0" dirty="0" smtClean="0"/>
              <a:t> – Introduction and Kick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6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Debbie Flotteron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2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9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don’t see the Need Help button contact</a:t>
            </a:r>
            <a:r>
              <a:rPr lang="en-US" baseline="0" dirty="0" smtClean="0"/>
              <a:t> the IT helpdesk at 275-2000 </a:t>
            </a:r>
            <a:r>
              <a:rPr lang="en-US" baseline="0" smtClean="0"/>
              <a:t>or Univithelp@Rochester.edu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5B5-ACEF-4A83-85BF-A735064E05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55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5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0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958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32958"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5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958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32958"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17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958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32958"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20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    Note:  If we do not have time to address questions submitted, they will be summarized and posted to the UR Procurement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69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59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0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 Tietjen and Liz Milavec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Sadoff-Herrick   Are we sure we want to include the P2P Video?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Sadoff-Herrick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1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1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1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14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r2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3200400" y="5257800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76400"/>
            <a:ext cx="7772400" cy="731520"/>
          </a:xfr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514600"/>
            <a:ext cx="7772400" cy="584775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581400"/>
            <a:ext cx="1828800" cy="381000"/>
          </a:xfr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65327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6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5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7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27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7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22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rochester.edu/adminfinance/urprocurement/p2p-project-team-only/resources-2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rochester.edu/adminfinance/urprocuremen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service.rochester.edu/procuement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frequently-asked-ques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service.rochester.edu_procurement&amp;d=DwQFAg&amp;c=4sF48jRmVAe_CH-k9mXYXEGfSnM3bY53YSKuLUQRxhA&amp;r=3DhiZ3tNHMgPc41aeCt0qBZgGUg3WRvuINjLrO8ndSg&amp;m=aIx_5mIuhNWpEQ7DbVySZkCNF3h0NLivcMi5lPTiOKI&amp;s=TmJDjv6Blj3esx89t3l_M7dHI3hiCY0H1k03QyEow5Q&amp;e=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mailto:Procurement_service_center@ur.rochester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mailto:URProcurement@Rochester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221601"/>
            <a:ext cx="7772400" cy="73152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Procure to Pay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2057400"/>
            <a:ext cx="7772400" cy="1668149"/>
          </a:xfrm>
        </p:spPr>
        <p:txBody>
          <a:bodyPr/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Demo Days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July, 2019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054989"/>
            <a:ext cx="477160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 flipV="1">
            <a:off x="1447800" y="914400"/>
            <a:ext cx="65532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3425"/>
            <a:ext cx="697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99"/>
                </a:solidFill>
                <a:latin typeface="Arial Rounded MT Bold" panose="020F0704030504030204" pitchFamily="34" charset="0"/>
              </a:rPr>
              <a:t>BLANKET ORDERS IN WORKDAY</a:t>
            </a:r>
            <a:endParaRPr lang="en-US" sz="32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217" y="5681913"/>
            <a:ext cx="553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6477000"/>
            <a:ext cx="73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930901"/>
            <a:ext cx="80278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Goal: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endParaRPr lang="en-US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Collect 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accurate purchase data for analysis to assist with contracting, cost savings, strategic decision-making and contract negotiation.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b="1" dirty="0">
                <a:latin typeface="Arial Narrow" panose="020B0606020202030204" pitchFamily="34" charset="0"/>
              </a:rPr>
              <a:t>Step 1:</a:t>
            </a:r>
            <a:r>
              <a:rPr lang="en-US" sz="1400" dirty="0">
                <a:latin typeface="Arial Narrow" panose="020B0606020202030204" pitchFamily="34" charset="0"/>
              </a:rPr>
              <a:t>  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endParaRPr lang="en-US" sz="1400" dirty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Determine </a:t>
            </a:r>
            <a:r>
              <a:rPr lang="en-US" sz="1400" dirty="0">
                <a:latin typeface="Arial Narrow" panose="020B0606020202030204" pitchFamily="34" charset="0"/>
              </a:rPr>
              <a:t>if you need a Good (</a:t>
            </a:r>
            <a:r>
              <a:rPr lang="en-US" sz="1400" dirty="0" err="1">
                <a:latin typeface="Arial Narrow" panose="020B0606020202030204" pitchFamily="34" charset="0"/>
              </a:rPr>
              <a:t>qty</a:t>
            </a:r>
            <a:r>
              <a:rPr lang="en-US" sz="1400" dirty="0">
                <a:latin typeface="Arial Narrow" panose="020B0606020202030204" pitchFamily="34" charset="0"/>
              </a:rPr>
              <a:t>, unit of measure, item description, unit cost - i.e. equipment, supply) or Service (start date, end date, dollar value - i.e. Consultant/Independent Contractor, equipment maintenance agreement, software maintenance, </a:t>
            </a:r>
            <a:r>
              <a:rPr lang="en-US" sz="1400" dirty="0" err="1">
                <a:latin typeface="Arial Narrow" panose="020B0606020202030204" pitchFamily="34" charset="0"/>
              </a:rPr>
              <a:t>etc</a:t>
            </a:r>
            <a:r>
              <a:rPr lang="en-US" sz="1400" dirty="0">
                <a:latin typeface="Arial Narrow" panose="020B0606020202030204" pitchFamily="34" charset="0"/>
              </a:rPr>
              <a:t>) - Workday requisitions are created with goods or service lines 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latin typeface="Arial Narrow" panose="020B0606020202030204" pitchFamily="34" charset="0"/>
              </a:rPr>
              <a:t>Step </a:t>
            </a:r>
            <a:r>
              <a:rPr lang="en-US" sz="1400" b="1" dirty="0">
                <a:latin typeface="Arial Narrow" panose="020B0606020202030204" pitchFamily="34" charset="0"/>
              </a:rPr>
              <a:t>2:</a:t>
            </a:r>
            <a:r>
              <a:rPr lang="en-US" sz="1400" dirty="0">
                <a:latin typeface="Arial Narrow" panose="020B0606020202030204" pitchFamily="34" charset="0"/>
              </a:rPr>
              <a:t>  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Determine </a:t>
            </a:r>
            <a:r>
              <a:rPr lang="en-US" sz="1400" dirty="0">
                <a:latin typeface="Arial Narrow" panose="020B0606020202030204" pitchFamily="34" charset="0"/>
              </a:rPr>
              <a:t>the best requisition method based on the need (i.e. good or service) identified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45" y="1067714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 flipV="1">
            <a:off x="1447800" y="914400"/>
            <a:ext cx="65532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3425"/>
            <a:ext cx="697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99"/>
                </a:solidFill>
                <a:latin typeface="Arial Rounded MT Bold" panose="020F0704030504030204" pitchFamily="34" charset="0"/>
              </a:rPr>
              <a:t>BLANKET ORDERS IN WORKDAY</a:t>
            </a:r>
            <a:endParaRPr lang="en-US" sz="32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1217" y="5681913"/>
            <a:ext cx="553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6477000"/>
            <a:ext cx="732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3733800"/>
          <a:ext cx="8153400" cy="2312876"/>
        </p:xfrm>
        <a:graphic>
          <a:graphicData uri="http://schemas.openxmlformats.org/drawingml/2006/table">
            <a:tbl>
              <a:tblPr/>
              <a:tblGrid>
                <a:gridCol w="3251595">
                  <a:extLst>
                    <a:ext uri="{9D8B030D-6E8A-4147-A177-3AD203B41FA5}">
                      <a16:colId xmlns:a16="http://schemas.microsoft.com/office/drawing/2014/main" val="408117601"/>
                    </a:ext>
                  </a:extLst>
                </a:gridCol>
                <a:gridCol w="3310183">
                  <a:extLst>
                    <a:ext uri="{9D8B030D-6E8A-4147-A177-3AD203B41FA5}">
                      <a16:colId xmlns:a16="http://schemas.microsoft.com/office/drawing/2014/main" val="366214469"/>
                    </a:ext>
                  </a:extLst>
                </a:gridCol>
                <a:gridCol w="1591622">
                  <a:extLst>
                    <a:ext uri="{9D8B030D-6E8A-4147-A177-3AD203B41FA5}">
                      <a16:colId xmlns:a16="http://schemas.microsoft.com/office/drawing/2014/main" val="3193466002"/>
                    </a:ext>
                  </a:extLst>
                </a:gridCol>
              </a:tblGrid>
              <a:tr h="2967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Procure to Pay Goods Blanket Order Options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99037"/>
                  </a:ext>
                </a:extLst>
              </a:tr>
              <a:tr h="255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Workday Create Requisition Method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Purpose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Receipt Requirement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96616"/>
                  </a:ext>
                </a:extLst>
              </a:tr>
              <a:tr h="3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Catalog Requisition (Marketplace)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Order as needed from catalog suppliers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&gt;$2,500 Non-Grant                              &gt;$0 Grant (GR FAO)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6694"/>
                  </a:ext>
                </a:extLst>
              </a:tr>
              <a:tr h="3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Non-Catalog Goods Requisition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Order as needed from non-catalog suppliers not in the Marketplace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&gt;$2,500 Non-Grant                              &gt;$0 Grant (GR FAO)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40507"/>
                  </a:ext>
                </a:extLst>
              </a:tr>
              <a:tr h="583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Requisition Template (Goods)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supplier is not in the Marketplace and you repeatedly order the same items, consider creating a requisition template to streamline ordering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&gt;$2,500 Non-Grant                              &gt;$0 Grant (GR FAO)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749688"/>
                  </a:ext>
                </a:extLst>
              </a:tr>
              <a:tr h="39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Non-Catalog Goods Requisition from prior non-catalog requisition</a:t>
                      </a:r>
                    </a:p>
                  </a:txBody>
                  <a:tcPr marL="6981" marR="6981" marT="6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Utilize when you need to order an item(s) that was ordered previously to streamline the ordering process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&gt;$2,500 Non-Grant                              &gt;$0 Grant (GR FAO)</a:t>
                      </a:r>
                    </a:p>
                  </a:txBody>
                  <a:tcPr marL="6981" marR="6981" marT="69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66759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88654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3962400" cy="1769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PMM Blanket PO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7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04800" y="685800"/>
            <a:ext cx="8458200" cy="15958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82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99"/>
                </a:solidFill>
                <a:latin typeface="Arial Rounded MT Bold" panose="020F0704030504030204" pitchFamily="34" charset="0"/>
              </a:rPr>
              <a:t>BLANKET ORDER OPTIONS – NEW REQUISITION (FAVORITES </a:t>
            </a:r>
            <a:r>
              <a:rPr lang="en-US" sz="16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IN THE </a:t>
            </a:r>
            <a:r>
              <a:rPr lang="en-US" sz="1600" dirty="0" smtClean="0">
                <a:solidFill>
                  <a:srgbClr val="003399"/>
                </a:solidFill>
                <a:latin typeface="Arial Rounded MT Bold" panose="020F0704030504030204" pitchFamily="34" charset="0"/>
              </a:rPr>
              <a:t>MARKETPLACE)</a:t>
            </a:r>
            <a:endParaRPr lang="en-US" sz="1600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6" y="990600"/>
            <a:ext cx="6895734" cy="2399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48024"/>
            <a:ext cx="4606552" cy="2682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6636" y="5701492"/>
            <a:ext cx="635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0" y="6400800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457200" y="914400"/>
            <a:ext cx="7543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302568"/>
            <a:ext cx="766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Blanket Order Supplies As Needed - Workday</a:t>
            </a:r>
            <a:endParaRPr lang="en-US" sz="2400" dirty="0">
              <a:solidFill>
                <a:srgbClr val="000099"/>
              </a:solidFill>
              <a:latin typeface="Arial Rounded MT Bold" panose="020F0704030504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9907" y="5726430"/>
            <a:ext cx="480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7" y="1143000"/>
            <a:ext cx="6212686" cy="2776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" y="4298024"/>
            <a:ext cx="8576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Workday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Non-Catalog Requisition or Marketplace (Catalog) Requisition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Requisition Template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Create from Another Requisition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77501" y="6477000"/>
            <a:ext cx="681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457200" y="914400"/>
            <a:ext cx="7543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302568"/>
            <a:ext cx="81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Blanket Order Supplies As Needed - Workday</a:t>
            </a:r>
            <a:endParaRPr lang="en-US" sz="2400" dirty="0">
              <a:solidFill>
                <a:srgbClr val="000099"/>
              </a:solidFill>
              <a:latin typeface="Arial Rounded MT Bold" panose="020F0704030504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9907" y="5726430"/>
            <a:ext cx="480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19200"/>
            <a:ext cx="6553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Workday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Non-Catalog Requisition or Marketplace (Catalog) Requisition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Requisition Template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 from Another Requisition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0"/>
            <a:ext cx="4942800" cy="3077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6477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3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457200" y="914400"/>
            <a:ext cx="7543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302568"/>
            <a:ext cx="766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Blanket Order Supplies As Needed - Workday</a:t>
            </a:r>
            <a:endParaRPr lang="en-US" sz="2400" dirty="0">
              <a:solidFill>
                <a:srgbClr val="000099"/>
              </a:solidFill>
              <a:latin typeface="Arial Rounded MT Bold" panose="020F0704030504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9907" y="5726430"/>
            <a:ext cx="480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77741"/>
            <a:ext cx="655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Workday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Requisition Template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 from Another Requisition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751"/>
            <a:ext cx="6866790" cy="3839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6477000"/>
            <a:ext cx="784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6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CADC5E-A4DC-4428-AC5D-2BEE41724F4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610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200" kern="0" dirty="0" smtClean="0">
                <a:latin typeface="Arial Narrow" panose="020B0606020202030204" pitchFamily="34" charset="0"/>
              </a:rPr>
              <a:t>P2P Demonstration – Goods Order Methods</a:t>
            </a:r>
            <a:endParaRPr lang="en-US" sz="3200" kern="0" dirty="0"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62595-EA44-4019-AA11-137355828CF8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057400"/>
            <a:ext cx="2805112" cy="289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6782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539" y="152400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Roll Out – High Level Schedule</a:t>
            </a:r>
            <a:endParaRPr 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539" y="817238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Completed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SHIP (011), Warner (024), SON (060), MAG (070), Univ. Gen’l (080), EIOH (092)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Roll </a:t>
            </a: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Out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1: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July 15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 -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AS&amp;E (020, 021, 022) - </a:t>
            </a:r>
            <a:r>
              <a:rPr lang="en-US" sz="2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Live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July 29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 – Complete Simon (023) and ESM (030)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August 12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 – Start SMD (040)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2 – September 16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3 – November 18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Some SMD, SMH/MFG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4 – January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20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SMH/MFG/HSD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5 – March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16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SMH/MFG/HSD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Any remaining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6839" y="765705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19515156">
            <a:off x="6097968" y="3303651"/>
            <a:ext cx="2106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Draft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793" y="6380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9600" y="1447800"/>
            <a:ext cx="4172726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3"/>
              </a:rPr>
              <a:t>UR Procurement Website</a:t>
            </a: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4"/>
              </a:rPr>
              <a:t>https://www.rochester.edu/adminfinance/urprocurement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/</a:t>
            </a: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lvl="1"/>
            <a:endParaRPr lang="en-US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      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902" y="432159"/>
            <a:ext cx="6137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908494" y="1207351"/>
            <a:ext cx="6012153" cy="1111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483" y="128311"/>
            <a:ext cx="2513687" cy="1377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152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0" y="2671212"/>
            <a:ext cx="2089257" cy="2463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737" y="2194560"/>
            <a:ext cx="2500976" cy="3906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1913" y="2089986"/>
            <a:ext cx="1844105" cy="41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516" y="1246508"/>
            <a:ext cx="406049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P2P Service Center </a:t>
            </a:r>
          </a:p>
          <a:p>
            <a:r>
              <a:rPr lang="en-US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://service.rochester.edu/procuement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Log </a:t>
            </a:r>
            <a:r>
              <a:rPr lang="en-US" dirty="0">
                <a:latin typeface="Arial Narrow" panose="020B0606020202030204" pitchFamily="34" charset="0"/>
              </a:rPr>
              <a:t>in with your Domain Name, </a:t>
            </a:r>
            <a:r>
              <a:rPr lang="en-US" dirty="0"/>
              <a:t>choose domain.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07" y="2544869"/>
            <a:ext cx="2772086" cy="3286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763" y="332868"/>
            <a:ext cx="6137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Resources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cont’d</a:t>
            </a:r>
            <a:endParaRPr lang="en-US" sz="4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76949" y="1054148"/>
            <a:ext cx="6012153" cy="1111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1071" y="1712848"/>
            <a:ext cx="38342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  <a:cs typeface="Arial" panose="020B0604020202020204" pitchFamily="34" charset="0"/>
              </a:rPr>
              <a:t>WalkMe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Need Help? </a:t>
            </a:r>
            <a:r>
              <a:rPr lang="en-US" dirty="0"/>
              <a:t>f</a:t>
            </a:r>
            <a:r>
              <a:rPr lang="en-US" dirty="0" smtClean="0"/>
              <a:t>or step-by-step on-screen help.</a:t>
            </a:r>
          </a:p>
          <a:p>
            <a:r>
              <a:rPr lang="en-US" i="1" dirty="0" smtClean="0"/>
              <a:t>Smart Tips </a:t>
            </a:r>
            <a:r>
              <a:rPr lang="en-US" dirty="0" smtClean="0"/>
              <a:t>are also available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339" y="2920179"/>
            <a:ext cx="4389777" cy="896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134" y="3923275"/>
            <a:ext cx="2461445" cy="2239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544" y="308770"/>
            <a:ext cx="2367572" cy="1297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228" y="2219706"/>
            <a:ext cx="185629" cy="152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10600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Are You On the Zoom?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91860" y="1192539"/>
            <a:ext cx="8229600" cy="815322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marL="117475"/>
            <a:r>
              <a:rPr lang="en-US" kern="0" dirty="0" smtClean="0">
                <a:latin typeface="Arial Narrow" panose="020B0606020202030204" pitchFamily="34" charset="0"/>
              </a:rPr>
              <a:t>Information for Zoom Participants</a:t>
            </a:r>
            <a:endParaRPr lang="en-US" kern="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9058" y="2667000"/>
            <a:ext cx="8229600" cy="24006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b="1" i="1" dirty="0" smtClean="0">
                <a:latin typeface="Arial Narrow" panose="020B0606020202030204" pitchFamily="34" charset="0"/>
              </a:rPr>
              <a:t>For those joining the Zoom: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1)    Phones will be muted.  Due to the volume of content to be shared, we may not have time for questions.</a:t>
            </a: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arenR" startAt="2"/>
            </a:pPr>
            <a:r>
              <a:rPr lang="en-US" sz="1600" dirty="0" smtClean="0">
                <a:latin typeface="Arial Narrow" panose="020B0606020202030204" pitchFamily="34" charset="0"/>
              </a:rPr>
              <a:t>Send your questions to URProcurement@Rochester.edu   They will be summarized and posted to the UR Procurement Website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3)    P2P Frequently Asked Questions can also be found on the </a:t>
            </a:r>
            <a:r>
              <a:rPr lang="en-US" sz="1600" dirty="0" smtClean="0">
                <a:latin typeface="Arial Narrow" panose="020B0606020202030204" pitchFamily="34" charset="0"/>
                <a:hlinkClick r:id="rId3"/>
              </a:rPr>
              <a:t>UR Procurement Website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9851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P2P - Tips &amp; Tricks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84113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55332"/>
            <a:ext cx="3582604" cy="3976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81" y="1255332"/>
            <a:ext cx="3838832" cy="36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39" y="377295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P2P Training Options	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08" y="1295400"/>
            <a:ext cx="8153402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u="sng" dirty="0" smtClean="0">
                <a:latin typeface="Arial Narrow" panose="020B0606020202030204" pitchFamily="34" charset="0"/>
              </a:rPr>
              <a:t>Required Training</a:t>
            </a:r>
          </a:p>
          <a:p>
            <a:pPr marL="0" indent="0">
              <a:buNone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MyPath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2500" dirty="0" smtClean="0">
                <a:latin typeface="Arial Narrow" panose="020B0606020202030204" pitchFamily="34" charset="0"/>
              </a:rPr>
              <a:t>Initiator (Requisitions, F4 Forms)</a:t>
            </a:r>
          </a:p>
          <a:p>
            <a:pPr lvl="1"/>
            <a:r>
              <a:rPr lang="en-US" sz="2500" dirty="0" smtClean="0">
                <a:latin typeface="Arial Narrow" panose="020B0606020202030204" pitchFamily="34" charset="0"/>
              </a:rPr>
              <a:t>Approver</a:t>
            </a:r>
          </a:p>
          <a:p>
            <a:endParaRPr lang="en-US" sz="21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Arial Narrow" panose="020B0606020202030204" pitchFamily="34" charset="0"/>
              </a:rPr>
              <a:t>Optional Training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Classroom instructor led</a:t>
            </a:r>
            <a:r>
              <a:rPr lang="en-US" sz="2100" dirty="0" smtClean="0">
                <a:latin typeface="Arial Narrow" panose="020B0606020202030204" pitchFamily="34" charset="0"/>
              </a:rPr>
              <a:t> monthly training option for: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2100" dirty="0" err="1" smtClean="0">
                <a:latin typeface="Arial Narrow" panose="020B0606020202030204" pitchFamily="34" charset="0"/>
              </a:rPr>
              <a:t>Requisitioner</a:t>
            </a:r>
            <a:r>
              <a:rPr lang="en-US" sz="2100" dirty="0" smtClean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sz="2100" dirty="0" smtClean="0">
                <a:latin typeface="Arial Narrow" panose="020B0606020202030204" pitchFamily="34" charset="0"/>
              </a:rPr>
              <a:t>Supplier Invoice Requester</a:t>
            </a:r>
          </a:p>
          <a:p>
            <a:pPr lvl="1"/>
            <a:endParaRPr lang="en-US" sz="21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Classes offered in Saunders Research Building Training Lab 1301</a:t>
            </a:r>
          </a:p>
          <a:p>
            <a:pPr marL="457200" lvl="1" indent="0">
              <a:buNone/>
            </a:pPr>
            <a:endParaRPr lang="en-US" sz="21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Classes offered in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Gavett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Hall 208 and </a:t>
            </a:r>
            <a:r>
              <a:rPr lang="en-US" sz="21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Goergen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Hall 102</a:t>
            </a:r>
          </a:p>
          <a:p>
            <a:pPr marL="457200" lvl="1" indent="0"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Job Aids, Quick Reference Cards, Video Snippets, Newsletters, Etc.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Daily post go-live calls include a Tips and Trick Training Topic</a:t>
            </a:r>
          </a:p>
          <a:p>
            <a:pPr marL="457200" lvl="1" indent="0"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477000"/>
            <a:ext cx="857852" cy="288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BFD92-2BCD-4E55-867A-D491DC1D8650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56" y="3676653"/>
            <a:ext cx="25908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936" y="1524000"/>
            <a:ext cx="4251690" cy="15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378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MyPath P2P Training Curriculum - Required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1276" y="826185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68569" y="1743326"/>
          <a:ext cx="8045523" cy="392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95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anose="020B060602020203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anose="020B0606020202030204" pitchFamily="34" charset="0"/>
                        </a:rPr>
                        <a:t>Required Module(s)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(minutes)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27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Initiator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Requisitioner</a:t>
                      </a:r>
                    </a:p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(Blue </a:t>
                      </a:r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312 Reqs</a:t>
                      </a: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SIR Requestor</a:t>
                      </a:r>
                    </a:p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(F4 Payments)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Buying and Paying Guide Overview </a:t>
                      </a:r>
                    </a:p>
                    <a:p>
                      <a:r>
                        <a:rPr lang="en-US" sz="18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UR Procurement Basic Navigation </a:t>
                      </a:r>
                    </a:p>
                    <a:p>
                      <a:r>
                        <a:rPr lang="en-US" sz="18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Create Requisition Overview 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Marketplace Overview </a:t>
                      </a:r>
                      <a:endParaRPr lang="en-US" sz="1800" dirty="0" smtClean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Supplier Invoice Request (SIR) Overview 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n-US" sz="1800" dirty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Initiator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Requisitioner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P2P: Create Receipt and Invoice Match Exception Overview (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Required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after Go-Live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600" b="0" i="0" u="none" strike="noStrike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19840"/>
                  </a:ext>
                </a:extLst>
              </a:tr>
              <a:tr h="81370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Approver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</a:t>
                      </a:r>
                      <a:r>
                        <a:rPr lang="en-US" sz="1800" baseline="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 UR Procurement Basic Navigation</a:t>
                      </a:r>
                    </a:p>
                    <a:p>
                      <a:r>
                        <a:rPr lang="en-US" sz="18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UR Procurement Approver Overview 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0" y="6400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762535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P2P MyPath courses are available for all employees however, P2P team will continue to send email to targeted users as part </a:t>
            </a:r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of the rollout schedule</a:t>
            </a:r>
          </a:p>
          <a:p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925042"/>
            <a:ext cx="914400" cy="768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83">
            <a:off x="1571827" y="4139701"/>
            <a:ext cx="583992" cy="318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5339">
            <a:off x="1531408" y="5160664"/>
            <a:ext cx="664828" cy="4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39" y="377295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P2P Training Option – Non-Employees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08" y="1295400"/>
            <a:ext cx="8153402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Since most non-employees don’t have access to MyPath, we are developing an option to still have them perform the necessary prerequisites before gaining access to P2P: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Applies to students and contractors who initiate purchases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Approval roles are not allowed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An employee must “sponsor” the non-employee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Sponsor is responsible for verifying the non-employee has performed the required training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Sponsor is required to contact the P2P Customer Service Center to communicate the requested </a:t>
            </a:r>
            <a:r>
              <a:rPr lang="en-US" sz="2400" dirty="0" smtClean="0">
                <a:latin typeface="Arial Narrow" panose="020B0606020202030204" pitchFamily="34" charset="0"/>
              </a:rPr>
              <a:t>access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Detailed requirements forthcoming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477000"/>
            <a:ext cx="857852" cy="288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23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BFD92-2BCD-4E55-867A-D491DC1D8650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77000" y="0"/>
            <a:ext cx="24363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96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MyPath P2P Training - Optional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011" y="1044677"/>
            <a:ext cx="8229600" cy="5105400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1583" y="2093102"/>
          <a:ext cx="7903604" cy="160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P2P Reporting and Analytics Overview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Training provides an overview of the reporting capabilities in the UR Procurement System. 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20 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8424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0" y="6400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available s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6842"/>
            <a:ext cx="1587260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Instructor Led </a:t>
            </a:r>
            <a:r>
              <a:rPr lang="en-US" sz="3600" dirty="0">
                <a:latin typeface="Arial Narrow" panose="020B0606020202030204" pitchFamily="34" charset="0"/>
              </a:rPr>
              <a:t>Training </a:t>
            </a:r>
            <a:r>
              <a:rPr lang="en-US" sz="3600" dirty="0" smtClean="0">
                <a:latin typeface="Arial Narrow" panose="020B0606020202030204" pitchFamily="34" charset="0"/>
              </a:rPr>
              <a:t>(Optional)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011" y="1044677"/>
            <a:ext cx="8229600" cy="5105400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9442" y="2895600"/>
          <a:ext cx="8400738" cy="301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Create Requisition (312) and Marketplace (SOLO) Class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classroom training provides an overview of the procure to pay (P2P) process and the UR Procurement system (Workday). Get hands-on practice entering requisitions for goods and services as well as ordering from the Marketplace (previously SOLO). 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2.5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hours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Supplier Invoice Request (F4 Payment Request Form) Class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classroom training provides an overview of the Supplier Invoice Request process in the UR Procurement system (Workday). Get hands-on practice entering SIRs.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minutes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0" y="6400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12" y="85234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272" y="363666"/>
            <a:ext cx="8178325" cy="495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Communications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179" y="1245268"/>
            <a:ext cx="8305800" cy="4953000"/>
          </a:xfrm>
        </p:spPr>
        <p:txBody>
          <a:bodyPr>
            <a:noAutofit/>
          </a:bodyPr>
          <a:lstStyle/>
          <a:p>
            <a:pPr hangingPunct="0"/>
            <a:endParaRPr lang="en-US" sz="1100" b="1" u="sng" dirty="0"/>
          </a:p>
          <a:p>
            <a:pPr hangingPunct="0"/>
            <a:endParaRPr lang="en-US" sz="1100" b="1" u="sng" dirty="0" smtClean="0"/>
          </a:p>
          <a:p>
            <a:pPr hangingPunct="0"/>
            <a:endParaRPr lang="en-US" sz="1100" b="1" u="sng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36" y="1146430"/>
            <a:ext cx="8000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Procure to Pay </a:t>
            </a:r>
            <a:r>
              <a:rPr lang="en-US" b="1" dirty="0" smtClean="0">
                <a:latin typeface="Arial Narrow" panose="020B0606020202030204" pitchFamily="34" charset="0"/>
              </a:rPr>
              <a:t>Website 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rochester.edu/</a:t>
            </a:r>
            <a:r>
              <a:rPr lang="en-US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adminfinance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urprocurement</a:t>
            </a:r>
            <a:endParaRPr lang="en-US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Reference Guides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Newsletters 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FAQs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Project Schedule and Status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Tips and Tricks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Video Snippets</a:t>
            </a:r>
            <a:endParaRPr lang="en-US" b="1" dirty="0" smtClean="0">
              <a:latin typeface="Arial Narrow" panose="020B0606020202030204" pitchFamily="34" charset="0"/>
            </a:endParaRP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endParaRPr lang="en-US" sz="1400" b="1" dirty="0" smtClean="0">
              <a:latin typeface="Arial Narrow" panose="020B0606020202030204" pitchFamily="34" charset="0"/>
            </a:endParaRPr>
          </a:p>
          <a:p>
            <a:endParaRPr lang="en-US" sz="1400" b="1" dirty="0" smtClean="0"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latin typeface="Arial Narrow" panose="020B0606020202030204" pitchFamily="34" charset="0"/>
              </a:rPr>
              <a:t>Monthly P2P Demo Days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   2 Sessions (Medical Center and Campus)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   Project Updates, Demo of system functionality</a:t>
            </a:r>
          </a:p>
          <a:p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32274" y="338059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49" y="1905083"/>
            <a:ext cx="4657084" cy="3437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730" y="63767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274" y="419101"/>
            <a:ext cx="8178325" cy="4953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P2P Support</a:t>
            </a:r>
            <a:endParaRPr lang="en-US" sz="4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668" y="1371600"/>
            <a:ext cx="8540931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Procure </a:t>
            </a:r>
            <a:r>
              <a:rPr lang="en-US" sz="2000" b="1" dirty="0">
                <a:latin typeface="Calibri" panose="020F0502020204030204" pitchFamily="34" charset="0"/>
              </a:rPr>
              <a:t>to Pay Customer Service </a:t>
            </a:r>
            <a:r>
              <a:rPr lang="en-US" sz="2000" b="1" dirty="0" smtClean="0">
                <a:latin typeface="Calibri" panose="020F0502020204030204" pitchFamily="34" charset="0"/>
              </a:rPr>
              <a:t>Center</a:t>
            </a:r>
          </a:p>
          <a:p>
            <a:endParaRPr lang="en-US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Service Desk Portal :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service.rochester.edu/procurement</a:t>
            </a: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P2P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Service Center: 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275-2012</a:t>
            </a: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Procurement_service_center@ur.rochester.edu</a:t>
            </a:r>
            <a:endParaRPr lang="en-US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System Access &amp; Issues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Help Desk: UnivIT: 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275-2000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, UnivITHelp@ rochester.edu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Help Desk URMC: 275-3200, helpdesk_ISD@ urmc.rochester.edu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2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Quick Reference Guides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Quick Reference Videos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Walkme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6400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27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241" y="3429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 Narrow" panose="020B0606020202030204" pitchFamily="34" charset="0"/>
              </a:rPr>
              <a:t>Plan for Departmental Implementation: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 Narrow" panose="020B0606020202030204" pitchFamily="34" charset="0"/>
              </a:rPr>
              <a:t>Identify </a:t>
            </a:r>
            <a:r>
              <a:rPr lang="en-US" sz="1400" dirty="0">
                <a:latin typeface="Arial Narrow" panose="020B0606020202030204" pitchFamily="34" charset="0"/>
              </a:rPr>
              <a:t>initiators (312 requisitions/SOLO Order placement/F4 Forms)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 Narrow" panose="020B0606020202030204" pitchFamily="34" charset="0"/>
              </a:rPr>
              <a:t>Identify </a:t>
            </a:r>
            <a:r>
              <a:rPr lang="en-US" sz="1400" dirty="0">
                <a:latin typeface="Arial Narrow" panose="020B0606020202030204" pitchFamily="34" charset="0"/>
              </a:rPr>
              <a:t>approvers (approve requisitions and F4/SIR Transactions)</a:t>
            </a:r>
          </a:p>
          <a:p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Participate in Monthly Demo Day Meetings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Medical Center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River Campus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Visit the P2P Website </a:t>
            </a:r>
            <a:r>
              <a:rPr lang="en-US" sz="1800" dirty="0" smtClean="0">
                <a:latin typeface="Arial Narrow" panose="020B0606020202030204" pitchFamily="34" charset="0"/>
                <a:hlinkClick r:id="rId3"/>
              </a:rPr>
              <a:t>UR </a:t>
            </a:r>
            <a:r>
              <a:rPr lang="en-US" sz="1800" dirty="0">
                <a:latin typeface="Arial Narrow" panose="020B0606020202030204" pitchFamily="34" charset="0"/>
                <a:hlinkClick r:id="rId3"/>
              </a:rPr>
              <a:t>Procurement </a:t>
            </a:r>
            <a:r>
              <a:rPr lang="en-US" sz="1800" dirty="0" smtClean="0">
                <a:latin typeface="Arial Narrow" panose="020B0606020202030204" pitchFamily="34" charset="0"/>
                <a:hlinkClick r:id="rId3"/>
              </a:rPr>
              <a:t>Website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Questions</a:t>
            </a:r>
            <a:r>
              <a:rPr lang="en-US" sz="1800" dirty="0">
                <a:latin typeface="Arial Narrow" panose="020B0606020202030204" pitchFamily="34" charset="0"/>
              </a:rPr>
              <a:t>? Please reach out to</a:t>
            </a:r>
            <a:r>
              <a:rPr lang="en-US" sz="18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  <a:cs typeface="+mn-cs"/>
                <a:hlinkClick r:id="rId4"/>
              </a:rPr>
              <a:t>URProcurement@Rochester.edu</a:t>
            </a:r>
            <a:endParaRPr lang="en-US" sz="1800" dirty="0" smtClean="0">
              <a:latin typeface="Arial Narrow" panose="020B0606020202030204" pitchFamily="34" charset="0"/>
              <a:cs typeface="+mn-cs"/>
            </a:endParaRPr>
          </a:p>
          <a:p>
            <a:pPr lvl="1"/>
            <a:endParaRPr lang="en-US" sz="2000" dirty="0">
              <a:latin typeface="Arial Narrow" panose="020B0606020202030204" pitchFamily="34" charset="0"/>
              <a:cs typeface="+mn-cs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Future Demo Day Topics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August: P2P Alternatives to Blanket Orders – Service Orders</a:t>
            </a:r>
          </a:p>
          <a:p>
            <a:pPr marL="457200" lvl="1" indent="0">
              <a:buNone/>
            </a:pPr>
            <a:endParaRPr lang="en-US" sz="1600" dirty="0" smtClean="0">
              <a:latin typeface="Arial Narrow" panose="020B0606020202030204" pitchFamily="34" charset="0"/>
            </a:endParaRPr>
          </a:p>
          <a:p>
            <a:pPr lvl="1"/>
            <a:endParaRPr lang="en-US" sz="1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9483" y="63984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next st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81" y="173247"/>
            <a:ext cx="1746196" cy="19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016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Topics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33400" y="1002247"/>
            <a:ext cx="8381084" cy="53747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Project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P2P Status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Blanket Purchase Order Options in P2P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Demonstration</a:t>
            </a:r>
            <a:r>
              <a:rPr lang="en-US" sz="2800" dirty="0">
                <a:latin typeface="Arial Narrow" panose="020B0606020202030204" pitchFamily="34" charset="0"/>
              </a:rPr>
              <a:t>:  </a:t>
            </a:r>
            <a:r>
              <a:rPr lang="en-US" sz="2800" dirty="0" smtClean="0">
                <a:latin typeface="Arial Narrow" panose="020B0606020202030204" pitchFamily="34" charset="0"/>
              </a:rPr>
              <a:t>Blanket Purchase Order Options - Goods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D</a:t>
            </a:r>
            <a:r>
              <a:rPr lang="en-US" sz="2800" dirty="0" smtClean="0">
                <a:latin typeface="Arial Narrow" panose="020B0606020202030204" pitchFamily="34" charset="0"/>
              </a:rPr>
              <a:t>raft </a:t>
            </a:r>
            <a:r>
              <a:rPr lang="en-US" sz="2800" dirty="0">
                <a:latin typeface="Arial Narrow" panose="020B0606020202030204" pitchFamily="34" charset="0"/>
              </a:rPr>
              <a:t>Roll Out </a:t>
            </a:r>
            <a:r>
              <a:rPr lang="en-US" sz="2800" dirty="0" smtClean="0">
                <a:latin typeface="Arial Narrow" panose="020B0606020202030204" pitchFamily="34" charset="0"/>
              </a:rPr>
              <a:t>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Resources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Training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Support Organization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Next Steps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798616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493816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9867" y="6395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1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452" y="2438400"/>
            <a:ext cx="8292861" cy="3657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Transition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from paper-based to electronic transactions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full transparency and visibility into all P2P transactions from entry to payment (procure-to-pay!)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Streamline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entry and approval activities to enable better internal controls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Standardize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purchasing activity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Improve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cycle and approval times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Enable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data driven price negotiations and strategic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sourcing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A16F-83CA-4969-8869-DBC85572D055}"/>
              </a:ext>
            </a:extLst>
          </p:cNvPr>
          <p:cNvSpPr txBox="1">
            <a:spLocks/>
          </p:cNvSpPr>
          <p:nvPr/>
        </p:nvSpPr>
        <p:spPr bwMode="auto">
          <a:xfrm>
            <a:off x="475938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>
                <a:latin typeface="Arial Narrow" panose="020B0606020202030204" pitchFamily="34" charset="0"/>
              </a:rPr>
              <a:t>Procure to Pay Objectives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721B49-C320-4D13-9DD7-387DF8878553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60" y="416404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1626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8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1951175"/>
              </p:ext>
            </p:extLst>
          </p:nvPr>
        </p:nvGraphicFramePr>
        <p:xfrm>
          <a:off x="546339" y="-558801"/>
          <a:ext cx="8216661" cy="4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04" y="2743200"/>
            <a:ext cx="7958556" cy="3418942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June 11, 2018: Early Users - Workday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for non-catalogue goods and services</a:t>
            </a:r>
          </a:p>
          <a:p>
            <a:pPr>
              <a:spcBef>
                <a:spcPts val="400"/>
              </a:spcBef>
            </a:pPr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November 19, 2018: Adds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Marketplace (Jaggaer) for creating shopping carts for catalogue items and purchase order </a:t>
            </a:r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distribution (Amazon look and feel)</a:t>
            </a:r>
            <a:endParaRPr lang="en-US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February 18, 2019: Pilot 1 – Add additional departments/users, refine P2P design</a:t>
            </a: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April 15,  2019: Pilot 2 – Add additional departments/users, refine P2P design</a:t>
            </a: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July/August 2019: Start phased roll out to remaining departments and users</a:t>
            </a:r>
            <a:endParaRPr lang="en-US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12" y="2174846"/>
            <a:ext cx="7810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33613" algn="l"/>
                <a:tab pos="4119563" algn="l"/>
                <a:tab pos="5891213" algn="l"/>
              </a:tabLst>
            </a:pPr>
            <a:r>
              <a:rPr lang="en-US" sz="1600" dirty="0"/>
              <a:t>Nov 2017 - May 2018	June - Dec 2018	Feb - </a:t>
            </a:r>
            <a:r>
              <a:rPr lang="en-US" sz="1600" dirty="0" smtClean="0"/>
              <a:t>June </a:t>
            </a:r>
            <a:r>
              <a:rPr lang="en-US" sz="1600" dirty="0"/>
              <a:t>2019	</a:t>
            </a:r>
            <a:r>
              <a:rPr lang="en-US" sz="1600" dirty="0" smtClean="0"/>
              <a:t>July – March 2020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EBB80-72B5-468D-9B85-9D3E7D0F1C1C}"/>
              </a:ext>
            </a:extLst>
          </p:cNvPr>
          <p:cNvSpPr txBox="1">
            <a:spLocks/>
          </p:cNvSpPr>
          <p:nvPr/>
        </p:nvSpPr>
        <p:spPr bwMode="auto">
          <a:xfrm>
            <a:off x="475938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 smtClean="0">
                <a:latin typeface="Arial Narrow" panose="020B0606020202030204" pitchFamily="34" charset="0"/>
              </a:rPr>
              <a:t>P2P Project </a:t>
            </a:r>
            <a:r>
              <a:rPr lang="en-US" sz="3600" kern="0" dirty="0">
                <a:latin typeface="Arial Narrow" panose="020B0606020202030204" pitchFamily="34" charset="0"/>
              </a:rPr>
              <a:t>Phases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919815-7523-42EE-BACB-7178139DC1CA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000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71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dirty="0" smtClean="0">
                <a:latin typeface="Arial Narrow" panose="020B0606020202030204" pitchFamily="34" charset="0"/>
              </a:rPr>
              <a:t>Metrics to Date – Reqs. / SIRs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128" y="5100806"/>
            <a:ext cx="8682583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increase number of requisitions (2,800) and SIRs (2,500)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Requisition Turn </a:t>
            </a:r>
            <a:r>
              <a:rPr lang="en-US" sz="2000" dirty="0"/>
              <a:t>A</a:t>
            </a:r>
            <a:r>
              <a:rPr lang="en-US" sz="2000" dirty="0" smtClean="0"/>
              <a:t>round </a:t>
            </a:r>
            <a:r>
              <a:rPr lang="en-US" sz="2000" dirty="0"/>
              <a:t>T</a:t>
            </a:r>
            <a:r>
              <a:rPr lang="en-US" sz="2000" dirty="0" smtClean="0"/>
              <a:t>ime at 3.57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SIR Turn Around Time at 1.7 days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766258" y="64267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924800" cy="37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53" y="4191000"/>
            <a:ext cx="22117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6F8E6A-F314-441F-A12C-0E1B18E20DD5}"/>
              </a:ext>
            </a:extLst>
          </p:cNvPr>
          <p:cNvSpPr txBox="1">
            <a:spLocks/>
          </p:cNvSpPr>
          <p:nvPr/>
        </p:nvSpPr>
        <p:spPr bwMode="auto">
          <a:xfrm>
            <a:off x="460375" y="423439"/>
            <a:ext cx="8376172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 smtClean="0">
                <a:latin typeface="Arial Narrow" panose="020B0606020202030204" pitchFamily="34" charset="0"/>
              </a:rPr>
              <a:t>UR Procurement Update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particip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0184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335038"/>
            <a:ext cx="7104093" cy="36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598"/>
            <a:ext cx="81404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Lessons Learned from P2P Deployments to Date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52867"/>
              </p:ext>
            </p:extLst>
          </p:nvPr>
        </p:nvGraphicFramePr>
        <p:xfrm>
          <a:off x="457200" y="1143000"/>
          <a:ext cx="8305800" cy="344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Observation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Action Taken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Feedback</a:t>
                      </a:r>
                      <a:r>
                        <a:rPr lang="en-US" sz="180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on P2P processes and system design impact on departments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Focus Group to be developed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3000" y="6420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598"/>
            <a:ext cx="81404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Rollout 1 Update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420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81600"/>
          </a:xfrm>
        </p:spPr>
        <p:txBody>
          <a:bodyPr>
            <a:noAutofit/>
          </a:bodyPr>
          <a:lstStyle/>
          <a:p>
            <a:endParaRPr lang="en-US" sz="2800" dirty="0">
              <a:latin typeface="Calibri" panose="020F0502020204030204" pitchFamily="34" charset="0"/>
              <a:cs typeface="Arial" pitchFamily="34" charset="0"/>
            </a:endParaRP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Wave 1 – July 15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Wave 2 – July 29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Wave 3 – August 12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300 New Initiators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140 New Approvers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1700 New FAOs enabled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F38ED958B0D42A1DB4C3166A68EE8" ma:contentTypeVersion="2" ma:contentTypeDescription="Create a new document." ma:contentTypeScope="" ma:versionID="108eeeb8665d8e084ebb628891056e6d">
  <xsd:schema xmlns:xsd="http://www.w3.org/2001/XMLSchema" xmlns:p="http://schemas.microsoft.com/office/2006/metadata/properties" xmlns:ns2="445c0127-97e6-4ecf-8763-62a3d9444353" targetNamespace="http://schemas.microsoft.com/office/2006/metadata/properties" ma:root="true" ma:fieldsID="67fc13db787d5e920f87b6a691640e83" ns2:_="">
    <xsd:import namespace="445c0127-97e6-4ecf-8763-62a3d9444353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45c0127-97e6-4ecf-8763-62a3d9444353" elementFormDefault="qualified">
    <xsd:import namespace="http://schemas.microsoft.com/office/2006/documentManagement/types"/>
    <xsd:element name="Status" ma:index="8" nillable="true" ma:displayName="Status" ma:default="In Build" ma:format="Dropdown" ma:internalName="Status">
      <xsd:simpleType>
        <xsd:restriction base="dms:Choice">
          <xsd:enumeration value="In Build"/>
          <xsd:enumeration value="Ready for Testing"/>
          <xsd:enumeration value="In Process"/>
          <xsd:enumeration value="Completed - With Errors"/>
          <xsd:enumeration value="Completed - Without Erro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Status xmlns="445c0127-97e6-4ecf-8763-62a3d9444353">In Build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28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False</rca:property>
    <rca:property rca:type="ConfiguredPageLocation">https://uofr.rochester.edu</rca:property>
    <rca:property rca:type="CreateSynchronously">False</rca:property>
    <rca:property rca:type="AllowChangeProcessingConfig">False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41A2773B-34BB-4B2F-95B1-ED89D2318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c0127-97e6-4ecf-8763-62a3d94443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7650506-E0D1-4842-AE4E-075A8982DE0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45c0127-97e6-4ecf-8763-62a3d94443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E1EC6E-7DEE-40A7-8470-13A775BFD7B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0AE3C2-51D7-4772-85EF-99B26ACECB13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55154</TotalTime>
  <Words>1580</Words>
  <Application>Microsoft Office PowerPoint</Application>
  <PresentationFormat>On-screen Show (4:3)</PresentationFormat>
  <Paragraphs>356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Arial Rounded MT Bold</vt:lpstr>
      <vt:lpstr>Calibri</vt:lpstr>
      <vt:lpstr>MS Pゴシック</vt:lpstr>
      <vt:lpstr>Times New Roman</vt:lpstr>
      <vt:lpstr>Wingdings</vt:lpstr>
      <vt:lpstr>1_Office Theme</vt:lpstr>
      <vt:lpstr>PowerPoint Presentation</vt:lpstr>
      <vt:lpstr>Are You On the Zoom?</vt:lpstr>
      <vt:lpstr>Topics</vt:lpstr>
      <vt:lpstr>PowerPoint Presentation</vt:lpstr>
      <vt:lpstr>PowerPoint Presentation</vt:lpstr>
      <vt:lpstr>Metrics to Date – Reqs. / SIRs</vt:lpstr>
      <vt:lpstr>PowerPoint Presentation</vt:lpstr>
      <vt:lpstr>Lessons Learned from P2P Deployments to Date</vt:lpstr>
      <vt:lpstr>Rollout 1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P2P Roll Out – High Level Schedule</vt:lpstr>
      <vt:lpstr>PowerPoint Presentation</vt:lpstr>
      <vt:lpstr>PowerPoint Presentation</vt:lpstr>
      <vt:lpstr>P2P - Tips &amp; Tricks</vt:lpstr>
      <vt:lpstr>P2P Training Options </vt:lpstr>
      <vt:lpstr>MyPath P2P Training Curriculum - Required</vt:lpstr>
      <vt:lpstr>P2P Training Option – Non-Employees</vt:lpstr>
      <vt:lpstr>MyPath P2P Training - Optional</vt:lpstr>
      <vt:lpstr>Instructor Led Training (Optional)</vt:lpstr>
      <vt:lpstr>P2P Communications</vt:lpstr>
      <vt:lpstr>P2P Support</vt:lpstr>
      <vt:lpstr>Next Steps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EDUCAUSE 2007</dc:subject>
  <dc:creator>Jim Dobbertin, Doug Wylie, John Barden</dc:creator>
  <cp:lastModifiedBy>Flotteron, Debbie</cp:lastModifiedBy>
  <cp:revision>2872</cp:revision>
  <cp:lastPrinted>2019-04-23T12:11:05Z</cp:lastPrinted>
  <dcterms:created xsi:type="dcterms:W3CDTF">2007-09-21T12:15:26Z</dcterms:created>
  <dcterms:modified xsi:type="dcterms:W3CDTF">2019-07-22T17:33:53Z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0x010100F9BF38ED958B0D42A1DB4C3166A68EE8</vt:lpwstr>
  </property>
</Properties>
</file>