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260" r:id="rId2"/>
    <p:sldId id="257" r:id="rId3"/>
    <p:sldId id="258" r:id="rId4"/>
    <p:sldId id="261"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31575"/>
    <a:srgbClr val="26178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71564" autoAdjust="0"/>
  </p:normalViewPr>
  <p:slideViewPr>
    <p:cSldViewPr snapToGrid="0">
      <p:cViewPr varScale="1">
        <p:scale>
          <a:sx n="80" d="100"/>
          <a:sy n="80" d="100"/>
        </p:scale>
        <p:origin x="1794"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DCDEDE2-1C96-4B25-98D1-A20C375C4522}" type="datetimeFigureOut">
              <a:rPr lang="en-US" smtClean="0"/>
              <a:t>7/17/2019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D2E8421-91B0-4C7A-9059-F0E8B36CE47F}" type="slidenum">
              <a:rPr lang="en-US" smtClean="0"/>
              <a:t>‹#›</a:t>
            </a:fld>
            <a:endParaRPr lang="en-US"/>
          </a:p>
        </p:txBody>
      </p:sp>
    </p:spTree>
    <p:extLst>
      <p:ext uri="{BB962C8B-B14F-4D97-AF65-F5344CB8AC3E}">
        <p14:creationId xmlns:p14="http://schemas.microsoft.com/office/powerpoint/2010/main" val="24854648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Rot="1" noChangeAspect="1" noTextEdit="1"/>
          </p:cNvSpPr>
          <p:nvPr>
            <p:ph type="sldImg"/>
          </p:nvPr>
        </p:nvSpPr>
        <p:spPr bwMode="auto">
          <a:noFill/>
          <a:ln>
            <a:solidFill>
              <a:srgbClr val="000000"/>
            </a:solidFill>
            <a:miter lim="800000"/>
            <a:headEnd/>
            <a:tailEnd/>
          </a:ln>
        </p:spPr>
      </p:sp>
      <p:sp>
        <p:nvSpPr>
          <p:cNvPr id="24579" name="Rectangle 3"/>
          <p:cNvSpPr>
            <a:spLocks noGrp="1"/>
          </p:cNvSpPr>
          <p:nvPr>
            <p:ph type="body" idx="1"/>
          </p:nvPr>
        </p:nvSpPr>
        <p:spPr bwMode="auto">
          <a:noFill/>
        </p:spPr>
        <p:txBody>
          <a:bodyPr wrap="square" numCol="1" anchor="t" anchorCtr="0" compatLnSpc="1">
            <a:prstTxWarp prst="textNoShape">
              <a:avLst/>
            </a:prstTxWarp>
          </a:bodyPr>
          <a:lstStyle/>
          <a:p>
            <a:endParaRPr lang="en-US" dirty="0"/>
          </a:p>
        </p:txBody>
      </p:sp>
    </p:spTree>
    <p:extLst>
      <p:ext uri="{BB962C8B-B14F-4D97-AF65-F5344CB8AC3E}">
        <p14:creationId xmlns:p14="http://schemas.microsoft.com/office/powerpoint/2010/main" val="23659882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i="1" dirty="0" smtClean="0"/>
              <a:t>Facilitator Note: </a:t>
            </a:r>
            <a:r>
              <a:rPr lang="en-US" dirty="0" smtClean="0"/>
              <a:t>We are utilizing an</a:t>
            </a:r>
            <a:r>
              <a:rPr lang="en-US" baseline="0" dirty="0" smtClean="0"/>
              <a:t> inline help feature called </a:t>
            </a:r>
            <a:r>
              <a:rPr lang="en-US" baseline="0" dirty="0" err="1" smtClean="0"/>
              <a:t>WalkMe</a:t>
            </a:r>
            <a:r>
              <a:rPr lang="en-US" baseline="0" dirty="0" smtClean="0"/>
              <a:t> within the UR Financials / UR Procurement systems.  It offers on screen assistance for the processes in Workday including UR Financials Basic Tour, Delegate Task, Approve/Review Requisition, Create Requisition: Non Catalog Goods/Services, Create Supplier Request, Create SIR, Validate Supplier Name-SIR, and Find Supplier.</a:t>
            </a:r>
          </a:p>
          <a:p>
            <a:endParaRPr lang="en-US" baseline="0" dirty="0" smtClean="0"/>
          </a:p>
          <a:p>
            <a:pPr defTabSz="915772">
              <a:defRPr/>
            </a:pPr>
            <a:r>
              <a:rPr lang="en-US" dirty="0" smtClean="0"/>
              <a:t>A </a:t>
            </a:r>
            <a:r>
              <a:rPr lang="en-US" dirty="0" err="1" smtClean="0"/>
              <a:t>requisitioner</a:t>
            </a:r>
            <a:r>
              <a:rPr lang="en-US" dirty="0" smtClean="0"/>
              <a:t> can initiate help by selecting the on screen Need Help button when available.</a:t>
            </a:r>
            <a:r>
              <a:rPr lang="en-US" baseline="0" dirty="0" smtClean="0"/>
              <a:t>  In addition, there is also </a:t>
            </a:r>
            <a:r>
              <a:rPr lang="en-US" dirty="0" smtClean="0"/>
              <a:t>wizard type guidance which steps users through an entire procedure. You may find these tips helpful for the current functionality I just mentioned and as any new Workday functionality is deployed.  There will be formal feedback mechanisms to ensure this help tool meets your needs and how we can improve upon it moving forward. </a:t>
            </a:r>
          </a:p>
          <a:p>
            <a:endParaRPr lang="en-US" baseline="0" dirty="0" smtClean="0"/>
          </a:p>
          <a:p>
            <a:pPr defTabSz="915772">
              <a:defRPr/>
            </a:pPr>
            <a:r>
              <a:rPr lang="en-US" dirty="0" smtClean="0"/>
              <a:t>This help system will </a:t>
            </a:r>
            <a:r>
              <a:rPr lang="en-US" b="1" dirty="0" smtClean="0"/>
              <a:t>not</a:t>
            </a:r>
            <a:r>
              <a:rPr lang="en-US" dirty="0" smtClean="0"/>
              <a:t> be available for the Marketplace (</a:t>
            </a:r>
            <a:r>
              <a:rPr lang="en-US" dirty="0" err="1" smtClean="0"/>
              <a:t>Jaggaer</a:t>
            </a:r>
            <a:r>
              <a:rPr lang="en-US" dirty="0" smtClean="0"/>
              <a:t>), but will be</a:t>
            </a:r>
            <a:r>
              <a:rPr lang="en-US" baseline="0" dirty="0" smtClean="0"/>
              <a:t> available in the checkout process in Workday</a:t>
            </a:r>
            <a:r>
              <a:rPr lang="en-US" dirty="0" smtClean="0"/>
              <a:t>.</a:t>
            </a:r>
          </a:p>
          <a:p>
            <a:pPr defTabSz="915772">
              <a:defRPr/>
            </a:pPr>
            <a:endParaRPr lang="en-US" dirty="0" smtClean="0"/>
          </a:p>
        </p:txBody>
      </p:sp>
      <p:sp>
        <p:nvSpPr>
          <p:cNvPr id="4" name="Slide Number Placeholder 3"/>
          <p:cNvSpPr>
            <a:spLocks noGrp="1"/>
          </p:cNvSpPr>
          <p:nvPr>
            <p:ph type="sldNum" sz="quarter" idx="10"/>
          </p:nvPr>
        </p:nvSpPr>
        <p:spPr/>
        <p:txBody>
          <a:bodyPr/>
          <a:lstStyle/>
          <a:p>
            <a:fld id="{5D2E8421-91B0-4C7A-9059-F0E8B36CE47F}" type="slidenum">
              <a:rPr lang="en-US" smtClean="0"/>
              <a:t>2</a:t>
            </a:fld>
            <a:endParaRPr lang="en-US"/>
          </a:p>
        </p:txBody>
      </p:sp>
    </p:spTree>
    <p:extLst>
      <p:ext uri="{BB962C8B-B14F-4D97-AF65-F5344CB8AC3E}">
        <p14:creationId xmlns:p14="http://schemas.microsoft.com/office/powerpoint/2010/main" val="6510317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FD795B-231E-43C8-B51B-E67DFCBD7B68}" type="datetimeFigureOut">
              <a:rPr lang="en-US" smtClean="0"/>
              <a:t>7/17/2019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40310C-029A-49BC-81E5-09C1E10D055D}" type="slidenum">
              <a:rPr lang="en-US" smtClean="0"/>
              <a:t>‹#›</a:t>
            </a:fld>
            <a:endParaRPr lang="en-US"/>
          </a:p>
        </p:txBody>
      </p:sp>
    </p:spTree>
    <p:extLst>
      <p:ext uri="{BB962C8B-B14F-4D97-AF65-F5344CB8AC3E}">
        <p14:creationId xmlns:p14="http://schemas.microsoft.com/office/powerpoint/2010/main" val="12895129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FD795B-231E-43C8-B51B-E67DFCBD7B68}" type="datetimeFigureOut">
              <a:rPr lang="en-US" smtClean="0"/>
              <a:t>7/17/2019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40310C-029A-49BC-81E5-09C1E10D055D}" type="slidenum">
              <a:rPr lang="en-US" smtClean="0"/>
              <a:t>‹#›</a:t>
            </a:fld>
            <a:endParaRPr lang="en-US"/>
          </a:p>
        </p:txBody>
      </p:sp>
    </p:spTree>
    <p:extLst>
      <p:ext uri="{BB962C8B-B14F-4D97-AF65-F5344CB8AC3E}">
        <p14:creationId xmlns:p14="http://schemas.microsoft.com/office/powerpoint/2010/main" val="33927230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FD795B-231E-43C8-B51B-E67DFCBD7B68}" type="datetimeFigureOut">
              <a:rPr lang="en-US" smtClean="0"/>
              <a:t>7/17/2019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40310C-029A-49BC-81E5-09C1E10D055D}" type="slidenum">
              <a:rPr lang="en-US" smtClean="0"/>
              <a:t>‹#›</a:t>
            </a:fld>
            <a:endParaRPr lang="en-US"/>
          </a:p>
        </p:txBody>
      </p:sp>
    </p:spTree>
    <p:extLst>
      <p:ext uri="{BB962C8B-B14F-4D97-AF65-F5344CB8AC3E}">
        <p14:creationId xmlns:p14="http://schemas.microsoft.com/office/powerpoint/2010/main" val="40271802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FD795B-231E-43C8-B51B-E67DFCBD7B68}" type="datetimeFigureOut">
              <a:rPr lang="en-US" smtClean="0"/>
              <a:t>7/17/2019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40310C-029A-49BC-81E5-09C1E10D055D}" type="slidenum">
              <a:rPr lang="en-US" smtClean="0"/>
              <a:t>‹#›</a:t>
            </a:fld>
            <a:endParaRPr lang="en-US"/>
          </a:p>
        </p:txBody>
      </p:sp>
    </p:spTree>
    <p:extLst>
      <p:ext uri="{BB962C8B-B14F-4D97-AF65-F5344CB8AC3E}">
        <p14:creationId xmlns:p14="http://schemas.microsoft.com/office/powerpoint/2010/main" val="25361762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DFD795B-231E-43C8-B51B-E67DFCBD7B68}" type="datetimeFigureOut">
              <a:rPr lang="en-US" smtClean="0"/>
              <a:t>7/17/2019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40310C-029A-49BC-81E5-09C1E10D055D}" type="slidenum">
              <a:rPr lang="en-US" smtClean="0"/>
              <a:t>‹#›</a:t>
            </a:fld>
            <a:endParaRPr lang="en-US"/>
          </a:p>
        </p:txBody>
      </p:sp>
    </p:spTree>
    <p:extLst>
      <p:ext uri="{BB962C8B-B14F-4D97-AF65-F5344CB8AC3E}">
        <p14:creationId xmlns:p14="http://schemas.microsoft.com/office/powerpoint/2010/main" val="29871745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FD795B-231E-43C8-B51B-E67DFCBD7B68}" type="datetimeFigureOut">
              <a:rPr lang="en-US" smtClean="0"/>
              <a:t>7/17/2019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C40310C-029A-49BC-81E5-09C1E10D055D}" type="slidenum">
              <a:rPr lang="en-US" smtClean="0"/>
              <a:t>‹#›</a:t>
            </a:fld>
            <a:endParaRPr lang="en-US"/>
          </a:p>
        </p:txBody>
      </p:sp>
    </p:spTree>
    <p:extLst>
      <p:ext uri="{BB962C8B-B14F-4D97-AF65-F5344CB8AC3E}">
        <p14:creationId xmlns:p14="http://schemas.microsoft.com/office/powerpoint/2010/main" val="37327557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FD795B-231E-43C8-B51B-E67DFCBD7B68}" type="datetimeFigureOut">
              <a:rPr lang="en-US" smtClean="0"/>
              <a:t>7/17/2019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C40310C-029A-49BC-81E5-09C1E10D055D}" type="slidenum">
              <a:rPr lang="en-US" smtClean="0"/>
              <a:t>‹#›</a:t>
            </a:fld>
            <a:endParaRPr lang="en-US"/>
          </a:p>
        </p:txBody>
      </p:sp>
    </p:spTree>
    <p:extLst>
      <p:ext uri="{BB962C8B-B14F-4D97-AF65-F5344CB8AC3E}">
        <p14:creationId xmlns:p14="http://schemas.microsoft.com/office/powerpoint/2010/main" val="18324030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FD795B-231E-43C8-B51B-E67DFCBD7B68}" type="datetimeFigureOut">
              <a:rPr lang="en-US" smtClean="0"/>
              <a:t>7/17/2019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C40310C-029A-49BC-81E5-09C1E10D055D}" type="slidenum">
              <a:rPr lang="en-US" smtClean="0"/>
              <a:t>‹#›</a:t>
            </a:fld>
            <a:endParaRPr lang="en-US"/>
          </a:p>
        </p:txBody>
      </p:sp>
    </p:spTree>
    <p:extLst>
      <p:ext uri="{BB962C8B-B14F-4D97-AF65-F5344CB8AC3E}">
        <p14:creationId xmlns:p14="http://schemas.microsoft.com/office/powerpoint/2010/main" val="38533906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FD795B-231E-43C8-B51B-E67DFCBD7B68}" type="datetimeFigureOut">
              <a:rPr lang="en-US" smtClean="0"/>
              <a:t>7/17/2019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C40310C-029A-49BC-81E5-09C1E10D055D}" type="slidenum">
              <a:rPr lang="en-US" smtClean="0"/>
              <a:t>‹#›</a:t>
            </a:fld>
            <a:endParaRPr lang="en-US"/>
          </a:p>
        </p:txBody>
      </p:sp>
    </p:spTree>
    <p:extLst>
      <p:ext uri="{BB962C8B-B14F-4D97-AF65-F5344CB8AC3E}">
        <p14:creationId xmlns:p14="http://schemas.microsoft.com/office/powerpoint/2010/main" val="34935571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1DFD795B-231E-43C8-B51B-E67DFCBD7B68}" type="datetimeFigureOut">
              <a:rPr lang="en-US" smtClean="0"/>
              <a:t>7/17/2019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C40310C-029A-49BC-81E5-09C1E10D055D}" type="slidenum">
              <a:rPr lang="en-US" smtClean="0"/>
              <a:t>‹#›</a:t>
            </a:fld>
            <a:endParaRPr lang="en-US"/>
          </a:p>
        </p:txBody>
      </p:sp>
    </p:spTree>
    <p:extLst>
      <p:ext uri="{BB962C8B-B14F-4D97-AF65-F5344CB8AC3E}">
        <p14:creationId xmlns:p14="http://schemas.microsoft.com/office/powerpoint/2010/main" val="2379445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1DFD795B-231E-43C8-B51B-E67DFCBD7B68}" type="datetimeFigureOut">
              <a:rPr lang="en-US" smtClean="0"/>
              <a:t>7/17/2019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C40310C-029A-49BC-81E5-09C1E10D055D}" type="slidenum">
              <a:rPr lang="en-US" smtClean="0"/>
              <a:t>‹#›</a:t>
            </a:fld>
            <a:endParaRPr lang="en-US"/>
          </a:p>
        </p:txBody>
      </p:sp>
    </p:spTree>
    <p:extLst>
      <p:ext uri="{BB962C8B-B14F-4D97-AF65-F5344CB8AC3E}">
        <p14:creationId xmlns:p14="http://schemas.microsoft.com/office/powerpoint/2010/main" val="37929576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FD795B-231E-43C8-B51B-E67DFCBD7B68}" type="datetimeFigureOut">
              <a:rPr lang="en-US" smtClean="0"/>
              <a:t>7/17/2019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C40310C-029A-49BC-81E5-09C1E10D055D}" type="slidenum">
              <a:rPr lang="en-US" smtClean="0"/>
              <a:t>‹#›</a:t>
            </a:fld>
            <a:endParaRPr lang="en-US"/>
          </a:p>
        </p:txBody>
      </p:sp>
    </p:spTree>
    <p:extLst>
      <p:ext uri="{BB962C8B-B14F-4D97-AF65-F5344CB8AC3E}">
        <p14:creationId xmlns:p14="http://schemas.microsoft.com/office/powerpoint/2010/main" val="30359092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hyperlink" Target="https://urldefense.proofpoint.com/v2/url?u=http-3A__service.rochester.edu_procurement&amp;d=DwQFAg&amp;c=4sF48jRmVAe_CH-k9mXYXEGfSnM3bY53YSKuLUQRxhA&amp;r=3DhiZ3tNHMgPc41aeCt0qBZgGUg3WRvuINjLrO8ndSg&amp;m=aIx_5mIuhNWpEQ7DbVySZkCNF3h0NLivcMi5lPTiOKI&amp;s=TmJDjv6Blj3esx89t3l_M7dHI3hiCY0H1k03QyEow5Q&amp;e=" TargetMode="External"/><Relationship Id="rId2" Type="http://schemas.openxmlformats.org/officeDocument/2006/relationships/hyperlink" Target="mailto:UnivITHelp@rochester.edu"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231575"/>
        </a:solidFill>
        <a:effectLst/>
      </p:bgPr>
    </p:bg>
    <p:spTree>
      <p:nvGrpSpPr>
        <p:cNvPr id="1" name=""/>
        <p:cNvGrpSpPr/>
        <p:nvPr/>
      </p:nvGrpSpPr>
      <p:grpSpPr>
        <a:xfrm>
          <a:off x="0" y="0"/>
          <a:ext cx="0" cy="0"/>
          <a:chOff x="0" y="0"/>
          <a:chExt cx="0" cy="0"/>
        </a:xfrm>
      </p:grpSpPr>
      <p:pic>
        <p:nvPicPr>
          <p:cNvPr id="2052" name="Picture 9" descr="Hor2color"/>
          <p:cNvPicPr>
            <a:picLocks noChangeAspect="1" noChangeArrowheads="1"/>
          </p:cNvPicPr>
          <p:nvPr/>
        </p:nvPicPr>
        <p:blipFill>
          <a:blip r:embed="rId3" cstate="print"/>
          <a:srcRect/>
          <a:stretch>
            <a:fillRect/>
          </a:stretch>
        </p:blipFill>
        <p:spPr bwMode="auto">
          <a:xfrm>
            <a:off x="2209800" y="4572001"/>
            <a:ext cx="2286000" cy="1798967"/>
          </a:xfrm>
          <a:prstGeom prst="rect">
            <a:avLst/>
          </a:prstGeom>
          <a:noFill/>
          <a:ln w="9525">
            <a:noFill/>
            <a:miter lim="800000"/>
            <a:headEnd/>
            <a:tailEnd/>
          </a:ln>
        </p:spPr>
      </p:pic>
      <p:sp>
        <p:nvSpPr>
          <p:cNvPr id="6" name="Line 9"/>
          <p:cNvSpPr>
            <a:spLocks noChangeShapeType="1"/>
          </p:cNvSpPr>
          <p:nvPr/>
        </p:nvSpPr>
        <p:spPr bwMode="auto">
          <a:xfrm>
            <a:off x="4724400" y="5257800"/>
            <a:ext cx="5943600" cy="0"/>
          </a:xfrm>
          <a:prstGeom prst="line">
            <a:avLst/>
          </a:prstGeom>
          <a:noFill/>
          <a:ln w="50800">
            <a:solidFill>
              <a:srgbClr val="FFDE3B"/>
            </a:solidFill>
            <a:round/>
            <a:headEnd/>
            <a:tailEnd/>
          </a:ln>
        </p:spPr>
        <p:txBody>
          <a:bodyPr/>
          <a:lstStyle/>
          <a:p>
            <a:endParaRPr lang="en-US" dirty="0">
              <a:solidFill>
                <a:srgbClr val="FFFF00"/>
              </a:solidFill>
            </a:endParaRPr>
          </a:p>
        </p:txBody>
      </p:sp>
      <p:sp>
        <p:nvSpPr>
          <p:cNvPr id="9" name="Text Box 15"/>
          <p:cNvSpPr txBox="1">
            <a:spLocks noChangeArrowheads="1"/>
          </p:cNvSpPr>
          <p:nvPr/>
        </p:nvSpPr>
        <p:spPr bwMode="auto">
          <a:xfrm>
            <a:off x="1905000" y="1905000"/>
            <a:ext cx="8382000" cy="1754326"/>
          </a:xfrm>
          <a:prstGeom prst="rect">
            <a:avLst/>
          </a:prstGeom>
          <a:noFill/>
          <a:ln w="9525">
            <a:noFill/>
            <a:miter lim="800000"/>
            <a:headEnd/>
            <a:tailEnd/>
          </a:ln>
        </p:spPr>
        <p:txBody>
          <a:bodyPr wrap="square">
            <a:spAutoFit/>
          </a:bodyPr>
          <a:lstStyle/>
          <a:p>
            <a:r>
              <a:rPr lang="en-US" sz="3600" dirty="0">
                <a:solidFill>
                  <a:prstClr val="white"/>
                </a:solidFill>
                <a:latin typeface="Calibri"/>
                <a:ea typeface="+mj-ea"/>
                <a:cs typeface="+mj-cs"/>
              </a:rPr>
              <a:t>Procure to </a:t>
            </a:r>
            <a:r>
              <a:rPr lang="en-US" sz="3600" dirty="0" smtClean="0">
                <a:solidFill>
                  <a:prstClr val="white"/>
                </a:solidFill>
                <a:latin typeface="Calibri"/>
                <a:ea typeface="+mj-ea"/>
                <a:cs typeface="+mj-cs"/>
              </a:rPr>
              <a:t>Pay </a:t>
            </a:r>
            <a:r>
              <a:rPr lang="en-US" sz="3600" dirty="0">
                <a:solidFill>
                  <a:prstClr val="white"/>
                </a:solidFill>
                <a:latin typeface="Calibri"/>
                <a:ea typeface="+mj-ea"/>
                <a:cs typeface="+mj-cs"/>
              </a:rPr>
              <a:t>Project </a:t>
            </a:r>
          </a:p>
          <a:p>
            <a:r>
              <a:rPr lang="en-US" sz="3600" dirty="0">
                <a:solidFill>
                  <a:prstClr val="white"/>
                </a:solidFill>
                <a:latin typeface="Calibri"/>
                <a:ea typeface="+mj-ea"/>
                <a:cs typeface="+mj-cs"/>
              </a:rPr>
              <a:t>Tips and Tricks – </a:t>
            </a:r>
            <a:r>
              <a:rPr lang="en-US" sz="3600" dirty="0" smtClean="0">
                <a:solidFill>
                  <a:prstClr val="white"/>
                </a:solidFill>
                <a:latin typeface="Calibri"/>
                <a:ea typeface="+mj-ea"/>
                <a:cs typeface="+mj-cs"/>
              </a:rPr>
              <a:t>An introduction to </a:t>
            </a:r>
            <a:r>
              <a:rPr lang="en-US" sz="3600" dirty="0" err="1" smtClean="0">
                <a:solidFill>
                  <a:prstClr val="white"/>
                </a:solidFill>
                <a:latin typeface="Calibri"/>
                <a:ea typeface="+mj-ea"/>
                <a:cs typeface="+mj-cs"/>
              </a:rPr>
              <a:t>Walkme</a:t>
            </a:r>
            <a:r>
              <a:rPr lang="en-US" sz="3600" dirty="0" smtClean="0">
                <a:solidFill>
                  <a:prstClr val="white"/>
                </a:solidFill>
                <a:latin typeface="Calibri"/>
                <a:ea typeface="+mj-ea"/>
                <a:cs typeface="+mj-cs"/>
              </a:rPr>
              <a:t>.</a:t>
            </a:r>
            <a:endParaRPr lang="en-US" sz="3600" dirty="0">
              <a:solidFill>
                <a:prstClr val="white"/>
              </a:solidFill>
              <a:latin typeface="Calibri"/>
              <a:ea typeface="+mj-ea"/>
              <a:cs typeface="+mj-cs"/>
            </a:endParaRPr>
          </a:p>
        </p:txBody>
      </p:sp>
    </p:spTree>
    <p:extLst>
      <p:ext uri="{BB962C8B-B14F-4D97-AF65-F5344CB8AC3E}">
        <p14:creationId xmlns:p14="http://schemas.microsoft.com/office/powerpoint/2010/main" val="153604920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5974813" y="3244334"/>
            <a:ext cx="242374" cy="369332"/>
          </a:xfrm>
          <a:prstGeom prst="rect">
            <a:avLst/>
          </a:prstGeom>
        </p:spPr>
        <p:txBody>
          <a:bodyPr wrap="none">
            <a:spAutoFit/>
          </a:bodyPr>
          <a:lstStyle/>
          <a:p>
            <a:r>
              <a:rPr lang="en-US" b="0" i="0" dirty="0" smtClean="0">
                <a:solidFill>
                  <a:srgbClr val="000000"/>
                </a:solidFill>
                <a:effectLst/>
                <a:latin typeface="Times New Roman" panose="02020603050405020304" pitchFamily="18" charset="0"/>
              </a:rPr>
              <a:t> </a:t>
            </a:r>
            <a:endParaRPr lang="en-US" dirty="0"/>
          </a:p>
        </p:txBody>
      </p:sp>
      <p:sp>
        <p:nvSpPr>
          <p:cNvPr id="4" name="Rectangle 3"/>
          <p:cNvSpPr/>
          <p:nvPr/>
        </p:nvSpPr>
        <p:spPr>
          <a:xfrm>
            <a:off x="4020457" y="290403"/>
            <a:ext cx="4151086" cy="646331"/>
          </a:xfrm>
          <a:prstGeom prst="rect">
            <a:avLst/>
          </a:prstGeom>
        </p:spPr>
        <p:txBody>
          <a:bodyPr wrap="square">
            <a:spAutoFit/>
          </a:bodyPr>
          <a:lstStyle/>
          <a:p>
            <a:r>
              <a:rPr lang="en-US" sz="3600" b="0" i="0" u="none" strike="noStrike" dirty="0" err="1" smtClean="0">
                <a:solidFill>
                  <a:srgbClr val="2F5897"/>
                </a:solidFill>
                <a:effectLst/>
                <a:latin typeface="Calibri" panose="020F0502020204030204" pitchFamily="34" charset="0"/>
              </a:rPr>
              <a:t>WalkMe</a:t>
            </a:r>
            <a:r>
              <a:rPr lang="en-US" sz="3600" b="0" i="0" u="none" strike="noStrike" dirty="0" smtClean="0">
                <a:solidFill>
                  <a:srgbClr val="2F5897"/>
                </a:solidFill>
                <a:effectLst/>
                <a:latin typeface="Calibri" panose="020F0502020204030204" pitchFamily="34" charset="0"/>
              </a:rPr>
              <a:t> for Workday</a:t>
            </a:r>
            <a:r>
              <a:rPr lang="en-US" b="0" i="0" dirty="0" smtClean="0">
                <a:solidFill>
                  <a:srgbClr val="000000"/>
                </a:solidFill>
                <a:effectLst/>
                <a:latin typeface="Calibri" panose="020F0502020204030204" pitchFamily="34" charset="0"/>
              </a:rPr>
              <a:t>​</a:t>
            </a:r>
            <a:endParaRPr lang="en-US" dirty="0"/>
          </a:p>
        </p:txBody>
      </p:sp>
      <p:sp>
        <p:nvSpPr>
          <p:cNvPr id="5" name="Rectangle 4"/>
          <p:cNvSpPr/>
          <p:nvPr/>
        </p:nvSpPr>
        <p:spPr>
          <a:xfrm>
            <a:off x="5683316" y="1365881"/>
            <a:ext cx="6354715" cy="4093428"/>
          </a:xfrm>
          <a:prstGeom prst="rect">
            <a:avLst/>
          </a:prstGeom>
        </p:spPr>
        <p:txBody>
          <a:bodyPr wrap="square">
            <a:spAutoFit/>
          </a:bodyPr>
          <a:lstStyle/>
          <a:p>
            <a:pPr fontAlgn="base">
              <a:buFont typeface="Arial" panose="020B0604020202020204" pitchFamily="34" charset="0"/>
              <a:buChar char="•"/>
            </a:pPr>
            <a:r>
              <a:rPr lang="en-US" sz="2000" b="0" i="0" u="none" strike="noStrike" dirty="0" smtClean="0">
                <a:solidFill>
                  <a:srgbClr val="000000"/>
                </a:solidFill>
                <a:effectLst/>
                <a:latin typeface="Calibri" panose="020F0502020204030204" pitchFamily="34" charset="0"/>
              </a:rPr>
              <a:t>Pilot participants can install and utilize an innovative inline help system (</a:t>
            </a:r>
            <a:r>
              <a:rPr lang="en-US" sz="2000" b="0" i="0" u="none" strike="noStrike" dirty="0" err="1" smtClean="0">
                <a:solidFill>
                  <a:srgbClr val="000000"/>
                </a:solidFill>
                <a:effectLst/>
                <a:latin typeface="Calibri" panose="020F0502020204030204" pitchFamily="34" charset="0"/>
              </a:rPr>
              <a:t>WalkMe</a:t>
            </a:r>
            <a:r>
              <a:rPr lang="en-US" sz="2000" b="0" i="0" u="none" strike="noStrike" dirty="0" smtClean="0">
                <a:solidFill>
                  <a:srgbClr val="000000"/>
                </a:solidFill>
                <a:effectLst/>
                <a:latin typeface="Calibri" panose="020F0502020204030204" pitchFamily="34" charset="0"/>
              </a:rPr>
              <a:t>) built within UR Financials / UR Procurement</a:t>
            </a:r>
            <a:r>
              <a:rPr lang="en-US" sz="2000" b="0" i="0" dirty="0" smtClean="0">
                <a:solidFill>
                  <a:srgbClr val="000000"/>
                </a:solidFill>
                <a:effectLst/>
                <a:latin typeface="Calibri" panose="020F0502020204030204" pitchFamily="34" charset="0"/>
              </a:rPr>
              <a:t>​</a:t>
            </a:r>
            <a:endParaRPr lang="en-US" sz="2000" b="0" i="0" dirty="0" smtClean="0">
              <a:solidFill>
                <a:srgbClr val="000000"/>
              </a:solidFill>
              <a:effectLst/>
              <a:latin typeface="Arial" panose="020B0604020202020204" pitchFamily="34" charset="0"/>
            </a:endParaRPr>
          </a:p>
          <a:p>
            <a:pPr fontAlgn="base">
              <a:buFont typeface="Arial" panose="020B0604020202020204" pitchFamily="34" charset="0"/>
              <a:buChar char="•"/>
            </a:pPr>
            <a:r>
              <a:rPr lang="en-US" sz="2000" b="0" i="0" u="none" strike="noStrike" dirty="0" smtClean="0">
                <a:solidFill>
                  <a:srgbClr val="000000"/>
                </a:solidFill>
                <a:effectLst/>
                <a:latin typeface="Calibri" panose="020F0502020204030204" pitchFamily="34" charset="0"/>
              </a:rPr>
              <a:t>Two types of assistance offered that can be exited at any time</a:t>
            </a:r>
            <a:r>
              <a:rPr lang="en-US" sz="2000" b="0" i="0" dirty="0" smtClean="0">
                <a:solidFill>
                  <a:srgbClr val="000000"/>
                </a:solidFill>
                <a:effectLst/>
                <a:latin typeface="Calibri" panose="020F0502020204030204" pitchFamily="34" charset="0"/>
              </a:rPr>
              <a:t>​</a:t>
            </a:r>
            <a:endParaRPr lang="en-US" sz="2000" b="0" i="0" dirty="0" smtClean="0">
              <a:solidFill>
                <a:srgbClr val="000000"/>
              </a:solidFill>
              <a:effectLst/>
              <a:latin typeface="Arial" panose="020B0604020202020204" pitchFamily="34" charset="0"/>
            </a:endParaRPr>
          </a:p>
          <a:p>
            <a:pPr lvl="1" fontAlgn="base">
              <a:buFont typeface="Arial" panose="020B0604020202020204" pitchFamily="34" charset="0"/>
              <a:buChar char="•"/>
            </a:pPr>
            <a:r>
              <a:rPr lang="en-US" sz="2000" b="0" i="0" u="none" strike="noStrike" dirty="0" smtClean="0">
                <a:solidFill>
                  <a:srgbClr val="000000"/>
                </a:solidFill>
                <a:effectLst/>
                <a:latin typeface="Calibri" panose="020F0502020204030204" pitchFamily="34" charset="0"/>
              </a:rPr>
              <a:t>Passive Help -Initiate help by selecting the on screen Need Help button when available </a:t>
            </a:r>
            <a:r>
              <a:rPr lang="en-US" sz="2000" b="0" i="0" dirty="0" smtClean="0">
                <a:solidFill>
                  <a:srgbClr val="000000"/>
                </a:solidFill>
                <a:effectLst/>
                <a:latin typeface="Calibri" panose="020F0502020204030204" pitchFamily="34" charset="0"/>
              </a:rPr>
              <a:t>​</a:t>
            </a:r>
            <a:endParaRPr lang="en-US" sz="2000" b="0" i="0" dirty="0" smtClean="0">
              <a:solidFill>
                <a:srgbClr val="000000"/>
              </a:solidFill>
              <a:effectLst/>
              <a:latin typeface="Arial" panose="020B0604020202020204" pitchFamily="34" charset="0"/>
            </a:endParaRPr>
          </a:p>
          <a:p>
            <a:pPr lvl="1" fontAlgn="base">
              <a:buFont typeface="Arial" panose="020B0604020202020204" pitchFamily="34" charset="0"/>
              <a:buChar char="•"/>
            </a:pPr>
            <a:r>
              <a:rPr lang="en-US" sz="2000" b="0" i="0" u="none" strike="noStrike" dirty="0" smtClean="0">
                <a:solidFill>
                  <a:srgbClr val="000000"/>
                </a:solidFill>
                <a:effectLst/>
                <a:latin typeface="Calibri" panose="020F0502020204030204" pitchFamily="34" charset="0"/>
              </a:rPr>
              <a:t>Active Help – wizard type guidance created to step users through an entire procedure</a:t>
            </a:r>
            <a:r>
              <a:rPr lang="en-US" sz="2000" b="0" i="0" dirty="0" smtClean="0">
                <a:solidFill>
                  <a:srgbClr val="000000"/>
                </a:solidFill>
                <a:effectLst/>
                <a:latin typeface="Calibri" panose="020F0502020204030204" pitchFamily="34" charset="0"/>
              </a:rPr>
              <a:t>​</a:t>
            </a:r>
            <a:endParaRPr lang="en-US" sz="2000" b="0" i="0" dirty="0" smtClean="0">
              <a:solidFill>
                <a:srgbClr val="000000"/>
              </a:solidFill>
              <a:effectLst/>
              <a:latin typeface="Arial" panose="020B0604020202020204" pitchFamily="34" charset="0"/>
            </a:endParaRPr>
          </a:p>
          <a:p>
            <a:pPr fontAlgn="base">
              <a:buFont typeface="Arial" panose="020B0604020202020204" pitchFamily="34" charset="0"/>
              <a:buChar char="•"/>
            </a:pPr>
            <a:r>
              <a:rPr lang="en-US" sz="2000" b="0" i="0" u="none" strike="noStrike" dirty="0" smtClean="0">
                <a:solidFill>
                  <a:srgbClr val="000000"/>
                </a:solidFill>
                <a:effectLst/>
                <a:latin typeface="Calibri" panose="020F0502020204030204" pitchFamily="34" charset="0"/>
              </a:rPr>
              <a:t>Further information sent via email to capture user feedback</a:t>
            </a:r>
            <a:r>
              <a:rPr lang="en-US" sz="2000" b="0" i="0" dirty="0" smtClean="0">
                <a:solidFill>
                  <a:srgbClr val="000000"/>
                </a:solidFill>
                <a:effectLst/>
                <a:latin typeface="Calibri" panose="020F0502020204030204" pitchFamily="34" charset="0"/>
              </a:rPr>
              <a:t>​</a:t>
            </a:r>
            <a:endParaRPr lang="en-US" sz="2000" b="0" i="0" dirty="0" smtClean="0">
              <a:solidFill>
                <a:srgbClr val="000000"/>
              </a:solidFill>
              <a:effectLst/>
              <a:latin typeface="Arial" panose="020B0604020202020204" pitchFamily="34" charset="0"/>
            </a:endParaRPr>
          </a:p>
          <a:p>
            <a:pPr fontAlgn="base">
              <a:buFont typeface="Arial" panose="020B0604020202020204" pitchFamily="34" charset="0"/>
              <a:buChar char="•"/>
            </a:pPr>
            <a:r>
              <a:rPr lang="en-US" sz="2000" b="0" i="0" u="none" strike="noStrike" dirty="0" smtClean="0">
                <a:solidFill>
                  <a:srgbClr val="000000"/>
                </a:solidFill>
                <a:effectLst/>
                <a:latin typeface="Calibri" panose="020F0502020204030204" pitchFamily="34" charset="0"/>
              </a:rPr>
              <a:t>User Support service.rochester.edu/procurement, or phone: 585-275-2012</a:t>
            </a:r>
            <a:endParaRPr lang="en-US" sz="2000" b="0" i="0" dirty="0">
              <a:solidFill>
                <a:srgbClr val="000000"/>
              </a:solidFill>
              <a:effectLst/>
              <a:latin typeface="Arial" panose="020B0604020202020204" pitchFamily="34" charset="0"/>
            </a:endParaRPr>
          </a:p>
        </p:txBody>
      </p:sp>
      <p:sp>
        <p:nvSpPr>
          <p:cNvPr id="10" name="Rectangle 9"/>
          <p:cNvSpPr/>
          <p:nvPr/>
        </p:nvSpPr>
        <p:spPr>
          <a:xfrm>
            <a:off x="2305574" y="5960910"/>
            <a:ext cx="7580851" cy="369332"/>
          </a:xfrm>
          <a:prstGeom prst="rect">
            <a:avLst/>
          </a:prstGeom>
        </p:spPr>
        <p:txBody>
          <a:bodyPr wrap="square">
            <a:spAutoFit/>
          </a:bodyPr>
          <a:lstStyle/>
          <a:p>
            <a:r>
              <a:rPr lang="en-US" b="0" i="0" u="none" strike="noStrike" dirty="0" smtClean="0">
                <a:solidFill>
                  <a:srgbClr val="000000"/>
                </a:solidFill>
                <a:effectLst/>
                <a:latin typeface="Calibri" panose="020F0502020204030204" pitchFamily="34" charset="0"/>
              </a:rPr>
              <a:t>Note: This help system will </a:t>
            </a:r>
            <a:r>
              <a:rPr lang="en-US" b="1" i="0" u="none" strike="noStrike" dirty="0" smtClean="0">
                <a:solidFill>
                  <a:srgbClr val="000000"/>
                </a:solidFill>
                <a:effectLst/>
                <a:latin typeface="Calibri" panose="020F0502020204030204" pitchFamily="34" charset="0"/>
              </a:rPr>
              <a:t>not</a:t>
            </a:r>
            <a:r>
              <a:rPr lang="en-US" b="0" i="0" u="none" strike="noStrike" dirty="0" smtClean="0">
                <a:solidFill>
                  <a:srgbClr val="000000"/>
                </a:solidFill>
                <a:effectLst/>
                <a:latin typeface="Calibri" panose="020F0502020204030204" pitchFamily="34" charset="0"/>
              </a:rPr>
              <a:t> be available for the Marketplace (</a:t>
            </a:r>
            <a:r>
              <a:rPr lang="en-US" b="0" i="0" u="none" strike="noStrike" dirty="0" err="1" smtClean="0">
                <a:solidFill>
                  <a:srgbClr val="000000"/>
                </a:solidFill>
                <a:effectLst/>
                <a:latin typeface="Calibri" panose="020F0502020204030204" pitchFamily="34" charset="0"/>
              </a:rPr>
              <a:t>Jaggaer</a:t>
            </a:r>
            <a:r>
              <a:rPr lang="en-US" b="0" i="0" u="none" strike="noStrike" dirty="0" smtClean="0">
                <a:solidFill>
                  <a:srgbClr val="000000"/>
                </a:solidFill>
                <a:effectLst/>
                <a:latin typeface="Calibri" panose="020F0502020204030204" pitchFamily="34" charset="0"/>
              </a:rPr>
              <a:t>).</a:t>
            </a:r>
            <a:r>
              <a:rPr lang="en-US" b="0" i="0" dirty="0" smtClean="0">
                <a:solidFill>
                  <a:srgbClr val="000000"/>
                </a:solidFill>
                <a:effectLst/>
                <a:latin typeface="Calibri" panose="020F0502020204030204" pitchFamily="34" charset="0"/>
              </a:rPr>
              <a:t>​</a:t>
            </a:r>
            <a:endParaRPr lang="en-US" dirty="0"/>
          </a:p>
        </p:txBody>
      </p:sp>
      <p:sp>
        <p:nvSpPr>
          <p:cNvPr id="11" name="AutoShape 10" descr="data:image/jpg;base64,%20/9j/4AAQSkZJRgABAQEAYABgAAD/2wBDAAUDBAQEAwUEBAQFBQUGBwwIBwcHBw8LCwkMEQ8SEhEPERETFhwXExQaFRERGCEYGh0dHx8fExciJCIeJBweHx7/2wBDAQUFBQcGBw4ICA4eFBEUHh4eHh4eHh4eHh4eHh4eHh4eHh4eHh4eHh4eHh4eHh4eHh4eHh4eHh4eHh4eHh4eHh7/wAARCAGRAUwDASIAAhEBAxEB/8QAHwAAAQUBAQEBAQEAAAAAAAAAAAECAwQFBgcICQoL/8QAtRAAAgEDAwIEAwUFBAQAAAF9AQIDAAQRBRIhMUEGE1FhByJxFDKBkaEII0KxwRVS0fAkM2JyggkKFhcYGRolJicoKSo0NTY3ODk6Q0RFRkdISUpTVFVWV1hZWmNkZWZnaGlqc3R1dnd4eXqDhIWGh4iJipKTlJWWl5iZmqKjpKWmp6ipqrKztLW2t7i5usLDxMXGx8jJytLT1NXW19jZ2uHi4+Tl5ufo6erx8vP09fb3+Pn6/8QAHwEAAwEBAQEBAQEBAQAAAAAAAAECAwQFBgcICQoL/8QAtREAAgECBAQDBAcFBAQAAQJ3AAECAxEEBSExBhJBUQdhcRMiMoEIFEKRobHBCSMzUvAVYnLRChYkNOEl8RcYGRomJygpKjU2Nzg5OkNERUZHSElKU1RVVldYWVpjZGVmZ2hpanN0dXZ3eHl6goOEhYaHiImKkpOUlZaXmJmaoqOkpaanqKmqsrO0tba3uLm6wsPExcbHyMnK0tPU1dbX2Nna4uPk5ebn6Onq8vP09fb3+Pn6/9oADAMBAAIRAxEAPwD5UtjtO6QlYlHzEDJH4VMLizzt86Yck5CD/Gn3NhcR2zsB8ijLc9qzD3rKK7lqJ6X8E/AMnxR8cxeGLDVPsf7l7ie4eHd5cSbckLnkksBj1NfQ4/Yzsv8AooV0T6/2Uv8A8crzT9gAg/HC6wR/yA7j/wBGw1981aiiXoz5Ob9i+xP/ADUK5/8ABUv/AMdpYf2MbSEER/EW7XPB26UoyP8Av7X1hRRyoR8n/wDDGNljH/Cw7k/XSl/+O1G/7Fens+4fEK5X2GlL/wDHa+tKKOVAfJqfsXWKrj/hYdyTnr/ZK/8Ax2nSfsY2LsG/4WFcjHppS/8Ax2vrCijlQHycf2L7Etn/AIWHdfT+yl/+O0jfsXWB/wCahXX/AIKl/wDjlfWVFHJED5P/AOGMLHt8Qrkev/EqXn/yJTD+xZpxbLfEG7PP/QLX/wCOV9Z0UcqA+TX/AGLNLIG3x9dDB/6Ban/2pSr+xfYKML8QrpfppS//AByvrGijlQHycf2LtPP/ADUG5/8ABUv/AMcph/Yr0/eW/wCFhXX/AIKl/wDjtfWlFHKgPkl/2KdPbP8AxcS6H/cKX/47Vu5/Y4s57a2t2+INyEgUKB/ZS84/7aV9V0U7ID5QH7GVjx/xcG54/wCoUvrn/npR/wAMZWOP+Sg3Pb/mFL65/wCelfV9FMD5ST9jSxRsj4g3P/gqX1z/AM9Khvv2LrS7uWuJfiNdFmAB/wCJSvOBj/nrX1nRQB8mx/sXWMcXlr8Q7n6/2Sv/AMcqQfsZ2OMH4g3LfXSl/wDjlfV1FS4ID5T/AOGNdP8A4fH1yM9f+JWv/wAcpj/sZWLY/wCLg3I/7hS//HK+r6KXs49gPk8/sYWH/RQrn/wVL/8AHKQfsX2IXafiFdEf9gpf/jlfWNFDhEdz5Pk/YxsWGP8AhYV0PT/iVL/8cpv/AAxdY/8ARQrr/wAFS/8Ax2vrKihQiugj5Kb9inTmOT8Qbk/9wlf/AI7UJ/Yj08/81Fusf9glf/jtfXdFVZAfI4/YnsAu3/hYt0RnOP7KX/47TT+xJp//AEUW6/8ABSv/AMdr66oosB8ir+xJp4z/AMXFuiP+wSv/AMdqdP2LbEDDfEO6b/uFL/8AHa+s6KGkwPkl/wBiqxb/AJqJdY7D+yl/+O18xfErwPq3gHx1q3hW9IuZbGQASxKdsqsoZWHplWBx2r9PE0u4XxI2p+ZF5BG0RZbg7cb/AE3dvpX57/toyFf2jfEw3fw2nGf+nWKk0hpXPJ4be6SJ3lhkUjoSPWpN0xA6fiBVKN5Nw2KzHrgZPHepHkYnO1+R2BrOUdRWsdJZeFfEeo2CXVlpc01vMvyOjrhh09ataT4H8UR6pZvNocwiW4jZ9xQjaGGc8+ldD8FNf8m6l8P3D/JNmW2JPR/4l/Ec/ga9aT74+tfUYLLMPiKcaik79dt/uPmMwzfFYWrKk4q3Tfb7y5YQw6bctcabFHZTEFfMtlETFT2yuDjgcVf/ALX1b/oK3/8A4Ev/AI1TpK+o5I9j4/2k+5d/tfVv+grf/wDgS/8AjR/a+rf9BW//APAl/wDGqVFHs49g9pPuXf7X1b/oK3//AIEv/jR/a+rf9BW//wDAl/8AGqVFHs49g9pPuXf7X1b/AKCt/wD+BL/40f2vq3/QVv8A/wACX/xqlRR7OPYPaT7l3+19W/6Ct/8A+BL/AONH9r6t/wBBW/8A/Al/8apUUezj2D2k+5d/tfVv+grf/wDgS/8AjR/a+rf9BW//APAl/wDGqVFHs49g9pPuXf7X1b/oK3//AIEv/jR/a+rf9BW//wDAl/8AGqsEbzTxwx4LyMFXJwMk4HJrU1bw3rWlazBo99ZGK9n2+VGHVt244HIJHWpfsk7O1y4+1kuZXsVf7X1b/oK3/wD4Ev8A40f2vq3/AEFb/wD8CX/xq1rPhrWtH1aDStQsjFeXG3yow6tu3HAwQSOtQ+INF1LQdQ+warAILnYHKCRXwD05UkVMZUZW5bO+2xUo1435k1bR76Ef9r6t/wBBW/8A/Al/8aP7X1b/AKCt/wD+BL/41Wt4zNcRwqQDI4QE9iTitjxp4au/CurLpt7cQTyNEJQ0WcYJIxz9Kb9kpKDtdiXtXBzV7L9Sh/a+rf8AQVv/APwJf/Gj+19W/wCgrf8A/gS/+NUqKv2cexn7Sfcu/wBr6t/0Fb//AMCX/wAaP7X1b/oK3/8A4Ev/AI1Soo9nHsHtJ9y7/a+rf9BW/wD/AAJf/Gj+19W/6Ct//wCBL/41Soo9nHsHtJ9y7/a+rf8AQVv/APwJf/Gj+19W/wCgrf8A/gS/+NWLPw9q95oNzrlvah9PtTiaXzFG08fwk5PUdBWVUxVOV7W0Lk6sUnK6uXf7X1b/AKCt/wD+BL/40f2vq3/QVv8A/wACX/xqlRVezj2I9pPuXf7X1b/oK3//AIEv/jR/a+rf9BW//wDAl/8AGqVFHs49g9pPuXf7X1b/AKCt/wD+BL/40f2vq3/QVv8A/wACX/xqlRR7OPYPaT7l3+19W/6Ct/8A+BL/AONH9r6t/wBBW/8A/Al/8apUUezj2D2k+5d/tfVv+grf/wDgS/8AjR/a+rf9BW//APAl/wDGqVFHs49g9pPuXf7X1b/oK3//AIEv/jWVqtnbag09xeWsF3cyIQZZ4xI7HbgZZuT2FWKKPZx7DVWfc+brbwH4vtbuOaLSJzt77kyOPrWivhrxtj/kF3K+xKf417hXnnjDx5dafrktjpqRSRQgI7MM5fvj6dPwr5jEZXhMNHmqSf4f5H12FzjG4ufJThG/z/zPJLO5mtLqG7tpNksTh0YdiDkV9G+FdXh1zRbTUocDzQN6/wBxx94fnXzR5WDmNip/Q17L8CLS/h0a6u7httrPMPIj7ErwzD9B+FY5JWlGs6a2Z0cQUISw6qN2a/G/T9T1SkpaSvsD4UKKKKACiiigAooooAKKKKACiiigBQSpDKSCOQR2r3+Kxj8Sav4M8UtgpHaO87Y/iVQRn/gWa+f67vw38RrnRvBcvh1dP81ysqxXPnY8sP8A7O05wSe9ebmWHq1YxdLdXXyasz1sqxNKjKSrfC7P5p3R6KbaHxlqnhLxNCoKwXMyy8dAu4r+qj86ztF0zTfEWt+KPFd/ZQakbe5a2s4J5AsWEAGSTxzx1rivAvxEn8L+HrjSV04XW92eGQzbfKLLjptOeeeorP8ABHjS68Nrd2s1lDqVhecz20xwGPqDg9e+Qa4PqGIipqHTSOu6vd/5Ho/2lhZum57vWWm0uWy9e/U7Hx5omijRNL1i3sNO0rU0vYo57WznR0ZS2M/Lx6HOK3fEvh6y8R/GOC31FfMtYNNWZ4848zDEAH2ya8y8R+KNJ1CKzh0rwrY6QsFws7NEwZ3x/DnaMCtHUfiReTeN4PE9lYJbtHbi3e3eXesi5JOTgY6/pV/VMVyrlve0t3te1lu/zI+u4TmfNazcNlva93svy1H+Ida8Pa3cN4f03wnY6ZNJepBFeIAGVd+0kgAcn6muvv4fBuieL9N8FHwna3K3MaK93IAZNz5AOcZ7cnIxniuH8UeNtO1SynTT/Ctnpl5PKssl2jhpMg5yPlGORWtD8VlZra91DwvY3er20ZSO88zaR742k/r+VFTDV3CPLB2105tb2Vne/wCAqWLw6nLnmm9NeXS13dWtv5/ibnhnwhoFl4j8Xadf2MV5Z2kUcsPmAM8aMrMQG6g9s+1Gnv4N1bwDdeKn8H2kH9mzMBBGQvmEY2hiByDuGc56VxuhfEC6sbvXry+sheXGsJtdhLsEfBAwMHIAPT2qlpHi7+z/AAFqPhX7B5n2yQv9o83Gz7vG3HP3fXvTlgsTJ3k3e8evS3vdRRx+FjG0UrWnur63vHp/wO52HjDQ9E1rwr4Z1jTNJt9Jn1K7jgdYAAoV8g5xgHBHBrq5vDPhmx1GHRX8M6Q2neTiW9mukE4Yjrg/N+Oe9eUah40kuPBmkeH4bIwS6bMsyXQlzuZd2Plxx19T0rZuPiTpuo+Tc654L03UdQiTb9oZwAcexU/lms6mExfKoq9k5ddfJ7r8/kaUsbg+ZydrtR6abarZ/lr3LUbWOj+B/G+hRX0LhLxVtgZAWkQleR68DtXl9dJH4ksRoGq6c/h6xa4vpjLHcgANbgkHaoxnAxxgiubr1cJSlT5+bdv79EjxsZWjU5OV6JeemrdvxCiiiuw4gooooAKKKKACiiigAooooAKKKKBnK+NdaXQ9BmugwFw/7uAernv+HWvC2ZmYszEsxySepNei/Gm1vC9je7i1moMe3sjnnJ+o/lXm9fF5xWlOvyPZbf5n3uQ0IQw3PHeW/wDkN8PaXPrWs22m2+d8z4Jx91f4m/AV9G6ZaQWFnb2VqmyGBVRB7CuA+Dmk2lrp8muSyRrLdjZCrsAUjB5PPqf0Feg/abf/AJ+YR/20WvVyfDKlS9pLeX5Hi55i3XrezjtH8+v+Rq0lX/gLpkmvfFKbSNfnTVNJOnTTxBWCEOrxgZKYOQGPsa+hf+FY+CP+gL/5My//ABVdFfOaNCfJKLv8v8zmw+RV8RTVSEo2+f8AkfNdFfSn/CsfBH/QF/8AJmX/AOKo/wCFY+CP+gL/AOTMv/xVY/6wYb+WX4f5m/8Aq1iv5o/e/wDI+a6K+lP+FY+CP+gL/wCTMv8A8VR/wrHwR/0Bf/JmX/4qj/WDDfyy/D/MP9WsV/NH73/kfNdFfSn/AArHwR/0Bf8AyZl/+Ko/4Vj4I/6Av/kzL/8AFUf6wYb+WX4f5h/q1iv5o/e/8j5ror6U/wCFY+CP+gL/AOTMv/xVH/CsfBH/AEBf/JmX/wCKo/1gw38svw/zD/VrFfzR+9/5HzXRX0p/wrHwR/0Bf/JmX/4qj/hWPgj/AKAv/kzL/wDFUf6wYb+WX4f5h/q1iv5o/e/8j5ror6U/4Vj4I/6Av/kzL/8AFUf8Kx8Ef9AX/wAmZf8A4qj/AFgw38svw/zD/VrFfzR+9/5HzXRX0p/wrHwR/wBAX/yZl/8AiqP+FY+CP+gL/wCTMv8A8VR/rBhv5Zfh/mH+rWK/mj97/wAj5ror6U/4Vj4I/wCgL/5My/8AxVH/AArHwR/0Bf8AyZl/+Ko/1gw38svw/wAw/wBWsV/NH73/AJHzXRX0p/wrHwR/0Bf/ACZl/wDiqP8AhWPgj/oC/wDkzL/8VR/rBhv5Zfh/mH+rWK/mj97/AMj5ror6U/4Vj4I/6Av/AJMy/wDxVH/CsfBH/QF/8mZf/iqP9YMN/LL8P8w/1axX80fvf+R810V9Kf8ACsfBH/QF/wDJmX/4qj/hWPgj/oC/+TMv/wAVR/rBhv5Zfh/mH+rWK/mj97/yPmuivpT/AIVj4I/6Av8A5My//FUf8Kx8Ef8AQF/8mZf/AIqj/WDDfyy/D/MP9WsV/NH73/kfNdFfSn/CsfBH/QF/8mZf/iqP+FY+CP8AoC/+TMv/AMVR/rBhv5Zfh/mH+rWK/mj97/yPmuivpT/hWPgj/oC/+TMv/wAVR/wrHwR/0Bf/ACZl/wDiqP8AWDDfyy/D/MP9WsV/NH73/kfNdFfSn/CsfBH/AEBf/JmX/wCKo/4Vj4I/6Av/AJMy/wDxVH+sGG/ll+H+Yf6tYr+aP3v/ACPmuivpT/hWPgj/AKAv/kzL/wDFUf8ACsfBH/QF/wDJmX/4qj/WDDfyy/D/ADD/AFaxX80fvf8AkfNdFfSn/CsfBH/QF/8AJmX/AOKo/wCFY+CP+gL/AOTMv/xVH+sGG/ll+H+Yf6tYr+aP3v8AyPmuivpT/hWPgj/oC/8AkzL/APFV80/Fazu9K+MGs6Rpl0un6JZ+RsiO1iS0KMwBbJ6knOeM1vh84o4ifJCLv8v8znxOR18ND2k5K3z/AMjE13TYdX0m40+f7syYDf3W7H8DXgV/bTWN7NZ3KFJoXKOPcV9D+fBn/XRf99iuX8S+D9H13UzqEt0IpCgVtjD5iO5564x+Vc+aYF4lKVP4l+R05PmCwjlCp8L/ADPNH8C2rLj+0JwfXywajHw/stm1tQnJz18ta7KivkD7c9B/Yf8AC1vovxmubmK7kmJ0adMMgHWSL0+lfblfIn7IX/JWZ/8AsEz/APoyKvrugAooooAKKKKACiiigAooooAzPFtxNZ+FdXu7aQxzw2M0kbjqrLGSD+YrwP4X6L8YfHHgbTvFEXxdmsUvQ5ED6ckhXa7J97jP3c9O9e7+Of8AkSdd/wCwbcf+i2rhv2Vf+SD+G/8AduP/AEokrspTdOg5JK910T6PucdWHPWUW3az626ox/8AhXPxl/6LW/8A4Kk/xo/4Vz8Zf+i1v/4Kk/xr2mio+t1Oy+5f5F/VKfd/e/8AM8W/4Vz8Zf8Aotb/APgqT/Gj/hXPxl/6LW//AIKk/wAa9poo+t1Oy+5f5B9Uh3f3v/M8W/4Vz8Zf+i1v/wCCpP8AGj/hXPxl/wCi1v8A+CpP8a9poo+t1Oy+5f5B9Up9397/AMzxb/hXPxl/6LW//gqT/Gj/AIVz8Zf+i1v/AOCpP8a9poo+t1Oy+5f5B9Up9397/wAzxb/hXPxl/wCi1v8A+CpP8aP+Fc/GX/otb/8AgqT/ABr2mij63U7L7l/kH1Sn3f3v/M8W/wCFc/GX/otb/wDgqT/Gj/hXPxl/6LW//gqT/GvaaKPrdTsvuX+QfVKfd/e/8zxb/hXPxl/6LW//AIKk/wAaP+Fc/GX/AKLW/wD4Kk/xr2mij63U7L7l/kH1Sn3f3v8AzPm74nab8XvAXhgeIbn4szajEl1DC0CafHGW3uB97n+VfSNeSftZf8kik/7CVp/6NFet1VafPShJpXu+iXbsTQhyVZRTdrLrfuFFFFch1hRRRQAUUUUAFFFFABXwp+1VosN98c/EEjzMhIt8bVHH+jRj8elfddfFP7S//Jbde+lv/wCk8dJpPcadjxaHwrDFkpeyhtuAdgyOc5q0vh20wfMkkdiSSeBmtiikopBzMxLTV4YLEyM13cu9y8caEAuxB6DHGBTLzV2nSya1aWBjfLDPG4ww9VNQSeHZ3skVmt3mjuZJlR8mN1Y9D3qZNFuBBahY7KFo7tZ3WEELtA6c9T+VUI9t/YjuJrj4s6p50hcpaXSJnsoki4r7Pr4z/YrsZLT4t6g0pUmSxuZE2ns0kXX34r7MoAKKKKACiiigAooooAKKKKAMfxz/AMiTrv8A2Dbj/wBFtXDfsq/8kH8N/wC7cf8ApRJXc+Of+RJ13/sG3H/otq4b9lX/AJIP4b/3bj/0okrpX+7P1X5M5pf7wvR/mj1GiiiuY6QrD8a+K9D8HaKdY8QXbWtn5ix+YImf5m6DCgnmtyuQ+M+nWmp/CvxLbXkQkjXT5Zl9VdFLqw9wyg1dNJzSexFRtQbjucrcfHnwqULadonifUf7pi0xkVvxcisxvjveSt/ofw41tx28+7hi/TJrwLxNc+JtR1Dw7p+k6ldRS3mnRzTFZCASRlnJ/Gu80b4c+G7nSbOTVfHXiO8ubiRow9pbXMsTuM/KGAAJwrdM/dPJrOl7apRjUSjr09521a11iuhxOvNzcU3p6L/M61P2idQlWVofh9MywxtI5/tNPlCuUOfl/vAip1+P2r/aTA3w7nZxN5GE1SM/PgnuvseemRivEPiLouoeD4rtdB1dNT0hQbSYvblJYAxZtjhgG53H72eue3D/AA7ouoXvh+w1zxfqGoWeh31/HDbpZQEnfgKDkchVGOM/TJzXW6FVrmio2bsviv8Adf8A4HmYfWpqXK27/K332Peo/jxPGwF78OtfjGeTBPDN/IitSP49eDUUNqWn+I9MGPma40t9q/8AAlyK8V1zwXpj6naaH4J8XeJLzU7mGWeJnjmWM7OqHPfnrwO2c4Fcnot5rp8IeKrPWLy6e5t2itzvc5RWYKwB9wTXPUjVpwUpKO8Vb3k9WldXv3NViJ83Ld9ezWiv0sfbnhrW9N8R6Ja61o9wbiwul3wylGTcM4zhgD2rRqlodja6Zo1np1jCsNtbQJFFGvRVUAAVdpStd2PRjeyvuFFFFIZ5J+1l/wAkik/7CVp/6NFet15J+1l/ySKT/sJWn/o0V63XTP8AgQ9X+hzw/jz9F+oUUUVzHQFFFFABRRRQAUUUUAFfFP7S/wDyW3Xvpb/+k8dfa1fFP7S//Jbde+lv/wCk8dAHnFFFFABRXKt40gAJ/s6bjqPMH+FOj8YwSAFLCQk9vNHH6VHtI9wPor9kL/krM/8A2CZ//RkVfXdfFf7FGvRan8Zbm2S3eMro87ZLA/8ALSL/ABr7Uqk09gCiiimAUUUUAFFFFABRRRQBj+Of+RJ13/sG3H/otq4b9lX/AJIP4b/3bj/0okrufHP/ACJOu/8AYNuP/RbVw37Kv/JB/Df+7cf+lEldK/3Z+q/JnNL/AHhej/NHqNFFFcx0hXN/FP8A5Jr4m/7BVz/6Kaukrzf4oeMdJvPD9/4X0e4g1DVNTWXT1jRyFhZkcFnfBA24OR1pOrCj+8qO0Vq2yKibi4rdnz94bk09NbsEv4ZpvM8JOkSQvtdmMWAFORznHcV2vhL4peCdN8J+DrC61d/tGn6pLPdKltIwjQicA5C4P316etcLq/g28lgtdaTxPptg3h2JLG5aNZJGWRcAgjAPOfyr1vTPFHjTTsaRPJod3NDFE7THS3zsY7QSRIAeQe2eK8vC8Q5XQoKFSpd6330/8la2kn8zBYTEym2o2+7/AD8mecePfEHhjW9O+I+rWzyXcN1PALS4AYRn5W42nHze+Onfmtz4i+JrGz+EPw6t49z6NcX6tdtbgM6mIbkQe+WBI9BVPx94V1z4gNf3Oq+JY4o9MlaOS3ttO8tNyqG4G/nAI5JrK0nwfNB4ZGhTawNa0lI49Sks7iyb/R0IOxsrKCDjdwpJxmuinxXk0pqftdnZq0tNFbW2/wDwDKWBxfvR5d1vp39Tc8DeKEh+Mvg610+G6NzOt1bXayxFE8hwGBGechkz6VzHjyayuNY+IUun7fIN5b7dvT/WCtO38OWuk3slx4bn0rS7preOL7fFb3EgCXPCYLSNgN04Heqem/DTWrG31vw9HrWl6hqV6IbqQO7xsih85PynqQayx3EmU1FFxrWtyvVNaKSbeqskl+g6eCxSTi4332t2aSPsC3/1Ef8Auj+VPrjvBXj/AELX4Le2a4jstTd3hNlK3zb0JBCnAD/dJ47V2NeipKS5ou6O2L0CiiimM8k/ay/5JFJ/2ErT/wBGivW68k/ay/5JFJ/2ErT/ANGivW66Z/wIer/Q54fx5+i/UKKKK5joCiiigAooooAKKKKACvin9pf/AJLbr30t/wD0njr7Wr4O/ar8Qw6f8evEVtJbO20W3zBgAc20ZpNpbgcnRXNHxfbhN32OTH++P8KYfGVsDj7DKfpIKn2ke47HGhDIqsXOCM5A70+BfLiAC/McnOK60+DIiP8AkJTZxj/Vj+WakHhCHj/T5CB28sf41zulMaaPU/2CEC/Gy5Pf+xLj/wBGw194V8WfsUaDHpnxjuJ0uGkJ0edcFcDmSL/CvtOuinFqNmJhRRRViCiiigAooooAKKKKAMfxz/yJOu/9g24/9FtXDfsq/wDJB/Df+7cf+lEldz45/wCRJ13/ALBtx/6LauG/ZV/5IP4b/wB24/8ASiSulf7s/Vfkzml/vC9H+aPUaKKK5jpCvEPH1v8A2Z4n1KS0jc2lpqVpfyKoLFWlBWbAHbBDfUmvb653V/BfhnVtTk1LUtLW5uZAodmlfawUYGVB29PavMzfLlmOG9g3bVPa+z1+9XXzLpzdOXMj5u1fWvCluL3Ur7WNlvey3MUwgtZZIpnJby9zbQNyBn4/wqlN8TfBxu4bqTUHuJo7OG33tpjMQ0bFvMXLDBOfwq/8YPA8Oi+KdU8Kxxi30nXgb/Rmz8kNyo/eRD07H6E14d4V0n7R41sdH1CMxE3YimRx0IPIP5VlgeD8urKpGvUm3BXWsdY20a93ys/S21jzMTmmJpTioRWrt13+/wCZ9D6LrNxqGn6zq+nw6muj3jyXE9xNp6RxxBowgBkeUDAwD71X1fWYfCdgt7fW2s2cN5p0Nq9y+niSKZEXCSxlZMA7W9SORWt+0votxo9tpXk31tF4eTT5LS209rqSIm65YS7EH73gd+B1rS+EOgwa58HfEVnqljdpbtLILeW5mmeORUTKyRrLyg5IOODiofBeWxoe0vKztdadNumrVjpWYV3UdPS6PMbfx14Ai1KK8t9Su4jbG1W1WWwZgqQqVKtyc7gxOccEA11GheJtCk1rT/EUGsGU3bTRTtLbyRrMDghYhs+YrsHGT0NfO1totxfeJm0SwBkkNy0St2ChiCx9gBmvpL4HeCtN8S+KHe4s0uvDnhuA2cAckpcXjY3t/wABH6k0814Oy/mjSp1Jtyi73ado2sl8PV2t53fQwwOa4mo25RWj033+/ov8js/g9aPJ4i01NQjIkttKe+hRhgrLNK28n3CkD/gRr2WsHQfCPh7QdQkv9J04W08kXlMwldhsznADEgcjtW9XZluD+pYaNG97X2Vt23+p6EpOUnIKKKK7iTyT9rL/AJJFJ/2ErT/0aK9bryT9rL/kkUn/AGErT/0aK9brpn/Ah6v9Dnh/Hn6L9QooormOgKKKKACiiigAooooAK/On9shiP2i/E/B27bXJ/7dYq/Ravg39q3w7DqHx58R3D3LxlxbcBAcYtox/SoqJtaDR88M/B+XaFyc9qY8jocKxAIB4OK7dfB0IB/0+QsTyxiHT0602TwVbs2ft8qj0EY/rWSpy7DudVRRRXQSexfshf8AJWZ/+wTP/wCjIq+u6+RP2Qv+Ssz/APYJn/8ARkVfXdABRRRQAUUUUAFFFFABRRRQBj+Of+RJ13/sG3H/AKLauG/ZV/5IP4b/AN24/wDSiSu58c/8iTrv/YNuP/RbVw37Kv8AyQfw3/u3H/pRJXSv92fqvyZzS/3hej/NHqNFFFcx0hRRRQBy3xN8GWXjjwtLpF1I1tcIwmsrtPv206/dcf1HcV8neMPDOpyeIPs19BHpnjXTiG2txDqMa/dkRuhyPy5B9vtquZ8f+B/D/jbS1s9atSZIjutrqE7J7Z/7yOOR9Oho1unF2ktn67prqn1XzWpz16Cmtv6/RrueFar8SfDvjjwBJ4Y8VPFoviW0TEUl9b71Em0rn1GQfvD6+1Jr/wAUoYPAkPgDwZeXPiTVXhMUt6VKoqsSSOSdqjOOT0GPeqvxC+FnifTIDHq2i/8ACaaXHgRX1kojvoVz0ZP4vqp+oq94D+EfibVrSOGazXwRoTBTJHGQ+oXI9z/yz+pyear2lb2ahyfiuX/5J+lk/Pqctpub7+mv+XzucP8ADnwVfXWpSeGfDUn2jW7jH9r6uFzFp0R6hT3c9h1J5OMcfXHgzw5pnhPw3Z6DpEPl2lqm1c/ec9Wdj3JOSaTwf4X0PwlokWj6BYR2drHyQvLO3dmbqzH1NbIqdrtu7erb3b/RLouh10aKppaf8D+urCiiig3CiiigDyT9rL/kkUn/AGErT/0aK9bryT9rL/kkUn/YStP/AEaK9brpn/Ah6v8AQ54fx5+i/UKKKK5joCiiigAooooAKKKKACvin9pf/ktuvfS3/wDSeOvtavin9pf/AJLbr30t/wD0njoA84ooooAKKKKAPYv2Qv8AkrM//YJn/wDRkVfXdfIn7IX/ACVmf/sEz/8AoyKvrugAooooAKKKKACiiigAooooAx/HP/Ik67/2Dbj/ANFtXDfsq/8AJB/Df+7cf+lEldz45/5EnXf+wbcf+i2rhP2WVZvgF4dVXKMUuAGHUfv5Oea6V/uz9V+TOaX+8L0f5o9Toryj4e6l4v8AEXiDxppN54pmh/sPUhaWksVnDllK7gXBXk9OmK3/AIZ+K9U1fVvEXhnX47Yav4fuUilmtgVjuI5FLRyBTnaSAcjJ5qJUZRv5fqXGupW03/Q7SW4gikSOSaNHf7iswBb6DvTI7y0kYLHdQOSCQFkByB1Nct42t5J/EXh7UrBbS8u9LuJXezadEldJImQlN3cEg844zWXqvg2/vE0NbaNLC8sRczpfW7j/AEeeRtwXbj94h5Vh0IP5SoRdrsbnJN2R3i31m3l7by3PmZ8vEg+fHXHPNIt9ZMFK3luwckKRKDux1xzziuDsNLuV1TwYs1vpP2rS1nN+kE6Dy3kQj5FPzEbjmrvhvwq2ka/qsvl2sumxySTaRbLjdG0wDTg56fOOPQMabhFdRKpLsdcuoWDRNKt9bGNSAziVcAnpk5pzXdqsAuGuYVhPSQyDafx6V5Lb+DPEMPwzn8MtYQC8kS2/eNPFhTHMGIXC8qFBwWyctjpVy58K67H4XGkxwp9sttSnuoL6G4jG9pN5DtEw2Y+cq6YxgkrVeyj/ADE+2l/KenNe2asytdwBlTzCDIMhf73096Yup6cwYrqFoQo3NiZeB6nniuTtNEuF8WQalqdhp32BdBWxuJVKiMuHDEBTzs6gZpnhLQbFtI1lNU0rTWjv7y6eMI8biWCVs7dw6dBkdjio5I23K55djtYriCV2SOaN2UAkKwJAPTNNa8tVvI7NriFbmRSyRFxvZR1IHUiuK8LaFq+n/D2Swe4htNelXbJdPMGLhThMuvP+rAXOOOtXfAWmz2jXeparI8l5L5UCzTv87RxoBnBJxli59cEZocEr6jVRu2h19FMMseM+YuPrTlYMMqQR6iszW55L+1l/ySKT/sJWn/o0V63Xkn7WX/JIpP8AsJWn/o0V63XTP+BD1f6HPD+PP0X6hRRRXMdAUUUUAFFFFABRRRQAV8U/tL/8lt176W//AKTx19rV8U/tL/8AJbde+lv/AOk8dAHnFFFFABRRRQB7F+yF/wAlZn/7BM//AKMir67r5E/ZC/5KzP8A9gmf/wBGRV9d0AFFFFABRRRQAUUUUAFFFFAGP45/5EnXf+wbcf8Aotq4b9lX/kg3hv8A3Z//AEokrufHP/Ik67/2Dbj/ANFtXCfstN5fwC8POVZtqXBwoyT+/k6DvXSv92fqvyZzS/3hej/NHMeGdU8TaN4g+Lmp+G9Is9VmttXWU280zI74hGQoAOTjnGRnpTv7Xg074Wp4s8N6pJPrHjXVbW3vNRdQrW8kjbCAvRfLAZVHrzzW/wDBqPWLXx345uNT0DVbC31nUxd2U1xb7VeNU28nPyngcGsTxt4AvNF1PVbOx0u91Hwb4hkFxcW9goa50q9BytxCvdcgEgV080HPlfl89FocvLNQ5l5/LXc9W/4RDw42i/2TJpVvLbFcMXXMjN/fL/e3992c5rx/S/FGu32s6b8MbrVLh9viC7sLnUNxWaezt4xKqFv7zBgpYc4HvXqWgXXjL+woobzT7K6vRGAl4ZWhSTjh5Iiu5G9VGee9c/e/CtDoFmbHVni8S2epPq0eqPHkSXT/AH9yA/6th8u0HgAVz0pRi2pv0/zOirGUrOC9f8jr9T8J+Hb/AEOTR5dJtEtXQoBHEFaPjhlI5DDqD1rzjRH0vw/8efFBbTby4dNKsBG9tZtMykhw7HaOC2Bk98V3jXXjafSmt/7H0y01FlK/afthkgQ/3wu0MfXacemay/C3hzxDp/xO1rxFffY5bHUbK2tVZZiZg0IYb2Xbj5ix4B4qacuVSUn0/wAiqi5nHlXXt6nLfEO/0nXviT8PEbSb2OQapKHa9094hIogchcsMN8wBx7ZpLCHQ7X43+OIr7w+1/E1tYSLHDp/2gKxRizEAHBJ/Ouu+IXh7XdZ8U+E9T0uKyaDRL5ruYTzsjSBo2TauFPZs5NVtI0LxZp3xI8SeJhZaXNa6tFbRRRfbGV0EKkZb5COc9B0rRTjyW8v1M5Qlz7de3kYvieOfT/DvhPX/D/h66vPDlhcS3V7oyR/vhHJuKusZ6mNmJCds+1dB4S0/wCHvjC3/wCEj0e1sr+3llZmieIbYpiFVi0RHySYVQeM/nWnbSeNY72K6urPTZbZ/MWW0huCGi5HlsrsoDcbtwOOox0qHwJ4Xm0G/wDEWsSxwR3Ot3gumtYD+7i2oFUZwMscZY46ms3Ncu+pooPmWmn9bHHfCnwx4f1ZfHVrf6PZTRjxJeW6ZhXMceFAVTj5QM8Y6VBY22hWXxs8YwXegPqEP2CwZUi0/wC0BWKvuYgA4JwOe+K674V+Hde8Py+IjrSWWNU1abUYmt5mfaJMfI2VHIx1qvpeheK9P+JXiPxMtnps9nqsNtDDEbxldBCGGT8hHO7p2rSVRc09en+RnGm1CGmt/wDM5PxzaeHok+G91baM9vYSa27C2e2LSLG6SuYygBON3OzHHpxW98KFtr7xfr+v+GZPI8J3CJBFaj5VN4jMJZFjPMfGAQQMnnFWPE2g+NNc1bw1qEttpEY0nVmvpIhcv/q9hRUU7OW5LEnA5x71bXwrq2geO5/EHhY2x0/ViDq+mzOUUyjgXERAID44YHg9etJzi4ct9bfqChJT5raX/Q5/9rH/AJJFJ/2ErT/0aK9bryT9rH/kkUn/AGErT/0aK9bqZ/wIer/Q1h/Hn6L9QooormOgKKKKACiiigAooooAK+Kf2l/+S2699Lf/ANJ46+1q+Kf2l/8AktuvfS3/APSeOgDziiiigAooooA9i/ZC/wCSsz/9gmf/ANGRV9d18ifshf8AJWZ/+wTP/wCjIq+u6ACiiigAooooAKKKKACiiigDH8c/8iTrv/YNuP8A0W1cN+yr/wAkG8N/7s//AKUSV3Pjn/kStd/7Btx/6LavJ/2a/GvhDSPgtoGn6p4m0mzu4ln8yGe6RHXM8hGQTkcEGuuEXLDuy6r8mck5KOIjd9H+aPb/AMKU1yv/AAsfwD/0OWhf+B0f+NH/AAsbwD/0OOhf+B0f+NYeyn/Kzf2tP+ZHVUVyv/CxvAP/AEOOhf8AgdH/AI0f8LG8A/8AQ46F/wCB0f8AjR7Kp/Kw9rD+ZHVUVyv/AAsbwD/0OOhf+B0f+NH/AAsbwD/0OOhf+B0f+NHsqn8rD2sP5kdVRXK/8LG8A/8AQ46F/wCB0f8AjR/wsbwD/wBDjoX/AIHR/wCNHsqn8rD2sP5kdVRXK/8ACxvAP/Q46F/4HR/40f8ACxvAP/Q46F/4HR/40eyqfysPaw/mR1VFcr/wsbwD/wBDjoX/AIHR/wCNH/CxvAP/AEOOhf8AgdH/AI0eyqfysPaw/mR1VFcr/wALG8A/9DjoX/gdH/jR/wALG8A/9DjoX/gdH/jR7Kp/Kw9rD+ZHHftZf8kik/7CVp/6NFet14P+0z4x8Ka18MGsdJ8RaXfXTajasIbe5V3IEgycA17xW1WLjQhddX+hlSkpVp2fRfqFFFFcp0hRRRQAUUUUAFFFFABXxT+0v/yW3Xvpb/8ApPHX2tXxT+0v/wAlt176W/8A6Tx0AecUUUUAFFYd5qrtJdWyhAvlyhXU4ZSq/XP6fnSyazJFK8SpG6pG2Dnncqbuf/1fjQB77+yF/wAlZn/7BM//AKMir67r43/Yzu5pvi/dwzRoHTSZTmPOMFoj3r7IoAKKKKACiiigAooooAKKKKAGXEMNzbyW9xGksMqFJEcZVlIwQR3BFcl/wq34b/8AQi+Hf/BfH/hXYUVcako/C7EyhGXxK5x//Crvhv8A9CL4d/8ABfH/AIUf8Ku+HH/Qi+Hf/BfH/hXYUVXtqn8z+8n2NP8AlX3HH/8ACrvhx/0Ivh3/AMF8f+FH/Crvhx/0Ivh3/wAF8f8AhXYUUe2qfzP7w9jT/lX3HH/8Ku+HH/Qi+Hf/AAXx/wCFH/Crvhx/0Ivh3/wXx/4V2FFHtqn8z+8PY0/5V9xx/wDwq74cf9CL4d/8F8f+FH/Crvhx/wBCL4d/8F8f+FdhRR7ap/M/vD2NP+Vfccf/AMKu+HH/AEIvh3/wXx/4Uf8ACrvhx/0Ivh3/AMF8f+FdhRR7ap/M/vD2NP8AlX3HH/8ACrvhx/0Ivh3/AMF8f+FH/Crvhx/0Ivh3/wAF8f8AhXYUUe2qfzP7w9jT/lX3HH/8Ku+HH/Qi+Hf/AAXx/wCFH/Crvhx/0Ivh3/wXx/4V2FFHtqn8z+8PY0/5V9xyCfDD4cq4dfA/h4MDkEafHkH8q6+iiolOUvidyowjH4VYKKKKkoKKKKACiiigAooooAK+Kf2l/wDktuvfS3/9J46+1q+Kf2l/+S2699Lf/wBJ46APOKKKKAGbIWcnZGWPXgZPalMUZJYxISeCdoqgLKZMhMbNzEr5hG8Fs9e3FSW1rOkqSSSZIYZ+cn5duMfnQB7d+yCoHxauCFAzpM2cD/ppFX15Xx1+x1DMnxhuXc8HSrjncTuzLFjjtgcV9i0AFZ3iLWtP0DTTqGpSNHAJEjyqFjljgcD8z6AE1o1h+KfDdv4iks4764nWztzIzQwyNGZGZCgJdSCAFZ+O+72oA1VvLNrlrVbqAzqgdohIN4X+8R1x702bULCGLzZr62jjwrb3lUDDfdOSe/b1rn/DPhW40bVTetqSzqbVYJUWEqZ2VVUSPlyN21QPlC575wKx9J8C3H2Rp5JUtblbuRrWK5iWdYrXY8ccTKrAHaHYjDcE96AO9+0Qb9nnR7t2zbuGd2M4+uOfpUM2pafC8yTX9rG0Chpg0ygxqehbngfWuZ0nwVJpupWcsWq+ZZ2s8dwIpIMyu6232fl92MEAH7uc55qS48IzMbkRX9sFbUP7Qh8y03MJNxJWQ7xvTngfKRgc8UAdDNqmmQsqzajZxlk3qHmUErjORk9Mc5ofUtPUov223Lum+NBKCzrjOVGeeOeK5Sx+H1pbPEz3azmOS1ky9uD/AKlpGKjngEyHA/hAHWqNj4Bu49SeF7uFbCJLTZN9nBlkMTyvhTu+QAuAeDkdMUAdlDr2kSWCXzahbQwvai7zLIEKwkZ3sD0Huas2+oWNxJHHBe20ryR+bGqSqxdP7wAPI9+lcRF8NIF85JdTeZJbL7PllfMb/ZxBuUeZsxgZ2lScnrWnpvg423iiPXbi+SeQBWMapIirIsXlZRRJtClezKx5PNAHSf2hYbrhftttuthmceauYh6tz8v41BDrmjzTmC31O0nlBQFIZQ7Df93IXOAfU8VzF54EuLvVb3UbjXGkkmP7pXgJRQJ0lRWXfhgNm0gBcg8881ZuvBsl1eTTzahBGtxNbzyrBa7CHiTYdp3HCkdAckHuaAOibVdLW3a4bUrMQq5RpDOu0MOqk5xkelSpeWb3X2VLqBrjYJPKEgL7f72OuPeuQ07wDHBcWs91fQzm2MYVFtQqMscEkSkqWPz4kJLd8AYFWvCnhCXQdQtrhNSWSOKxjtZVWEqbhkRVEj5cgEBeNoBwcEnAoA6CHVNOmeKNL2DzJs+XGzhXfGeinnsao3XijSLXUY9PnmkjuJL0WSqYz/rDGJBz/dII56ZOKxNP8Aw2jRSC/VpY5bRxJ9nAbEEjvtzn+LeR7e9TeJvA6azquo6impyWst1YrbxbYg3kSq+4TDkZPCjHHA680Ab2ma3pmoWsVxBdxgSw+eqSMFfy/wC+VPIHvS2mtaZdXs9pBeRPJDs3EMNpL7sAHoT8jcD0rl7v4ewzLNbx6gsVq6NtX7PmRWNt9nwX3cx7eduOvenal8Pre71SW+j1KS38yyWx8pIvkWPy3RiozgP8wIYcjBHIJoA6S317RZzJ5WqWjCOVYWbzQFLsAQoPQkgjpmr0dxbyMqxzxOWDFQrgk4ODj6Hg1wmo/D68vrC5tW16O3S7bM6W1mYkOIVjUgCTORtzySDkgjpV/wAOaBqGn+Ib/Uo4kjgmufLhinYExQEF5WXaSMvLyATwOvpQBuXXiLQrW4a3uNXsklSUQyIZhmNypYBv7vygnnFXGvrJZFja8tw7RmVVMgyUH8QHp79KwLjwkk+vSahJcQNA9+l8YWtstvWAxYLbsEYII44IPXPGHb/DJI4ljfWHnAsBa7nSQbWWFog6qJAuMMTtYN35FAHdQ6hYTSpFDfW0kkgLIiyqSwBwSBnnB60h1KwEwha7hjkMphVXbaWcAHaoP3jyOlc3beCLe38S22rR3WYoY4VFuQ6hWjQopQK4UAhjkMrUs3g5zriapBqKQyC/a7ZhCfMKNszFnftKnYM5U+owRmgDpjeWa3a2jXUAuGziIyDeeM9OvTmoxqmmNG0g1GzKLu3MJlwNv3snPbIz6VyGufDix1XxRc6/LdJHdTXUEyyLbjzYkjhaJo1kzkBt2c+3Q1zfhr4GaToujw6ampK6LfefOy27D7TAU2vC4aRhlsAlhgHH3aAPV3vLRIZZnuoFih/1rmQBU4z8x7cEdfWoptV0uEqJtSs4yyb1DTqMrjO4c9Mc5rlrTwGYfBQ0B9YllujeC8kvfLKGWQOGG5VYHGFVeGBwOopbT4f2cMlvIZoj5MtpJtMJb/Ub/lBdmbBLnqTj3oA6aHWNLm1A6fHf27XQRXEW8ZZWBKlf7wwCeM0XGsaVb2Ul9LqNqttGxV5PNBUMOq/X261yEHw78uSNf7WXyMW4fba7ZR5LOV2Pu+UHfg8HgY71HafDf7Lp0dvFqcTTIrRmSaCSVXjaHyssryn5wOhXA6/LQB2C65pDXNrarqEBnuk8yGPd8xXbvyR2G3nnFF5rmj2enjULjU7VbVs7JBIGD467cfe/CuUl+HYkR7dtW227JKNyW2Jg0kAhP7zd90YBAx7Zpr/Dom0MSalCsksMsNwz28koIdkO9BJKSrfIBnJHsKAO+ooooAK+Kf2l/wDktuvfS3/9J46+1q+Kf2l/+S2699Lf/wBJ46APOKKKKACis2a6nEzGJnCtkoDETkgDjHYZJprT3Ykd8Sbtu3aIzhfm/XjvzV+zZHOj3b9kL/krM/8A2CZ//RkVfXdfG/7Gcly/xcuTMG+bSJWwVwF+aLgfjmvsipasyk7hWJ4n8RRaDPYxy2Vzci6Mv+oGWQJGXJx34B7ituqmoaZZX8kMl3D5jQhxGdxGA6lW6HuCRSGczqnxC0OFLqGxnW5u4bbz40JADnYJNvqDsYHpj3zxWvpXibTtS1M6fClykmZljeSLakpifZIFPfaSPz4zTE8JaDGk0cdm6RTQiGWJbiQI6hQoJXdgttVRu68daTw74XsdHuprwNJcXck1w4kd2xGsspkZVUkqvYEgDO0ZoAii8aaG19PZvM8UlvN5UpYAqpKuwJKkgA+W3XByOnIqC58daNCzRkSrN9jF4iSAAtH8vYZZSN69QOvGasL4J8Mrp9zYf2butrkIsqNNIcqjFkAJbIAJPAx1x0qSbwf4dmvLm7k0/dLc7/N/fOAd+3dgZwM7Fzj0oAq2/jOxSKy/tFPs8l5ey2kW1gRuWZolzkhuSB0Bxnmqlp4+s7q106b7HNatctG0i3HAWFlkPmKf4gDGR2/lWq/g/wAPNdx3TWB82N/MUiZwC3mmUEjODhyWGemfSks/B3h21VFi08sqbdgkmkkCKoYBRuY4X53+XpyeKAK9v450S68Oahrll591BYANLHEFaQggFSPmxyCD1Hvg8Vcs/E2n3Oqppvl3MUzOYg0keE80JvaLIP3wpye3B5OKmt/D2lQ6LPo6wyvYzKUaKSd3wuMbVJOVAHQAjHaktPDuk2uorqEUEpuF5DPO7jcVCF8EkbyoALYyR3oAor400htZbTBHeb1lEQl8r92zGUQ4Bzn7/HTsTSHxppf2nyI47iV2KrFHGhMkjmSSPaAeOsTnOegqnYeBYY9T1C6vb97iK9lMzxxh4mMnmB0kLB+GTGFKBPfNaaeEPD6RqsdnJGU27JFuJA6kO7ght2Qd0jnOcncR0oAo6N490W/uNNs5Wa2vb+NHWBmBKM4Yqh6HJCnoMeuOKt3fjDRraZ4Ha4adJXiMSxEtvV0QDH+0ZE2+u7NWdO8M6Lp1zBcWNtJbvBEsShJ3CsqghQwzh8ZOC2TVdfCtjLqer39+FuJdSMQOxTH5aRcx4IbO4HncCOQOBigAj8YaO8Uj7rhTEE81GiO6NmmMO0j1Dgg/nUni7Xn0JdOdLX7SLq5aF1DYYAQySfL6n93jn1pr+D/D7GHdZyfusdLmQeYRJ5gL/N853/Nls8k1fvdH0+9ito7yF5xbSNLEXlYlWKspOc5Pyuw59fYUAY2n+LYY/DWmarrkRs3vrV7oIqEhQqb9mcn5tvT1wfpUg8aaMJCri7jUsUjd4SFlYSLG4X1Ks4B/HGcVY1jw3aahY6VpvyR6fp88UohKFmbyvuKGJ4HHOQcjii48J6DPJcvLZsxuN24efIAhZg7Mgz8hLKrErgkgGgA1DxRpdjpE+pymYwQ3bWjYTB8wPsIySABkdSQKpXXj7wza3l1a3N75UlrGXl3EcEKpK8HOQGX2569a018O6Wujy6SkdwlrLI8koW6kDuzEliX3bjkk555zUK+EtAWOeJLErBcRiOWBZnETAAAHZnG7Cr82M8DmgAg8U6XceG5NegZpLWNmRwGQFWVtpXJbbwe+7HvXAfHLxvqFl4K0bUPDF3JDDqzFhdIMMqbQwA9Cc/oa9GuPD+mXOlw6bcRzzQQyrNGXuZDIrg5Db927P40y68MaDdeH4tAudNhm0yJAkcDkkKB0wc5yPXOa6cJVhRrRnUjdLoc2Mo1K1CVOnKzfU8r+DXinX08WazoGr393q1rZWZnMjuZXV127grdSDk4B9K9Gl8caEqlo2ubhVj812ihLBYxGsjOfZVdM9/mxg1b8OeFdC8M200Xh/ToLFpR8z/M5Y9txJyQPTNU9O8EaLb6LBptxCZ/LaVnkR2i3mVsyLhW+4eBsJIwoHOKvHV6derz01Zf1qZ4DD1KFFQqSu9f+GNDT/EWl391Db20kjtO86RnZwTCQH59ORj1qpdeMNLttIudWkhuhYQSFPPKqqyYJDMm5hkAqfc9gauWXhzR7PVTqdtatHcZkK/vnKIXxv2pnau7aM4Haq1z4O8P3EXkzWkrRea8yx/apQqM4YPtAbChg7ZAwDnpXGdoun+LNKvtWXTrcXJLyGJJmiIidxGJdoPrsYHpjr3qnD450wSXUd5b3Vq0ElxHGSm5Z/KlEZ2EdTlk4/wBrqea1rTw9o9rLBLBZhHgmM0Z8xjtcxiInr/cAH/16iuPC+hXH+usA+PPI/eNwZnDyEc9Syqc9iOMUAVYvGmiMzxu1zDNG6xvDJFh1cuUK+hIIyccAYPSoNM8e+H9TaBNOe4u5J5hFGkKBicoXDcHAUqCeSDxyAeK0YfC2hRT2k4sQ81o0rxSSSO7bpRiRmJJ3k+rZp2m+G9I0/wCzfZbeRRauXtw07uIsoUwoJOBtJGOgoA16KKKACiiigAr4p/aX/wCS2699Lf8A9J46+1q+Kf2l/wDktuvfS3/9J46APOKKKKAAgbg2BkdDS0lFAHsX7IX/ACVmf/sEz/8AoyKvruvkT9kL/krM/wD2CZ//AEZFX13QAVzvjfxBPoMVqYUtV87zCZrpisa7E3BMj+Jug/Hr0roq5Lxz4i1nS9b0PRNC0iw1C81U3BH2y7aCOMRIrHlY3JJz6UAZl54+1GGG7/4khE9nGktwjE/uklZBCTnA6M5bkY8tuRWr4S8RaprWpCCaytbaGOzjnlZZRIXLvKo2lSVxiMN1P3se9VTf/FHn/ilfCfPX/iez/wDyNSLf/FFRhfCvhID212f/AORqAJPB/iTUtU1pLS6ezjgex+0RqwPnSP50iHB4BUBFzheNw5rF0bxZrVjbW/29oLye6meUhmZWmBuTEIoF/vKAGI54x6k1rfb/AIo5B/4RXwlkdP8Aiez/APyNR9u+KPH/ABSvhLjp/wAT2fj/AMlqALcHia6XwXceIb9LW2HmMkKoGcLiQxru5HU4PYDPJ4zWRZ+PdQnGns1lYwm6tZmVHmALTRmQYPzfu0Plg7yGXkjIxzdN/wDFHGP+EV8J49P7dn/+RqT7d8UM5/4RTwlnGP8AkOTdP/AagDNXx9qD6bNfRx2jeVbRySb2VI1YzSI+3LYcgJxh8N29y9+IF7Z2GpXEhsJJorkJZ26xOrvH5Aly+5htLZIHTocAnitH7b8T9u3/AIRPwjj0/tyb/wCRqU33xQJyfCnhIn/sOTf/ACNQBXu/HOpW8ktx/ZUMtoJHhijRmMzMtoLgE8Yx1XGPf2qRPGl9/bmmabHDp98l0iO9zbTKsThnZSIyz8lAuWA3E56Cpft/xS/6FXwn/wCD2f8A+Rqb9t+J/H/FJ+EeOn/E8m4/8lqANDxxvnsdLuLLU7u3WW/t4i9pPtEkckihuR146Gufn8aazpC3pubNNQiWe+jtRHkSgQSKo39iMNyevy5zzxpC/wDijjH/AAivhPH/AGHZ/wD5Go+3/FH/AKFXwn/4PZ//AJGoAsrPrnifwO0mn3EOl38zMiTJIsiFQxG4FC2MjnAbIPGaPE+ual4dtNO8xDfTm2nknC4Ado4t3ZemfQDgVVW/+KKjC+FfCQHoNdn/APkal/tD4pf9Cr4T/wDB7P8A/I1K2tzR1W6ap20vfbX7zIHj3V7e4MIhsdUMl7Ikc0EqJAyKkJEaO7AbiZGIOW6dD2m1HxxrkNtPIlpp0JZLiS3eTeyxpDdJC5k5HVX3cYxg9a0PtvxQwF/4RPwlgdB/bk3/AMjUfb/ijj/kVfCX/g9n/wDkamZmPrPiTWnu5biK6U2djDqEzxxMV88w+WEwy/w/OTjn6nirc3jzVN2seTpVrGtizKDcXMaMu2UISylwTuGWX7oOMZORV37f8Ucf8ir4S/8AB7P/API1Ib34nnOfCfhE5651ybn/AMlqAIvFWt6k6aFeWNzss5bC5vp0VXiaUxxKyrnqoy3Q1SuvG2rXTX9nb2f2MW5iUSmVPNX95ENxUtuKuHbB2gDHU541P7Q+KX/Qq+E//B7P/wDI1J9u+KG7d/winhLPr/bk/wD8jUAZU/jvVxPd3EY00RRW7sbV5QrwFbgRnzCxGX25ITK5zj0J2fEvibULWDSprKazigvtPuLgyTRMHMiRK6KgJGCck4IJwpqI3vxPOc+E/CJz1/4nk3P/AJLUpv8A4onGfCvhI46f8T2f/wCRqAMy5+IGpado84vre1fUoUgdAinZOHgMpXkgBuCOvPYHpW5o3iieaz8QX2ovZxQ6cd8UUaMZUi8pZAzjJJzuOCAM4NVjffFA9fCvhI/9x2f/AORqPt/xRyT/AMIr4Syev/E9n/8AkagCjp3j3Vry3eSPSoZTbwXk8oQktMsHllRGAWGWEn944x3rRsvF2pXHgq41v7Bam4juI4YlE6mOQO6LnKM23G8jBOfl96YL/wCKI6eFfCQ+muz/APyNQL74oKMDwp4SA9Brk/8A8jUAVLzx1qtrqOqWkmkwv9gUq7mQJhhs/elSxfyjvJyF4C9T2ST4hS28Fy00enSGOOfyJIpj5dzJHIiYT1yGJwM4x6c1c+3fFDO7/hFPCWcYz/bk/T/wGqvZN8R7MSi28H+EoxLM0z/8T6c5dup5tuKAGy+NdWhhvpY9OS5Szt57hxkmR9txJEqqAAAMIGJPYH61VvvHWrvYQeXHYWUsgDrK0qyC4H2hY8RBWYZ25JBJIyPrWr9v+KP/AEKvhP8A8Hs//wAjUgvfigAAPCfhIY6f8Tybj/yWoA7OKWOZN8UiSLkrlWyMg4I/A8U+uT8C+ItY1bVtd0fXdJsdPvNJlhVvsd208cglj8wHLIhBGfSusoAK+Kf2l/8AktuvfS3/APSeOvtavin9pf8A5Lbr30t//SeOgDziiiigAooooA9i/ZC/5KzP/wBgmf8A9GRV9d18ifshf8lZn/7BM/8A6Mir67oAK4jxf/yVjwJ/uaj/AOiUrt64jxf/AMlY8Cf7mo/+iUoA7eiiigDho7jVxBY20dxdR3lrJeNcvKjsijEnllv7wyUwOf0pLfWPEk0logZrdMEGWePcs0gkAIBWPlSvThDz14ruqK6/rMXvBf1c4vqkltN/1b/I4zxy2pNNqVtFNd+RJpeYIo48q0u855AzkDBxmmahqPiaC4mtI52EMd1JGLyWDGR5SMgO1CCNzMMgDOMZBrtqKUcSlFJxTsOeFk5OSm1c4e71jxHFcXcMbNOQ8bebFDiKGMuobgoW3Dnn5wRk44q1rL6hJ4d0ia4uXaYahE0s9tEThAzfNtK+mM/LjvjFddRR9YjpaK0D6rLVObd/8zhU13xBHat56z+ZJHB9lItDl8zsrsQBwTHtJBxjOafb3muJc2vmXl85F7dpLG0KhTjPkqTs+6Rjn36129FP6zHX3F/St/XmJYWel6j/AKd+/wDSOItdU8RXDWkKzXOyWS2WeY2gVonYP5sYBXGBheSDjPU1Noura5JqWnR3zTSRzKUkjjg2MjAv875X7pAX7pGD2Oa7GilLERaa5EOOFmmnzv8Ar5nH3F/q9vqV/G91dpB/aKKW8gN5FuYgdyfLzl/lyc4/WprzVdYj8L6fNJDPHfXBKu6R42YDEFgVbGcDjHU44rqqKXt46e4ivq81e03r/mcTBrWvvpt1PMJ4r5LaNoLYWvyuDGpd+mSQS3y5H3QMc1PcajrP9rW0NnfFrIojLPPAR5zeYQ6kLH2XGPu9c5NdfRT+sQ/kRKw0/wCd/wBfM4I614gjsyzTTzPBPiQxQAfaUK8CHMfBHdWHtuq942k1BpbqGKW8W3l0ifZEkYIebsCQCc4PYjpXX0UfWYqSkoIPqsnBxc3r/Xc4e51DxJas1nHM/kxzIv2uSHBVTAGA4QjG/jO32z3q/wCIr7XoINMW1lhiMsLGe4EbFBKFG0Y2MQpO7jAPGMiupoo+sRunyLT8R/VpJNc71/A4qa88TPcylbu4jXzrpAqWqlQscYaMglc8txz1HHXmqVjqGvxX1zNbR3D3dzNG7Wr25EbD7KCW3EcYcAYz7Yr0KiqWKilbkRDwcm0+d7nDwapr7WNu11eMsUsm2aaK2LSQ/uidpBjA5fA6HHTPes+wn1o2uj2sq3avbvamK3MBAkXyiWd2xkfPwQTxjpzXpFFCxcVe0EJ4OTteb/r5nD2Oq+ImsoJLy6KJJNEty0duTJbZViwwUAxuCjo2Mnk8GnWlvfyeHPC0Ye6hmF2DLII/nUbJOSGBA7dR3rtqKTxK+zFL/hn/AJlLCP7U2/8Ah0/0OH0/VfE1zcWa3DJbo0MZIkhYecSWEnAQ4bAGOVxnPIqp4c1XWY2stPEtwXiWyU27QZyjqfNLsRkEAZ6j8c16HUcdvDHPLPHEiyy48xwOWxwMnvin9ahZrkRP1Sd0/aPQkooorjO84jwX/wAlP8ff9drD/wBJRXb1xHgv/kp/j7/rtYf+kort6ACvin9pf/ktuvfS3/8ASeOvtavin9pf/ktuvfS3/wDSeOgDziiiigBsciPGsinCsNwyMHH0NEUscsayRyK6MMqQeorHh0mZJrZm8hgkarITzkAEEAEe/qPpSQ6PKsAXbbCRLXyYzjIDZPPTuDQB73+yE6/8LbmXcMtpM5Az1/eRV9e18ZfsWafJa/Fq4aTywf7MuCoU5wC8PHQdwa+zaACuI8X/APJWPAn+5qP/AKJSu3riPF//ACVjwJ/uaj/6JSgDt6KKKACiiigApGOFJ9BS1Q8RNIvh/UWjJDi1kKkdQdp6U4q7sJuyuV4tR1C9JbTbOB7cEr588pRXI67AASw9zgHtmpt2uf8APPTv+/j/AOFVNemurPQrV9I8whWjASKEu7x4+6vysAenJGPcdaxRq/i21gKvYGfLO6ObRywG+XbGwU8k7U+bgKGBIPWuiNLmV1Yxc7OzudLu1z/nnp3/AH8f/Cjdrn/PPTv+/j/4VjaVq/ie5vrq3vNIFtHFHKUlEbYdl+UYyccnkeoFZa6344WEOdLUskEcb+bbPtMoYb5cICxBBGFA7E9qaoybtoJ1Uu51u7XP+eenf9/H/wAKRm14AlYdNY9gZXGfx2msrVdQ8Tw3eLLTY54dlszYJHzMzeYq5XkYC8kjbnNZ7+IfF6LGY9CFwrZ+cW0kZ4ABypOR8zjGeoRz6URoyfYbqJdzprLUJpLv7HeWwtrkDdtDbldf7yt3H4Aj06Vo1la1xd6O2f3/ANr2gqOoMb7h9MDP4CtWsJJaNGsX0ImUPOwbdgKMAMR3NDRRKCzEgDqS5/xpV/4+H/3F/ma5DxhNY3vizTtF1q4t7bSo4GvJEuZNqXjg7Vj5IBCZ3kHP8PFQUb93quh2l9FY3WqWkN1Njy4XuQrtnpgE960PJj/2v++zXJvZeAYtFv8ATLSfQLaG8R/MxLGRkjAPJ7cYHbHGK0vh/fTah4QsJ7j5pFQw+aCSJwhKCUZ5w4UMPrQBteTH/tf99mjyY/8Aa/77NeeXD+MbHUJntre/vYZNQvbi3VycRFI5gkbdP3TnyyvowI7ip7XV/GjT2KeUrxOxPmNayL5vzqCj/uxsIXcQcKOnJwRTEd55Mf8Atf8AfZo8mP8A2v8Avs159ZSeJLrQvEtzJ/aRvpbKHyAbZ4Sk2xt6Rr32scZHXjk9afq9342sdUvjCodZZIlWaOCRoUAicgBcOeX2hiB6cjOaAO+8mP8A2v8Avs0eTH/tf99mvPrLUvEUOsnS0a53G4EjQG2Zt0ct1MHYyH7irGoZenTv0rqvB1hcWGn3Cz3E8iyXUjxJLI8hiT7oG5/mOdu49ssccYoA14ODIvOA/GTnsKkqOH78v+//AEFSUhhRRRQAUUUUAcR4L/5Kf4+/67WH/pKK7euI8F/8lP8AH3/Xaw/9JRXb0AFfFP7S/wDyW3Xvpb/+k8dfa1fEf7TZb/heGv4Yji3/APSeOgDz6ioN0n/PQ/lRuk/56H8qdguRNfgSFRC4wDuLY4II46+9KL+I9I5iT90YGWHPI59jUzW0DMWaMEknPJ56f4Co7izjkj2piMgYDAE4HPv7mkB7N+x9N5nxacqp2SaNO4Y9v3kWB+tfYFfIH7HsKR/FeQKOU0eZAe+PMir6/oAK4jxf/wAlY8Cf7mo/+iUrt64D4kT3Om+OPB+uLpGq6jaWf25bj+z7N7h4zJEgXKrzgkGgDv6K4r/hY1r/ANCl42/8EE/+FH/CxrX/AKFLxt/4IJ/8KAO1oriv+FjWv/QpeNv/AAQT/wCFH/CxrX/oUvG3/ggn/wAKAO1pJBuRl45BHNcX/wALGtf+hS8bf+CCf/Cj/hY1r/0KXjb/AMEE/wDhQBu29rqungQ2P2W4tB9yKaRkaIeisAcj0BHHrVjztZ/6B9n/AOBTf/EVzX/CxrX/AKFLxt/4IJ/8KP8AhY1r/wBCl42/8EE/+FXz33RPL2Z0vnaz/wBA+z/8Cm/+Io87Wf8AoH2f/gU3/wARXNf8LGtf+hS8bf8Aggn/AMKP+FjWv/QpeNv/AAQT/wCFLmXYLPudL52s/wDQPs//AAKb/wCIpGm1vadthY7u267bH/oFc3/wsa1/6FLxt/4IJ/8ACj/hY1r/ANCl42/8EE/+FHMuwWfc6Kzsbs3q32oSxyThSqJHkJEp6hc8knAyT6dBWnXFf8LGtf8AoUvG3/ggn/wo/wCFjWv/AEKXjb/wQT/4Um2xpWOwZgk7Fs4KjGAT3NQ3kNhexiO8tYrlAchZYd4B9cEVyv8Awsa1/wChS8bf+CCf/Cj/AIWNa/8AQpeNv/BBP/hSGb/9j+Hv+gNp/wD4Br/8TWissSqFXIAGAAh4rj/+FjWv/QpeNv8AwQT/AOFH/CxrX/oUvG3/AIIJ/wDCgDsfOj9W/wC+TR50fq3/AHya47/hY1r/ANCl42/8EE/+FH/CxrX/AKFLxt/4IJ/8KAOx86P1b/vk0edH6t/3ya47/hY1r/0KXjb/AMEE/wDhR/wsa1/6FLxt/wCCCf8AwoA68PAJDIFw7AKW2HJA6DOPc/nTvOj9W/75Ncd/wsa1/wChS8bf+CCf/Cj/AIWNa/8AQpeNv/BBP/hQB2MHJkbnBfjIx2FSVxX/AAsa1/6FLxt/4IJ/8KP+FjWv/QpeNv8AwQT/AOFAHa0VxX/CxrX/AKFLxt/4IJ/8KP8AhY1r/wBCl42/8EE/+FAHa0VxX/CxrX/oUvG3/ggn/wAKP+FjWv8A0KXjb/wQT/4UAN8F/wDJT/H3/Xaw/wDSUV29cF8NJrnUPGHjHW30nVdOtb2a0+zi/tHt3kCQBWIVucAiu9oAK+I/2m/+S4a/9Lf/ANJ46+3K+I/2m/8AkuGv/S3/APSeOmgZ5tRRRTJHtcQrCZhIHQHBKfNz6cUiXUDA5kCEZyr/ACkY68GmPZo0MkRb5XK54/u4/wAKHsojny8R/KAAqjAIbOfzp+6HvHtH7H8iP8Wp9jBv+JRMcg5GDJHX19Xx1+xxbtF8YLpyc50ibn1JljJ47da+xal2voNXtqFFFBIAySAPekMKKBRQAUUUUAFFFFABRRRQAUUUUAFFFFABRRRQAUUUUAFFGRnGRmigAooooAKKKKACiiigAooooAKKKKACiiigAooooAK+I/2m/wDkuGv/AEt//SeOvtyviP8Aab/5Lhr/ANLf/wBJ46aBnm1FFFMksUUUVJR7F+yF/wAlZn/7BM//AKMir67r5E/ZC/5KzP8A9gmf/wBGRV9d0AFc142tJLi50maawk1HTIJ3a8tUTfvzGQjFD98Bj09wccV0tFAHnM9p4ms9Q1K40SwlghkeR4F2KNq+TbKu1TwCAsoA6ZHNWdNi8RxeNY7uOO+fRriG3SeadEFyzqJcb1wAEGRuwA2SvbNd7RQB51e/8Jta6rrP9jx3rtJcXEkKXAQ23l+Smwox+YN5gOFzjrkd6ihh8YmWLUX+1vILVomlWICZIjcRlgFZQGkCBiDtAPpnr6VRQB5vPdfEaBUlgguLmNIjchGjiDyKkjqIW6Yd0ZGOMYKnp0rW1yLxVC+jyWl1dzzpp86TCNU8mS72L5ZkGOFyH5GAOK7KigDhn/4Sq48G6yscuppchkNhI6RpdlQEMgwBt+9vA45H4GszxOfGeo3GoWVlYXrae1k8aC4KDzJAsZjfhQVJO8EZOMHgcV6ZRQB59bT+Pm1jTI7ndDDuAu28oNGz+afMA2qSI9m3YSVPPOTkVrSXPiZviFFDHa3CaKoKTMxUxuPKLK6/LkHf8v3j9MEGurooA841PVPF0GuXFnFJe/aHW6ligEMXlNHHLD5flEjJPls2QT1PbipprjxnNNc3kVteRRHzRHmKMSpD9ojxtU/x+VvIB/HmvQCqlw5UFgCAcciloA4bwxD4it/GV3JPHd/2LdOHjkkVRM8ggjGZRgbV+VgNuPm68YqpdHxlbC9jhm1iQ/bbto2WOJ+uDbKuVx5WM7u4OORXolFAHn2o3vjzbeW1vbXK3KC6ZJUijMRzEphCk9cPu6+nPatjxYPEFrYWMemXF/MAJPtE0McbTs+393kEbdpbg4HTHTk11NFAHBaV4c1OfRPFTaojjU9Sk3I3y4DLCm3YwGdokBwCeMfniWOj+MYpRfLZSx3E8D6u4LK3lXsn7togCcFljPHbK16xRQB55LD4w1CzvbeaS/8AsRsL3yFeONZZ2O0QrLx8rEF+BjjGcGqV6njqXQRYXUeoRTeRKhFisewy/J5ahj8wj2Z5yDuDZPQV6hRQB5tqmteMdPutV1OW3uINPtSJIreUxsZisu0xIdo+/GcjBbnAznIrufDxvRpUEWpSPLeoi/aJCgUM5AJ244IGcfhV6SOOQL5kavtYMNwzgjofrTqACiiigAooooAKKKKACiiigAooooAK+I/2m/8AkuGv/S3/APSeOvtyviP9pv8A5Lhr/wBLf/0njpoGebUUUUySben95fzo3p/eX86hxRilYdz2n9kFlPxZnwwP/Epn7/8ATSKvryvj/wDY9/5K3P8A9gmf/wBGRV9gUhhRRRQAUUUUAFFFFABRRRQAUUUUAFFFFABRRRQAUUUUAFFFFABRRRQAUUUUAFFFFABRRRQAUUUUAFFFFABRRRQAUUUUAFfEf7Tf/JcNf+lv/wCk8dfblfEf7Tf/ACXDX/pb/wDpPHTQM82ooopkkvl/7VHl/wC1T6Kko9g/ZATb8Wpzn/mEz/8AoyKvr2vkT9kL/krM/wD2CZ//AEZFX13QAUUUUAFFFFABRRRQAUUUUAFeb/GzxnrPhT+y49HMCNdea0jSR7+F24A/76r0ivFP2nP+PjQP9y4/nHXoZVThUxUYzV1r+TPNzerOlg5yg7PT80cz/wALf8bf8/Vl/wCAoo/4W/42/wCfqy/8BRXH+HtP/tbXrDS/O8n7XcJD5m3dt3HGcd6tWXhvVNR1u+0vS4RcvZu4kdnWNQqtt3EscDP1r6yWEwcW1KCXXY+NjjMdJJxnJ303Om/4W/42/wCfqy/8BRR/wt/xt/z9WX/gKKw5/BevW2mX2oXcNvbRWM3kzrJcIHDYz8oz83HTHXtmlvfCN95N3qGlzQ3+k27FVvDIkQlKqC21WbJxntmpVDAP7MfwLeIzFfal97Nv/hb/AI2/5+rL/wABRR/wt/xt/wA/Vl/4Cisbwt4WXV9JuNWu76W1tIp1t41gtWuJppSM7VQEduetJB4L1y+ubtdJs5rm3t5jCsk4Fu8jYzgI5zuxztGTSdDAptOKVvL9dhrEZg0pKcnfbX9Nza/4W/42/wCfqy/8BRW14G+KXirUvF2mabfSWcttdTrFIFgCnB7gg1wGv6EdJ0nRr5rkyNqULyNGY9piKvtK5zz+lWPhp/yUHQf+v2P+dKrg8LKjKUYLZ9Ow6WNxka8Izm91172Pq6iiivhz78KKKKACisqbXLeO2mult7iS3iYqZVUbWIbaQMnPXvjHBqw+raajSq15EDFnfk9OcH68kDjvQBdoqp/aVj5kcf2lA8mNqnIJycD6ZI71boAKKKKACiiigAooooAKKKKACviP9pv/AJLhr/0t/wD0njr7cr4j/ab/AOS4a/8AS3/9J46aBnm1FFFMksUUUVJR7F+yF/yVmf8A7BM//oyKvruvkT9kL/krM/8A2CZ//RkVfXdABRRRQAUUUUAFFFFABRRRQAV4p+05/wAfGgf7lx/OOva68m/aE8Pa9rR0abRdLm1AQecsoiIyu7Zjg9vlNejlM4wxcZSdlr+TPMzmnKpg5xirvT80eK6DqDaTrdlqiRCVrSdJghOAxU5xmun03x1Dper3l9pmhm1W/R1u0W/k3OzNuDK4AKEHPT1rJ/4Qfx1/0Keof+O/40f8IP46/wChT1D/AMd/xr6ypUwlX4pL7/8AgnxtKnjKS9yL77f8Au6h4ya/0zVtPvNN8+O/nW4iaS7dngdU2g7jy/HrTNB8XNpPhi80RdNS4F0rqzyzsUG4fe8v7u4diMGqv/CD+Ov+hT1D/wAd/wAaP+EH8df9CnqH/jv+NTzYPl5eZW33/wCCVy43m5uV3227/Im8LeKm0bTptNuNPS/s5J0uFXz2heOVeAysvPTgitmP4kzG/mvLnQ7W4f7eb+1BmZfs8xQLnj7wwBwcVgf8IP46/wChT1D/AMd/xo/4Qfx1/wBCnqH/AI7/AI0p/UptylJXfn/wRw+vQioxi7Ly/wCAVdb1iTVLWxhkjZTarICTIWDF3LkgY+Xknjmr3w0/5KDoP/X7H/Oo/wDhB/HX/Qp6h/47/jXQfDrwZ4xt/HOj3V54cu7W2guVklllKhVUdaqticOqMoxktn1FRw2JlXhKUHuuh9JUUUV8GfoYUUUUAc22k6p/Z02nL9mFo7FlUyksmW3Yzt5Gc9u9RtoV8SVaK0kiXzPKjkkLBfMYM2fl+bpx0xXUUUAcxZaDeQ3UM0kdtOVCK7TSGQkKxIK5XgjOO/QfWunoooAKKKKACiiigAooooAKKKKACviP9pv/AJLhr/0t/wD0njr7cr4j/ab/AOS4a/8AS3/9J46aBnm1FFFMksUUUVJR7F+yF/yVmf8A7BM//oyKvruvib9nnxXpPg/4jpqetytBZT2kls0wUsIyxVgSBzj5cfjX0/8A8Lg+Gf8A0OOm/m3+FAHdUVwv/C3/AIZ/9Dhpv5t/hR/wt/4Z/wDQ4ab+bf4UAd1RXC/8Lf8Ahn/0OGm/m3+FH/C3/hn/ANDhpv5t/hQB3VFcL/wt/wCGf/Q4ab+bf4Uf8Lf+Gf8A0OGm/m3+FAHdUVwv/C3/AIZ/9Dhpv5t/hR/wt/4Z/wDQ4ab+bf4UAd1RXC/8Lf8Ahn/0OGm/m3+FH/C3/hn/ANDhpv5t/hQB3VFcL/wt/wCGf/Q4ab+bf4Uf8Lf+Gf8A0OGm/m3+FAHdUVwv/C3/AIZ/9Dhpv5t/hR/wt/4Z/wDQ4ab+bf4UAd1RXC/8Lf8Ahn/0OGm/m3+FJ/wuL4Zf9Dlpv5t/hQB3dFcJ/wALi+GX/Q5ab+bf4Uf8Li+GX/Q5ab+bf4UAd3RXCf8AC4vhl/0OWm/m3+FH/C4vhl/0OWm/m3+FAHd0Vwn/AAuL4Zf9Dlpv5t/hR/wuL4Zf9Dlpv5t/hQB3dFcJ/wALi+GX/Q5ab+bf4Uf8Li+GX/Q5ab+bf4UAd3RXCf8AC4vhl/0OWm/m3+FH/C4vhl/0OWm/m3+FAHd0Vwn/AAuL4Zf9Dlpv5t/hR/wuL4Zf9Dlpv5t/hQB3dFcJ/wALi+GX/Q5ab+bf4Uf8Li+GX/Q5ab+bf4UAd3RXCf8AC4vhl/0OWm/m3+FH/C4vhl/0OWm/m3+FAHd0Vwn/AAuL4Zf9Dlpv5t/hR/wuL4Zf9Dlpv5t/hQB3dfEf7Tf/ACXDX/pb/wDpPHX1AfjF8MQCf+Ey07j0LH+lfI3xn8RWHiz4m6zr2llzZXDxrCzqVLqkapuweRnbmmhM4+iiimIsUUUVJQU0UUUALRRRQAUUUUAFFFFABRRRQAUUUUAFFFFABRRRQAVXoopoAooopgFFFFABRRRQAUUUUAFFFFABRRRQAUUUUAFFFFABRRRQAUo6UUUCYUUUUCP/2Q=="/>
          <p:cNvSpPr>
            <a:spLocks noChangeAspect="1" noChangeArrowheads="1"/>
          </p:cNvSpPr>
          <p:nvPr/>
        </p:nvSpPr>
        <p:spPr bwMode="auto">
          <a:xfrm>
            <a:off x="212724" y="-144463"/>
            <a:ext cx="2879265" cy="2879274"/>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12"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83656" y="1047727"/>
            <a:ext cx="3944604" cy="4762545"/>
          </a:xfrm>
          <a:prstGeom prst="rect">
            <a:avLst/>
          </a:prstGeom>
          <a:noFill/>
          <a:extLst>
            <a:ext uri="{909E8E84-426E-40DD-AFC4-6F175D3DCCD1}">
              <a14:hiddenFill xmlns:a14="http://schemas.microsoft.com/office/drawing/2010/main">
                <a:solidFill>
                  <a:srgbClr val="FFFFFF"/>
                </a:solidFill>
              </a14:hiddenFill>
            </a:ext>
          </a:extLst>
        </p:spPr>
      </p:pic>
      <p:sp>
        <p:nvSpPr>
          <p:cNvPr id="13" name="Line 9"/>
          <p:cNvSpPr>
            <a:spLocks noChangeShapeType="1"/>
          </p:cNvSpPr>
          <p:nvPr/>
        </p:nvSpPr>
        <p:spPr bwMode="auto">
          <a:xfrm>
            <a:off x="1808018" y="936734"/>
            <a:ext cx="7924800" cy="0"/>
          </a:xfrm>
          <a:prstGeom prst="line">
            <a:avLst/>
          </a:prstGeom>
          <a:noFill/>
          <a:ln w="50800">
            <a:solidFill>
              <a:srgbClr val="FFDE3B"/>
            </a:solidFill>
            <a:round/>
            <a:headEnd/>
            <a:tailEnd/>
          </a:ln>
        </p:spPr>
        <p:txBody>
          <a:bodyPr/>
          <a:lstStyle/>
          <a:p>
            <a:endParaRPr lang="en-US" dirty="0">
              <a:solidFill>
                <a:srgbClr val="FFFF00"/>
              </a:solidFill>
            </a:endParaRPr>
          </a:p>
        </p:txBody>
      </p:sp>
    </p:spTree>
    <p:extLst>
      <p:ext uri="{BB962C8B-B14F-4D97-AF65-F5344CB8AC3E}">
        <p14:creationId xmlns:p14="http://schemas.microsoft.com/office/powerpoint/2010/main" val="4316078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1686016" y="1837189"/>
            <a:ext cx="8538640" cy="4370519"/>
          </a:xfrm>
          <a:prstGeom prst="rect">
            <a:avLst/>
          </a:prstGeom>
        </p:spPr>
      </p:pic>
      <p:sp>
        <p:nvSpPr>
          <p:cNvPr id="3" name="Rectangle 2"/>
          <p:cNvSpPr/>
          <p:nvPr/>
        </p:nvSpPr>
        <p:spPr>
          <a:xfrm>
            <a:off x="3267060" y="-202291"/>
            <a:ext cx="5376552" cy="1446550"/>
          </a:xfrm>
          <a:prstGeom prst="rect">
            <a:avLst/>
          </a:prstGeom>
          <a:noFill/>
          <a:ln>
            <a:noFill/>
          </a:ln>
          <a:effectLst>
            <a:outerShdw blurRad="50800" dist="12700" dir="8100000" algn="ctr" rotWithShape="0">
              <a:srgbClr val="FFFFFF">
                <a:alpha val="75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fontAlgn="base">
              <a:spcBef>
                <a:spcPct val="0"/>
              </a:spcBef>
              <a:spcAft>
                <a:spcPct val="0"/>
              </a:spcAft>
            </a:pPr>
            <a:r>
              <a:rPr lang="en-US" sz="4400" dirty="0" err="1">
                <a:solidFill>
                  <a:schemeClr val="accent5"/>
                </a:solidFill>
                <a:latin typeface="Calibri" panose="020F0502020204030204" pitchFamily="34" charset="0"/>
                <a:ea typeface="+mj-ea"/>
                <a:cs typeface="+mj-cs"/>
              </a:rPr>
              <a:t>WalkMe</a:t>
            </a:r>
            <a:r>
              <a:rPr lang="en-US" sz="4400" dirty="0">
                <a:solidFill>
                  <a:schemeClr val="accent5"/>
                </a:solidFill>
                <a:latin typeface="Calibri" panose="020F0502020204030204" pitchFamily="34" charset="0"/>
                <a:ea typeface="+mj-ea"/>
                <a:cs typeface="+mj-cs"/>
              </a:rPr>
              <a:t> for Workday</a:t>
            </a:r>
          </a:p>
        </p:txBody>
      </p:sp>
      <p:sp>
        <p:nvSpPr>
          <p:cNvPr id="5" name="TextBox 4"/>
          <p:cNvSpPr txBox="1"/>
          <p:nvPr/>
        </p:nvSpPr>
        <p:spPr>
          <a:xfrm>
            <a:off x="1567543" y="967349"/>
            <a:ext cx="8657113" cy="646331"/>
          </a:xfrm>
          <a:prstGeom prst="rect">
            <a:avLst/>
          </a:prstGeom>
          <a:noFill/>
        </p:spPr>
        <p:txBody>
          <a:bodyPr wrap="square" rtlCol="0">
            <a:spAutoFit/>
          </a:bodyPr>
          <a:lstStyle/>
          <a:p>
            <a:r>
              <a:rPr lang="en-US" dirty="0" smtClean="0"/>
              <a:t>If you do not see the Need Help box you can search for the Software Center on your computer.  Then search for </a:t>
            </a:r>
            <a:r>
              <a:rPr lang="en-US" dirty="0" err="1" smtClean="0"/>
              <a:t>Walkme</a:t>
            </a:r>
            <a:r>
              <a:rPr lang="en-US" dirty="0" smtClean="0"/>
              <a:t> and download the browser plugin.</a:t>
            </a:r>
            <a:endParaRPr lang="en-US" dirty="0"/>
          </a:p>
        </p:txBody>
      </p:sp>
      <p:sp>
        <p:nvSpPr>
          <p:cNvPr id="6" name="Line 9"/>
          <p:cNvSpPr>
            <a:spLocks noChangeShapeType="1"/>
          </p:cNvSpPr>
          <p:nvPr/>
        </p:nvSpPr>
        <p:spPr bwMode="auto">
          <a:xfrm>
            <a:off x="1686016" y="863838"/>
            <a:ext cx="7924800" cy="0"/>
          </a:xfrm>
          <a:prstGeom prst="line">
            <a:avLst/>
          </a:prstGeom>
          <a:noFill/>
          <a:ln w="50800">
            <a:solidFill>
              <a:srgbClr val="FFDE3B"/>
            </a:solidFill>
            <a:round/>
            <a:headEnd/>
            <a:tailEnd/>
          </a:ln>
        </p:spPr>
        <p:txBody>
          <a:bodyPr/>
          <a:lstStyle/>
          <a:p>
            <a:endParaRPr lang="en-US" dirty="0">
              <a:solidFill>
                <a:srgbClr val="FFFF00"/>
              </a:solidFill>
            </a:endParaRPr>
          </a:p>
        </p:txBody>
      </p:sp>
    </p:spTree>
    <p:extLst>
      <p:ext uri="{BB962C8B-B14F-4D97-AF65-F5344CB8AC3E}">
        <p14:creationId xmlns:p14="http://schemas.microsoft.com/office/powerpoint/2010/main" val="400843094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267060" y="-202291"/>
            <a:ext cx="5376552" cy="1446550"/>
          </a:xfrm>
          <a:prstGeom prst="rect">
            <a:avLst/>
          </a:prstGeom>
          <a:noFill/>
          <a:ln>
            <a:noFill/>
          </a:ln>
          <a:effectLst>
            <a:outerShdw blurRad="50800" dist="12700" dir="8100000" algn="ctr" rotWithShape="0">
              <a:srgbClr val="FFFFFF">
                <a:alpha val="75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fontAlgn="base">
              <a:spcBef>
                <a:spcPct val="0"/>
              </a:spcBef>
              <a:spcAft>
                <a:spcPct val="0"/>
              </a:spcAft>
            </a:pPr>
            <a:r>
              <a:rPr lang="en-US" sz="4400" dirty="0" err="1">
                <a:solidFill>
                  <a:schemeClr val="accent5"/>
                </a:solidFill>
                <a:latin typeface="Calibri" panose="020F0502020204030204" pitchFamily="34" charset="0"/>
                <a:ea typeface="+mj-ea"/>
                <a:cs typeface="+mj-cs"/>
              </a:rPr>
              <a:t>WalkMe</a:t>
            </a:r>
            <a:r>
              <a:rPr lang="en-US" sz="4400" dirty="0">
                <a:solidFill>
                  <a:schemeClr val="accent5"/>
                </a:solidFill>
                <a:latin typeface="Calibri" panose="020F0502020204030204" pitchFamily="34" charset="0"/>
                <a:ea typeface="+mj-ea"/>
                <a:cs typeface="+mj-cs"/>
              </a:rPr>
              <a:t> for Workday</a:t>
            </a:r>
          </a:p>
        </p:txBody>
      </p:sp>
      <p:sp>
        <p:nvSpPr>
          <p:cNvPr id="5" name="TextBox 4"/>
          <p:cNvSpPr txBox="1"/>
          <p:nvPr/>
        </p:nvSpPr>
        <p:spPr>
          <a:xfrm>
            <a:off x="1567543" y="967349"/>
            <a:ext cx="8918369" cy="4031873"/>
          </a:xfrm>
          <a:prstGeom prst="rect">
            <a:avLst/>
          </a:prstGeom>
          <a:noFill/>
        </p:spPr>
        <p:txBody>
          <a:bodyPr wrap="square" rtlCol="0">
            <a:spAutoFit/>
          </a:bodyPr>
          <a:lstStyle/>
          <a:p>
            <a:r>
              <a:rPr lang="en-US" sz="3200" dirty="0"/>
              <a:t>If you have any questions on manually installing this plugin please contact </a:t>
            </a:r>
            <a:r>
              <a:rPr lang="en-US" sz="3200" dirty="0" err="1"/>
              <a:t>UnivITHelp</a:t>
            </a:r>
            <a:r>
              <a:rPr lang="en-US" sz="3200" dirty="0"/>
              <a:t> </a:t>
            </a:r>
            <a:r>
              <a:rPr lang="en-US" sz="3200" dirty="0">
                <a:hlinkClick r:id="rId2"/>
              </a:rPr>
              <a:t>UnivITHelp@rochester.edu</a:t>
            </a:r>
            <a:r>
              <a:rPr lang="en-US" sz="3200" dirty="0"/>
              <a:t>. </a:t>
            </a:r>
            <a:endParaRPr lang="en-US" sz="3200" dirty="0" smtClean="0"/>
          </a:p>
          <a:p>
            <a:endParaRPr lang="en-US" sz="3200" dirty="0" smtClean="0"/>
          </a:p>
          <a:p>
            <a:r>
              <a:rPr lang="en-US" sz="3200" dirty="0" smtClean="0"/>
              <a:t>Direct </a:t>
            </a:r>
            <a:r>
              <a:rPr lang="en-US" sz="3200" dirty="0"/>
              <a:t>questions regarding </a:t>
            </a:r>
            <a:r>
              <a:rPr lang="en-US" sz="3200" dirty="0" smtClean="0"/>
              <a:t>the use of </a:t>
            </a:r>
            <a:r>
              <a:rPr lang="en-US" sz="3200" dirty="0" err="1" smtClean="0"/>
              <a:t>Walkme</a:t>
            </a:r>
            <a:r>
              <a:rPr lang="en-US" sz="3200" dirty="0" smtClean="0"/>
              <a:t> once it is installed should be directed to </a:t>
            </a:r>
            <a:r>
              <a:rPr lang="en-US" sz="3200" dirty="0">
                <a:hlinkClick r:id="rId3"/>
              </a:rPr>
              <a:t>service.rochester.edu/procurement</a:t>
            </a:r>
            <a:r>
              <a:rPr lang="en-US" sz="3200" dirty="0"/>
              <a:t>, or </a:t>
            </a:r>
            <a:r>
              <a:rPr lang="en-US" sz="3200" dirty="0" smtClean="0"/>
              <a:t>call</a:t>
            </a:r>
          </a:p>
          <a:p>
            <a:r>
              <a:rPr lang="en-US" sz="3200" dirty="0" smtClean="0"/>
              <a:t>585-275-2012</a:t>
            </a:r>
            <a:r>
              <a:rPr lang="en-US" sz="3200" dirty="0"/>
              <a:t>.</a:t>
            </a:r>
          </a:p>
        </p:txBody>
      </p:sp>
      <p:sp>
        <p:nvSpPr>
          <p:cNvPr id="6" name="Line 9"/>
          <p:cNvSpPr>
            <a:spLocks noChangeShapeType="1"/>
          </p:cNvSpPr>
          <p:nvPr/>
        </p:nvSpPr>
        <p:spPr bwMode="auto">
          <a:xfrm>
            <a:off x="1686016" y="863838"/>
            <a:ext cx="7924800" cy="0"/>
          </a:xfrm>
          <a:prstGeom prst="line">
            <a:avLst/>
          </a:prstGeom>
          <a:noFill/>
          <a:ln w="50800">
            <a:solidFill>
              <a:srgbClr val="FFDE3B"/>
            </a:solidFill>
            <a:round/>
            <a:headEnd/>
            <a:tailEnd/>
          </a:ln>
        </p:spPr>
        <p:txBody>
          <a:bodyPr/>
          <a:lstStyle/>
          <a:p>
            <a:endParaRPr lang="en-US" dirty="0">
              <a:solidFill>
                <a:srgbClr val="FFFF00"/>
              </a:solidFill>
            </a:endParaRPr>
          </a:p>
        </p:txBody>
      </p:sp>
    </p:spTree>
    <p:extLst>
      <p:ext uri="{BB962C8B-B14F-4D97-AF65-F5344CB8AC3E}">
        <p14:creationId xmlns:p14="http://schemas.microsoft.com/office/powerpoint/2010/main" val="411342162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49</TotalTime>
  <Words>224</Words>
  <Application>Microsoft Office PowerPoint</Application>
  <PresentationFormat>Widescreen</PresentationFormat>
  <Paragraphs>24</Paragraphs>
  <Slides>4</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Calibri Light</vt:lpstr>
      <vt:lpstr>Times New Roman</vt:lpstr>
      <vt:lpstr>Office Theme</vt:lpstr>
      <vt:lpstr>PowerPoint Presentation</vt:lpstr>
      <vt:lpstr>PowerPoint Presentation</vt:lpstr>
      <vt:lpstr>PowerPoint Presentation</vt:lpstr>
      <vt:lpstr>PowerPoint Presentation</vt:lpstr>
    </vt:vector>
  </TitlesOfParts>
  <Company>URMC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Brock, Jill</dc:creator>
  <cp:lastModifiedBy>Flotteron, Debbie</cp:lastModifiedBy>
  <cp:revision>7</cp:revision>
  <dcterms:created xsi:type="dcterms:W3CDTF">2019-04-15T16:54:03Z</dcterms:created>
  <dcterms:modified xsi:type="dcterms:W3CDTF">2019-07-17T15:35:32Z</dcterms:modified>
</cp:coreProperties>
</file>