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9" r:id="rId3"/>
    <p:sldId id="261" r:id="rId4"/>
    <p:sldId id="258" r:id="rId5"/>
  </p:sldIdLst>
  <p:sldSz cx="9601200" cy="7315200"/>
  <p:notesSz cx="9601200" cy="7315200"/>
  <p:defaultTextStyle>
    <a:defPPr>
      <a:defRPr lang="en-US"/>
    </a:defPPr>
    <a:lvl1pPr algn="l" rtl="0" fontAlgn="base">
      <a:spcBef>
        <a:spcPct val="0"/>
      </a:spcBef>
      <a:spcAft>
        <a:spcPct val="0"/>
      </a:spcAft>
      <a:defRPr sz="1900" kern="1200">
        <a:solidFill>
          <a:schemeClr val="tx1"/>
        </a:solidFill>
        <a:latin typeface="Arial" charset="0"/>
        <a:ea typeface="+mn-ea"/>
        <a:cs typeface="+mn-cs"/>
      </a:defRPr>
    </a:lvl1pPr>
    <a:lvl2pPr marL="457200" algn="l" rtl="0" fontAlgn="base">
      <a:spcBef>
        <a:spcPct val="0"/>
      </a:spcBef>
      <a:spcAft>
        <a:spcPct val="0"/>
      </a:spcAft>
      <a:defRPr sz="1900" kern="1200">
        <a:solidFill>
          <a:schemeClr val="tx1"/>
        </a:solidFill>
        <a:latin typeface="Arial" charset="0"/>
        <a:ea typeface="+mn-ea"/>
        <a:cs typeface="+mn-cs"/>
      </a:defRPr>
    </a:lvl2pPr>
    <a:lvl3pPr marL="914400" algn="l" rtl="0" fontAlgn="base">
      <a:spcBef>
        <a:spcPct val="0"/>
      </a:spcBef>
      <a:spcAft>
        <a:spcPct val="0"/>
      </a:spcAft>
      <a:defRPr sz="1900" kern="1200">
        <a:solidFill>
          <a:schemeClr val="tx1"/>
        </a:solidFill>
        <a:latin typeface="Arial" charset="0"/>
        <a:ea typeface="+mn-ea"/>
        <a:cs typeface="+mn-cs"/>
      </a:defRPr>
    </a:lvl3pPr>
    <a:lvl4pPr marL="1371600" algn="l" rtl="0" fontAlgn="base">
      <a:spcBef>
        <a:spcPct val="0"/>
      </a:spcBef>
      <a:spcAft>
        <a:spcPct val="0"/>
      </a:spcAft>
      <a:defRPr sz="1900" kern="1200">
        <a:solidFill>
          <a:schemeClr val="tx1"/>
        </a:solidFill>
        <a:latin typeface="Arial" charset="0"/>
        <a:ea typeface="+mn-ea"/>
        <a:cs typeface="+mn-cs"/>
      </a:defRPr>
    </a:lvl4pPr>
    <a:lvl5pPr marL="1828800" algn="l" rtl="0" fontAlgn="base">
      <a:spcBef>
        <a:spcPct val="0"/>
      </a:spcBef>
      <a:spcAft>
        <a:spcPct val="0"/>
      </a:spcAft>
      <a:defRPr sz="1900" kern="1200">
        <a:solidFill>
          <a:schemeClr val="tx1"/>
        </a:solidFill>
        <a:latin typeface="Arial" charset="0"/>
        <a:ea typeface="+mn-ea"/>
        <a:cs typeface="+mn-cs"/>
      </a:defRPr>
    </a:lvl5pPr>
    <a:lvl6pPr marL="2286000" algn="l" defTabSz="914400" rtl="0" eaLnBrk="1" latinLnBrk="0" hangingPunct="1">
      <a:defRPr sz="1900" kern="1200">
        <a:solidFill>
          <a:schemeClr val="tx1"/>
        </a:solidFill>
        <a:latin typeface="Arial" charset="0"/>
        <a:ea typeface="+mn-ea"/>
        <a:cs typeface="+mn-cs"/>
      </a:defRPr>
    </a:lvl6pPr>
    <a:lvl7pPr marL="2743200" algn="l" defTabSz="914400" rtl="0" eaLnBrk="1" latinLnBrk="0" hangingPunct="1">
      <a:defRPr sz="1900" kern="1200">
        <a:solidFill>
          <a:schemeClr val="tx1"/>
        </a:solidFill>
        <a:latin typeface="Arial" charset="0"/>
        <a:ea typeface="+mn-ea"/>
        <a:cs typeface="+mn-cs"/>
      </a:defRPr>
    </a:lvl7pPr>
    <a:lvl8pPr marL="3200400" algn="l" defTabSz="914400" rtl="0" eaLnBrk="1" latinLnBrk="0" hangingPunct="1">
      <a:defRPr sz="1900" kern="1200">
        <a:solidFill>
          <a:schemeClr val="tx1"/>
        </a:solidFill>
        <a:latin typeface="Arial" charset="0"/>
        <a:ea typeface="+mn-ea"/>
        <a:cs typeface="+mn-cs"/>
      </a:defRPr>
    </a:lvl8pPr>
    <a:lvl9pPr marL="3657600" algn="l" defTabSz="914400" rtl="0" eaLnBrk="1" latinLnBrk="0" hangingPunct="1">
      <a:defRPr sz="19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305">
          <p15:clr>
            <a:srgbClr val="A4A3A4"/>
          </p15:clr>
        </p15:guide>
        <p15:guide id="2" pos="30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etta, Thomas" initials="CT" lastIdx="4" clrIdx="0">
    <p:extLst>
      <p:ext uri="{19B8F6BF-5375-455C-9EA6-DF929625EA0E}">
        <p15:presenceInfo xmlns:p15="http://schemas.microsoft.com/office/powerpoint/2012/main" userId="S-1-5-21-1409082233-776561741-725345543-2578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83C3"/>
    <a:srgbClr val="E5E8EA"/>
    <a:srgbClr val="55606C"/>
    <a:srgbClr val="1D4871"/>
    <a:srgbClr val="C9CFD5"/>
    <a:srgbClr val="FF0000"/>
    <a:srgbClr val="FFA814"/>
    <a:srgbClr val="194B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50000" autoAdjust="0"/>
  </p:normalViewPr>
  <p:slideViewPr>
    <p:cSldViewPr>
      <p:cViewPr>
        <p:scale>
          <a:sx n="125" d="100"/>
          <a:sy n="125" d="100"/>
        </p:scale>
        <p:origin x="1018" y="-278"/>
      </p:cViewPr>
      <p:guideLst>
        <p:guide orient="horz" pos="2305"/>
        <p:guide pos="3024"/>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4160838" cy="366713"/>
          </a:xfrm>
          <a:prstGeom prst="rect">
            <a:avLst/>
          </a:prstGeom>
          <a:noFill/>
          <a:ln w="9525">
            <a:noFill/>
            <a:miter lim="800000"/>
            <a:headEnd/>
            <a:tailEnd/>
          </a:ln>
          <a:effectLst/>
        </p:spPr>
        <p:txBody>
          <a:bodyPr vert="horz" wrap="square" lIns="96639" tIns="48320" rIns="96639" bIns="48320" numCol="1" anchor="t" anchorCtr="0" compatLnSpc="1">
            <a:prstTxWarp prst="textNoShape">
              <a:avLst/>
            </a:prstTxWarp>
          </a:bodyPr>
          <a:lstStyle>
            <a:lvl1pPr defTabSz="966479">
              <a:defRPr sz="1200"/>
            </a:lvl1pPr>
          </a:lstStyle>
          <a:p>
            <a:pPr>
              <a:defRPr/>
            </a:pPr>
            <a:endParaRPr lang="en-US"/>
          </a:p>
        </p:txBody>
      </p:sp>
      <p:sp>
        <p:nvSpPr>
          <p:cNvPr id="3075" name="Rectangle 3"/>
          <p:cNvSpPr>
            <a:spLocks noGrp="1" noChangeArrowheads="1"/>
          </p:cNvSpPr>
          <p:nvPr>
            <p:ph type="dt" idx="1"/>
          </p:nvPr>
        </p:nvSpPr>
        <p:spPr bwMode="auto">
          <a:xfrm>
            <a:off x="5438775" y="1"/>
            <a:ext cx="4160838" cy="366713"/>
          </a:xfrm>
          <a:prstGeom prst="rect">
            <a:avLst/>
          </a:prstGeom>
          <a:noFill/>
          <a:ln w="9525">
            <a:noFill/>
            <a:miter lim="800000"/>
            <a:headEnd/>
            <a:tailEnd/>
          </a:ln>
          <a:effectLst/>
        </p:spPr>
        <p:txBody>
          <a:bodyPr vert="horz" wrap="square" lIns="96639" tIns="48320" rIns="96639" bIns="48320" numCol="1" anchor="t" anchorCtr="0" compatLnSpc="1">
            <a:prstTxWarp prst="textNoShape">
              <a:avLst/>
            </a:prstTxWarp>
          </a:bodyPr>
          <a:lstStyle>
            <a:lvl1pPr algn="r" defTabSz="966479">
              <a:defRPr sz="1200"/>
            </a:lvl1pPr>
          </a:lstStyle>
          <a:p>
            <a:pPr>
              <a:defRPr/>
            </a:pPr>
            <a:endParaRPr lang="en-US"/>
          </a:p>
        </p:txBody>
      </p:sp>
      <p:sp>
        <p:nvSpPr>
          <p:cNvPr id="4100" name="Rectangle 4"/>
          <p:cNvSpPr>
            <a:spLocks noGrp="1" noRot="1" noChangeAspect="1" noChangeArrowheads="1" noTextEdit="1"/>
          </p:cNvSpPr>
          <p:nvPr>
            <p:ph type="sldImg" idx="2"/>
          </p:nvPr>
        </p:nvSpPr>
        <p:spPr bwMode="auto">
          <a:xfrm>
            <a:off x="3000375" y="547688"/>
            <a:ext cx="3600450" cy="27432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60439" y="3475039"/>
            <a:ext cx="7680325" cy="3292475"/>
          </a:xfrm>
          <a:prstGeom prst="rect">
            <a:avLst/>
          </a:prstGeom>
          <a:noFill/>
          <a:ln w="9525">
            <a:noFill/>
            <a:miter lim="800000"/>
            <a:headEnd/>
            <a:tailEnd/>
          </a:ln>
          <a:effectLst/>
        </p:spPr>
        <p:txBody>
          <a:bodyPr vert="horz" wrap="square" lIns="96639" tIns="48320" rIns="96639" bIns="483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6946901"/>
            <a:ext cx="4160838" cy="366713"/>
          </a:xfrm>
          <a:prstGeom prst="rect">
            <a:avLst/>
          </a:prstGeom>
          <a:noFill/>
          <a:ln w="9525">
            <a:noFill/>
            <a:miter lim="800000"/>
            <a:headEnd/>
            <a:tailEnd/>
          </a:ln>
          <a:effectLst/>
        </p:spPr>
        <p:txBody>
          <a:bodyPr vert="horz" wrap="square" lIns="96639" tIns="48320" rIns="96639" bIns="48320" numCol="1" anchor="b" anchorCtr="0" compatLnSpc="1">
            <a:prstTxWarp prst="textNoShape">
              <a:avLst/>
            </a:prstTxWarp>
          </a:bodyPr>
          <a:lstStyle>
            <a:lvl1pPr defTabSz="966479">
              <a:defRPr sz="1200"/>
            </a:lvl1pPr>
          </a:lstStyle>
          <a:p>
            <a:pPr>
              <a:defRPr/>
            </a:pPr>
            <a:endParaRPr lang="en-US"/>
          </a:p>
        </p:txBody>
      </p:sp>
      <p:sp>
        <p:nvSpPr>
          <p:cNvPr id="3079" name="Rectangle 7"/>
          <p:cNvSpPr>
            <a:spLocks noGrp="1" noChangeArrowheads="1"/>
          </p:cNvSpPr>
          <p:nvPr>
            <p:ph type="sldNum" sz="quarter" idx="5"/>
          </p:nvPr>
        </p:nvSpPr>
        <p:spPr bwMode="auto">
          <a:xfrm>
            <a:off x="5438775" y="6946901"/>
            <a:ext cx="4160838" cy="366713"/>
          </a:xfrm>
          <a:prstGeom prst="rect">
            <a:avLst/>
          </a:prstGeom>
          <a:noFill/>
          <a:ln w="9525">
            <a:noFill/>
            <a:miter lim="800000"/>
            <a:headEnd/>
            <a:tailEnd/>
          </a:ln>
          <a:effectLst/>
        </p:spPr>
        <p:txBody>
          <a:bodyPr vert="horz" wrap="square" lIns="96639" tIns="48320" rIns="96639" bIns="48320" numCol="1" anchor="b" anchorCtr="0" compatLnSpc="1">
            <a:prstTxWarp prst="textNoShape">
              <a:avLst/>
            </a:prstTxWarp>
          </a:bodyPr>
          <a:lstStyle>
            <a:lvl1pPr algn="r" defTabSz="966479">
              <a:defRPr sz="1200"/>
            </a:lvl1pPr>
          </a:lstStyle>
          <a:p>
            <a:pPr>
              <a:defRPr/>
            </a:pPr>
            <a:fld id="{54862751-C306-433F-A75B-4ABF328E4518}" type="slidenum">
              <a:rPr lang="en-US"/>
              <a:pPr>
                <a:defRPr/>
              </a:pPr>
              <a:t>‹#›</a:t>
            </a:fld>
            <a:endParaRPr lang="en-US"/>
          </a:p>
        </p:txBody>
      </p:sp>
    </p:spTree>
    <p:extLst>
      <p:ext uri="{BB962C8B-B14F-4D97-AF65-F5344CB8AC3E}">
        <p14:creationId xmlns:p14="http://schemas.microsoft.com/office/powerpoint/2010/main" val="33539367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pPr defTabSz="965058"/>
            <a:fld id="{12152AA8-D48D-469D-9769-152145D4F5F3}" type="slidenum">
              <a:rPr lang="en-US" smtClean="0"/>
              <a:pPr defTabSz="965058"/>
              <a:t>1</a:t>
            </a:fld>
            <a:endParaRPr lang="en-US" dirty="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91355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pPr defTabSz="965058"/>
            <a:fld id="{12152AA8-D48D-469D-9769-152145D4F5F3}" type="slidenum">
              <a:rPr lang="en-US" smtClean="0"/>
              <a:pPr defTabSz="965058"/>
              <a:t>2</a:t>
            </a:fld>
            <a:endParaRPr lang="en-US" dirty="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11162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pPr defTabSz="965058"/>
            <a:fld id="{80020A3A-10D5-4F4C-A169-88320A906AE1}" type="slidenum">
              <a:rPr lang="en-US" smtClean="0"/>
              <a:pPr defTabSz="965058"/>
              <a:t>3</a:t>
            </a:fld>
            <a:endParaRPr lang="en-US" dirty="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35365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pPr defTabSz="965058"/>
            <a:fld id="{12152AA8-D48D-469D-9769-152145D4F5F3}" type="slidenum">
              <a:rPr lang="en-US" smtClean="0"/>
              <a:pPr defTabSz="965058"/>
              <a:t>4</a:t>
            </a:fld>
            <a:endParaRPr lang="en-US" dirty="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7994511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725" y="2271713"/>
            <a:ext cx="8159750" cy="1568450"/>
          </a:xfrm>
        </p:spPr>
        <p:txBody>
          <a:bodyPr/>
          <a:lstStyle/>
          <a:p>
            <a:r>
              <a:rPr lang="en-US"/>
              <a:t>Click to edit Master title style</a:t>
            </a:r>
          </a:p>
        </p:txBody>
      </p:sp>
      <p:sp>
        <p:nvSpPr>
          <p:cNvPr id="3" name="Subtitle 2"/>
          <p:cNvSpPr>
            <a:spLocks noGrp="1"/>
          </p:cNvSpPr>
          <p:nvPr>
            <p:ph type="subTitle" idx="1"/>
          </p:nvPr>
        </p:nvSpPr>
        <p:spPr>
          <a:xfrm>
            <a:off x="1439863" y="4144963"/>
            <a:ext cx="6721475" cy="18700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C6B725-8CE5-40D0-AD10-A473ABEC7780}" type="slidenum">
              <a:rPr lang="en-US"/>
              <a:pPr>
                <a:defRPr/>
              </a:pPr>
              <a:t>‹#›</a:t>
            </a:fld>
            <a:endParaRPr lang="en-US"/>
          </a:p>
        </p:txBody>
      </p:sp>
      <p:pic>
        <p:nvPicPr>
          <p:cNvPr id="7" name="image8.jpeg"/>
          <p:cNvPicPr/>
          <p:nvPr userDrawn="1"/>
        </p:nvPicPr>
        <p:blipFill rotWithShape="1">
          <a:blip r:embed="rId2" cstate="print"/>
          <a:srcRect t="1" b="88336"/>
          <a:stretch/>
        </p:blipFill>
        <p:spPr bwMode="auto">
          <a:xfrm>
            <a:off x="-76200" y="-53974"/>
            <a:ext cx="9753600" cy="892174"/>
          </a:xfrm>
          <a:prstGeom prst="rect">
            <a:avLst/>
          </a:prstGeom>
          <a:ln>
            <a:noFill/>
          </a:ln>
          <a:extLst>
            <a:ext uri="{53640926-AAD7-44D8-BBD7-CCE9431645EC}">
              <a14:shadowObscured xmlns:a14="http://schemas.microsoft.com/office/drawing/2010/main"/>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359875-28D5-4EE8-AF6B-8B4131F5930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1188" y="292100"/>
            <a:ext cx="2160587" cy="62436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9425" y="292100"/>
            <a:ext cx="6329363" cy="62436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27E8ED6-83D0-41B1-B2E9-7ED72AD34B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F8B7A54-007F-46EC-AFAC-F71C63DDAD1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825" y="4700588"/>
            <a:ext cx="8161338" cy="145256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58825" y="3100388"/>
            <a:ext cx="8161338" cy="1600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02F1D1-4EA8-4F6F-8501-070C122F5D2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9425" y="1706563"/>
            <a:ext cx="4244975" cy="4829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706563"/>
            <a:ext cx="4244975" cy="4829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CD11882-B2A6-4A24-9E5D-ED8280D7833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9425" y="293688"/>
            <a:ext cx="8642350" cy="1219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79425" y="1636713"/>
            <a:ext cx="4243388"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79425" y="2319338"/>
            <a:ext cx="4243388"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6800" y="1636713"/>
            <a:ext cx="4244975"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76800" y="2319338"/>
            <a:ext cx="4244975"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064456C-8AF0-462D-81AB-DC4B8E77BF6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B2E50D3-F239-478E-9A1E-0A3D733D5B0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B2D96EC-4031-422A-AE83-34176E4DFDF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425" y="290513"/>
            <a:ext cx="3159125" cy="12398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754438" y="290513"/>
            <a:ext cx="5367337" cy="62436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9425" y="1530350"/>
            <a:ext cx="3159125" cy="5003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581061D-2B55-4F46-98FB-B86165D110E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188" y="5121275"/>
            <a:ext cx="5761037" cy="6032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881188" y="654050"/>
            <a:ext cx="5761037" cy="4389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881188" y="5724525"/>
            <a:ext cx="5761037" cy="8588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F78D1DD-4228-4DD4-8F4D-075C279B892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79425" y="292100"/>
            <a:ext cx="8642350" cy="1220788"/>
          </a:xfrm>
          <a:prstGeom prst="rect">
            <a:avLst/>
          </a:prstGeom>
          <a:noFill/>
          <a:ln w="9525">
            <a:noFill/>
            <a:miter lim="800000"/>
            <a:headEnd/>
            <a:tailEnd/>
          </a:ln>
        </p:spPr>
        <p:txBody>
          <a:bodyPr vert="horz" wrap="square" lIns="95619" tIns="47809" rIns="95619" bIns="47809"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79425" y="1706563"/>
            <a:ext cx="8642350" cy="4829175"/>
          </a:xfrm>
          <a:prstGeom prst="rect">
            <a:avLst/>
          </a:prstGeom>
          <a:noFill/>
          <a:ln w="9525">
            <a:noFill/>
            <a:miter lim="800000"/>
            <a:headEnd/>
            <a:tailEnd/>
          </a:ln>
        </p:spPr>
        <p:txBody>
          <a:bodyPr vert="horz" wrap="square" lIns="95619" tIns="47809" rIns="95619" bIns="4780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79425" y="6662738"/>
            <a:ext cx="2241550" cy="508000"/>
          </a:xfrm>
          <a:prstGeom prst="rect">
            <a:avLst/>
          </a:prstGeom>
          <a:noFill/>
          <a:ln w="9525">
            <a:noFill/>
            <a:miter lim="800000"/>
            <a:headEnd/>
            <a:tailEnd/>
          </a:ln>
          <a:effectLst/>
        </p:spPr>
        <p:txBody>
          <a:bodyPr vert="horz" wrap="square" lIns="95619" tIns="47809" rIns="95619" bIns="47809" numCol="1" anchor="t" anchorCtr="0" compatLnSpc="1">
            <a:prstTxWarp prst="textNoShape">
              <a:avLst/>
            </a:prstTxWarp>
          </a:bodyPr>
          <a:lstStyle>
            <a:lvl1pPr>
              <a:defRPr sz="1500" smtClean="0"/>
            </a:lvl1pPr>
          </a:lstStyle>
          <a:p>
            <a:pPr>
              <a:defRPr/>
            </a:pPr>
            <a:endParaRPr lang="en-US"/>
          </a:p>
        </p:txBody>
      </p:sp>
      <p:sp>
        <p:nvSpPr>
          <p:cNvPr id="1029" name="Rectangle 5"/>
          <p:cNvSpPr>
            <a:spLocks noGrp="1" noChangeArrowheads="1"/>
          </p:cNvSpPr>
          <p:nvPr>
            <p:ph type="ftr" sz="quarter" idx="3"/>
          </p:nvPr>
        </p:nvSpPr>
        <p:spPr bwMode="auto">
          <a:xfrm>
            <a:off x="3279775" y="6662738"/>
            <a:ext cx="3041650" cy="508000"/>
          </a:xfrm>
          <a:prstGeom prst="rect">
            <a:avLst/>
          </a:prstGeom>
          <a:noFill/>
          <a:ln w="9525">
            <a:noFill/>
            <a:miter lim="800000"/>
            <a:headEnd/>
            <a:tailEnd/>
          </a:ln>
          <a:effectLst/>
        </p:spPr>
        <p:txBody>
          <a:bodyPr vert="horz" wrap="square" lIns="95619" tIns="47809" rIns="95619" bIns="47809" numCol="1" anchor="t" anchorCtr="0" compatLnSpc="1">
            <a:prstTxWarp prst="textNoShape">
              <a:avLst/>
            </a:prstTxWarp>
          </a:bodyPr>
          <a:lstStyle>
            <a:lvl1pPr algn="ctr">
              <a:defRPr sz="1500" smtClean="0"/>
            </a:lvl1pPr>
          </a:lstStyle>
          <a:p>
            <a:pPr>
              <a:defRPr/>
            </a:pPr>
            <a:endParaRPr lang="en-US"/>
          </a:p>
        </p:txBody>
      </p:sp>
      <p:sp>
        <p:nvSpPr>
          <p:cNvPr id="1030" name="Rectangle 6"/>
          <p:cNvSpPr>
            <a:spLocks noGrp="1" noChangeArrowheads="1"/>
          </p:cNvSpPr>
          <p:nvPr>
            <p:ph type="sldNum" sz="quarter" idx="4"/>
          </p:nvPr>
        </p:nvSpPr>
        <p:spPr bwMode="auto">
          <a:xfrm>
            <a:off x="6880225" y="6662738"/>
            <a:ext cx="2241550" cy="508000"/>
          </a:xfrm>
          <a:prstGeom prst="rect">
            <a:avLst/>
          </a:prstGeom>
          <a:noFill/>
          <a:ln w="9525">
            <a:noFill/>
            <a:miter lim="800000"/>
            <a:headEnd/>
            <a:tailEnd/>
          </a:ln>
          <a:effectLst/>
        </p:spPr>
        <p:txBody>
          <a:bodyPr vert="horz" wrap="square" lIns="95619" tIns="47809" rIns="95619" bIns="47809" numCol="1" anchor="t" anchorCtr="0" compatLnSpc="1">
            <a:prstTxWarp prst="textNoShape">
              <a:avLst/>
            </a:prstTxWarp>
          </a:bodyPr>
          <a:lstStyle>
            <a:lvl1pPr algn="r">
              <a:defRPr sz="1500" smtClean="0"/>
            </a:lvl1pPr>
          </a:lstStyle>
          <a:p>
            <a:pPr>
              <a:defRPr/>
            </a:pPr>
            <a:fld id="{578EB821-3B0F-4C4B-A40B-BAD44D40578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55675" rtl="0" eaLnBrk="0" fontAlgn="base" hangingPunct="0">
        <a:spcBef>
          <a:spcPct val="0"/>
        </a:spcBef>
        <a:spcAft>
          <a:spcPct val="0"/>
        </a:spcAft>
        <a:defRPr sz="4600">
          <a:solidFill>
            <a:schemeClr val="tx2"/>
          </a:solidFill>
          <a:latin typeface="+mj-lt"/>
          <a:ea typeface="+mj-ea"/>
          <a:cs typeface="+mj-cs"/>
        </a:defRPr>
      </a:lvl1pPr>
      <a:lvl2pPr algn="ctr" defTabSz="955675" rtl="0" eaLnBrk="0" fontAlgn="base" hangingPunct="0">
        <a:spcBef>
          <a:spcPct val="0"/>
        </a:spcBef>
        <a:spcAft>
          <a:spcPct val="0"/>
        </a:spcAft>
        <a:defRPr sz="4600">
          <a:solidFill>
            <a:schemeClr val="tx2"/>
          </a:solidFill>
          <a:latin typeface="Arial" charset="0"/>
        </a:defRPr>
      </a:lvl2pPr>
      <a:lvl3pPr algn="ctr" defTabSz="955675" rtl="0" eaLnBrk="0" fontAlgn="base" hangingPunct="0">
        <a:spcBef>
          <a:spcPct val="0"/>
        </a:spcBef>
        <a:spcAft>
          <a:spcPct val="0"/>
        </a:spcAft>
        <a:defRPr sz="4600">
          <a:solidFill>
            <a:schemeClr val="tx2"/>
          </a:solidFill>
          <a:latin typeface="Arial" charset="0"/>
        </a:defRPr>
      </a:lvl3pPr>
      <a:lvl4pPr algn="ctr" defTabSz="955675" rtl="0" eaLnBrk="0" fontAlgn="base" hangingPunct="0">
        <a:spcBef>
          <a:spcPct val="0"/>
        </a:spcBef>
        <a:spcAft>
          <a:spcPct val="0"/>
        </a:spcAft>
        <a:defRPr sz="4600">
          <a:solidFill>
            <a:schemeClr val="tx2"/>
          </a:solidFill>
          <a:latin typeface="Arial" charset="0"/>
        </a:defRPr>
      </a:lvl4pPr>
      <a:lvl5pPr algn="ctr" defTabSz="955675" rtl="0" eaLnBrk="0" fontAlgn="base" hangingPunct="0">
        <a:spcBef>
          <a:spcPct val="0"/>
        </a:spcBef>
        <a:spcAft>
          <a:spcPct val="0"/>
        </a:spcAft>
        <a:defRPr sz="4600">
          <a:solidFill>
            <a:schemeClr val="tx2"/>
          </a:solidFill>
          <a:latin typeface="Arial" charset="0"/>
        </a:defRPr>
      </a:lvl5pPr>
      <a:lvl6pPr marL="457200" algn="ctr" defTabSz="955675" rtl="0" fontAlgn="base">
        <a:spcBef>
          <a:spcPct val="0"/>
        </a:spcBef>
        <a:spcAft>
          <a:spcPct val="0"/>
        </a:spcAft>
        <a:defRPr sz="4600">
          <a:solidFill>
            <a:schemeClr val="tx2"/>
          </a:solidFill>
          <a:latin typeface="Arial" charset="0"/>
        </a:defRPr>
      </a:lvl6pPr>
      <a:lvl7pPr marL="914400" algn="ctr" defTabSz="955675" rtl="0" fontAlgn="base">
        <a:spcBef>
          <a:spcPct val="0"/>
        </a:spcBef>
        <a:spcAft>
          <a:spcPct val="0"/>
        </a:spcAft>
        <a:defRPr sz="4600">
          <a:solidFill>
            <a:schemeClr val="tx2"/>
          </a:solidFill>
          <a:latin typeface="Arial" charset="0"/>
        </a:defRPr>
      </a:lvl7pPr>
      <a:lvl8pPr marL="1371600" algn="ctr" defTabSz="955675" rtl="0" fontAlgn="base">
        <a:spcBef>
          <a:spcPct val="0"/>
        </a:spcBef>
        <a:spcAft>
          <a:spcPct val="0"/>
        </a:spcAft>
        <a:defRPr sz="4600">
          <a:solidFill>
            <a:schemeClr val="tx2"/>
          </a:solidFill>
          <a:latin typeface="Arial" charset="0"/>
        </a:defRPr>
      </a:lvl8pPr>
      <a:lvl9pPr marL="1828800" algn="ctr" defTabSz="955675" rtl="0" fontAlgn="base">
        <a:spcBef>
          <a:spcPct val="0"/>
        </a:spcBef>
        <a:spcAft>
          <a:spcPct val="0"/>
        </a:spcAft>
        <a:defRPr sz="4600">
          <a:solidFill>
            <a:schemeClr val="tx2"/>
          </a:solidFill>
          <a:latin typeface="Arial" charset="0"/>
        </a:defRPr>
      </a:lvl9pPr>
    </p:titleStyle>
    <p:bodyStyle>
      <a:lvl1pPr marL="358775" indent="-358775" algn="l" defTabSz="955675" rtl="0" eaLnBrk="0" fontAlgn="base" hangingPunct="0">
        <a:spcBef>
          <a:spcPct val="20000"/>
        </a:spcBef>
        <a:spcAft>
          <a:spcPct val="0"/>
        </a:spcAft>
        <a:buChar char="•"/>
        <a:defRPr sz="3300">
          <a:solidFill>
            <a:schemeClr val="tx1"/>
          </a:solidFill>
          <a:latin typeface="+mn-lt"/>
          <a:ea typeface="+mn-ea"/>
          <a:cs typeface="+mn-cs"/>
        </a:defRPr>
      </a:lvl1pPr>
      <a:lvl2pPr marL="776288" indent="-298450" algn="l" defTabSz="955675" rtl="0" eaLnBrk="0" fontAlgn="base" hangingPunct="0">
        <a:spcBef>
          <a:spcPct val="20000"/>
        </a:spcBef>
        <a:spcAft>
          <a:spcPct val="0"/>
        </a:spcAft>
        <a:buChar char="–"/>
        <a:defRPr sz="2900">
          <a:solidFill>
            <a:schemeClr val="tx1"/>
          </a:solidFill>
          <a:latin typeface="+mn-lt"/>
        </a:defRPr>
      </a:lvl2pPr>
      <a:lvl3pPr marL="1195388" indent="-239713" algn="l" defTabSz="955675" rtl="0" eaLnBrk="0" fontAlgn="base" hangingPunct="0">
        <a:spcBef>
          <a:spcPct val="20000"/>
        </a:spcBef>
        <a:spcAft>
          <a:spcPct val="0"/>
        </a:spcAft>
        <a:buChar char="•"/>
        <a:defRPr sz="2500">
          <a:solidFill>
            <a:schemeClr val="tx1"/>
          </a:solidFill>
          <a:latin typeface="+mn-lt"/>
        </a:defRPr>
      </a:lvl3pPr>
      <a:lvl4pPr marL="1673225" indent="-239713" algn="l" defTabSz="955675" rtl="0" eaLnBrk="0" fontAlgn="base" hangingPunct="0">
        <a:spcBef>
          <a:spcPct val="20000"/>
        </a:spcBef>
        <a:spcAft>
          <a:spcPct val="0"/>
        </a:spcAft>
        <a:buChar char="–"/>
        <a:defRPr sz="2100">
          <a:solidFill>
            <a:schemeClr val="tx1"/>
          </a:solidFill>
          <a:latin typeface="+mn-lt"/>
        </a:defRPr>
      </a:lvl4pPr>
      <a:lvl5pPr marL="2151063" indent="-238125" algn="l" defTabSz="955675" rtl="0" eaLnBrk="0" fontAlgn="base" hangingPunct="0">
        <a:spcBef>
          <a:spcPct val="20000"/>
        </a:spcBef>
        <a:spcAft>
          <a:spcPct val="0"/>
        </a:spcAft>
        <a:buChar char="»"/>
        <a:defRPr sz="2100">
          <a:solidFill>
            <a:schemeClr val="tx1"/>
          </a:solidFill>
          <a:latin typeface="+mn-lt"/>
        </a:defRPr>
      </a:lvl5pPr>
      <a:lvl6pPr marL="2608263" indent="-238125" algn="l" defTabSz="955675" rtl="0" fontAlgn="base">
        <a:spcBef>
          <a:spcPct val="20000"/>
        </a:spcBef>
        <a:spcAft>
          <a:spcPct val="0"/>
        </a:spcAft>
        <a:buChar char="»"/>
        <a:defRPr sz="2100">
          <a:solidFill>
            <a:schemeClr val="tx1"/>
          </a:solidFill>
          <a:latin typeface="+mn-lt"/>
        </a:defRPr>
      </a:lvl6pPr>
      <a:lvl7pPr marL="3065463" indent="-238125" algn="l" defTabSz="955675" rtl="0" fontAlgn="base">
        <a:spcBef>
          <a:spcPct val="20000"/>
        </a:spcBef>
        <a:spcAft>
          <a:spcPct val="0"/>
        </a:spcAft>
        <a:buChar char="»"/>
        <a:defRPr sz="2100">
          <a:solidFill>
            <a:schemeClr val="tx1"/>
          </a:solidFill>
          <a:latin typeface="+mn-lt"/>
        </a:defRPr>
      </a:lvl7pPr>
      <a:lvl8pPr marL="3522663" indent="-238125" algn="l" defTabSz="955675" rtl="0" fontAlgn="base">
        <a:spcBef>
          <a:spcPct val="20000"/>
        </a:spcBef>
        <a:spcAft>
          <a:spcPct val="0"/>
        </a:spcAft>
        <a:buChar char="»"/>
        <a:defRPr sz="2100">
          <a:solidFill>
            <a:schemeClr val="tx1"/>
          </a:solidFill>
          <a:latin typeface="+mn-lt"/>
        </a:defRPr>
      </a:lvl8pPr>
      <a:lvl9pPr marL="3979863" indent="-238125" algn="l" defTabSz="955675" rtl="0" fontAlgn="base">
        <a:spcBef>
          <a:spcPct val="20000"/>
        </a:spcBef>
        <a:spcAft>
          <a:spcPct val="0"/>
        </a:spcAft>
        <a:buChar char="»"/>
        <a:defRPr sz="21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Box 2"/>
          <p:cNvSpPr txBox="1">
            <a:spLocks noChangeArrowheads="1"/>
          </p:cNvSpPr>
          <p:nvPr/>
        </p:nvSpPr>
        <p:spPr bwMode="auto">
          <a:xfrm>
            <a:off x="190499" y="64128"/>
            <a:ext cx="7772401" cy="469900"/>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2100" dirty="0">
                <a:solidFill>
                  <a:srgbClr val="FFFFFF"/>
                </a:solidFill>
                <a:effectLst/>
                <a:latin typeface="Arial" panose="020B0604020202020204" pitchFamily="34" charset="0"/>
                <a:ea typeface="Arial" panose="020B0604020202020204" pitchFamily="34" charset="0"/>
              </a:rPr>
              <a:t>UR Procurement: </a:t>
            </a:r>
            <a:r>
              <a:rPr lang="en-US" sz="2100" dirty="0" smtClean="0">
                <a:solidFill>
                  <a:srgbClr val="FFFFFF"/>
                </a:solidFill>
                <a:effectLst/>
                <a:latin typeface="Arial" panose="020B0604020202020204" pitchFamily="34" charset="0"/>
                <a:ea typeface="Arial" panose="020B0604020202020204" pitchFamily="34" charset="0"/>
              </a:rPr>
              <a:t>Change </a:t>
            </a:r>
            <a:r>
              <a:rPr lang="en-US" sz="2100" dirty="0">
                <a:solidFill>
                  <a:srgbClr val="FFFFFF"/>
                </a:solidFill>
                <a:effectLst/>
                <a:latin typeface="Arial" panose="020B0604020202020204" pitchFamily="34" charset="0"/>
                <a:ea typeface="Arial" panose="020B0604020202020204" pitchFamily="34" charset="0"/>
              </a:rPr>
              <a:t>Requisition Requester-Initiator</a:t>
            </a:r>
            <a:endParaRPr lang="en-US" sz="2100" dirty="0">
              <a:effectLst/>
              <a:latin typeface="Arial" panose="020B0604020202020204" pitchFamily="34" charset="0"/>
              <a:ea typeface="Arial" panose="020B0604020202020204" pitchFamily="34" charset="0"/>
            </a:endParaRPr>
          </a:p>
        </p:txBody>
      </p:sp>
      <p:pic>
        <p:nvPicPr>
          <p:cNvPr id="4" name="Picture 3"/>
          <p:cNvPicPr>
            <a:picLocks noChangeAspect="1"/>
          </p:cNvPicPr>
          <p:nvPr/>
        </p:nvPicPr>
        <p:blipFill rotWithShape="1">
          <a:blip r:embed="rId3"/>
          <a:srcRect t="13445" r="284"/>
          <a:stretch/>
        </p:blipFill>
        <p:spPr>
          <a:xfrm>
            <a:off x="3810000" y="4202007"/>
            <a:ext cx="5619750" cy="2960793"/>
          </a:xfrm>
          <a:prstGeom prst="rect">
            <a:avLst/>
          </a:prstGeom>
          <a:ln w="12700">
            <a:solidFill>
              <a:schemeClr val="accent1"/>
            </a:solidFill>
          </a:ln>
          <a:effectLst>
            <a:outerShdw blurRad="50800" dist="38100" dir="2700000" algn="tl" rotWithShape="0">
              <a:prstClr val="black">
                <a:alpha val="40000"/>
              </a:prstClr>
            </a:outerShdw>
          </a:effectLst>
        </p:spPr>
      </p:pic>
      <p:pic>
        <p:nvPicPr>
          <p:cNvPr id="9" name="Picture 8"/>
          <p:cNvPicPr>
            <a:picLocks noChangeAspect="1"/>
          </p:cNvPicPr>
          <p:nvPr/>
        </p:nvPicPr>
        <p:blipFill>
          <a:blip r:embed="rId4"/>
          <a:stretch>
            <a:fillRect/>
          </a:stretch>
        </p:blipFill>
        <p:spPr>
          <a:xfrm>
            <a:off x="65874" y="2858812"/>
            <a:ext cx="6096000" cy="1404434"/>
          </a:xfrm>
          <a:prstGeom prst="rect">
            <a:avLst/>
          </a:prstGeom>
          <a:ln w="12700">
            <a:solidFill>
              <a:schemeClr val="accent1"/>
            </a:solidFill>
          </a:ln>
          <a:effectLst>
            <a:outerShdw blurRad="50800" dist="38100" dir="2700000" algn="tl" rotWithShape="0">
              <a:prstClr val="black">
                <a:alpha val="40000"/>
              </a:prstClr>
            </a:outerShdw>
          </a:effectLst>
        </p:spPr>
      </p:pic>
      <p:cxnSp>
        <p:nvCxnSpPr>
          <p:cNvPr id="11" name="Straight Arrow Connector 10"/>
          <p:cNvCxnSpPr/>
          <p:nvPr/>
        </p:nvCxnSpPr>
        <p:spPr bwMode="auto">
          <a:xfrm flipV="1">
            <a:off x="732790" y="3195868"/>
            <a:ext cx="609600" cy="1447082"/>
          </a:xfrm>
          <a:prstGeom prst="straightConnector1">
            <a:avLst/>
          </a:prstGeom>
          <a:solidFill>
            <a:schemeClr val="accent1"/>
          </a:solidFill>
          <a:ln w="22225" cap="flat" cmpd="sng" algn="ctr">
            <a:solidFill>
              <a:srgbClr val="2A83C3"/>
            </a:solidFill>
            <a:prstDash val="solid"/>
            <a:round/>
            <a:headEnd type="none" w="lg" len="lg"/>
            <a:tailEnd type="triangle" w="lg" len="lg"/>
          </a:ln>
          <a:effectLst/>
        </p:spPr>
      </p:cxnSp>
      <p:sp>
        <p:nvSpPr>
          <p:cNvPr id="15" name="TextBox 14"/>
          <p:cNvSpPr txBox="1"/>
          <p:nvPr/>
        </p:nvSpPr>
        <p:spPr>
          <a:xfrm>
            <a:off x="65874" y="4642950"/>
            <a:ext cx="1943432" cy="400110"/>
          </a:xfrm>
          <a:prstGeom prst="rect">
            <a:avLst/>
          </a:prstGeom>
          <a:noFill/>
          <a:ln>
            <a:solidFill>
              <a:schemeClr val="bg1"/>
            </a:solidFill>
          </a:ln>
        </p:spPr>
        <p:txBody>
          <a:bodyPr wrap="square" rtlCol="0">
            <a:spAutoFit/>
          </a:bodyPr>
          <a:lstStyle/>
          <a:p>
            <a:pPr lvl="0"/>
            <a:r>
              <a:rPr lang="en-US" sz="1000" dirty="0"/>
              <a:t>Type “</a:t>
            </a:r>
            <a:r>
              <a:rPr lang="en-US" sz="1000" b="1" dirty="0"/>
              <a:t>Create Request</a:t>
            </a:r>
            <a:r>
              <a:rPr lang="en-US" sz="1000" dirty="0"/>
              <a:t>” in the global search bar.</a:t>
            </a:r>
          </a:p>
        </p:txBody>
      </p:sp>
      <p:cxnSp>
        <p:nvCxnSpPr>
          <p:cNvPr id="32" name="Straight Arrow Connector 31"/>
          <p:cNvCxnSpPr/>
          <p:nvPr/>
        </p:nvCxnSpPr>
        <p:spPr bwMode="auto">
          <a:xfrm flipV="1">
            <a:off x="3276600" y="5671070"/>
            <a:ext cx="1409344" cy="136240"/>
          </a:xfrm>
          <a:prstGeom prst="straightConnector1">
            <a:avLst/>
          </a:prstGeom>
          <a:solidFill>
            <a:schemeClr val="accent1"/>
          </a:solidFill>
          <a:ln w="22225" cap="flat" cmpd="sng" algn="ctr">
            <a:solidFill>
              <a:srgbClr val="2A83C3"/>
            </a:solidFill>
            <a:prstDash val="solid"/>
            <a:round/>
            <a:headEnd type="none" w="lg" len="lg"/>
            <a:tailEnd type="triangle" w="lg" len="lg"/>
          </a:ln>
          <a:effectLst/>
        </p:spPr>
      </p:cxnSp>
      <p:sp>
        <p:nvSpPr>
          <p:cNvPr id="38" name="TextBox 37"/>
          <p:cNvSpPr txBox="1"/>
          <p:nvPr/>
        </p:nvSpPr>
        <p:spPr>
          <a:xfrm>
            <a:off x="1447468" y="5530311"/>
            <a:ext cx="1981532" cy="553998"/>
          </a:xfrm>
          <a:prstGeom prst="rect">
            <a:avLst/>
          </a:prstGeom>
          <a:noFill/>
          <a:ln>
            <a:noFill/>
          </a:ln>
        </p:spPr>
        <p:txBody>
          <a:bodyPr wrap="square" rtlCol="0">
            <a:spAutoFit/>
          </a:bodyPr>
          <a:lstStyle/>
          <a:p>
            <a:r>
              <a:rPr lang="en-US" sz="1000" dirty="0"/>
              <a:t>Type “</a:t>
            </a:r>
            <a:r>
              <a:rPr lang="en-US" sz="1000" b="1" dirty="0"/>
              <a:t>Change Requisition Requester</a:t>
            </a:r>
            <a:r>
              <a:rPr lang="en-US" sz="1000" dirty="0"/>
              <a:t>” in the Request Type field.</a:t>
            </a:r>
          </a:p>
        </p:txBody>
      </p:sp>
      <p:sp>
        <p:nvSpPr>
          <p:cNvPr id="44" name="TextBox 43"/>
          <p:cNvSpPr txBox="1"/>
          <p:nvPr/>
        </p:nvSpPr>
        <p:spPr>
          <a:xfrm>
            <a:off x="418769" y="866645"/>
            <a:ext cx="8268031" cy="1661993"/>
          </a:xfrm>
          <a:prstGeom prst="rect">
            <a:avLst/>
          </a:prstGeom>
          <a:noFill/>
          <a:ln>
            <a:solidFill>
              <a:srgbClr val="0070C0"/>
            </a:solidFill>
          </a:ln>
        </p:spPr>
        <p:txBody>
          <a:bodyPr wrap="square" rtlCol="0">
            <a:spAutoFit/>
          </a:bodyPr>
          <a:lstStyle/>
          <a:p>
            <a:pPr lvl="0"/>
            <a:r>
              <a:rPr lang="en-US" sz="1000" b="1" u="sng" dirty="0"/>
              <a:t>Reason:</a:t>
            </a:r>
          </a:p>
          <a:p>
            <a:pPr lvl="0"/>
            <a:r>
              <a:rPr lang="en-US" sz="1000" dirty="0"/>
              <a:t>This business process would take place in the event that a UR employee </a:t>
            </a:r>
            <a:r>
              <a:rPr lang="en-US" sz="1000" dirty="0" smtClean="0"/>
              <a:t>with </a:t>
            </a:r>
            <a:r>
              <a:rPr lang="en-US" sz="1000" dirty="0"/>
              <a:t>requisitions leaves UR. Under these circumstances the </a:t>
            </a:r>
            <a:r>
              <a:rPr lang="en-US" sz="1000" dirty="0" smtClean="0"/>
              <a:t>requisitions </a:t>
            </a:r>
            <a:r>
              <a:rPr lang="en-US" sz="1000" dirty="0"/>
              <a:t>can be reassigned to an active UR employee.</a:t>
            </a:r>
          </a:p>
          <a:p>
            <a:pPr lvl="0"/>
            <a:r>
              <a:rPr lang="en-US" sz="1000" dirty="0" smtClean="0">
                <a:solidFill>
                  <a:schemeClr val="accent6">
                    <a:lumMod val="60000"/>
                    <a:lumOff val="40000"/>
                  </a:schemeClr>
                </a:solidFill>
              </a:rPr>
              <a:t>*** This process could also be used in the event an employee with requisitions will be absent for an extended period of time.</a:t>
            </a:r>
            <a:endParaRPr lang="en-US" sz="1000" dirty="0">
              <a:solidFill>
                <a:schemeClr val="accent6">
                  <a:lumMod val="60000"/>
                  <a:lumOff val="40000"/>
                </a:schemeClr>
              </a:solidFill>
            </a:endParaRPr>
          </a:p>
          <a:p>
            <a:pPr lvl="0"/>
            <a:r>
              <a:rPr lang="en-US" sz="1000" b="1" u="sng" dirty="0"/>
              <a:t>Rules</a:t>
            </a:r>
            <a:r>
              <a:rPr lang="en-US" sz="1200" b="1" u="sng" dirty="0"/>
              <a:t>:</a:t>
            </a:r>
          </a:p>
          <a:p>
            <a:pPr marL="628650" lvl="1" indent="-171450">
              <a:buFont typeface="Arial" panose="020B0604020202020204" pitchFamily="34" charset="0"/>
              <a:buChar char="•"/>
            </a:pPr>
            <a:r>
              <a:rPr lang="en-US" sz="1000" dirty="0" smtClean="0">
                <a:solidFill>
                  <a:schemeClr val="accent6">
                    <a:lumMod val="60000"/>
                    <a:lumOff val="40000"/>
                  </a:schemeClr>
                </a:solidFill>
              </a:rPr>
              <a:t>Please take note of all requisitions being </a:t>
            </a:r>
            <a:r>
              <a:rPr lang="en-US" sz="1000" dirty="0">
                <a:solidFill>
                  <a:schemeClr val="accent6">
                    <a:lumMod val="60000"/>
                    <a:lumOff val="40000"/>
                  </a:schemeClr>
                </a:solidFill>
              </a:rPr>
              <a:t>reassigned. See slide to 2 for directions on how to do this prior to initiating this request.</a:t>
            </a:r>
            <a:endParaRPr lang="en-US" sz="1000" dirty="0" smtClean="0">
              <a:solidFill>
                <a:schemeClr val="accent6">
                  <a:lumMod val="60000"/>
                  <a:lumOff val="40000"/>
                </a:schemeClr>
              </a:solidFill>
            </a:endParaRPr>
          </a:p>
          <a:p>
            <a:pPr marL="628650" lvl="1" indent="-171450">
              <a:buFont typeface="Arial" panose="020B0604020202020204" pitchFamily="34" charset="0"/>
              <a:buChar char="•"/>
            </a:pPr>
            <a:r>
              <a:rPr lang="en-US" sz="1000" dirty="0" smtClean="0"/>
              <a:t>Anyone </a:t>
            </a:r>
            <a:r>
              <a:rPr lang="en-US" sz="1000" dirty="0"/>
              <a:t>can be a Requisition Requester for </a:t>
            </a:r>
            <a:r>
              <a:rPr lang="en-US" sz="1000" dirty="0" smtClean="0"/>
              <a:t>an inactive employee.</a:t>
            </a:r>
          </a:p>
          <a:p>
            <a:pPr marL="628650" lvl="1" indent="-171450">
              <a:buFont typeface="Arial" panose="020B0604020202020204" pitchFamily="34" charset="0"/>
              <a:buChar char="•"/>
            </a:pPr>
            <a:r>
              <a:rPr lang="en-US" sz="1000" dirty="0" smtClean="0"/>
              <a:t>The </a:t>
            </a:r>
            <a:r>
              <a:rPr lang="en-US" sz="1000" dirty="0"/>
              <a:t>newly assigned </a:t>
            </a:r>
            <a:r>
              <a:rPr lang="en-US" sz="1000" dirty="0" smtClean="0"/>
              <a:t>requisition requester </a:t>
            </a:r>
            <a:r>
              <a:rPr lang="en-US" sz="1000" dirty="0"/>
              <a:t>must be an active UR employee. </a:t>
            </a:r>
          </a:p>
          <a:p>
            <a:pPr marL="628650" lvl="1" indent="-171450">
              <a:buFont typeface="Arial" panose="020B0604020202020204" pitchFamily="34" charset="0"/>
              <a:buChar char="•"/>
            </a:pPr>
            <a:r>
              <a:rPr lang="en-US" sz="1000" dirty="0"/>
              <a:t>If a manager is the initiator this request, the request will be sent straight to P2P for processing, approval, and closing</a:t>
            </a:r>
            <a:r>
              <a:rPr lang="en-US" sz="1000" dirty="0" smtClean="0"/>
              <a:t>. Otherwise the request will be sent to the requester’s manager for approval first.</a:t>
            </a:r>
          </a:p>
        </p:txBody>
      </p:sp>
      <p:cxnSp>
        <p:nvCxnSpPr>
          <p:cNvPr id="49" name="Straight Arrow Connector 48"/>
          <p:cNvCxnSpPr>
            <a:stCxn id="50" idx="3"/>
          </p:cNvCxnSpPr>
          <p:nvPr/>
        </p:nvCxnSpPr>
        <p:spPr bwMode="auto">
          <a:xfrm>
            <a:off x="3390544" y="6709619"/>
            <a:ext cx="686155" cy="123110"/>
          </a:xfrm>
          <a:prstGeom prst="straightConnector1">
            <a:avLst/>
          </a:prstGeom>
          <a:solidFill>
            <a:schemeClr val="accent1"/>
          </a:solidFill>
          <a:ln w="22225" cap="flat" cmpd="sng" algn="ctr">
            <a:solidFill>
              <a:srgbClr val="2A83C3"/>
            </a:solidFill>
            <a:prstDash val="solid"/>
            <a:round/>
            <a:headEnd type="none" w="lg" len="lg"/>
            <a:tailEnd type="triangle" w="lg" len="lg"/>
          </a:ln>
          <a:effectLst/>
        </p:spPr>
      </p:cxnSp>
      <p:sp>
        <p:nvSpPr>
          <p:cNvPr id="50" name="TextBox 49"/>
          <p:cNvSpPr txBox="1"/>
          <p:nvPr/>
        </p:nvSpPr>
        <p:spPr>
          <a:xfrm>
            <a:off x="1752600" y="6586508"/>
            <a:ext cx="1637944" cy="246221"/>
          </a:xfrm>
          <a:prstGeom prst="rect">
            <a:avLst/>
          </a:prstGeom>
          <a:noFill/>
          <a:ln>
            <a:noFill/>
          </a:ln>
        </p:spPr>
        <p:txBody>
          <a:bodyPr wrap="square" rtlCol="0">
            <a:spAutoFit/>
          </a:bodyPr>
          <a:lstStyle/>
          <a:p>
            <a:r>
              <a:rPr lang="en-US" sz="1000" dirty="0"/>
              <a:t>Click “</a:t>
            </a:r>
            <a:r>
              <a:rPr lang="en-US" sz="1000" b="1" dirty="0"/>
              <a:t>Okay</a:t>
            </a:r>
            <a:r>
              <a:rPr lang="en-US" sz="1000" dirty="0"/>
              <a:t>” when ready.</a:t>
            </a:r>
          </a:p>
        </p:txBody>
      </p:sp>
      <p:sp>
        <p:nvSpPr>
          <p:cNvPr id="6" name="TextBox 5"/>
          <p:cNvSpPr txBox="1"/>
          <p:nvPr/>
        </p:nvSpPr>
        <p:spPr>
          <a:xfrm>
            <a:off x="-49667" y="7086600"/>
            <a:ext cx="3707267" cy="215444"/>
          </a:xfrm>
          <a:prstGeom prst="rect">
            <a:avLst/>
          </a:prstGeom>
          <a:noFill/>
        </p:spPr>
        <p:txBody>
          <a:bodyPr wrap="square" rtlCol="0">
            <a:spAutoFit/>
          </a:bodyPr>
          <a:lstStyle/>
          <a:p>
            <a:r>
              <a:rPr lang="en-US" sz="800" dirty="0" smtClean="0"/>
              <a:t>QRC UR Procurement  Mass Change v1.0 12/14/2018</a:t>
            </a:r>
            <a:endParaRPr lang="en-US" sz="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418769" y="866643"/>
            <a:ext cx="8953831" cy="1508105"/>
          </a:xfrm>
          <a:prstGeom prst="rect">
            <a:avLst/>
          </a:prstGeom>
          <a:noFill/>
          <a:ln>
            <a:solidFill>
              <a:srgbClr val="0070C0"/>
            </a:solidFill>
          </a:ln>
        </p:spPr>
        <p:txBody>
          <a:bodyPr wrap="square" rtlCol="0">
            <a:spAutoFit/>
          </a:bodyPr>
          <a:lstStyle/>
          <a:p>
            <a:pPr lvl="1"/>
            <a:r>
              <a:rPr lang="en-US" sz="1000" dirty="0" smtClean="0">
                <a:solidFill>
                  <a:schemeClr val="accent6">
                    <a:lumMod val="60000"/>
                    <a:lumOff val="40000"/>
                  </a:schemeClr>
                </a:solidFill>
              </a:rPr>
              <a:t>This slide shows how to look up the requisitions being reassigned. If the original owner of the requisitions is no longer an active UR employee than this step is NOT required.</a:t>
            </a:r>
          </a:p>
          <a:p>
            <a:pPr lvl="1"/>
            <a:endParaRPr lang="en-US" sz="1000" dirty="0" smtClean="0">
              <a:solidFill>
                <a:schemeClr val="accent6">
                  <a:lumMod val="60000"/>
                  <a:lumOff val="40000"/>
                </a:schemeClr>
              </a:solidFill>
            </a:endParaRPr>
          </a:p>
          <a:p>
            <a:pPr marL="685800" lvl="1" indent="-228600">
              <a:buAutoNum type="arabicPeriod"/>
            </a:pPr>
            <a:r>
              <a:rPr lang="en-US" sz="1000" dirty="0" smtClean="0"/>
              <a:t>Run the report “</a:t>
            </a:r>
            <a:r>
              <a:rPr lang="en-US" sz="1000" b="1" dirty="0" smtClean="0"/>
              <a:t>Find Requisition Lines and Line Splits for Organization</a:t>
            </a:r>
            <a:r>
              <a:rPr lang="en-US" sz="1000" dirty="0" smtClean="0"/>
              <a:t>”</a:t>
            </a:r>
            <a:r>
              <a:rPr lang="en-US" sz="1000" b="1" dirty="0" smtClean="0"/>
              <a:t> </a:t>
            </a:r>
            <a:r>
              <a:rPr lang="en-US" sz="1000" dirty="0" smtClean="0"/>
              <a:t>and then fill the identified fields, along with any other fields you choose to help narrow down the results.</a:t>
            </a:r>
          </a:p>
          <a:p>
            <a:pPr marL="1085850" lvl="2" indent="-171450">
              <a:buFont typeface="Arial" panose="020B0604020202020204" pitchFamily="34" charset="0"/>
              <a:buChar char="•"/>
            </a:pPr>
            <a:r>
              <a:rPr lang="en-US" sz="1000" dirty="0" smtClean="0"/>
              <a:t>The report provides a line item list of each requisition performed by the original requester. If you see the same requisition number more than once, this simply means there are multiple lines within a given requisition. </a:t>
            </a:r>
          </a:p>
          <a:p>
            <a:pPr marL="628650" lvl="1" indent="-171450">
              <a:buFont typeface="Arial" panose="020B0604020202020204" pitchFamily="34" charset="0"/>
              <a:buChar char="•"/>
            </a:pPr>
            <a:endParaRPr lang="en-US" sz="1000" dirty="0"/>
          </a:p>
          <a:p>
            <a:pPr lvl="0"/>
            <a:endParaRPr lang="en-US" sz="1200" dirty="0"/>
          </a:p>
        </p:txBody>
      </p:sp>
      <p:pic>
        <p:nvPicPr>
          <p:cNvPr id="8" name="Picture 7"/>
          <p:cNvPicPr>
            <a:picLocks noChangeAspect="1"/>
          </p:cNvPicPr>
          <p:nvPr/>
        </p:nvPicPr>
        <p:blipFill>
          <a:blip r:embed="rId3"/>
          <a:stretch>
            <a:fillRect/>
          </a:stretch>
        </p:blipFill>
        <p:spPr>
          <a:xfrm>
            <a:off x="112145" y="2018730"/>
            <a:ext cx="3473411" cy="3853182"/>
          </a:xfrm>
          <a:prstGeom prst="rect">
            <a:avLst/>
          </a:prstGeom>
          <a:ln w="12700">
            <a:solidFill>
              <a:srgbClr val="2A83C3"/>
            </a:solidFill>
          </a:ln>
        </p:spPr>
      </p:pic>
      <p:sp>
        <p:nvSpPr>
          <p:cNvPr id="23" name="Text Box 2"/>
          <p:cNvSpPr txBox="1">
            <a:spLocks noChangeArrowheads="1"/>
          </p:cNvSpPr>
          <p:nvPr/>
        </p:nvSpPr>
        <p:spPr bwMode="auto">
          <a:xfrm>
            <a:off x="228599" y="106649"/>
            <a:ext cx="7772401" cy="469900"/>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2100" dirty="0">
                <a:solidFill>
                  <a:srgbClr val="FFFFFF"/>
                </a:solidFill>
                <a:effectLst/>
                <a:latin typeface="Arial" panose="020B0604020202020204" pitchFamily="34" charset="0"/>
                <a:ea typeface="Arial" panose="020B0604020202020204" pitchFamily="34" charset="0"/>
              </a:rPr>
              <a:t>UR Procurement</a:t>
            </a:r>
            <a:r>
              <a:rPr lang="en-US" sz="2100" dirty="0" smtClean="0">
                <a:solidFill>
                  <a:srgbClr val="FFFFFF"/>
                </a:solidFill>
                <a:effectLst/>
                <a:latin typeface="Arial" panose="020B0604020202020204" pitchFamily="34" charset="0"/>
                <a:ea typeface="Arial" panose="020B0604020202020204" pitchFamily="34" charset="0"/>
              </a:rPr>
              <a:t>: Change </a:t>
            </a:r>
            <a:r>
              <a:rPr lang="en-US" sz="2100" dirty="0">
                <a:solidFill>
                  <a:srgbClr val="FFFFFF"/>
                </a:solidFill>
                <a:effectLst/>
                <a:latin typeface="Arial" panose="020B0604020202020204" pitchFamily="34" charset="0"/>
                <a:ea typeface="Arial" panose="020B0604020202020204" pitchFamily="34" charset="0"/>
              </a:rPr>
              <a:t>Requisition Requester-Initiator</a:t>
            </a:r>
            <a:endParaRPr lang="en-US" sz="2100" dirty="0">
              <a:effectLst/>
              <a:latin typeface="Arial" panose="020B0604020202020204" pitchFamily="34" charset="0"/>
              <a:ea typeface="Arial" panose="020B0604020202020204" pitchFamily="34" charset="0"/>
            </a:endParaRPr>
          </a:p>
        </p:txBody>
      </p:sp>
      <p:sp>
        <p:nvSpPr>
          <p:cNvPr id="2" name="AutoShape 2" descr="https://us-api.asm.skype.com/v1/objects/0-eus-d6-bf5246ca069fd82ea1ffcbb0cdc9513b/views/imgpsh_mobile_sav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4" descr="https://us-api.asm.skype.com/v1/objects/0-eus-d6-bf5246ca069fd82ea1ffcbb0cdc9513b/views/imgpsh_mobile_save"/>
          <p:cNvSpPr>
            <a:spLocks noChangeAspect="1" noChangeArrowheads="1"/>
          </p:cNvSpPr>
          <p:nvPr/>
        </p:nvSpPr>
        <p:spPr bwMode="auto">
          <a:xfrm>
            <a:off x="155575" y="-2994025"/>
            <a:ext cx="5391150" cy="6248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TextBox 24"/>
          <p:cNvSpPr txBox="1"/>
          <p:nvPr/>
        </p:nvSpPr>
        <p:spPr>
          <a:xfrm>
            <a:off x="3940184" y="2526173"/>
            <a:ext cx="1848431" cy="707886"/>
          </a:xfrm>
          <a:prstGeom prst="rect">
            <a:avLst/>
          </a:prstGeom>
          <a:noFill/>
          <a:ln w="12700">
            <a:noFill/>
          </a:ln>
        </p:spPr>
        <p:txBody>
          <a:bodyPr wrap="square" rtlCol="0">
            <a:spAutoFit/>
          </a:bodyPr>
          <a:lstStyle/>
          <a:p>
            <a:pPr lvl="0"/>
            <a:r>
              <a:rPr lang="en-US" sz="1000" dirty="0" smtClean="0"/>
              <a:t>List of requisition numbers. Take note of the requisition numbers that are going to be reassigned.</a:t>
            </a:r>
          </a:p>
        </p:txBody>
      </p:sp>
      <p:pic>
        <p:nvPicPr>
          <p:cNvPr id="15" name="Picture 14"/>
          <p:cNvPicPr>
            <a:picLocks noChangeAspect="1"/>
          </p:cNvPicPr>
          <p:nvPr/>
        </p:nvPicPr>
        <p:blipFill>
          <a:blip r:embed="rId4"/>
          <a:stretch>
            <a:fillRect/>
          </a:stretch>
        </p:blipFill>
        <p:spPr>
          <a:xfrm>
            <a:off x="3265714" y="3429110"/>
            <a:ext cx="6259286" cy="3573732"/>
          </a:xfrm>
          <a:prstGeom prst="rect">
            <a:avLst/>
          </a:prstGeom>
          <a:ln w="12700">
            <a:solidFill>
              <a:srgbClr val="0070C0"/>
            </a:solidFill>
          </a:ln>
          <a:effectLst>
            <a:outerShdw blurRad="50800" dist="38100" dir="2700000" algn="tl" rotWithShape="0">
              <a:prstClr val="black">
                <a:alpha val="40000"/>
              </a:prstClr>
            </a:outerShdw>
          </a:effectLst>
        </p:spPr>
      </p:pic>
      <p:cxnSp>
        <p:nvCxnSpPr>
          <p:cNvPr id="21" name="Straight Arrow Connector 20"/>
          <p:cNvCxnSpPr/>
          <p:nvPr/>
        </p:nvCxnSpPr>
        <p:spPr bwMode="auto">
          <a:xfrm flipH="1">
            <a:off x="3938020" y="3254375"/>
            <a:ext cx="252980" cy="690946"/>
          </a:xfrm>
          <a:prstGeom prst="straightConnector1">
            <a:avLst/>
          </a:prstGeom>
          <a:solidFill>
            <a:schemeClr val="accent1"/>
          </a:solidFill>
          <a:ln w="22225" cap="flat" cmpd="sng" algn="ctr">
            <a:solidFill>
              <a:srgbClr val="2A83C3"/>
            </a:solidFill>
            <a:prstDash val="solid"/>
            <a:round/>
            <a:headEnd type="none" w="lg" len="lg"/>
            <a:tailEnd type="triangle" w="lg" len="lg"/>
          </a:ln>
          <a:effectLst/>
        </p:spPr>
      </p:cxnSp>
      <p:cxnSp>
        <p:nvCxnSpPr>
          <p:cNvPr id="27" name="Straight Arrow Connector 26"/>
          <p:cNvCxnSpPr/>
          <p:nvPr/>
        </p:nvCxnSpPr>
        <p:spPr bwMode="auto">
          <a:xfrm>
            <a:off x="8750602" y="3113747"/>
            <a:ext cx="160665" cy="400110"/>
          </a:xfrm>
          <a:prstGeom prst="straightConnector1">
            <a:avLst/>
          </a:prstGeom>
          <a:solidFill>
            <a:schemeClr val="accent1"/>
          </a:solidFill>
          <a:ln w="22225" cap="flat" cmpd="sng" algn="ctr">
            <a:solidFill>
              <a:srgbClr val="2A83C3"/>
            </a:solidFill>
            <a:prstDash val="solid"/>
            <a:round/>
            <a:headEnd type="none" w="lg" len="lg"/>
            <a:tailEnd type="triangle" w="lg" len="lg"/>
          </a:ln>
          <a:effectLst/>
        </p:spPr>
      </p:cxnSp>
      <p:sp>
        <p:nvSpPr>
          <p:cNvPr id="35" name="TextBox 34"/>
          <p:cNvSpPr txBox="1"/>
          <p:nvPr/>
        </p:nvSpPr>
        <p:spPr>
          <a:xfrm>
            <a:off x="6616309" y="2514600"/>
            <a:ext cx="2908691" cy="553998"/>
          </a:xfrm>
          <a:prstGeom prst="rect">
            <a:avLst/>
          </a:prstGeom>
          <a:noFill/>
          <a:ln w="12700">
            <a:noFill/>
          </a:ln>
        </p:spPr>
        <p:txBody>
          <a:bodyPr wrap="square" rtlCol="0">
            <a:spAutoFit/>
          </a:bodyPr>
          <a:lstStyle/>
          <a:p>
            <a:pPr lvl="0"/>
            <a:r>
              <a:rPr lang="en-US" sz="1000" dirty="0" smtClean="0"/>
              <a:t>Click the </a:t>
            </a:r>
            <a:r>
              <a:rPr lang="en-US" sz="1000" i="1" dirty="0" smtClean="0"/>
              <a:t>export</a:t>
            </a:r>
            <a:r>
              <a:rPr lang="en-US" sz="1000" dirty="0" smtClean="0"/>
              <a:t> button. This is the best option to keep track of the requisitions that will end up being reassigned to a different employee.</a:t>
            </a:r>
          </a:p>
        </p:txBody>
      </p:sp>
    </p:spTree>
    <p:extLst>
      <p:ext uri="{BB962C8B-B14F-4D97-AF65-F5344CB8AC3E}">
        <p14:creationId xmlns:p14="http://schemas.microsoft.com/office/powerpoint/2010/main" val="38353027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3"/>
          <a:stretch>
            <a:fillRect/>
          </a:stretch>
        </p:blipFill>
        <p:spPr>
          <a:xfrm>
            <a:off x="297180" y="875615"/>
            <a:ext cx="6729085" cy="6458784"/>
          </a:xfrm>
          <a:prstGeom prst="rect">
            <a:avLst/>
          </a:prstGeom>
          <a:noFill/>
          <a:ln>
            <a:solidFill>
              <a:schemeClr val="accent1"/>
            </a:solidFill>
          </a:ln>
          <a:effectLst>
            <a:outerShdw blurRad="50800" dist="38100" dir="2700000" algn="tl" rotWithShape="0">
              <a:prstClr val="black">
                <a:alpha val="40000"/>
              </a:prstClr>
            </a:outerShdw>
          </a:effectLst>
        </p:spPr>
      </p:pic>
      <p:grpSp>
        <p:nvGrpSpPr>
          <p:cNvPr id="20" name="Group 19"/>
          <p:cNvGrpSpPr/>
          <p:nvPr/>
        </p:nvGrpSpPr>
        <p:grpSpPr>
          <a:xfrm>
            <a:off x="3352800" y="3352063"/>
            <a:ext cx="2667000" cy="246221"/>
            <a:chOff x="3352800" y="3352063"/>
            <a:chExt cx="2667000" cy="246221"/>
          </a:xfrm>
        </p:grpSpPr>
        <p:sp>
          <p:nvSpPr>
            <p:cNvPr id="7" name="TextBox 6"/>
            <p:cNvSpPr txBox="1"/>
            <p:nvPr/>
          </p:nvSpPr>
          <p:spPr>
            <a:xfrm>
              <a:off x="3878580" y="3352063"/>
              <a:ext cx="2141220" cy="246221"/>
            </a:xfrm>
            <a:prstGeom prst="rect">
              <a:avLst/>
            </a:prstGeom>
            <a:noFill/>
            <a:ln>
              <a:solidFill>
                <a:srgbClr val="0070C0"/>
              </a:solidFill>
            </a:ln>
          </p:spPr>
          <p:txBody>
            <a:bodyPr wrap="square" rtlCol="0">
              <a:spAutoFit/>
            </a:bodyPr>
            <a:lstStyle/>
            <a:p>
              <a:r>
                <a:rPr lang="en-US" sz="1000" dirty="0" smtClean="0"/>
                <a:t>Enter your company number</a:t>
              </a:r>
              <a:endParaRPr lang="en-US" sz="1000" dirty="0"/>
            </a:p>
          </p:txBody>
        </p:sp>
        <p:cxnSp>
          <p:nvCxnSpPr>
            <p:cNvPr id="9" name="Straight Arrow Connector 8"/>
            <p:cNvCxnSpPr/>
            <p:nvPr/>
          </p:nvCxnSpPr>
          <p:spPr bwMode="auto">
            <a:xfrm flipH="1">
              <a:off x="3352800" y="3490563"/>
              <a:ext cx="533400" cy="0"/>
            </a:xfrm>
            <a:prstGeom prst="straightConnector1">
              <a:avLst/>
            </a:prstGeom>
            <a:solidFill>
              <a:schemeClr val="accent1"/>
            </a:solidFill>
            <a:ln w="19050" cap="flat" cmpd="sng" algn="ctr">
              <a:solidFill>
                <a:srgbClr val="2A83C3"/>
              </a:solidFill>
              <a:prstDash val="solid"/>
              <a:round/>
              <a:headEnd type="none" w="med" len="med"/>
              <a:tailEnd type="triangle" w="lg" len="med"/>
            </a:ln>
            <a:effectLst/>
          </p:spPr>
        </p:cxnSp>
      </p:grpSp>
      <p:grpSp>
        <p:nvGrpSpPr>
          <p:cNvPr id="17" name="Group 16"/>
          <p:cNvGrpSpPr/>
          <p:nvPr/>
        </p:nvGrpSpPr>
        <p:grpSpPr>
          <a:xfrm>
            <a:off x="3352800" y="3844836"/>
            <a:ext cx="3580635" cy="400110"/>
            <a:chOff x="4030980" y="3149739"/>
            <a:chExt cx="3580635" cy="400110"/>
          </a:xfrm>
        </p:grpSpPr>
        <p:sp>
          <p:nvSpPr>
            <p:cNvPr id="10" name="TextBox 9"/>
            <p:cNvSpPr txBox="1"/>
            <p:nvPr/>
          </p:nvSpPr>
          <p:spPr>
            <a:xfrm>
              <a:off x="4572000" y="3149739"/>
              <a:ext cx="3039615" cy="400110"/>
            </a:xfrm>
            <a:prstGeom prst="rect">
              <a:avLst/>
            </a:prstGeom>
            <a:noFill/>
            <a:ln>
              <a:solidFill>
                <a:srgbClr val="0070C0"/>
              </a:solidFill>
            </a:ln>
          </p:spPr>
          <p:txBody>
            <a:bodyPr wrap="none" rtlCol="0">
              <a:spAutoFit/>
            </a:bodyPr>
            <a:lstStyle/>
            <a:p>
              <a:r>
                <a:rPr lang="en-US" sz="1000" dirty="0"/>
                <a:t>Date of First Requisition (Should reflect the date </a:t>
              </a:r>
              <a:r>
                <a:rPr lang="en-US" sz="1000" dirty="0" smtClean="0"/>
                <a:t>of</a:t>
              </a:r>
            </a:p>
            <a:p>
              <a:r>
                <a:rPr lang="en-US" sz="1000" dirty="0" smtClean="0"/>
                <a:t>the </a:t>
              </a:r>
              <a:r>
                <a:rPr lang="en-US" sz="1000" dirty="0"/>
                <a:t>first </a:t>
              </a:r>
              <a:r>
                <a:rPr lang="en-US" sz="1000" dirty="0" smtClean="0"/>
                <a:t>requisition performed </a:t>
              </a:r>
              <a:r>
                <a:rPr lang="en-US" sz="1000" dirty="0"/>
                <a:t>by the </a:t>
              </a:r>
              <a:r>
                <a:rPr lang="en-US" sz="1000" dirty="0" err="1"/>
                <a:t>requisitioner</a:t>
              </a:r>
              <a:r>
                <a:rPr lang="en-US" sz="1000" dirty="0"/>
                <a:t>)</a:t>
              </a:r>
            </a:p>
          </p:txBody>
        </p:sp>
        <p:cxnSp>
          <p:nvCxnSpPr>
            <p:cNvPr id="28" name="Straight Arrow Connector 27"/>
            <p:cNvCxnSpPr/>
            <p:nvPr/>
          </p:nvCxnSpPr>
          <p:spPr bwMode="auto">
            <a:xfrm flipH="1">
              <a:off x="4030980" y="3352800"/>
              <a:ext cx="533400" cy="0"/>
            </a:xfrm>
            <a:prstGeom prst="straightConnector1">
              <a:avLst/>
            </a:prstGeom>
            <a:solidFill>
              <a:schemeClr val="accent1"/>
            </a:solidFill>
            <a:ln w="19050" cap="flat" cmpd="sng" algn="ctr">
              <a:solidFill>
                <a:srgbClr val="2A83C3"/>
              </a:solidFill>
              <a:prstDash val="solid"/>
              <a:round/>
              <a:headEnd type="none" w="med" len="med"/>
              <a:tailEnd type="triangle" w="lg" len="med"/>
            </a:ln>
            <a:effectLst/>
          </p:spPr>
        </p:cxnSp>
      </p:grpSp>
      <p:grpSp>
        <p:nvGrpSpPr>
          <p:cNvPr id="15" name="Group 14"/>
          <p:cNvGrpSpPr/>
          <p:nvPr/>
        </p:nvGrpSpPr>
        <p:grpSpPr>
          <a:xfrm>
            <a:off x="3505200" y="5163468"/>
            <a:ext cx="3521065" cy="400110"/>
            <a:chOff x="4030980" y="4332119"/>
            <a:chExt cx="4198620" cy="400110"/>
          </a:xfrm>
        </p:grpSpPr>
        <p:cxnSp>
          <p:nvCxnSpPr>
            <p:cNvPr id="32" name="Straight Arrow Connector 31"/>
            <p:cNvCxnSpPr/>
            <p:nvPr/>
          </p:nvCxnSpPr>
          <p:spPr bwMode="auto">
            <a:xfrm flipH="1">
              <a:off x="4030980" y="4419600"/>
              <a:ext cx="533400" cy="0"/>
            </a:xfrm>
            <a:prstGeom prst="straightConnector1">
              <a:avLst/>
            </a:prstGeom>
            <a:solidFill>
              <a:schemeClr val="accent1"/>
            </a:solidFill>
            <a:ln w="19050" cap="flat" cmpd="sng" algn="ctr">
              <a:solidFill>
                <a:srgbClr val="2A83C3"/>
              </a:solidFill>
              <a:prstDash val="solid"/>
              <a:round/>
              <a:headEnd type="none" w="med" len="med"/>
              <a:tailEnd type="triangle" w="lg" len="med"/>
            </a:ln>
            <a:effectLst/>
          </p:spPr>
        </p:cxnSp>
        <p:sp>
          <p:nvSpPr>
            <p:cNvPr id="11" name="TextBox 10"/>
            <p:cNvSpPr txBox="1"/>
            <p:nvPr/>
          </p:nvSpPr>
          <p:spPr>
            <a:xfrm>
              <a:off x="4572001" y="4332119"/>
              <a:ext cx="3657599" cy="400110"/>
            </a:xfrm>
            <a:prstGeom prst="rect">
              <a:avLst/>
            </a:prstGeom>
            <a:noFill/>
            <a:ln>
              <a:solidFill>
                <a:srgbClr val="0070C0"/>
              </a:solidFill>
            </a:ln>
          </p:spPr>
          <p:txBody>
            <a:bodyPr wrap="square" rtlCol="0">
              <a:spAutoFit/>
            </a:bodyPr>
            <a:lstStyle/>
            <a:p>
              <a:r>
                <a:rPr lang="en-US" sz="1000" dirty="0"/>
                <a:t>Enter the name of the person who is no longer an active UR </a:t>
              </a:r>
              <a:r>
                <a:rPr lang="en-US" sz="1000" dirty="0" smtClean="0"/>
                <a:t>employee.</a:t>
              </a:r>
              <a:endParaRPr lang="en-US" sz="1000" dirty="0"/>
            </a:p>
          </p:txBody>
        </p:sp>
      </p:grpSp>
      <p:grpSp>
        <p:nvGrpSpPr>
          <p:cNvPr id="16" name="Group 15"/>
          <p:cNvGrpSpPr/>
          <p:nvPr/>
        </p:nvGrpSpPr>
        <p:grpSpPr>
          <a:xfrm>
            <a:off x="3352800" y="4383342"/>
            <a:ext cx="3540537" cy="400110"/>
            <a:chOff x="4030980" y="3742284"/>
            <a:chExt cx="3540537" cy="400110"/>
          </a:xfrm>
        </p:grpSpPr>
        <p:sp>
          <p:nvSpPr>
            <p:cNvPr id="29" name="TextBox 28"/>
            <p:cNvSpPr txBox="1"/>
            <p:nvPr/>
          </p:nvSpPr>
          <p:spPr>
            <a:xfrm>
              <a:off x="4541520" y="3742284"/>
              <a:ext cx="3029997" cy="400110"/>
            </a:xfrm>
            <a:prstGeom prst="rect">
              <a:avLst/>
            </a:prstGeom>
            <a:noFill/>
            <a:ln>
              <a:solidFill>
                <a:srgbClr val="0070C0"/>
              </a:solidFill>
            </a:ln>
          </p:spPr>
          <p:txBody>
            <a:bodyPr wrap="none" rtlCol="0">
              <a:spAutoFit/>
            </a:bodyPr>
            <a:lstStyle/>
            <a:p>
              <a:r>
                <a:rPr lang="en-US" sz="1000" dirty="0"/>
                <a:t>Date of Last Requisition (Should reflect the date </a:t>
              </a:r>
              <a:r>
                <a:rPr lang="en-US" sz="1000" dirty="0" smtClean="0"/>
                <a:t>of</a:t>
              </a:r>
            </a:p>
            <a:p>
              <a:r>
                <a:rPr lang="en-US" sz="1000" dirty="0" smtClean="0"/>
                <a:t>the </a:t>
              </a:r>
              <a:r>
                <a:rPr lang="en-US" sz="1000" dirty="0"/>
                <a:t>last requisition performed by the </a:t>
              </a:r>
              <a:r>
                <a:rPr lang="en-US" sz="1000" dirty="0" err="1"/>
                <a:t>requisitioner</a:t>
              </a:r>
              <a:r>
                <a:rPr lang="en-US" sz="1000" dirty="0"/>
                <a:t>)</a:t>
              </a:r>
            </a:p>
          </p:txBody>
        </p:sp>
        <p:cxnSp>
          <p:nvCxnSpPr>
            <p:cNvPr id="34" name="Straight Arrow Connector 33"/>
            <p:cNvCxnSpPr/>
            <p:nvPr/>
          </p:nvCxnSpPr>
          <p:spPr bwMode="auto">
            <a:xfrm flipH="1">
              <a:off x="4030980" y="3886200"/>
              <a:ext cx="533400" cy="0"/>
            </a:xfrm>
            <a:prstGeom prst="straightConnector1">
              <a:avLst/>
            </a:prstGeom>
            <a:solidFill>
              <a:schemeClr val="accent1"/>
            </a:solidFill>
            <a:ln w="19050" cap="flat" cmpd="sng" algn="ctr">
              <a:solidFill>
                <a:srgbClr val="2A83C3"/>
              </a:solidFill>
              <a:prstDash val="solid"/>
              <a:round/>
              <a:headEnd type="none" w="med" len="med"/>
              <a:tailEnd type="triangle" w="lg" len="med"/>
            </a:ln>
            <a:effectLst/>
          </p:spPr>
        </p:cxnSp>
      </p:grpSp>
      <p:grpSp>
        <p:nvGrpSpPr>
          <p:cNvPr id="14" name="Group 13"/>
          <p:cNvGrpSpPr/>
          <p:nvPr/>
        </p:nvGrpSpPr>
        <p:grpSpPr>
          <a:xfrm>
            <a:off x="3505200" y="5718447"/>
            <a:ext cx="3388137" cy="400110"/>
            <a:chOff x="3505200" y="5718447"/>
            <a:chExt cx="4046220" cy="400110"/>
          </a:xfrm>
        </p:grpSpPr>
        <p:sp>
          <p:nvSpPr>
            <p:cNvPr id="35" name="TextBox 34"/>
            <p:cNvSpPr txBox="1"/>
            <p:nvPr/>
          </p:nvSpPr>
          <p:spPr>
            <a:xfrm>
              <a:off x="4038600" y="5718447"/>
              <a:ext cx="3512820" cy="400110"/>
            </a:xfrm>
            <a:prstGeom prst="rect">
              <a:avLst/>
            </a:prstGeom>
            <a:noFill/>
            <a:ln>
              <a:solidFill>
                <a:srgbClr val="0070C0"/>
              </a:solidFill>
            </a:ln>
          </p:spPr>
          <p:txBody>
            <a:bodyPr wrap="square" rtlCol="0">
              <a:spAutoFit/>
            </a:bodyPr>
            <a:lstStyle/>
            <a:p>
              <a:pPr lvl="0"/>
              <a:r>
                <a:rPr lang="en-US" sz="1000" dirty="0"/>
                <a:t>Enter the name of the active employee who is being assigned the requisition.</a:t>
              </a:r>
            </a:p>
          </p:txBody>
        </p:sp>
        <p:cxnSp>
          <p:nvCxnSpPr>
            <p:cNvPr id="40" name="Straight Arrow Connector 39"/>
            <p:cNvCxnSpPr/>
            <p:nvPr/>
          </p:nvCxnSpPr>
          <p:spPr bwMode="auto">
            <a:xfrm flipH="1">
              <a:off x="3505200" y="5866889"/>
              <a:ext cx="533400" cy="0"/>
            </a:xfrm>
            <a:prstGeom prst="straightConnector1">
              <a:avLst/>
            </a:prstGeom>
            <a:solidFill>
              <a:schemeClr val="accent1"/>
            </a:solidFill>
            <a:ln w="19050" cap="flat" cmpd="sng" algn="ctr">
              <a:solidFill>
                <a:srgbClr val="2A83C3"/>
              </a:solidFill>
              <a:prstDash val="solid"/>
              <a:round/>
              <a:headEnd type="none" w="med" len="med"/>
              <a:tailEnd type="triangle" w="lg" len="med"/>
            </a:ln>
            <a:effectLst/>
          </p:spPr>
        </p:cxnSp>
      </p:grpSp>
      <p:sp>
        <p:nvSpPr>
          <p:cNvPr id="43" name="TextBox 42"/>
          <p:cNvSpPr txBox="1"/>
          <p:nvPr/>
        </p:nvSpPr>
        <p:spPr>
          <a:xfrm>
            <a:off x="4572000" y="6780355"/>
            <a:ext cx="3276600" cy="246221"/>
          </a:xfrm>
          <a:prstGeom prst="rect">
            <a:avLst/>
          </a:prstGeom>
          <a:noFill/>
          <a:ln>
            <a:solidFill>
              <a:srgbClr val="0070C0"/>
            </a:solidFill>
          </a:ln>
        </p:spPr>
        <p:txBody>
          <a:bodyPr wrap="square" rtlCol="0">
            <a:spAutoFit/>
          </a:bodyPr>
          <a:lstStyle/>
          <a:p>
            <a:r>
              <a:rPr lang="en-US" sz="1000" dirty="0" smtClean="0"/>
              <a:t>Attach </a:t>
            </a:r>
            <a:r>
              <a:rPr lang="en-US" sz="1000" dirty="0"/>
              <a:t>List of Requisition Numbers to be </a:t>
            </a:r>
            <a:r>
              <a:rPr lang="en-US" sz="1000" dirty="0" smtClean="0"/>
              <a:t>Reassigned</a:t>
            </a:r>
            <a:endParaRPr lang="en-US" sz="1000" dirty="0"/>
          </a:p>
        </p:txBody>
      </p:sp>
      <p:cxnSp>
        <p:nvCxnSpPr>
          <p:cNvPr id="44" name="Straight Arrow Connector 43"/>
          <p:cNvCxnSpPr/>
          <p:nvPr/>
        </p:nvCxnSpPr>
        <p:spPr bwMode="auto">
          <a:xfrm flipH="1">
            <a:off x="4038600" y="6995947"/>
            <a:ext cx="533400" cy="0"/>
          </a:xfrm>
          <a:prstGeom prst="straightConnector1">
            <a:avLst/>
          </a:prstGeom>
          <a:solidFill>
            <a:schemeClr val="accent1"/>
          </a:solidFill>
          <a:ln w="19050" cap="flat" cmpd="sng" algn="ctr">
            <a:solidFill>
              <a:srgbClr val="2A83C3"/>
            </a:solidFill>
            <a:prstDash val="solid"/>
            <a:round/>
            <a:headEnd type="none" w="med" len="med"/>
            <a:tailEnd type="triangle" w="lg" len="med"/>
          </a:ln>
          <a:effectLst/>
        </p:spPr>
      </p:cxnSp>
      <p:sp>
        <p:nvSpPr>
          <p:cNvPr id="19" name="TextBox 18"/>
          <p:cNvSpPr txBox="1"/>
          <p:nvPr/>
        </p:nvSpPr>
        <p:spPr>
          <a:xfrm>
            <a:off x="4495800" y="1981200"/>
            <a:ext cx="2616422" cy="246221"/>
          </a:xfrm>
          <a:prstGeom prst="rect">
            <a:avLst/>
          </a:prstGeom>
          <a:noFill/>
          <a:ln>
            <a:solidFill>
              <a:srgbClr val="2A83C3"/>
            </a:solidFill>
          </a:ln>
        </p:spPr>
        <p:txBody>
          <a:bodyPr wrap="none" rtlCol="0">
            <a:spAutoFit/>
          </a:bodyPr>
          <a:lstStyle/>
          <a:p>
            <a:r>
              <a:rPr lang="en-US" sz="1000" dirty="0" smtClean="0"/>
              <a:t>Describe why this request is being created.</a:t>
            </a:r>
            <a:endParaRPr lang="en-US" sz="1000" dirty="0"/>
          </a:p>
        </p:txBody>
      </p:sp>
      <p:cxnSp>
        <p:nvCxnSpPr>
          <p:cNvPr id="52" name="Straight Arrow Connector 51"/>
          <p:cNvCxnSpPr/>
          <p:nvPr/>
        </p:nvCxnSpPr>
        <p:spPr bwMode="auto">
          <a:xfrm flipH="1">
            <a:off x="3951847" y="2057400"/>
            <a:ext cx="533400" cy="0"/>
          </a:xfrm>
          <a:prstGeom prst="straightConnector1">
            <a:avLst/>
          </a:prstGeom>
          <a:solidFill>
            <a:schemeClr val="accent1"/>
          </a:solidFill>
          <a:ln w="19050" cap="flat" cmpd="sng" algn="ctr">
            <a:solidFill>
              <a:srgbClr val="2A83C3"/>
            </a:solidFill>
            <a:prstDash val="solid"/>
            <a:round/>
            <a:headEnd type="none" w="med" len="med"/>
            <a:tailEnd type="triangle" w="lg" len="med"/>
          </a:ln>
          <a:effectLst/>
        </p:spPr>
      </p:cxnSp>
      <p:sp>
        <p:nvSpPr>
          <p:cNvPr id="21" name="TextBox 20"/>
          <p:cNvSpPr txBox="1"/>
          <p:nvPr/>
        </p:nvSpPr>
        <p:spPr>
          <a:xfrm>
            <a:off x="7162800" y="3089344"/>
            <a:ext cx="2133600" cy="2031325"/>
          </a:xfrm>
          <a:prstGeom prst="rect">
            <a:avLst/>
          </a:prstGeom>
          <a:noFill/>
          <a:ln w="22225">
            <a:solidFill>
              <a:srgbClr val="7030A0"/>
            </a:solidFill>
          </a:ln>
        </p:spPr>
        <p:txBody>
          <a:bodyPr wrap="square" rtlCol="0">
            <a:spAutoFit/>
          </a:bodyPr>
          <a:lstStyle/>
          <a:p>
            <a:r>
              <a:rPr lang="en-US" sz="1400" dirty="0"/>
              <a:t>Click “</a:t>
            </a:r>
            <a:r>
              <a:rPr lang="en-US" sz="1400" b="1" dirty="0"/>
              <a:t>Submit</a:t>
            </a:r>
            <a:r>
              <a:rPr lang="en-US" sz="1400" dirty="0"/>
              <a:t>” once all information is filled out correctly. After selecting “</a:t>
            </a:r>
            <a:r>
              <a:rPr lang="en-US" sz="1400" b="1" dirty="0"/>
              <a:t>Submit</a:t>
            </a:r>
            <a:r>
              <a:rPr lang="en-US" sz="1400" dirty="0"/>
              <a:t>” this request will be sent to your manager. In the event a manager is initiating this request, it be sent directly P2P for approval</a:t>
            </a:r>
          </a:p>
        </p:txBody>
      </p:sp>
      <p:sp>
        <p:nvSpPr>
          <p:cNvPr id="24" name="Text Box 2"/>
          <p:cNvSpPr txBox="1">
            <a:spLocks noChangeArrowheads="1"/>
          </p:cNvSpPr>
          <p:nvPr/>
        </p:nvSpPr>
        <p:spPr bwMode="auto">
          <a:xfrm>
            <a:off x="228599" y="106649"/>
            <a:ext cx="7772401" cy="469900"/>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2100" dirty="0">
                <a:solidFill>
                  <a:srgbClr val="FFFFFF"/>
                </a:solidFill>
                <a:effectLst/>
                <a:latin typeface="Arial" panose="020B0604020202020204" pitchFamily="34" charset="0"/>
                <a:ea typeface="Arial" panose="020B0604020202020204" pitchFamily="34" charset="0"/>
              </a:rPr>
              <a:t>UR Procurement</a:t>
            </a:r>
            <a:r>
              <a:rPr lang="en-US" sz="2100" dirty="0" smtClean="0">
                <a:solidFill>
                  <a:srgbClr val="FFFFFF"/>
                </a:solidFill>
                <a:effectLst/>
                <a:latin typeface="Arial" panose="020B0604020202020204" pitchFamily="34" charset="0"/>
                <a:ea typeface="Arial" panose="020B0604020202020204" pitchFamily="34" charset="0"/>
              </a:rPr>
              <a:t>: Change </a:t>
            </a:r>
            <a:r>
              <a:rPr lang="en-US" sz="2100" dirty="0">
                <a:solidFill>
                  <a:srgbClr val="FFFFFF"/>
                </a:solidFill>
                <a:effectLst/>
                <a:latin typeface="Arial" panose="020B0604020202020204" pitchFamily="34" charset="0"/>
                <a:ea typeface="Arial" panose="020B0604020202020204" pitchFamily="34" charset="0"/>
              </a:rPr>
              <a:t>Requisition Requester-Initiator</a:t>
            </a:r>
            <a:endParaRPr lang="en-US" sz="21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2957509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75488" y="2259024"/>
            <a:ext cx="6862437" cy="4725371"/>
          </a:xfrm>
          <a:prstGeom prst="rect">
            <a:avLst/>
          </a:prstGeom>
          <a:ln>
            <a:solidFill>
              <a:srgbClr val="2A83C3"/>
            </a:solidFill>
          </a:ln>
          <a:effectLst>
            <a:outerShdw blurRad="50800" dist="38100" dir="2700000" algn="tl" rotWithShape="0">
              <a:prstClr val="black">
                <a:alpha val="40000"/>
              </a:prstClr>
            </a:outerShdw>
          </a:effectLst>
        </p:spPr>
      </p:pic>
      <p:sp>
        <p:nvSpPr>
          <p:cNvPr id="23" name="Text Box 2"/>
          <p:cNvSpPr txBox="1">
            <a:spLocks noChangeArrowheads="1"/>
          </p:cNvSpPr>
          <p:nvPr/>
        </p:nvSpPr>
        <p:spPr bwMode="auto">
          <a:xfrm>
            <a:off x="228600" y="106649"/>
            <a:ext cx="8153400" cy="469900"/>
          </a:xfrm>
          <a:prstGeom prst="rect">
            <a:avLst/>
          </a:prstGeom>
          <a:noFill/>
          <a:ln w="9525">
            <a:no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2100" dirty="0">
                <a:solidFill>
                  <a:srgbClr val="FFFFFF"/>
                </a:solidFill>
                <a:effectLst/>
                <a:latin typeface="Arial" panose="020B0604020202020204" pitchFamily="34" charset="0"/>
                <a:ea typeface="Arial" panose="020B0604020202020204" pitchFamily="34" charset="0"/>
              </a:rPr>
              <a:t>UR Procurement: </a:t>
            </a:r>
            <a:r>
              <a:rPr lang="en-US" sz="2100" dirty="0" smtClean="0">
                <a:solidFill>
                  <a:srgbClr val="FFFFFF"/>
                </a:solidFill>
                <a:effectLst/>
                <a:latin typeface="Arial" panose="020B0604020202020204" pitchFamily="34" charset="0"/>
                <a:ea typeface="Arial" panose="020B0604020202020204" pitchFamily="34" charset="0"/>
              </a:rPr>
              <a:t>Change </a:t>
            </a:r>
            <a:r>
              <a:rPr lang="en-US" sz="2100" dirty="0">
                <a:solidFill>
                  <a:srgbClr val="FFFFFF"/>
                </a:solidFill>
                <a:effectLst/>
                <a:latin typeface="Arial" panose="020B0604020202020204" pitchFamily="34" charset="0"/>
                <a:ea typeface="Arial" panose="020B0604020202020204" pitchFamily="34" charset="0"/>
              </a:rPr>
              <a:t>Requisition Requester- </a:t>
            </a:r>
            <a:r>
              <a:rPr lang="en-US" sz="2100" dirty="0" smtClean="0">
                <a:solidFill>
                  <a:srgbClr val="FFFFFF"/>
                </a:solidFill>
                <a:effectLst/>
                <a:latin typeface="Arial" panose="020B0604020202020204" pitchFamily="34" charset="0"/>
                <a:ea typeface="Arial" panose="020B0604020202020204" pitchFamily="34" charset="0"/>
              </a:rPr>
              <a:t>Approver</a:t>
            </a:r>
            <a:endParaRPr lang="en-US" sz="2100" dirty="0">
              <a:effectLst/>
              <a:latin typeface="Arial" panose="020B0604020202020204" pitchFamily="34" charset="0"/>
              <a:ea typeface="Arial" panose="020B0604020202020204" pitchFamily="34" charset="0"/>
            </a:endParaRPr>
          </a:p>
        </p:txBody>
      </p:sp>
      <p:sp>
        <p:nvSpPr>
          <p:cNvPr id="5" name="TextBox 4"/>
          <p:cNvSpPr txBox="1"/>
          <p:nvPr/>
        </p:nvSpPr>
        <p:spPr>
          <a:xfrm>
            <a:off x="6042457" y="5715000"/>
            <a:ext cx="3276600" cy="553998"/>
          </a:xfrm>
          <a:prstGeom prst="rect">
            <a:avLst/>
          </a:prstGeom>
          <a:noFill/>
          <a:ln>
            <a:solidFill>
              <a:srgbClr val="2A83C3"/>
            </a:solidFill>
          </a:ln>
        </p:spPr>
        <p:txBody>
          <a:bodyPr wrap="square" rtlCol="0">
            <a:spAutoFit/>
          </a:bodyPr>
          <a:lstStyle/>
          <a:p>
            <a:r>
              <a:rPr lang="en-US" sz="1000" dirty="0"/>
              <a:t>As the approver, your job is to validate that the information is </a:t>
            </a:r>
            <a:r>
              <a:rPr lang="en-US" sz="1000" dirty="0" smtClean="0"/>
              <a:t>correct. To </a:t>
            </a:r>
            <a:r>
              <a:rPr lang="en-US" sz="1000" dirty="0"/>
              <a:t>expand the information table (the table above) click here.</a:t>
            </a:r>
          </a:p>
        </p:txBody>
      </p:sp>
      <p:cxnSp>
        <p:nvCxnSpPr>
          <p:cNvPr id="16" name="Straight Arrow Connector 15"/>
          <p:cNvCxnSpPr/>
          <p:nvPr/>
        </p:nvCxnSpPr>
        <p:spPr bwMode="auto">
          <a:xfrm flipH="1" flipV="1">
            <a:off x="5695120" y="4953000"/>
            <a:ext cx="347337" cy="892607"/>
          </a:xfrm>
          <a:prstGeom prst="straightConnector1">
            <a:avLst/>
          </a:prstGeom>
          <a:solidFill>
            <a:schemeClr val="accent1"/>
          </a:solidFill>
          <a:ln w="22225" cap="flat" cmpd="sng" algn="ctr">
            <a:solidFill>
              <a:srgbClr val="2A83C3"/>
            </a:solidFill>
            <a:prstDash val="solid"/>
            <a:round/>
            <a:headEnd type="none" w="lg" len="lg"/>
            <a:tailEnd type="triangle" w="lg" len="lg"/>
          </a:ln>
          <a:effectLst/>
        </p:spPr>
      </p:cxnSp>
      <p:sp>
        <p:nvSpPr>
          <p:cNvPr id="18" name="TextBox 17"/>
          <p:cNvSpPr txBox="1"/>
          <p:nvPr/>
        </p:nvSpPr>
        <p:spPr>
          <a:xfrm>
            <a:off x="685800" y="5791200"/>
            <a:ext cx="1338072" cy="707886"/>
          </a:xfrm>
          <a:prstGeom prst="rect">
            <a:avLst/>
          </a:prstGeom>
          <a:noFill/>
          <a:ln>
            <a:solidFill>
              <a:srgbClr val="2A83C3"/>
            </a:solidFill>
          </a:ln>
        </p:spPr>
        <p:txBody>
          <a:bodyPr wrap="square" rtlCol="0">
            <a:spAutoFit/>
          </a:bodyPr>
          <a:lstStyle/>
          <a:p>
            <a:r>
              <a:rPr lang="en-US" sz="1000" dirty="0"/>
              <a:t>Once the information is validated click “</a:t>
            </a:r>
            <a:r>
              <a:rPr lang="en-US" sz="1000" b="1" dirty="0"/>
              <a:t>Approve</a:t>
            </a:r>
            <a:r>
              <a:rPr lang="en-US" sz="1000" dirty="0"/>
              <a:t>”</a:t>
            </a:r>
          </a:p>
        </p:txBody>
      </p:sp>
      <p:sp>
        <p:nvSpPr>
          <p:cNvPr id="24" name="TextBox 23"/>
          <p:cNvSpPr txBox="1"/>
          <p:nvPr/>
        </p:nvSpPr>
        <p:spPr>
          <a:xfrm>
            <a:off x="490728" y="862673"/>
            <a:ext cx="8500872" cy="1015663"/>
          </a:xfrm>
          <a:prstGeom prst="rect">
            <a:avLst/>
          </a:prstGeom>
          <a:noFill/>
          <a:ln w="12700">
            <a:solidFill>
              <a:srgbClr val="2A83C3"/>
            </a:solidFill>
          </a:ln>
        </p:spPr>
        <p:txBody>
          <a:bodyPr wrap="square" rtlCol="0">
            <a:spAutoFit/>
          </a:bodyPr>
          <a:lstStyle/>
          <a:p>
            <a:r>
              <a:rPr lang="en-US" sz="1000" dirty="0"/>
              <a:t>The Approver’s responsibility is to verify the information is correct</a:t>
            </a:r>
            <a:r>
              <a:rPr lang="en-US" sz="1000" dirty="0" smtClean="0"/>
              <a:t>. If the manager initiates this process, the request is routed directly to the P2P Service Center for processing. </a:t>
            </a:r>
            <a:endParaRPr lang="en-US" sz="1000" dirty="0"/>
          </a:p>
          <a:p>
            <a:endParaRPr lang="en-US" sz="1000" dirty="0"/>
          </a:p>
          <a:p>
            <a:r>
              <a:rPr lang="en-US" sz="1000" b="1" u="sng" dirty="0"/>
              <a:t>Rules:</a:t>
            </a:r>
          </a:p>
          <a:p>
            <a:pPr marL="628650" lvl="1" indent="-171450">
              <a:buFont typeface="Arial" panose="020B0604020202020204" pitchFamily="34" charset="0"/>
              <a:buChar char="•"/>
            </a:pPr>
            <a:r>
              <a:rPr lang="en-US" sz="1000" dirty="0"/>
              <a:t>The “From Requisition Requester” should reflect the name of </a:t>
            </a:r>
            <a:r>
              <a:rPr lang="en-US" sz="1000" dirty="0" smtClean="0"/>
              <a:t>the original owner of the requisitions that are being reassigned</a:t>
            </a:r>
            <a:endParaRPr lang="en-US" sz="1000" dirty="0"/>
          </a:p>
          <a:p>
            <a:pPr marL="628650" lvl="1" indent="-171450">
              <a:buFont typeface="Arial" panose="020B0604020202020204" pitchFamily="34" charset="0"/>
              <a:buChar char="•"/>
            </a:pPr>
            <a:r>
              <a:rPr lang="en-US" sz="1000" dirty="0"/>
              <a:t>The “To Requisition Requester” should reflect the name of an active UR employee</a:t>
            </a:r>
          </a:p>
        </p:txBody>
      </p:sp>
      <p:cxnSp>
        <p:nvCxnSpPr>
          <p:cNvPr id="7" name="Straight Arrow Connector 6"/>
          <p:cNvCxnSpPr/>
          <p:nvPr/>
        </p:nvCxnSpPr>
        <p:spPr bwMode="auto">
          <a:xfrm>
            <a:off x="1981200" y="6477000"/>
            <a:ext cx="381000" cy="304800"/>
          </a:xfrm>
          <a:prstGeom prst="straightConnector1">
            <a:avLst/>
          </a:prstGeom>
          <a:solidFill>
            <a:schemeClr val="accent1"/>
          </a:solidFill>
          <a:ln w="19050" cap="flat" cmpd="sng" algn="ctr">
            <a:solidFill>
              <a:srgbClr val="0070C0"/>
            </a:solidFill>
            <a:prstDash val="solid"/>
            <a:round/>
            <a:headEnd type="none" w="lg" len="lg"/>
            <a:tailEnd type="triangle" w="lg" len="med"/>
          </a:ln>
          <a:effectLst/>
        </p:spPr>
      </p:cxnSp>
    </p:spTree>
    <p:extLst>
      <p:ext uri="{BB962C8B-B14F-4D97-AF65-F5344CB8AC3E}">
        <p14:creationId xmlns:p14="http://schemas.microsoft.com/office/powerpoint/2010/main" val="10547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55675"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55675" rtl="0" eaLnBrk="1" fontAlgn="base" latinLnBrk="0" hangingPunct="1">
          <a:lnSpc>
            <a:spcPct val="100000"/>
          </a:lnSpc>
          <a:spcBef>
            <a:spcPct val="0"/>
          </a:spcBef>
          <a:spcAft>
            <a:spcPct val="0"/>
          </a:spcAft>
          <a:buClrTx/>
          <a:buSzTx/>
          <a:buFontTx/>
          <a:buNone/>
          <a:tabLst/>
          <a:defRPr kumimoji="0" lang="en-US" sz="1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21190</TotalTime>
  <Words>599</Words>
  <Application>Microsoft Office PowerPoint</Application>
  <PresentationFormat>Custom</PresentationFormat>
  <Paragraphs>43</Paragraphs>
  <Slides>4</Slides>
  <Notes>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vt:i4>
      </vt:variant>
    </vt:vector>
  </HeadingPairs>
  <TitlesOfParts>
    <vt:vector size="6" baseType="lpstr">
      <vt:lpstr>Arial</vt:lpstr>
      <vt:lpstr>Default Design</vt:lpstr>
      <vt:lpstr>PowerPoint Presentation</vt:lpstr>
      <vt:lpstr>PowerPoint Presentation</vt:lpstr>
      <vt:lpstr>PowerPoint Presentation</vt:lpstr>
      <vt:lpstr>PowerPoint Presentation</vt:lpstr>
    </vt:vector>
  </TitlesOfParts>
  <Company>SciQuest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rochester</dc:creator>
  <cp:lastModifiedBy>Coletta, Thomas</cp:lastModifiedBy>
  <cp:revision>109</cp:revision>
  <cp:lastPrinted>2013-08-06T18:08:51Z</cp:lastPrinted>
  <dcterms:created xsi:type="dcterms:W3CDTF">2007-09-06T01:53:40Z</dcterms:created>
  <dcterms:modified xsi:type="dcterms:W3CDTF">2019-09-10T17:29:18Z</dcterms:modified>
</cp:coreProperties>
</file>