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41"/>
  </p:notesMasterIdLst>
  <p:handoutMasterIdLst>
    <p:handoutMasterId r:id="rId42"/>
  </p:handoutMasterIdLst>
  <p:sldIdLst>
    <p:sldId id="942" r:id="rId6"/>
    <p:sldId id="976" r:id="rId7"/>
    <p:sldId id="941" r:id="rId8"/>
    <p:sldId id="977" r:id="rId9"/>
    <p:sldId id="978" r:id="rId10"/>
    <p:sldId id="1012" r:id="rId11"/>
    <p:sldId id="1011" r:id="rId12"/>
    <p:sldId id="1059" r:id="rId13"/>
    <p:sldId id="1060" r:id="rId14"/>
    <p:sldId id="1057" r:id="rId15"/>
    <p:sldId id="1041" r:id="rId16"/>
    <p:sldId id="1061" r:id="rId17"/>
    <p:sldId id="1062" r:id="rId18"/>
    <p:sldId id="1079" r:id="rId19"/>
    <p:sldId id="1080" r:id="rId20"/>
    <p:sldId id="1063" r:id="rId21"/>
    <p:sldId id="1081" r:id="rId22"/>
    <p:sldId id="1082" r:id="rId23"/>
    <p:sldId id="1073" r:id="rId24"/>
    <p:sldId id="1064" r:id="rId25"/>
    <p:sldId id="1065" r:id="rId26"/>
    <p:sldId id="1076" r:id="rId27"/>
    <p:sldId id="988" r:id="rId28"/>
    <p:sldId id="1078" r:id="rId29"/>
    <p:sldId id="1055" r:id="rId30"/>
    <p:sldId id="1039" r:id="rId31"/>
    <p:sldId id="996" r:id="rId32"/>
    <p:sldId id="1038" r:id="rId33"/>
    <p:sldId id="1017" r:id="rId34"/>
    <p:sldId id="989" r:id="rId35"/>
    <p:sldId id="1083" r:id="rId36"/>
    <p:sldId id="1034" r:id="rId37"/>
    <p:sldId id="1047" r:id="rId38"/>
    <p:sldId id="1037" r:id="rId39"/>
    <p:sldId id="1040" r:id="rId4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89" userDrawn="1">
          <p15:clr>
            <a:srgbClr val="A4A3A4"/>
          </p15:clr>
        </p15:guide>
        <p15:guide id="3" orient="horz" pos="2923" userDrawn="1">
          <p15:clr>
            <a:srgbClr val="A4A3A4"/>
          </p15:clr>
        </p15:guide>
        <p15:guide id="4" pos="2185" userDrawn="1">
          <p15:clr>
            <a:srgbClr val="A4A3A4"/>
          </p15:clr>
        </p15:guide>
        <p15:guide id="5" orient="horz" pos="2908" userDrawn="1">
          <p15:clr>
            <a:srgbClr val="A4A3A4"/>
          </p15:clr>
        </p15:guide>
        <p15:guide id="6" orient="horz" pos="29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FFCC00"/>
    <a:srgbClr val="003E74"/>
    <a:srgbClr val="C7E68F"/>
    <a:srgbClr val="FFEB89"/>
    <a:srgbClr val="FFFFCC"/>
    <a:srgbClr val="E26A54"/>
    <a:srgbClr val="F2F2F2"/>
    <a:srgbClr val="2F589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395" autoAdjust="0"/>
  </p:normalViewPr>
  <p:slideViewPr>
    <p:cSldViewPr>
      <p:cViewPr varScale="1">
        <p:scale>
          <a:sx n="65" d="100"/>
          <a:sy n="65" d="100"/>
        </p:scale>
        <p:origin x="13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262"/>
    </p:cViewPr>
  </p:sorterViewPr>
  <p:notesViewPr>
    <p:cSldViewPr>
      <p:cViewPr varScale="1">
        <p:scale>
          <a:sx n="86" d="100"/>
          <a:sy n="86" d="100"/>
        </p:scale>
        <p:origin x="3822" y="96"/>
      </p:cViewPr>
      <p:guideLst>
        <p:guide orient="horz" pos="2927"/>
        <p:guide pos="2189"/>
        <p:guide orient="horz" pos="2923"/>
        <p:guide pos="2185"/>
        <p:guide orient="horz" pos="2908"/>
        <p:guide orient="horz" pos="29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2A045-F0F1-4212-9FE8-754235DD9812}" type="doc">
      <dgm:prSet loTypeId="urn:microsoft.com/office/officeart/2005/8/layout/hChevron3" loCatId="process" qsTypeId="urn:microsoft.com/office/officeart/2005/8/quickstyle/simple1" qsCatId="simple" csTypeId="urn:microsoft.com/office/officeart/2005/8/colors/accent1_4" csCatId="accent1" phldr="1"/>
      <dgm:spPr/>
    </dgm:pt>
    <dgm:pt modelId="{5BFC84E4-210E-4C74-B564-AA2B5FAB9F00}">
      <dgm:prSet phldrT="[Text]"/>
      <dgm:spPr/>
      <dgm:t>
        <a:bodyPr/>
        <a:lstStyle/>
        <a:p>
          <a:r>
            <a:rPr lang="en-US" dirty="0">
              <a:latin typeface="Arial" panose="020B0604020202020204" pitchFamily="34" charset="0"/>
              <a:cs typeface="Arial" panose="020B0604020202020204" pitchFamily="34" charset="0"/>
            </a:rPr>
            <a:t>Prepare</a:t>
          </a:r>
        </a:p>
      </dgm:t>
    </dgm:pt>
    <dgm:pt modelId="{00921539-BE16-4DFA-907E-021671FA48E3}" type="parTrans" cxnId="{FF56319D-6AD3-4D36-8FA8-34C66F075819}">
      <dgm:prSet/>
      <dgm:spPr/>
      <dgm:t>
        <a:bodyPr/>
        <a:lstStyle/>
        <a:p>
          <a:endParaRPr lang="en-US"/>
        </a:p>
      </dgm:t>
    </dgm:pt>
    <dgm:pt modelId="{1910FE18-23E0-4799-BF08-84AA86696F77}" type="sibTrans" cxnId="{FF56319D-6AD3-4D36-8FA8-34C66F075819}">
      <dgm:prSet/>
      <dgm:spPr/>
      <dgm:t>
        <a:bodyPr/>
        <a:lstStyle/>
        <a:p>
          <a:endParaRPr lang="en-US"/>
        </a:p>
      </dgm:t>
    </dgm:pt>
    <dgm:pt modelId="{FB1AFC20-5E4B-49EE-AE9E-B6E455CE2F7F}">
      <dgm:prSet phldrT="[Text]"/>
      <dgm:spPr/>
      <dgm:t>
        <a:bodyPr/>
        <a:lstStyle/>
        <a:p>
          <a:r>
            <a:rPr lang="en-US" dirty="0">
              <a:latin typeface="Arial" panose="020B0604020202020204" pitchFamily="34" charset="0"/>
              <a:cs typeface="Arial" panose="020B0604020202020204" pitchFamily="34" charset="0"/>
            </a:rPr>
            <a:t>User Acceptance Test 1, 2</a:t>
          </a:r>
        </a:p>
      </dgm:t>
    </dgm:pt>
    <dgm:pt modelId="{BE9CBD29-E44F-4E08-82FA-498C250E58E6}" type="parTrans" cxnId="{D6BC02BD-FC50-4DB0-AC29-754CF13D447C}">
      <dgm:prSet/>
      <dgm:spPr/>
      <dgm:t>
        <a:bodyPr/>
        <a:lstStyle/>
        <a:p>
          <a:endParaRPr lang="en-US"/>
        </a:p>
      </dgm:t>
    </dgm:pt>
    <dgm:pt modelId="{6C451B9B-D56E-41E7-B6C6-C019ED36C668}" type="sibTrans" cxnId="{D6BC02BD-FC50-4DB0-AC29-754CF13D447C}">
      <dgm:prSet/>
      <dgm:spPr/>
      <dgm:t>
        <a:bodyPr/>
        <a:lstStyle/>
        <a:p>
          <a:endParaRPr lang="en-US"/>
        </a:p>
      </dgm:t>
    </dgm:pt>
    <dgm:pt modelId="{0DEC9FAE-B71C-4323-9635-7E79177E8ADC}">
      <dgm:prSet phldrT="[Text]"/>
      <dgm:spPr/>
      <dgm:t>
        <a:bodyPr/>
        <a:lstStyle/>
        <a:p>
          <a:r>
            <a:rPr lang="en-US" dirty="0">
              <a:latin typeface="Arial" panose="020B0604020202020204" pitchFamily="34" charset="0"/>
              <a:cs typeface="Arial" panose="020B0604020202020204" pitchFamily="34" charset="0"/>
            </a:rPr>
            <a:t>Pilot Groups </a:t>
          </a:r>
        </a:p>
        <a:p>
          <a:r>
            <a:rPr lang="en-US" dirty="0">
              <a:latin typeface="Arial" panose="020B0604020202020204" pitchFamily="34" charset="0"/>
              <a:cs typeface="Arial" panose="020B0604020202020204" pitchFamily="34" charset="0"/>
            </a:rPr>
            <a:t>1 and 2</a:t>
          </a:r>
        </a:p>
      </dgm:t>
    </dgm:pt>
    <dgm:pt modelId="{87D62B7C-23D3-4B29-998F-0D999FE03FBD}" type="parTrans" cxnId="{3B070DE3-02C4-4B36-8F0D-4FAACC39491C}">
      <dgm:prSet/>
      <dgm:spPr/>
      <dgm:t>
        <a:bodyPr/>
        <a:lstStyle/>
        <a:p>
          <a:endParaRPr lang="en-US"/>
        </a:p>
      </dgm:t>
    </dgm:pt>
    <dgm:pt modelId="{D5047D7C-80B3-4B2F-9B20-278976F7D91A}" type="sibTrans" cxnId="{3B070DE3-02C4-4B36-8F0D-4FAACC39491C}">
      <dgm:prSet/>
      <dgm:spPr/>
      <dgm:t>
        <a:bodyPr/>
        <a:lstStyle/>
        <a:p>
          <a:endParaRPr lang="en-US"/>
        </a:p>
      </dgm:t>
    </dgm:pt>
    <dgm:pt modelId="{C7D78891-236F-4FFB-BD59-DE5F71DBDD8A}">
      <dgm:prSet/>
      <dgm:spPr/>
      <dgm:t>
        <a:bodyPr/>
        <a:lstStyle/>
        <a:p>
          <a:r>
            <a:rPr lang="en-US" dirty="0">
              <a:latin typeface="Arial" panose="020B0604020202020204" pitchFamily="34" charset="0"/>
              <a:cs typeface="Arial" panose="020B0604020202020204" pitchFamily="34" charset="0"/>
            </a:rPr>
            <a:t>System Roll Out </a:t>
          </a:r>
        </a:p>
        <a:p>
          <a:r>
            <a:rPr lang="en-US" dirty="0">
              <a:latin typeface="Arial" panose="020B0604020202020204" pitchFamily="34" charset="0"/>
              <a:cs typeface="Arial" panose="020B0604020202020204" pitchFamily="34" charset="0"/>
            </a:rPr>
            <a:t>1, 2, 3, …</a:t>
          </a:r>
        </a:p>
      </dgm:t>
    </dgm:pt>
    <dgm:pt modelId="{839162F9-EB6F-428F-89FE-3C5D5B38B131}" type="parTrans" cxnId="{A496CB6C-D678-466C-9B7B-23F15B0F6B6F}">
      <dgm:prSet/>
      <dgm:spPr/>
      <dgm:t>
        <a:bodyPr/>
        <a:lstStyle/>
        <a:p>
          <a:endParaRPr lang="en-US"/>
        </a:p>
      </dgm:t>
    </dgm:pt>
    <dgm:pt modelId="{0CDE3ECF-565E-4658-AE0A-B0D00466547E}" type="sibTrans" cxnId="{A496CB6C-D678-466C-9B7B-23F15B0F6B6F}">
      <dgm:prSet/>
      <dgm:spPr/>
      <dgm:t>
        <a:bodyPr/>
        <a:lstStyle/>
        <a:p>
          <a:endParaRPr lang="en-US"/>
        </a:p>
      </dgm:t>
    </dgm:pt>
    <dgm:pt modelId="{62E1FF6E-EDE1-4D2C-8FA2-9E2B377352EE}" type="pres">
      <dgm:prSet presAssocID="{C022A045-F0F1-4212-9FE8-754235DD9812}" presName="Name0" presStyleCnt="0">
        <dgm:presLayoutVars>
          <dgm:dir/>
          <dgm:resizeHandles val="exact"/>
        </dgm:presLayoutVars>
      </dgm:prSet>
      <dgm:spPr/>
    </dgm:pt>
    <dgm:pt modelId="{4B88DE30-BE02-4394-81AD-64C14A4AE0BC}" type="pres">
      <dgm:prSet presAssocID="{5BFC84E4-210E-4C74-B564-AA2B5FAB9F00}" presName="parTxOnly" presStyleLbl="node1" presStyleIdx="0" presStyleCnt="4">
        <dgm:presLayoutVars>
          <dgm:bulletEnabled val="1"/>
        </dgm:presLayoutVars>
      </dgm:prSet>
      <dgm:spPr/>
      <dgm:t>
        <a:bodyPr/>
        <a:lstStyle/>
        <a:p>
          <a:endParaRPr lang="en-US"/>
        </a:p>
      </dgm:t>
    </dgm:pt>
    <dgm:pt modelId="{8DAAF6E5-50EB-46A5-985A-B74F294AE309}" type="pres">
      <dgm:prSet presAssocID="{1910FE18-23E0-4799-BF08-84AA86696F77}" presName="parSpace" presStyleCnt="0"/>
      <dgm:spPr/>
    </dgm:pt>
    <dgm:pt modelId="{618A71AA-A518-4ADB-92F4-970688C5B295}" type="pres">
      <dgm:prSet presAssocID="{FB1AFC20-5E4B-49EE-AE9E-B6E455CE2F7F}" presName="parTxOnly" presStyleLbl="node1" presStyleIdx="1" presStyleCnt="4">
        <dgm:presLayoutVars>
          <dgm:bulletEnabled val="1"/>
        </dgm:presLayoutVars>
      </dgm:prSet>
      <dgm:spPr/>
      <dgm:t>
        <a:bodyPr/>
        <a:lstStyle/>
        <a:p>
          <a:endParaRPr lang="en-US"/>
        </a:p>
      </dgm:t>
    </dgm:pt>
    <dgm:pt modelId="{FFB279EB-675A-45A0-9635-0F17D8DCFD2D}" type="pres">
      <dgm:prSet presAssocID="{6C451B9B-D56E-41E7-B6C6-C019ED36C668}" presName="parSpace" presStyleCnt="0"/>
      <dgm:spPr/>
    </dgm:pt>
    <dgm:pt modelId="{62364550-980B-4F91-B84E-F3617A61D8A6}" type="pres">
      <dgm:prSet presAssocID="{0DEC9FAE-B71C-4323-9635-7E79177E8ADC}" presName="parTxOnly" presStyleLbl="node1" presStyleIdx="2" presStyleCnt="4">
        <dgm:presLayoutVars>
          <dgm:bulletEnabled val="1"/>
        </dgm:presLayoutVars>
      </dgm:prSet>
      <dgm:spPr/>
      <dgm:t>
        <a:bodyPr/>
        <a:lstStyle/>
        <a:p>
          <a:endParaRPr lang="en-US"/>
        </a:p>
      </dgm:t>
    </dgm:pt>
    <dgm:pt modelId="{BF59BAF2-6150-44FA-821E-E33168CBA027}" type="pres">
      <dgm:prSet presAssocID="{D5047D7C-80B3-4B2F-9B20-278976F7D91A}" presName="parSpace" presStyleCnt="0"/>
      <dgm:spPr/>
    </dgm:pt>
    <dgm:pt modelId="{CA76FB86-06C4-4EB9-AE7E-C97F0E21CFD8}" type="pres">
      <dgm:prSet presAssocID="{C7D78891-236F-4FFB-BD59-DE5F71DBDD8A}" presName="parTxOnly" presStyleLbl="node1" presStyleIdx="3" presStyleCnt="4">
        <dgm:presLayoutVars>
          <dgm:bulletEnabled val="1"/>
        </dgm:presLayoutVars>
      </dgm:prSet>
      <dgm:spPr/>
      <dgm:t>
        <a:bodyPr/>
        <a:lstStyle/>
        <a:p>
          <a:endParaRPr lang="en-US"/>
        </a:p>
      </dgm:t>
    </dgm:pt>
  </dgm:ptLst>
  <dgm:cxnLst>
    <dgm:cxn modelId="{CCA16079-7831-4FFE-B7F3-6A304C56283C}" type="presOf" srcId="{5BFC84E4-210E-4C74-B564-AA2B5FAB9F00}" destId="{4B88DE30-BE02-4394-81AD-64C14A4AE0BC}" srcOrd="0" destOrd="0" presId="urn:microsoft.com/office/officeart/2005/8/layout/hChevron3"/>
    <dgm:cxn modelId="{31D38F59-E184-4833-9CDC-09C4607E2FFF}" type="presOf" srcId="{C022A045-F0F1-4212-9FE8-754235DD9812}" destId="{62E1FF6E-EDE1-4D2C-8FA2-9E2B377352EE}" srcOrd="0" destOrd="0" presId="urn:microsoft.com/office/officeart/2005/8/layout/hChevron3"/>
    <dgm:cxn modelId="{A496CB6C-D678-466C-9B7B-23F15B0F6B6F}" srcId="{C022A045-F0F1-4212-9FE8-754235DD9812}" destId="{C7D78891-236F-4FFB-BD59-DE5F71DBDD8A}" srcOrd="3" destOrd="0" parTransId="{839162F9-EB6F-428F-89FE-3C5D5B38B131}" sibTransId="{0CDE3ECF-565E-4658-AE0A-B0D00466547E}"/>
    <dgm:cxn modelId="{CE0DB887-625B-43F6-B893-A9358E7BBB92}" type="presOf" srcId="{C7D78891-236F-4FFB-BD59-DE5F71DBDD8A}" destId="{CA76FB86-06C4-4EB9-AE7E-C97F0E21CFD8}" srcOrd="0" destOrd="0" presId="urn:microsoft.com/office/officeart/2005/8/layout/hChevron3"/>
    <dgm:cxn modelId="{3B070DE3-02C4-4B36-8F0D-4FAACC39491C}" srcId="{C022A045-F0F1-4212-9FE8-754235DD9812}" destId="{0DEC9FAE-B71C-4323-9635-7E79177E8ADC}" srcOrd="2" destOrd="0" parTransId="{87D62B7C-23D3-4B29-998F-0D999FE03FBD}" sibTransId="{D5047D7C-80B3-4B2F-9B20-278976F7D91A}"/>
    <dgm:cxn modelId="{00305FBB-B8B5-4AAD-942E-C0B3BE5AEB73}" type="presOf" srcId="{FB1AFC20-5E4B-49EE-AE9E-B6E455CE2F7F}" destId="{618A71AA-A518-4ADB-92F4-970688C5B295}" srcOrd="0" destOrd="0" presId="urn:microsoft.com/office/officeart/2005/8/layout/hChevron3"/>
    <dgm:cxn modelId="{F5768B91-860C-4AAA-A7C3-E472716F9E17}" type="presOf" srcId="{0DEC9FAE-B71C-4323-9635-7E79177E8ADC}" destId="{62364550-980B-4F91-B84E-F3617A61D8A6}" srcOrd="0" destOrd="0" presId="urn:microsoft.com/office/officeart/2005/8/layout/hChevron3"/>
    <dgm:cxn modelId="{D6BC02BD-FC50-4DB0-AC29-754CF13D447C}" srcId="{C022A045-F0F1-4212-9FE8-754235DD9812}" destId="{FB1AFC20-5E4B-49EE-AE9E-B6E455CE2F7F}" srcOrd="1" destOrd="0" parTransId="{BE9CBD29-E44F-4E08-82FA-498C250E58E6}" sibTransId="{6C451B9B-D56E-41E7-B6C6-C019ED36C668}"/>
    <dgm:cxn modelId="{FF56319D-6AD3-4D36-8FA8-34C66F075819}" srcId="{C022A045-F0F1-4212-9FE8-754235DD9812}" destId="{5BFC84E4-210E-4C74-B564-AA2B5FAB9F00}" srcOrd="0" destOrd="0" parTransId="{00921539-BE16-4DFA-907E-021671FA48E3}" sibTransId="{1910FE18-23E0-4799-BF08-84AA86696F77}"/>
    <dgm:cxn modelId="{8316879C-2061-43AB-BD7A-E28784ED3728}" type="presParOf" srcId="{62E1FF6E-EDE1-4D2C-8FA2-9E2B377352EE}" destId="{4B88DE30-BE02-4394-81AD-64C14A4AE0BC}" srcOrd="0" destOrd="0" presId="urn:microsoft.com/office/officeart/2005/8/layout/hChevron3"/>
    <dgm:cxn modelId="{69F6F77C-AFA6-4737-83C1-863C2FBA6453}" type="presParOf" srcId="{62E1FF6E-EDE1-4D2C-8FA2-9E2B377352EE}" destId="{8DAAF6E5-50EB-46A5-985A-B74F294AE309}" srcOrd="1" destOrd="0" presId="urn:microsoft.com/office/officeart/2005/8/layout/hChevron3"/>
    <dgm:cxn modelId="{9C6C7392-F778-46F3-9F9D-62D06D4BA5BF}" type="presParOf" srcId="{62E1FF6E-EDE1-4D2C-8FA2-9E2B377352EE}" destId="{618A71AA-A518-4ADB-92F4-970688C5B295}" srcOrd="2" destOrd="0" presId="urn:microsoft.com/office/officeart/2005/8/layout/hChevron3"/>
    <dgm:cxn modelId="{B12E3EDB-5928-40FD-87E0-D85C48EE7B25}" type="presParOf" srcId="{62E1FF6E-EDE1-4D2C-8FA2-9E2B377352EE}" destId="{FFB279EB-675A-45A0-9635-0F17D8DCFD2D}" srcOrd="3" destOrd="0" presId="urn:microsoft.com/office/officeart/2005/8/layout/hChevron3"/>
    <dgm:cxn modelId="{BF0D9394-1010-482A-9E46-1F4F63F123BC}" type="presParOf" srcId="{62E1FF6E-EDE1-4D2C-8FA2-9E2B377352EE}" destId="{62364550-980B-4F91-B84E-F3617A61D8A6}" srcOrd="4" destOrd="0" presId="urn:microsoft.com/office/officeart/2005/8/layout/hChevron3"/>
    <dgm:cxn modelId="{89E8B3D1-A0FF-47B2-8BDF-27FA8FE552D1}" type="presParOf" srcId="{62E1FF6E-EDE1-4D2C-8FA2-9E2B377352EE}" destId="{BF59BAF2-6150-44FA-821E-E33168CBA027}" srcOrd="5" destOrd="0" presId="urn:microsoft.com/office/officeart/2005/8/layout/hChevron3"/>
    <dgm:cxn modelId="{717EAE78-4FC1-4778-8C8A-94F19F9AEFF6}" type="presParOf" srcId="{62E1FF6E-EDE1-4D2C-8FA2-9E2B377352EE}" destId="{CA76FB86-06C4-4EB9-AE7E-C97F0E21CFD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8DE30-BE02-4394-81AD-64C14A4AE0BC}">
      <dsp:nvSpPr>
        <dsp:cNvPr id="0" name=""/>
        <dsp:cNvSpPr/>
      </dsp:nvSpPr>
      <dsp:spPr>
        <a:xfrm>
          <a:off x="2407" y="1815650"/>
          <a:ext cx="2415248" cy="96609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Prepare</a:t>
          </a:r>
        </a:p>
      </dsp:txBody>
      <dsp:txXfrm>
        <a:off x="2407" y="1815650"/>
        <a:ext cx="2173723" cy="966099"/>
      </dsp:txXfrm>
    </dsp:sp>
    <dsp:sp modelId="{618A71AA-A518-4ADB-92F4-970688C5B295}">
      <dsp:nvSpPr>
        <dsp:cNvPr id="0" name=""/>
        <dsp:cNvSpPr/>
      </dsp:nvSpPr>
      <dsp:spPr>
        <a:xfrm>
          <a:off x="1934606"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User Acceptance Test 1, 2</a:t>
          </a:r>
        </a:p>
      </dsp:txBody>
      <dsp:txXfrm>
        <a:off x="2417656" y="1815650"/>
        <a:ext cx="1449149" cy="966099"/>
      </dsp:txXfrm>
    </dsp:sp>
    <dsp:sp modelId="{62364550-980B-4F91-B84E-F3617A61D8A6}">
      <dsp:nvSpPr>
        <dsp:cNvPr id="0" name=""/>
        <dsp:cNvSpPr/>
      </dsp:nvSpPr>
      <dsp:spPr>
        <a:xfrm>
          <a:off x="3866805" y="1815650"/>
          <a:ext cx="2415248" cy="966099"/>
        </a:xfrm>
        <a:prstGeom prst="chevron">
          <a:avLst/>
        </a:prstGeom>
        <a:solidFill>
          <a:schemeClr val="accent1">
            <a:shade val="50000"/>
            <a:hueOff val="209478"/>
            <a:satOff val="-3997"/>
            <a:lumOff val="408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Pilot Groups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and 2</a:t>
          </a:r>
        </a:p>
      </dsp:txBody>
      <dsp:txXfrm>
        <a:off x="4349855" y="1815650"/>
        <a:ext cx="1449149" cy="966099"/>
      </dsp:txXfrm>
    </dsp:sp>
    <dsp:sp modelId="{CA76FB86-06C4-4EB9-AE7E-C97F0E21CFD8}">
      <dsp:nvSpPr>
        <dsp:cNvPr id="0" name=""/>
        <dsp:cNvSpPr/>
      </dsp:nvSpPr>
      <dsp:spPr>
        <a:xfrm>
          <a:off x="5799004"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System Roll Out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2, 3, …</a:t>
          </a:r>
        </a:p>
      </dsp:txBody>
      <dsp:txXfrm>
        <a:off x="6282054" y="1815650"/>
        <a:ext cx="1449149" cy="9660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0939" tIns="45470" rIns="90939" bIns="45470" rtlCol="0"/>
          <a:lstStyle>
            <a:lvl1pPr algn="l">
              <a:defRPr sz="1200"/>
            </a:lvl1pPr>
          </a:lstStyle>
          <a:p>
            <a:endParaRPr lang="en-US" dirty="0"/>
          </a:p>
        </p:txBody>
      </p:sp>
      <p:sp>
        <p:nvSpPr>
          <p:cNvPr id="3" name="Date Placeholder 2"/>
          <p:cNvSpPr>
            <a:spLocks noGrp="1"/>
          </p:cNvSpPr>
          <p:nvPr>
            <p:ph type="dt" sz="quarter" idx="1"/>
          </p:nvPr>
        </p:nvSpPr>
        <p:spPr>
          <a:xfrm>
            <a:off x="3928026" y="3"/>
            <a:ext cx="3004610" cy="461010"/>
          </a:xfrm>
          <a:prstGeom prst="rect">
            <a:avLst/>
          </a:prstGeom>
        </p:spPr>
        <p:txBody>
          <a:bodyPr vert="horz" lIns="90939" tIns="45470" rIns="90939" bIns="45470" rtlCol="0"/>
          <a:lstStyle>
            <a:lvl1pPr algn="r">
              <a:defRPr sz="1200"/>
            </a:lvl1pPr>
          </a:lstStyle>
          <a:p>
            <a:fld id="{C5665B36-4B68-4038-B04C-4259637837E9}" type="datetimeFigureOut">
              <a:rPr lang="en-US" smtClean="0"/>
              <a:pPr/>
              <a:t>9/19/2019</a:t>
            </a:fld>
            <a:endParaRPr lang="en-US" dirty="0"/>
          </a:p>
        </p:txBody>
      </p:sp>
      <p:sp>
        <p:nvSpPr>
          <p:cNvPr id="4" name="Footer Placeholder 3"/>
          <p:cNvSpPr>
            <a:spLocks noGrp="1"/>
          </p:cNvSpPr>
          <p:nvPr>
            <p:ph type="ftr" sz="quarter" idx="2"/>
          </p:nvPr>
        </p:nvSpPr>
        <p:spPr>
          <a:xfrm>
            <a:off x="12" y="8757621"/>
            <a:ext cx="3004610" cy="461010"/>
          </a:xfrm>
          <a:prstGeom prst="rect">
            <a:avLst/>
          </a:prstGeom>
        </p:spPr>
        <p:txBody>
          <a:bodyPr vert="horz" lIns="90939" tIns="45470" rIns="90939" bIns="454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8026" y="8757621"/>
            <a:ext cx="3004610" cy="461010"/>
          </a:xfrm>
          <a:prstGeom prst="rect">
            <a:avLst/>
          </a:prstGeom>
        </p:spPr>
        <p:txBody>
          <a:bodyPr vert="horz" lIns="90939" tIns="45470" rIns="90939" bIns="454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2449" tIns="46224" rIns="92449" bIns="46224" rtlCol="0"/>
          <a:lstStyle>
            <a:lvl1pPr algn="l">
              <a:defRPr sz="1200"/>
            </a:lvl1pPr>
          </a:lstStyle>
          <a:p>
            <a:pPr>
              <a:defRPr/>
            </a:pPr>
            <a:endParaRPr lang="en-US" dirty="0"/>
          </a:p>
        </p:txBody>
      </p:sp>
      <p:sp>
        <p:nvSpPr>
          <p:cNvPr id="3" name="Date Placeholder 2"/>
          <p:cNvSpPr>
            <a:spLocks noGrp="1"/>
          </p:cNvSpPr>
          <p:nvPr>
            <p:ph type="dt" idx="1"/>
          </p:nvPr>
        </p:nvSpPr>
        <p:spPr>
          <a:xfrm>
            <a:off x="3928026" y="3"/>
            <a:ext cx="3004610" cy="461010"/>
          </a:xfrm>
          <a:prstGeom prst="rect">
            <a:avLst/>
          </a:prstGeom>
        </p:spPr>
        <p:txBody>
          <a:bodyPr vert="horz" lIns="92449" tIns="46224" rIns="92449" bIns="46224" rtlCol="0"/>
          <a:lstStyle>
            <a:lvl1pPr algn="r">
              <a:defRPr sz="1200"/>
            </a:lvl1pPr>
          </a:lstStyle>
          <a:p>
            <a:pPr>
              <a:defRPr/>
            </a:pPr>
            <a:fld id="{B899B9D9-9514-4BB5-BD1B-84C8C666A399}" type="datetimeFigureOut">
              <a:rPr lang="en-US"/>
              <a:pPr>
                <a:defRPr/>
              </a:pPr>
              <a:t>9/19/2019</a:t>
            </a:fld>
            <a:endParaRPr lang="en-US" dirty="0"/>
          </a:p>
        </p:txBody>
      </p:sp>
      <p:sp>
        <p:nvSpPr>
          <p:cNvPr id="4" name="Slide Image Placeholder 3"/>
          <p:cNvSpPr>
            <a:spLocks noGrp="1" noRot="1" noChangeAspect="1"/>
          </p:cNvSpPr>
          <p:nvPr>
            <p:ph type="sldImg" idx="2"/>
          </p:nvPr>
        </p:nvSpPr>
        <p:spPr>
          <a:xfrm>
            <a:off x="1163638" y="693738"/>
            <a:ext cx="4608512" cy="3457575"/>
          </a:xfrm>
          <a:prstGeom prst="rect">
            <a:avLst/>
          </a:prstGeom>
          <a:noFill/>
          <a:ln w="12700">
            <a:solidFill>
              <a:prstClr val="black"/>
            </a:solidFill>
          </a:ln>
        </p:spPr>
        <p:txBody>
          <a:bodyPr vert="horz" lIns="92449" tIns="46224" rIns="92449" bIns="46224" rtlCol="0" anchor="ctr"/>
          <a:lstStyle/>
          <a:p>
            <a:pPr lvl="0"/>
            <a:endParaRPr lang="en-US" noProof="0" dirty="0"/>
          </a:p>
        </p:txBody>
      </p:sp>
      <p:sp>
        <p:nvSpPr>
          <p:cNvPr id="5" name="Notes Placeholder 4"/>
          <p:cNvSpPr>
            <a:spLocks noGrp="1"/>
          </p:cNvSpPr>
          <p:nvPr>
            <p:ph type="body" sz="quarter" idx="3"/>
          </p:nvPr>
        </p:nvSpPr>
        <p:spPr>
          <a:xfrm>
            <a:off x="693737" y="4379602"/>
            <a:ext cx="5546731" cy="4149090"/>
          </a:xfrm>
          <a:prstGeom prst="rect">
            <a:avLst/>
          </a:prstGeom>
        </p:spPr>
        <p:txBody>
          <a:bodyPr vert="horz" lIns="92449" tIns="46224" rIns="92449" bIns="462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757621"/>
            <a:ext cx="3004610" cy="461010"/>
          </a:xfrm>
          <a:prstGeom prst="rect">
            <a:avLst/>
          </a:prstGeom>
        </p:spPr>
        <p:txBody>
          <a:bodyPr vert="horz" lIns="92449" tIns="46224" rIns="92449" bIns="4622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8026" y="8757621"/>
            <a:ext cx="3004610" cy="461010"/>
          </a:xfrm>
          <a:prstGeom prst="rect">
            <a:avLst/>
          </a:prstGeom>
        </p:spPr>
        <p:txBody>
          <a:bodyPr vert="horz" lIns="92449" tIns="46224" rIns="92449" bIns="46224"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r>
              <a:rPr lang="en-US" baseline="0" dirty="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22</a:t>
            </a:fld>
            <a:endParaRPr lang="en-US" dirty="0"/>
          </a:p>
        </p:txBody>
      </p:sp>
    </p:spTree>
    <p:extLst>
      <p:ext uri="{BB962C8B-B14F-4D97-AF65-F5344CB8AC3E}">
        <p14:creationId xmlns:p14="http://schemas.microsoft.com/office/powerpoint/2010/main" val="157814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Flotteron</a:t>
            </a:r>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23</a:t>
            </a:fld>
            <a:endParaRPr lang="en-US" dirty="0">
              <a:solidFill>
                <a:prstClr val="black"/>
              </a:solidFill>
            </a:endParaRPr>
          </a:p>
        </p:txBody>
      </p:sp>
    </p:spTree>
    <p:extLst>
      <p:ext uri="{BB962C8B-B14F-4D97-AF65-F5344CB8AC3E}">
        <p14:creationId xmlns:p14="http://schemas.microsoft.com/office/powerpoint/2010/main" val="128438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24</a:t>
            </a:fld>
            <a:endParaRPr lang="en-US" dirty="0"/>
          </a:p>
        </p:txBody>
      </p:sp>
    </p:spTree>
    <p:extLst>
      <p:ext uri="{BB962C8B-B14F-4D97-AF65-F5344CB8AC3E}">
        <p14:creationId xmlns:p14="http://schemas.microsoft.com/office/powerpoint/2010/main" val="63393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25</a:t>
            </a:fld>
            <a:endParaRPr lang="en-US" dirty="0"/>
          </a:p>
        </p:txBody>
      </p:sp>
    </p:spTree>
    <p:extLst>
      <p:ext uri="{BB962C8B-B14F-4D97-AF65-F5344CB8AC3E}">
        <p14:creationId xmlns:p14="http://schemas.microsoft.com/office/powerpoint/2010/main" val="711152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Brock</a:t>
            </a:r>
          </a:p>
        </p:txBody>
      </p:sp>
      <p:sp>
        <p:nvSpPr>
          <p:cNvPr id="4" name="Slide Number Placeholder 3"/>
          <p:cNvSpPr>
            <a:spLocks noGrp="1"/>
          </p:cNvSpPr>
          <p:nvPr>
            <p:ph type="sldNum" sz="quarter" idx="10"/>
          </p:nvPr>
        </p:nvSpPr>
        <p:spPr/>
        <p:txBody>
          <a:bodyPr/>
          <a:lstStyle/>
          <a:p>
            <a:pPr defTabSz="932958">
              <a:defRPr/>
            </a:pPr>
            <a:fld id="{6DD86180-870F-4C4E-80A9-4C1C75E40D3B}" type="slidenum">
              <a:rPr lang="en-US">
                <a:solidFill>
                  <a:prstClr val="black"/>
                </a:solidFill>
              </a:rPr>
              <a:pPr defTabSz="932958">
                <a:defRPr/>
              </a:pPr>
              <a:t>26</a:t>
            </a:fld>
            <a:endParaRPr lang="en-US" dirty="0">
              <a:solidFill>
                <a:prstClr val="black"/>
              </a:solidFill>
            </a:endParaRPr>
          </a:p>
        </p:txBody>
      </p:sp>
    </p:spTree>
    <p:extLst>
      <p:ext uri="{BB962C8B-B14F-4D97-AF65-F5344CB8AC3E}">
        <p14:creationId xmlns:p14="http://schemas.microsoft.com/office/powerpoint/2010/main" val="45525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27</a:t>
            </a:fld>
            <a:endParaRPr lang="en-US" dirty="0"/>
          </a:p>
        </p:txBody>
      </p:sp>
    </p:spTree>
    <p:extLst>
      <p:ext uri="{BB962C8B-B14F-4D97-AF65-F5344CB8AC3E}">
        <p14:creationId xmlns:p14="http://schemas.microsoft.com/office/powerpoint/2010/main" val="59535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28</a:t>
            </a:fld>
            <a:endParaRPr lang="en-US" dirty="0"/>
          </a:p>
        </p:txBody>
      </p:sp>
    </p:spTree>
    <p:extLst>
      <p:ext uri="{BB962C8B-B14F-4D97-AF65-F5344CB8AC3E}">
        <p14:creationId xmlns:p14="http://schemas.microsoft.com/office/powerpoint/2010/main" val="8259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see the Need Help button contact</a:t>
            </a:r>
            <a:r>
              <a:rPr lang="en-US" baseline="0" dirty="0"/>
              <a:t> the IT helpdesk at 275-2000 </a:t>
            </a:r>
            <a:r>
              <a:rPr lang="en-US" baseline="0"/>
              <a:t>or Univithelp@Rochester.edu</a:t>
            </a:r>
            <a:endParaRPr lang="en-US" dirty="0"/>
          </a:p>
        </p:txBody>
      </p:sp>
      <p:sp>
        <p:nvSpPr>
          <p:cNvPr id="4" name="Slide Number Placeholder 3"/>
          <p:cNvSpPr>
            <a:spLocks noGrp="1"/>
          </p:cNvSpPr>
          <p:nvPr>
            <p:ph type="sldNum" sz="quarter" idx="10"/>
          </p:nvPr>
        </p:nvSpPr>
        <p:spPr/>
        <p:txBody>
          <a:bodyPr/>
          <a:lstStyle/>
          <a:p>
            <a:fld id="{0CF855B5-ACEF-4A83-85BF-A735064E05F2}" type="slidenum">
              <a:rPr lang="en-US" smtClean="0"/>
              <a:t>29</a:t>
            </a:fld>
            <a:endParaRPr lang="en-US" dirty="0"/>
          </a:p>
        </p:txBody>
      </p:sp>
    </p:spTree>
    <p:extLst>
      <p:ext uri="{BB962C8B-B14F-4D97-AF65-F5344CB8AC3E}">
        <p14:creationId xmlns:p14="http://schemas.microsoft.com/office/powerpoint/2010/main" val="127105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30</a:t>
            </a:fld>
            <a:endParaRPr lang="en-US" dirty="0">
              <a:solidFill>
                <a:prstClr val="black"/>
              </a:solidFill>
            </a:endParaRPr>
          </a:p>
        </p:txBody>
      </p:sp>
    </p:spTree>
    <p:extLst>
      <p:ext uri="{BB962C8B-B14F-4D97-AF65-F5344CB8AC3E}">
        <p14:creationId xmlns:p14="http://schemas.microsoft.com/office/powerpoint/2010/main" val="569309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31</a:t>
            </a:fld>
            <a:endParaRPr lang="en-US" dirty="0">
              <a:solidFill>
                <a:prstClr val="black"/>
              </a:solidFill>
            </a:endParaRPr>
          </a:p>
        </p:txBody>
      </p:sp>
    </p:spTree>
    <p:extLst>
      <p:ext uri="{BB962C8B-B14F-4D97-AF65-F5344CB8AC3E}">
        <p14:creationId xmlns:p14="http://schemas.microsoft.com/office/powerpoint/2010/main" val="347691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    Note:  If we do not have time to address questions submitted, they will be summarized and posted to the UR Procurement Website.</a:t>
            </a:r>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a:t>
            </a:fld>
            <a:endParaRPr lang="en-US" dirty="0">
              <a:solidFill>
                <a:prstClr val="black"/>
              </a:solidFill>
            </a:endParaRPr>
          </a:p>
        </p:txBody>
      </p:sp>
    </p:spTree>
    <p:extLst>
      <p:ext uri="{BB962C8B-B14F-4D97-AF65-F5344CB8AC3E}">
        <p14:creationId xmlns:p14="http://schemas.microsoft.com/office/powerpoint/2010/main" val="4196569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32</a:t>
            </a:fld>
            <a:endParaRPr lang="en-US" dirty="0"/>
          </a:p>
        </p:txBody>
      </p:sp>
    </p:spTree>
    <p:extLst>
      <p:ext uri="{BB962C8B-B14F-4D97-AF65-F5344CB8AC3E}">
        <p14:creationId xmlns:p14="http://schemas.microsoft.com/office/powerpoint/2010/main" val="2382903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33</a:t>
            </a:fld>
            <a:endParaRPr lang="en-US" dirty="0"/>
          </a:p>
        </p:txBody>
      </p:sp>
    </p:spTree>
    <p:extLst>
      <p:ext uri="{BB962C8B-B14F-4D97-AF65-F5344CB8AC3E}">
        <p14:creationId xmlns:p14="http://schemas.microsoft.com/office/powerpoint/2010/main" val="2457448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Brock</a:t>
            </a:r>
          </a:p>
        </p:txBody>
      </p:sp>
      <p:sp>
        <p:nvSpPr>
          <p:cNvPr id="4" name="Slide Number Placeholder 3"/>
          <p:cNvSpPr>
            <a:spLocks noGrp="1"/>
          </p:cNvSpPr>
          <p:nvPr>
            <p:ph type="sldNum" sz="quarter" idx="10"/>
          </p:nvPr>
        </p:nvSpPr>
        <p:spPr/>
        <p:txBody>
          <a:bodyPr/>
          <a:lstStyle/>
          <a:p>
            <a:pPr defTabSz="932958">
              <a:defRPr/>
            </a:pPr>
            <a:fld id="{6DD86180-870F-4C4E-80A9-4C1C75E40D3B}" type="slidenum">
              <a:rPr lang="en-US">
                <a:solidFill>
                  <a:prstClr val="black"/>
                </a:solidFill>
              </a:rPr>
              <a:pPr defTabSz="932958">
                <a:defRPr/>
              </a:pPr>
              <a:t>34</a:t>
            </a:fld>
            <a:endParaRPr lang="en-US" dirty="0">
              <a:solidFill>
                <a:prstClr val="black"/>
              </a:solidFill>
            </a:endParaRPr>
          </a:p>
        </p:txBody>
      </p:sp>
    </p:spTree>
    <p:extLst>
      <p:ext uri="{BB962C8B-B14F-4D97-AF65-F5344CB8AC3E}">
        <p14:creationId xmlns:p14="http://schemas.microsoft.com/office/powerpoint/2010/main" val="2157620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Brock</a:t>
            </a:r>
          </a:p>
        </p:txBody>
      </p:sp>
      <p:sp>
        <p:nvSpPr>
          <p:cNvPr id="4" name="Slide Number Placeholder 3"/>
          <p:cNvSpPr>
            <a:spLocks noGrp="1"/>
          </p:cNvSpPr>
          <p:nvPr>
            <p:ph type="sldNum" sz="quarter" idx="10"/>
          </p:nvPr>
        </p:nvSpPr>
        <p:spPr/>
        <p:txBody>
          <a:bodyPr/>
          <a:lstStyle/>
          <a:p>
            <a:pPr defTabSz="932958">
              <a:defRPr/>
            </a:pPr>
            <a:fld id="{6DD86180-870F-4C4E-80A9-4C1C75E40D3B}" type="slidenum">
              <a:rPr lang="en-US">
                <a:solidFill>
                  <a:prstClr val="black"/>
                </a:solidFill>
              </a:rPr>
              <a:pPr defTabSz="932958">
                <a:defRPr/>
              </a:pPr>
              <a:t>35</a:t>
            </a:fld>
            <a:endParaRPr lang="en-US" dirty="0">
              <a:solidFill>
                <a:prstClr val="black"/>
              </a:solidFill>
            </a:endParaRPr>
          </a:p>
        </p:txBody>
      </p:sp>
    </p:spTree>
    <p:extLst>
      <p:ext uri="{BB962C8B-B14F-4D97-AF65-F5344CB8AC3E}">
        <p14:creationId xmlns:p14="http://schemas.microsoft.com/office/powerpoint/2010/main" val="405341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Tietjen and Liz Milavec</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   Are we sure we want to include the P2P Video?</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199268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36615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220481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7</a:t>
            </a:fld>
            <a:endParaRPr lang="en-US" dirty="0">
              <a:solidFill>
                <a:prstClr val="black"/>
              </a:solidFill>
            </a:endParaRPr>
          </a:p>
        </p:txBody>
      </p:sp>
    </p:spTree>
    <p:extLst>
      <p:ext uri="{BB962C8B-B14F-4D97-AF65-F5344CB8AC3E}">
        <p14:creationId xmlns:p14="http://schemas.microsoft.com/office/powerpoint/2010/main" val="337772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211796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19</a:t>
            </a:fld>
            <a:endParaRPr lang="en-US" dirty="0"/>
          </a:p>
        </p:txBody>
      </p:sp>
    </p:spTree>
    <p:extLst>
      <p:ext uri="{BB962C8B-B14F-4D97-AF65-F5344CB8AC3E}">
        <p14:creationId xmlns:p14="http://schemas.microsoft.com/office/powerpoint/2010/main" val="110494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www.rochester.edu/adminfinance/urprocurement/frequently-asked-ques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urldefense.proofpoint.com/v2/url?u=http-3A__service.rochester.edu_procurement&amp;d=DwQFAg&amp;c=4sF48jRmVAe_CH-k9mXYXEGfSnM3bY53YSKuLUQRxhA&amp;r=3DhiZ3tNHMgPc41aeCt0qBZgGUg3WRvuINjLrO8ndSg&amp;m=aIx_5mIuhNWpEQ7DbVySZkCNF3h0NLivcMi5lPTiOKI&amp;s=TmJDjv6Blj3esx89t3l_M7dHI3hiCY0H1k03QyEow5Q&amp;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mailto:Procurement_service_center@ur.rochester.edu"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service.rochester.edu/procuement" TargetMode="External"/><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ochester.edu/adminfinance/urprocure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mailto:URProcurement@Rochester.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221601"/>
            <a:ext cx="7772400" cy="731520"/>
          </a:xfrm>
        </p:spPr>
        <p:txBody>
          <a:bodyPr/>
          <a:lstStyle/>
          <a:p>
            <a:r>
              <a:rPr lang="en-US" dirty="0">
                <a:latin typeface="Arial Narrow" panose="020B0606020202030204" pitchFamily="34" charset="0"/>
              </a:rPr>
              <a:t>Procure to Pay Project</a:t>
            </a:r>
          </a:p>
        </p:txBody>
      </p:sp>
      <p:sp>
        <p:nvSpPr>
          <p:cNvPr id="3" name="Text Placeholder 2"/>
          <p:cNvSpPr>
            <a:spLocks noGrp="1"/>
          </p:cNvSpPr>
          <p:nvPr>
            <p:ph type="body" sz="quarter" idx="11"/>
          </p:nvPr>
        </p:nvSpPr>
        <p:spPr>
          <a:xfrm>
            <a:off x="838200" y="2057400"/>
            <a:ext cx="7772400" cy="1668149"/>
          </a:xfrm>
        </p:spPr>
        <p:txBody>
          <a:bodyPr/>
          <a:lstStyle/>
          <a:p>
            <a:r>
              <a:rPr lang="en-US" sz="4000" dirty="0">
                <a:latin typeface="Arial Narrow" panose="020B0606020202030204" pitchFamily="34" charset="0"/>
              </a:rPr>
              <a:t>Demo Days</a:t>
            </a:r>
          </a:p>
          <a:p>
            <a:endParaRPr lang="en-US" dirty="0">
              <a:latin typeface="Arial Narrow" panose="020B0606020202030204" pitchFamily="34" charset="0"/>
            </a:endParaRPr>
          </a:p>
          <a:p>
            <a:r>
              <a:rPr lang="en-US" sz="2000" dirty="0">
                <a:latin typeface="Arial Narrow" panose="020B0606020202030204" pitchFamily="34" charset="0"/>
              </a:rPr>
              <a:t>September, 2019</a:t>
            </a:r>
          </a:p>
        </p:txBody>
      </p:sp>
      <p:pic>
        <p:nvPicPr>
          <p:cNvPr id="4" name="Content Placeholder 3"/>
          <p:cNvPicPr>
            <a:picLocks noChangeAspect="1"/>
          </p:cNvPicPr>
          <p:nvPr/>
        </p:nvPicPr>
        <p:blipFill>
          <a:blip r:embed="rId3"/>
          <a:stretch>
            <a:fillRect/>
          </a:stretch>
        </p:blipFill>
        <p:spPr>
          <a:xfrm>
            <a:off x="3581400" y="3054989"/>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2539" y="152400"/>
            <a:ext cx="7645161" cy="613305"/>
          </a:xfrm>
        </p:spPr>
        <p:txBody>
          <a:bodyPr>
            <a:noAutofit/>
          </a:bodyPr>
          <a:lstStyle/>
          <a:p>
            <a:pPr algn="l"/>
            <a:r>
              <a:rPr lang="en-US" sz="3600" dirty="0">
                <a:latin typeface="Arial Narrow" panose="020B0606020202030204" pitchFamily="34" charset="0"/>
                <a:cs typeface="Arial" panose="020B0604020202020204" pitchFamily="34" charset="0"/>
              </a:rPr>
              <a:t>P2P Roll Out Process and Expectations</a:t>
            </a:r>
          </a:p>
        </p:txBody>
      </p:sp>
      <p:cxnSp>
        <p:nvCxnSpPr>
          <p:cNvPr id="7" name="Straight Connector 6"/>
          <p:cNvCxnSpPr/>
          <p:nvPr/>
        </p:nvCxnSpPr>
        <p:spPr>
          <a:xfrm flipV="1">
            <a:off x="736839" y="765705"/>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40355" y="6380371"/>
            <a:ext cx="354584" cy="276999"/>
          </a:xfrm>
          <a:prstGeom prst="rect">
            <a:avLst/>
          </a:prstGeom>
          <a:noFill/>
        </p:spPr>
        <p:txBody>
          <a:bodyPr wrap="none" rtlCol="0">
            <a:spAutoFit/>
          </a:bodyPr>
          <a:lstStyle/>
          <a:p>
            <a:pPr algn="r"/>
            <a:r>
              <a:rPr lang="en-US" sz="1200" dirty="0">
                <a:solidFill>
                  <a:schemeClr val="bg1"/>
                </a:solidFill>
              </a:rPr>
              <a:t>10</a:t>
            </a:r>
          </a:p>
        </p:txBody>
      </p:sp>
      <p:sp>
        <p:nvSpPr>
          <p:cNvPr id="3" name="TextBox 2"/>
          <p:cNvSpPr txBox="1"/>
          <p:nvPr/>
        </p:nvSpPr>
        <p:spPr>
          <a:xfrm>
            <a:off x="744028" y="958904"/>
            <a:ext cx="7416561" cy="646331"/>
          </a:xfrm>
          <a:prstGeom prst="rect">
            <a:avLst/>
          </a:prstGeom>
          <a:noFill/>
        </p:spPr>
        <p:txBody>
          <a:bodyPr wrap="square" rtlCol="0">
            <a:spAutoFit/>
          </a:bodyPr>
          <a:lstStyle/>
          <a:p>
            <a:r>
              <a:rPr lang="en-US" dirty="0"/>
              <a:t>Review the Procure to Pay Website regarding detail on what to expect with the roll out process and implementation.</a:t>
            </a:r>
          </a:p>
        </p:txBody>
      </p:sp>
      <p:pic>
        <p:nvPicPr>
          <p:cNvPr id="4" name="Picture 3"/>
          <p:cNvPicPr>
            <a:picLocks noChangeAspect="1"/>
          </p:cNvPicPr>
          <p:nvPr/>
        </p:nvPicPr>
        <p:blipFill>
          <a:blip r:embed="rId2"/>
          <a:stretch>
            <a:fillRect/>
          </a:stretch>
        </p:blipFill>
        <p:spPr>
          <a:xfrm>
            <a:off x="990600" y="1676400"/>
            <a:ext cx="4019923" cy="3051526"/>
          </a:xfrm>
          <a:prstGeom prst="rect">
            <a:avLst/>
          </a:prstGeom>
        </p:spPr>
      </p:pic>
      <p:pic>
        <p:nvPicPr>
          <p:cNvPr id="6" name="Picture 5"/>
          <p:cNvPicPr>
            <a:picLocks noChangeAspect="1"/>
          </p:cNvPicPr>
          <p:nvPr/>
        </p:nvPicPr>
        <p:blipFill>
          <a:blip r:embed="rId3"/>
          <a:stretch>
            <a:fillRect/>
          </a:stretch>
        </p:blipFill>
        <p:spPr>
          <a:xfrm>
            <a:off x="4648200" y="3260266"/>
            <a:ext cx="2895600" cy="2935320"/>
          </a:xfrm>
          <a:prstGeom prst="rect">
            <a:avLst/>
          </a:prstGeom>
        </p:spPr>
      </p:pic>
    </p:spTree>
    <p:extLst>
      <p:ext uri="{BB962C8B-B14F-4D97-AF65-F5344CB8AC3E}">
        <p14:creationId xmlns:p14="http://schemas.microsoft.com/office/powerpoint/2010/main" val="128624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460375" y="806189"/>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345355" y="221414"/>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42681" y="6400800"/>
            <a:ext cx="732670" cy="276999"/>
          </a:xfrm>
          <a:prstGeom prst="rect">
            <a:avLst/>
          </a:prstGeom>
          <a:noFill/>
        </p:spPr>
        <p:txBody>
          <a:bodyPr wrap="square" rtlCol="0">
            <a:spAutoFit/>
          </a:bodyPr>
          <a:lstStyle/>
          <a:p>
            <a:pPr algn="r"/>
            <a:r>
              <a:rPr lang="en-US" sz="1200" dirty="0">
                <a:solidFill>
                  <a:schemeClr val="bg1"/>
                </a:solidFill>
              </a:rPr>
              <a:t>11</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533400" y="1696742"/>
            <a:ext cx="5075999" cy="4567779"/>
          </a:xfrm>
          <a:prstGeom prst="rect">
            <a:avLst/>
          </a:prstGeom>
        </p:spPr>
      </p:pic>
      <p:pic>
        <p:nvPicPr>
          <p:cNvPr id="5" name="Picture 4"/>
          <p:cNvPicPr>
            <a:picLocks noChangeAspect="1"/>
          </p:cNvPicPr>
          <p:nvPr/>
        </p:nvPicPr>
        <p:blipFill>
          <a:blip r:embed="rId3"/>
          <a:stretch>
            <a:fillRect/>
          </a:stretch>
        </p:blipFill>
        <p:spPr>
          <a:xfrm>
            <a:off x="5029200" y="2971800"/>
            <a:ext cx="3181350" cy="1590675"/>
          </a:xfrm>
          <a:prstGeom prst="rect">
            <a:avLst/>
          </a:prstGeom>
        </p:spPr>
      </p:pic>
      <p:sp>
        <p:nvSpPr>
          <p:cNvPr id="10" name="TextBox 9"/>
          <p:cNvSpPr txBox="1"/>
          <p:nvPr/>
        </p:nvSpPr>
        <p:spPr>
          <a:xfrm>
            <a:off x="352257" y="992050"/>
            <a:ext cx="8396078" cy="338554"/>
          </a:xfrm>
          <a:prstGeom prst="rect">
            <a:avLst/>
          </a:prstGeom>
          <a:noFill/>
        </p:spPr>
        <p:txBody>
          <a:bodyPr wrap="square" rtlCol="0">
            <a:spAutoFit/>
          </a:bodyPr>
          <a:lstStyle/>
          <a:p>
            <a:r>
              <a:rPr lang="en-US" sz="1600" dirty="0">
                <a:latin typeface="Arial Narrow" panose="020B0606020202030204" pitchFamily="34" charset="0"/>
              </a:rPr>
              <a:t>There are many tips and tricks available on the UR Procurement Website to assist with your use of P2P.</a:t>
            </a:r>
          </a:p>
        </p:txBody>
      </p:sp>
    </p:spTree>
    <p:extLst>
      <p:ext uri="{BB962C8B-B14F-4D97-AF65-F5344CB8AC3E}">
        <p14:creationId xmlns:p14="http://schemas.microsoft.com/office/powerpoint/2010/main" val="407859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12</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9600" y="2133600"/>
            <a:ext cx="6781800"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accent1"/>
                </a:solidFill>
                <a:latin typeface="Arial Narrow" panose="020B0606020202030204" pitchFamily="34" charset="0"/>
              </a:rPr>
              <a:t>Setting and Utilizing Favorites</a:t>
            </a:r>
          </a:p>
          <a:p>
            <a:pPr marL="285750" indent="-285750">
              <a:buFont typeface="Wingdings" panose="05000000000000000000" pitchFamily="2" charset="2"/>
              <a:buChar char="q"/>
            </a:pPr>
            <a:endParaRPr lang="en-US" dirty="0">
              <a:solidFill>
                <a:schemeClr val="accent1"/>
              </a:solidFill>
              <a:latin typeface="Arial Narrow" panose="020B0606020202030204" pitchFamily="34" charset="0"/>
            </a:endParaRPr>
          </a:p>
          <a:p>
            <a:pPr marL="285750" indent="-285750">
              <a:buFont typeface="Wingdings" panose="05000000000000000000" pitchFamily="2" charset="2"/>
              <a:buChar char="q"/>
            </a:pPr>
            <a:endParaRPr lang="en-US" dirty="0">
              <a:solidFill>
                <a:schemeClr val="accent1"/>
              </a:solidFill>
              <a:latin typeface="Arial Narrow" panose="020B0606020202030204" pitchFamily="34" charset="0"/>
            </a:endParaRPr>
          </a:p>
          <a:p>
            <a:pPr marL="285750" indent="-285750">
              <a:buFont typeface="Wingdings" panose="05000000000000000000" pitchFamily="2" charset="2"/>
              <a:buChar char="q"/>
            </a:pPr>
            <a:r>
              <a:rPr lang="en-US" dirty="0">
                <a:solidFill>
                  <a:schemeClr val="accent1"/>
                </a:solidFill>
                <a:latin typeface="Arial Narrow" panose="020B0606020202030204" pitchFamily="34" charset="0"/>
              </a:rPr>
              <a:t>Searching</a:t>
            </a:r>
          </a:p>
          <a:p>
            <a:pPr marL="285750" indent="-285750">
              <a:buFont typeface="Wingdings" panose="05000000000000000000" pitchFamily="2" charset="2"/>
              <a:buChar char="q"/>
            </a:pPr>
            <a:endParaRPr lang="en-US" dirty="0">
              <a:solidFill>
                <a:schemeClr val="accent1"/>
              </a:solidFill>
              <a:latin typeface="Arial Narrow" panose="020B0606020202030204" pitchFamily="34" charset="0"/>
            </a:endParaRPr>
          </a:p>
          <a:p>
            <a:pPr marL="285750" indent="-285750">
              <a:buFont typeface="Wingdings" panose="05000000000000000000" pitchFamily="2" charset="2"/>
              <a:buChar char="q"/>
            </a:pPr>
            <a:endParaRPr lang="en-US" dirty="0">
              <a:solidFill>
                <a:schemeClr val="accent1"/>
              </a:solidFill>
              <a:latin typeface="Arial Narrow" panose="020B0606020202030204" pitchFamily="34" charset="0"/>
            </a:endParaRPr>
          </a:p>
          <a:p>
            <a:pPr marL="285750" indent="-285750">
              <a:buFont typeface="Wingdings" panose="05000000000000000000" pitchFamily="2" charset="2"/>
              <a:buChar char="q"/>
            </a:pPr>
            <a:r>
              <a:rPr lang="en-US" dirty="0">
                <a:solidFill>
                  <a:schemeClr val="accent1"/>
                </a:solidFill>
                <a:latin typeface="Arial Narrow" panose="020B0606020202030204" pitchFamily="34" charset="0"/>
              </a:rPr>
              <a:t>Creating a requisition from a prior Non-Catalog Requisition</a:t>
            </a:r>
          </a:p>
          <a:p>
            <a:pPr marL="285750" indent="-285750">
              <a:buFont typeface="Wingdings" panose="05000000000000000000" pitchFamily="2" charset="2"/>
              <a:buChar char="q"/>
            </a:pPr>
            <a:endParaRPr lang="en-US" dirty="0">
              <a:solidFill>
                <a:schemeClr val="accent1"/>
              </a:solidFill>
              <a:latin typeface="Arial Narrow" panose="020B0606020202030204" pitchFamily="34" charset="0"/>
            </a:endParaRPr>
          </a:p>
          <a:p>
            <a:pPr marL="285750" indent="-285750">
              <a:buFont typeface="Wingdings" panose="05000000000000000000" pitchFamily="2" charset="2"/>
              <a:buChar char="q"/>
            </a:pPr>
            <a:endParaRPr lang="en-US" dirty="0">
              <a:solidFill>
                <a:schemeClr val="accent1"/>
              </a:solidFill>
              <a:latin typeface="Arial Narrow" panose="020B0606020202030204" pitchFamily="34" charset="0"/>
            </a:endParaRPr>
          </a:p>
          <a:p>
            <a:pPr marL="285750" indent="-285750">
              <a:buFont typeface="Wingdings" panose="05000000000000000000" pitchFamily="2" charset="2"/>
              <a:buChar char="q"/>
            </a:pPr>
            <a:r>
              <a:rPr lang="en-US" dirty="0">
                <a:solidFill>
                  <a:schemeClr val="accent1"/>
                </a:solidFill>
                <a:latin typeface="Arial Narrow" panose="020B0606020202030204" pitchFamily="34" charset="0"/>
              </a:rPr>
              <a:t>Utilizing Requisition and </a:t>
            </a:r>
            <a:r>
              <a:rPr lang="en-US" dirty="0" err="1">
                <a:solidFill>
                  <a:schemeClr val="accent1"/>
                </a:solidFill>
                <a:latin typeface="Arial Narrow" panose="020B0606020202030204" pitchFamily="34" charset="0"/>
              </a:rPr>
              <a:t>Worktag</a:t>
            </a:r>
            <a:r>
              <a:rPr lang="en-US" dirty="0">
                <a:solidFill>
                  <a:schemeClr val="accent1"/>
                </a:solidFill>
                <a:latin typeface="Arial Narrow" panose="020B0606020202030204" pitchFamily="34" charset="0"/>
              </a:rPr>
              <a:t> Templates</a:t>
            </a:r>
          </a:p>
        </p:txBody>
      </p:sp>
      <p:pic>
        <p:nvPicPr>
          <p:cNvPr id="10" name="Picture 9"/>
          <p:cNvPicPr>
            <a:picLocks noChangeAspect="1"/>
          </p:cNvPicPr>
          <p:nvPr/>
        </p:nvPicPr>
        <p:blipFill>
          <a:blip r:embed="rId2"/>
          <a:stretch>
            <a:fillRect/>
          </a:stretch>
        </p:blipFill>
        <p:spPr>
          <a:xfrm>
            <a:off x="4800600" y="1524000"/>
            <a:ext cx="3181350" cy="1590675"/>
          </a:xfrm>
          <a:prstGeom prst="rect">
            <a:avLst/>
          </a:prstGeom>
        </p:spPr>
      </p:pic>
    </p:spTree>
    <p:extLst>
      <p:ext uri="{BB962C8B-B14F-4D97-AF65-F5344CB8AC3E}">
        <p14:creationId xmlns:p14="http://schemas.microsoft.com/office/powerpoint/2010/main" val="279956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13</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09997" y="1676400"/>
            <a:ext cx="7772400" cy="4401205"/>
          </a:xfrm>
          <a:prstGeom prst="rect">
            <a:avLst/>
          </a:prstGeom>
          <a:noFill/>
        </p:spPr>
        <p:txBody>
          <a:bodyPr wrap="square" rtlCol="0">
            <a:spAutoFit/>
          </a:bodyPr>
          <a:lstStyle/>
          <a:p>
            <a:r>
              <a:rPr lang="en-US" sz="2000" b="1" u="sng" dirty="0">
                <a:solidFill>
                  <a:srgbClr val="003399"/>
                </a:solidFill>
                <a:latin typeface="Arial Narrow" panose="020B0606020202030204" pitchFamily="34" charset="0"/>
              </a:rPr>
              <a:t>Setting and Using Favorites</a:t>
            </a:r>
          </a:p>
          <a:p>
            <a:pPr marL="285750" indent="-285750">
              <a:buFont typeface="Wingdings" panose="05000000000000000000" pitchFamily="2" charset="2"/>
              <a:buChar char="q"/>
            </a:pPr>
            <a:endParaRPr lang="en-US" sz="2000" dirty="0">
              <a:solidFill>
                <a:srgbClr val="003399"/>
              </a:solidFill>
              <a:latin typeface="Arial Narrow" panose="020B0606020202030204" pitchFamily="34" charset="0"/>
            </a:endParaRPr>
          </a:p>
          <a:p>
            <a:pPr fontAlgn="ctr"/>
            <a:r>
              <a:rPr lang="en-US" sz="2000" dirty="0">
                <a:solidFill>
                  <a:srgbClr val="003399"/>
                </a:solidFill>
                <a:latin typeface="Arial Narrow" panose="020B0606020202030204" pitchFamily="34" charset="0"/>
              </a:rPr>
              <a:t>If you find there are items in Workday you frequently add to your Requisitions and SIRs, you can set them as favorites so you can quickly find and use them.</a:t>
            </a:r>
          </a:p>
          <a:p>
            <a:pPr fontAlgn="ctr"/>
            <a:endParaRPr lang="en-US" sz="2000" dirty="0">
              <a:solidFill>
                <a:srgbClr val="003399"/>
              </a:solidFill>
              <a:latin typeface="Arial Narrow" panose="020B0606020202030204" pitchFamily="34" charset="0"/>
            </a:endParaRPr>
          </a:p>
          <a:p>
            <a:pPr fontAlgn="ctr"/>
            <a:r>
              <a:rPr lang="en-US" sz="2000" dirty="0">
                <a:solidFill>
                  <a:srgbClr val="003399"/>
                </a:solidFill>
                <a:latin typeface="Arial Narrow" panose="020B0606020202030204" pitchFamily="34" charset="0"/>
              </a:rPr>
              <a:t>You can set any item in Workday as a favorite as long as you are able to search for the item in the global search bar. (For Spend Categories it works best to find it in a prior requisition or in a report.  It is difficult to search for Spend Categories in the global search bar).</a:t>
            </a:r>
          </a:p>
          <a:p>
            <a:pPr fontAlgn="ctr"/>
            <a:endParaRPr lang="en-US" sz="2000" dirty="0">
              <a:solidFill>
                <a:srgbClr val="003399"/>
              </a:solidFill>
              <a:latin typeface="Arial Narrow" panose="020B0606020202030204" pitchFamily="34" charset="0"/>
            </a:endParaRPr>
          </a:p>
          <a:p>
            <a:pPr fontAlgn="ctr"/>
            <a:r>
              <a:rPr lang="en-US" sz="2000" dirty="0">
                <a:solidFill>
                  <a:srgbClr val="003399"/>
                </a:solidFill>
                <a:latin typeface="Arial Narrow" panose="020B0606020202030204" pitchFamily="34" charset="0"/>
              </a:rPr>
              <a:t>Examples of items that can be set as a favorite:</a:t>
            </a:r>
          </a:p>
          <a:p>
            <a:pPr marL="800100" lvl="1" indent="-342900" fontAlgn="ctr">
              <a:buFont typeface="Arial" panose="020B0604020202020204" pitchFamily="34" charset="0"/>
              <a:buChar char="•"/>
            </a:pPr>
            <a:r>
              <a:rPr lang="en-US" sz="2000" dirty="0">
                <a:solidFill>
                  <a:srgbClr val="003399"/>
                </a:solidFill>
                <a:latin typeface="Arial Narrow" panose="020B0606020202030204" pitchFamily="34" charset="0"/>
              </a:rPr>
              <a:t>Suppliers</a:t>
            </a:r>
          </a:p>
          <a:p>
            <a:pPr marL="800100" lvl="1" indent="-342900" fontAlgn="ctr">
              <a:buFont typeface="Arial" panose="020B0604020202020204" pitchFamily="34" charset="0"/>
              <a:buChar char="•"/>
            </a:pPr>
            <a:r>
              <a:rPr lang="en-US" sz="2000" dirty="0">
                <a:solidFill>
                  <a:srgbClr val="003399"/>
                </a:solidFill>
                <a:latin typeface="Arial Narrow" panose="020B0606020202030204" pitchFamily="34" charset="0"/>
              </a:rPr>
              <a:t>Spend Categories</a:t>
            </a:r>
          </a:p>
          <a:p>
            <a:pPr marL="800100" lvl="1" indent="-342900" fontAlgn="ctr">
              <a:buFont typeface="Arial" panose="020B0604020202020204" pitchFamily="34" charset="0"/>
              <a:buChar char="•"/>
            </a:pPr>
            <a:r>
              <a:rPr lang="en-US" sz="2000" dirty="0" err="1">
                <a:solidFill>
                  <a:srgbClr val="003399"/>
                </a:solidFill>
                <a:latin typeface="Arial Narrow" panose="020B0606020202030204" pitchFamily="34" charset="0"/>
              </a:rPr>
              <a:t>Worktags</a:t>
            </a:r>
            <a:r>
              <a:rPr lang="en-US" sz="2000" dirty="0">
                <a:solidFill>
                  <a:srgbClr val="003399"/>
                </a:solidFill>
                <a:latin typeface="Arial Narrow" panose="020B0606020202030204" pitchFamily="34" charset="0"/>
              </a:rPr>
              <a:t> (FAOs)</a:t>
            </a:r>
          </a:p>
        </p:txBody>
      </p:sp>
      <p:pic>
        <p:nvPicPr>
          <p:cNvPr id="5" name="Picture 4"/>
          <p:cNvPicPr>
            <a:picLocks noChangeAspect="1"/>
          </p:cNvPicPr>
          <p:nvPr/>
        </p:nvPicPr>
        <p:blipFill>
          <a:blip r:embed="rId2"/>
          <a:stretch>
            <a:fillRect/>
          </a:stretch>
        </p:blipFill>
        <p:spPr>
          <a:xfrm>
            <a:off x="6220749" y="268706"/>
            <a:ext cx="1884101" cy="1884101"/>
          </a:xfrm>
          <a:prstGeom prst="rect">
            <a:avLst/>
          </a:prstGeom>
        </p:spPr>
      </p:pic>
    </p:spTree>
    <p:extLst>
      <p:ext uri="{BB962C8B-B14F-4D97-AF65-F5344CB8AC3E}">
        <p14:creationId xmlns:p14="http://schemas.microsoft.com/office/powerpoint/2010/main" val="10182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14</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0974" y="942029"/>
            <a:ext cx="7772400" cy="707886"/>
          </a:xfrm>
          <a:prstGeom prst="rect">
            <a:avLst/>
          </a:prstGeom>
          <a:noFill/>
        </p:spPr>
        <p:txBody>
          <a:bodyPr wrap="square" rtlCol="0">
            <a:spAutoFit/>
          </a:bodyPr>
          <a:lstStyle/>
          <a:p>
            <a:r>
              <a:rPr lang="en-US" sz="2000" b="1" u="sng" dirty="0">
                <a:solidFill>
                  <a:srgbClr val="003399"/>
                </a:solidFill>
                <a:latin typeface="Arial Narrow" panose="020B0606020202030204" pitchFamily="34" charset="0"/>
              </a:rPr>
              <a:t>Setting and Using Favorites</a:t>
            </a:r>
          </a:p>
          <a:p>
            <a:pPr marL="285750" indent="-285750">
              <a:buFont typeface="Wingdings" panose="05000000000000000000" pitchFamily="2" charset="2"/>
              <a:buChar char="q"/>
            </a:pPr>
            <a:endParaRPr lang="en-US" sz="2000" dirty="0">
              <a:solidFill>
                <a:srgbClr val="003399"/>
              </a:solidFill>
              <a:latin typeface="Arial Narrow" panose="020B0606020202030204" pitchFamily="34" charset="0"/>
            </a:endParaRPr>
          </a:p>
        </p:txBody>
      </p:sp>
      <p:sp>
        <p:nvSpPr>
          <p:cNvPr id="5" name="Rectangle 4"/>
          <p:cNvSpPr/>
          <p:nvPr/>
        </p:nvSpPr>
        <p:spPr>
          <a:xfrm>
            <a:off x="460375" y="2068024"/>
            <a:ext cx="1828801" cy="400110"/>
          </a:xfrm>
          <a:prstGeom prst="rect">
            <a:avLst/>
          </a:prstGeom>
        </p:spPr>
        <p:txBody>
          <a:bodyPr wrap="square">
            <a:spAutoFit/>
          </a:bodyPr>
          <a:lstStyle/>
          <a:p>
            <a:pPr lvl="1" fontAlgn="ctr"/>
            <a:r>
              <a:rPr lang="en-US" sz="2000" dirty="0">
                <a:solidFill>
                  <a:srgbClr val="FF0000"/>
                </a:solidFill>
                <a:latin typeface="Arial Narrow" panose="020B0606020202030204" pitchFamily="34" charset="0"/>
              </a:rPr>
              <a:t>Suppliers</a:t>
            </a:r>
          </a:p>
        </p:txBody>
      </p:sp>
      <p:pic>
        <p:nvPicPr>
          <p:cNvPr id="9" name="Picture 8"/>
          <p:cNvPicPr>
            <a:picLocks noChangeAspect="1"/>
          </p:cNvPicPr>
          <p:nvPr/>
        </p:nvPicPr>
        <p:blipFill>
          <a:blip r:embed="rId2"/>
          <a:stretch>
            <a:fillRect/>
          </a:stretch>
        </p:blipFill>
        <p:spPr>
          <a:xfrm>
            <a:off x="2468481" y="1669211"/>
            <a:ext cx="4054637" cy="1285406"/>
          </a:xfrm>
          <a:prstGeom prst="rect">
            <a:avLst/>
          </a:prstGeom>
        </p:spPr>
      </p:pic>
      <p:sp>
        <p:nvSpPr>
          <p:cNvPr id="13" name="Rectangle 12"/>
          <p:cNvSpPr/>
          <p:nvPr/>
        </p:nvSpPr>
        <p:spPr>
          <a:xfrm>
            <a:off x="762000" y="4006488"/>
            <a:ext cx="1632948" cy="369332"/>
          </a:xfrm>
          <a:prstGeom prst="rect">
            <a:avLst/>
          </a:prstGeom>
        </p:spPr>
        <p:txBody>
          <a:bodyPr wrap="none">
            <a:spAutoFit/>
          </a:bodyPr>
          <a:lstStyle/>
          <a:p>
            <a:r>
              <a:rPr lang="en-US" dirty="0" err="1">
                <a:solidFill>
                  <a:srgbClr val="FF0000"/>
                </a:solidFill>
                <a:latin typeface="Arial Narrow" panose="020B0606020202030204" pitchFamily="34" charset="0"/>
              </a:rPr>
              <a:t>Worktags</a:t>
            </a:r>
            <a:r>
              <a:rPr lang="en-US" dirty="0">
                <a:solidFill>
                  <a:srgbClr val="FF0000"/>
                </a:solidFill>
                <a:latin typeface="Arial Narrow" panose="020B0606020202030204" pitchFamily="34" charset="0"/>
              </a:rPr>
              <a:t> (FAOs)</a:t>
            </a:r>
            <a:endParaRPr lang="en-US" dirty="0">
              <a:solidFill>
                <a:srgbClr val="FF0000"/>
              </a:solidFill>
            </a:endParaRPr>
          </a:p>
        </p:txBody>
      </p:sp>
      <p:pic>
        <p:nvPicPr>
          <p:cNvPr id="14" name="Picture 13"/>
          <p:cNvPicPr>
            <a:picLocks noChangeAspect="1"/>
          </p:cNvPicPr>
          <p:nvPr/>
        </p:nvPicPr>
        <p:blipFill>
          <a:blip r:embed="rId3"/>
          <a:stretch>
            <a:fillRect/>
          </a:stretch>
        </p:blipFill>
        <p:spPr>
          <a:xfrm>
            <a:off x="2590800" y="3657600"/>
            <a:ext cx="5711733" cy="1224978"/>
          </a:xfrm>
          <a:prstGeom prst="rect">
            <a:avLst/>
          </a:prstGeom>
        </p:spPr>
      </p:pic>
      <p:pic>
        <p:nvPicPr>
          <p:cNvPr id="15" name="Picture 14"/>
          <p:cNvPicPr>
            <a:picLocks noChangeAspect="1"/>
          </p:cNvPicPr>
          <p:nvPr/>
        </p:nvPicPr>
        <p:blipFill>
          <a:blip r:embed="rId4"/>
          <a:stretch>
            <a:fillRect/>
          </a:stretch>
        </p:blipFill>
        <p:spPr>
          <a:xfrm>
            <a:off x="6685988" y="164019"/>
            <a:ext cx="1805561" cy="1805561"/>
          </a:xfrm>
          <a:prstGeom prst="rect">
            <a:avLst/>
          </a:prstGeom>
        </p:spPr>
      </p:pic>
    </p:spTree>
    <p:extLst>
      <p:ext uri="{BB962C8B-B14F-4D97-AF65-F5344CB8AC3E}">
        <p14:creationId xmlns:p14="http://schemas.microsoft.com/office/powerpoint/2010/main" val="333317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15</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81000" y="939449"/>
            <a:ext cx="3505200" cy="400110"/>
          </a:xfrm>
          <a:prstGeom prst="rect">
            <a:avLst/>
          </a:prstGeom>
          <a:noFill/>
        </p:spPr>
        <p:txBody>
          <a:bodyPr wrap="square" rtlCol="0">
            <a:spAutoFit/>
          </a:bodyPr>
          <a:lstStyle/>
          <a:p>
            <a:r>
              <a:rPr lang="en-US" sz="2000" b="1" u="sng" dirty="0">
                <a:solidFill>
                  <a:srgbClr val="003399"/>
                </a:solidFill>
                <a:latin typeface="Arial Narrow" panose="020B0606020202030204" pitchFamily="34" charset="0"/>
              </a:rPr>
              <a:t>Setting and Using Favorites</a:t>
            </a:r>
            <a:endParaRPr lang="en-US" sz="2000" u="sng" dirty="0">
              <a:solidFill>
                <a:srgbClr val="003399"/>
              </a:solidFill>
              <a:latin typeface="Arial Narrow" panose="020B0606020202030204" pitchFamily="34" charset="0"/>
            </a:endParaRPr>
          </a:p>
        </p:txBody>
      </p:sp>
      <p:sp>
        <p:nvSpPr>
          <p:cNvPr id="5" name="Rectangle 4"/>
          <p:cNvSpPr/>
          <p:nvPr/>
        </p:nvSpPr>
        <p:spPr>
          <a:xfrm>
            <a:off x="307975" y="1676400"/>
            <a:ext cx="2587625" cy="400110"/>
          </a:xfrm>
          <a:prstGeom prst="rect">
            <a:avLst/>
          </a:prstGeom>
        </p:spPr>
        <p:txBody>
          <a:bodyPr wrap="square">
            <a:spAutoFit/>
          </a:bodyPr>
          <a:lstStyle/>
          <a:p>
            <a:pPr lvl="1" fontAlgn="ctr"/>
            <a:r>
              <a:rPr lang="en-US" sz="2000" b="1" dirty="0">
                <a:solidFill>
                  <a:srgbClr val="FF0000"/>
                </a:solidFill>
                <a:latin typeface="Arial Narrow" panose="020B0606020202030204" pitchFamily="34" charset="0"/>
              </a:rPr>
              <a:t>Spend Categories</a:t>
            </a:r>
          </a:p>
        </p:txBody>
      </p:sp>
      <p:pic>
        <p:nvPicPr>
          <p:cNvPr id="10" name="Picture 9"/>
          <p:cNvPicPr>
            <a:picLocks noChangeAspect="1"/>
          </p:cNvPicPr>
          <p:nvPr/>
        </p:nvPicPr>
        <p:blipFill>
          <a:blip r:embed="rId2"/>
          <a:stretch>
            <a:fillRect/>
          </a:stretch>
        </p:blipFill>
        <p:spPr>
          <a:xfrm>
            <a:off x="1143000" y="2285617"/>
            <a:ext cx="4416966" cy="1897915"/>
          </a:xfrm>
          <a:prstGeom prst="rect">
            <a:avLst/>
          </a:prstGeom>
        </p:spPr>
      </p:pic>
      <p:pic>
        <p:nvPicPr>
          <p:cNvPr id="11" name="Picture 10"/>
          <p:cNvPicPr>
            <a:picLocks noChangeAspect="1"/>
          </p:cNvPicPr>
          <p:nvPr/>
        </p:nvPicPr>
        <p:blipFill>
          <a:blip r:embed="rId3"/>
          <a:stretch>
            <a:fillRect/>
          </a:stretch>
        </p:blipFill>
        <p:spPr>
          <a:xfrm>
            <a:off x="4953000" y="3581400"/>
            <a:ext cx="2467290" cy="2035945"/>
          </a:xfrm>
          <a:prstGeom prst="rect">
            <a:avLst/>
          </a:prstGeom>
        </p:spPr>
      </p:pic>
      <p:pic>
        <p:nvPicPr>
          <p:cNvPr id="13" name="Picture 12"/>
          <p:cNvPicPr>
            <a:picLocks noChangeAspect="1"/>
          </p:cNvPicPr>
          <p:nvPr/>
        </p:nvPicPr>
        <p:blipFill>
          <a:blip r:embed="rId4"/>
          <a:stretch>
            <a:fillRect/>
          </a:stretch>
        </p:blipFill>
        <p:spPr>
          <a:xfrm>
            <a:off x="6353335" y="714535"/>
            <a:ext cx="1923730" cy="1923730"/>
          </a:xfrm>
          <a:prstGeom prst="rect">
            <a:avLst/>
          </a:prstGeom>
        </p:spPr>
      </p:pic>
    </p:spTree>
    <p:extLst>
      <p:ext uri="{BB962C8B-B14F-4D97-AF65-F5344CB8AC3E}">
        <p14:creationId xmlns:p14="http://schemas.microsoft.com/office/powerpoint/2010/main" val="84686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16</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08559" y="964869"/>
            <a:ext cx="6781800" cy="400110"/>
          </a:xfrm>
          <a:prstGeom prst="rect">
            <a:avLst/>
          </a:prstGeom>
          <a:noFill/>
        </p:spPr>
        <p:txBody>
          <a:bodyPr wrap="square" rtlCol="0">
            <a:spAutoFit/>
          </a:bodyPr>
          <a:lstStyle/>
          <a:p>
            <a:r>
              <a:rPr lang="en-US" sz="2000" b="1" u="sng" dirty="0">
                <a:solidFill>
                  <a:srgbClr val="003399"/>
                </a:solidFill>
                <a:latin typeface="Arial Narrow" panose="020B0606020202030204" pitchFamily="34" charset="0"/>
              </a:rPr>
              <a:t>Searching</a:t>
            </a:r>
          </a:p>
        </p:txBody>
      </p:sp>
      <p:sp>
        <p:nvSpPr>
          <p:cNvPr id="9" name="Content Placeholder 2"/>
          <p:cNvSpPr txBox="1">
            <a:spLocks/>
          </p:cNvSpPr>
          <p:nvPr/>
        </p:nvSpPr>
        <p:spPr bwMode="auto">
          <a:xfrm>
            <a:off x="605287" y="1465803"/>
            <a:ext cx="4528388" cy="2440909"/>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pPr marL="0" indent="0" fontAlgn="ctr">
              <a:buNone/>
            </a:pPr>
            <a:r>
              <a:rPr lang="en-US" sz="1400" kern="0" dirty="0">
                <a:solidFill>
                  <a:schemeClr val="tx2"/>
                </a:solidFill>
                <a:latin typeface="Arial Narrow" panose="020B0606020202030204" pitchFamily="34" charset="0"/>
              </a:rPr>
              <a:t>If you would like to search for an item, but are not having much luck in getting results you can bring up a report to show you effective search terms.</a:t>
            </a:r>
          </a:p>
          <a:p>
            <a:pPr lvl="1" fontAlgn="ctr"/>
            <a:endParaRPr lang="en-US" sz="1400" kern="0" dirty="0">
              <a:solidFill>
                <a:schemeClr val="tx2"/>
              </a:solidFill>
              <a:latin typeface="Arial Narrow" panose="020B0606020202030204" pitchFamily="34" charset="0"/>
            </a:endParaRPr>
          </a:p>
          <a:p>
            <a:pPr marL="0" indent="0" fontAlgn="ctr">
              <a:buNone/>
            </a:pPr>
            <a:r>
              <a:rPr lang="en-US" sz="1400" kern="0" dirty="0">
                <a:solidFill>
                  <a:schemeClr val="tx2"/>
                </a:solidFill>
                <a:latin typeface="Arial Narrow" panose="020B0606020202030204" pitchFamily="34" charset="0"/>
              </a:rPr>
              <a:t>In the global search box type a question mark and hit enter.  This will bring up the Search Prefixes report.  You can click on the To Find…box and filter depending on what you are searching for.  Then click Filter</a:t>
            </a:r>
            <a:endParaRPr lang="en-US" sz="1400" kern="0" dirty="0">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5867400" y="1001212"/>
            <a:ext cx="2409825" cy="1149301"/>
          </a:xfrm>
          <a:prstGeom prst="rect">
            <a:avLst/>
          </a:prstGeom>
        </p:spPr>
      </p:pic>
      <p:pic>
        <p:nvPicPr>
          <p:cNvPr id="11" name="Picture 10"/>
          <p:cNvPicPr>
            <a:picLocks noChangeAspect="1"/>
          </p:cNvPicPr>
          <p:nvPr/>
        </p:nvPicPr>
        <p:blipFill>
          <a:blip r:embed="rId3"/>
          <a:stretch>
            <a:fillRect/>
          </a:stretch>
        </p:blipFill>
        <p:spPr>
          <a:xfrm>
            <a:off x="424612" y="3693865"/>
            <a:ext cx="6258409" cy="1812724"/>
          </a:xfrm>
          <a:prstGeom prst="rect">
            <a:avLst/>
          </a:prstGeom>
        </p:spPr>
      </p:pic>
      <p:pic>
        <p:nvPicPr>
          <p:cNvPr id="12" name="Picture 11"/>
          <p:cNvPicPr>
            <a:picLocks noChangeAspect="1"/>
          </p:cNvPicPr>
          <p:nvPr/>
        </p:nvPicPr>
        <p:blipFill>
          <a:blip r:embed="rId4"/>
          <a:stretch>
            <a:fillRect/>
          </a:stretch>
        </p:blipFill>
        <p:spPr>
          <a:xfrm>
            <a:off x="2686680" y="4495800"/>
            <a:ext cx="5672316" cy="1897745"/>
          </a:xfrm>
          <a:prstGeom prst="rect">
            <a:avLst/>
          </a:prstGeom>
        </p:spPr>
      </p:pic>
    </p:spTree>
    <p:extLst>
      <p:ext uri="{BB962C8B-B14F-4D97-AF65-F5344CB8AC3E}">
        <p14:creationId xmlns:p14="http://schemas.microsoft.com/office/powerpoint/2010/main" val="95154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17</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08559" y="964869"/>
            <a:ext cx="6781800" cy="400110"/>
          </a:xfrm>
          <a:prstGeom prst="rect">
            <a:avLst/>
          </a:prstGeom>
          <a:noFill/>
        </p:spPr>
        <p:txBody>
          <a:bodyPr wrap="square" rtlCol="0">
            <a:spAutoFit/>
          </a:bodyPr>
          <a:lstStyle/>
          <a:p>
            <a:r>
              <a:rPr lang="en-US" sz="2000" b="1" u="sng" dirty="0">
                <a:solidFill>
                  <a:srgbClr val="003399"/>
                </a:solidFill>
                <a:latin typeface="Arial Narrow" panose="020B0606020202030204" pitchFamily="34" charset="0"/>
              </a:rPr>
              <a:t>Effectively Searching Using Prefixes</a:t>
            </a:r>
          </a:p>
        </p:txBody>
      </p:sp>
      <p:sp>
        <p:nvSpPr>
          <p:cNvPr id="9" name="Content Placeholder 2"/>
          <p:cNvSpPr txBox="1">
            <a:spLocks/>
          </p:cNvSpPr>
          <p:nvPr/>
        </p:nvSpPr>
        <p:spPr bwMode="auto">
          <a:xfrm>
            <a:off x="508559" y="1687866"/>
            <a:ext cx="4881113" cy="1201197"/>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pPr marL="0" indent="0">
              <a:buNone/>
            </a:pPr>
            <a:r>
              <a:rPr lang="en-US" sz="1400" dirty="0">
                <a:solidFill>
                  <a:schemeClr val="tx2"/>
                </a:solidFill>
                <a:latin typeface="Arial Narrow" panose="020B0606020202030204" pitchFamily="34" charset="0"/>
              </a:rPr>
              <a:t>After filtering you will see a list of items that match.  </a:t>
            </a:r>
          </a:p>
          <a:p>
            <a:pPr marL="0" indent="0">
              <a:buNone/>
            </a:pPr>
            <a:endParaRPr lang="en-US" sz="1400" dirty="0">
              <a:solidFill>
                <a:schemeClr val="tx2"/>
              </a:solidFill>
              <a:latin typeface="Arial Narrow" panose="020B0606020202030204" pitchFamily="34" charset="0"/>
            </a:endParaRPr>
          </a:p>
          <a:p>
            <a:pPr marL="0" indent="0">
              <a:buNone/>
            </a:pPr>
            <a:r>
              <a:rPr lang="en-US" sz="1400" dirty="0">
                <a:solidFill>
                  <a:schemeClr val="tx2"/>
                </a:solidFill>
                <a:latin typeface="Arial Narrow" panose="020B0606020202030204" pitchFamily="34" charset="0"/>
              </a:rPr>
              <a:t>The ‘Type This Prefix’ column tells you what to type in the global search bar when searching.  Type that word followed by a colon</a:t>
            </a:r>
            <a:endParaRPr lang="en-US" sz="1400" kern="0" dirty="0">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5867400" y="1001212"/>
            <a:ext cx="2409825" cy="1149301"/>
          </a:xfrm>
          <a:prstGeom prst="rect">
            <a:avLst/>
          </a:prstGeom>
        </p:spPr>
      </p:pic>
      <p:pic>
        <p:nvPicPr>
          <p:cNvPr id="10" name="Picture 9"/>
          <p:cNvPicPr>
            <a:picLocks noChangeAspect="1"/>
          </p:cNvPicPr>
          <p:nvPr/>
        </p:nvPicPr>
        <p:blipFill>
          <a:blip r:embed="rId3"/>
          <a:stretch>
            <a:fillRect/>
          </a:stretch>
        </p:blipFill>
        <p:spPr>
          <a:xfrm>
            <a:off x="200025" y="3188823"/>
            <a:ext cx="8077200" cy="2386068"/>
          </a:xfrm>
          <a:prstGeom prst="rect">
            <a:avLst/>
          </a:prstGeom>
        </p:spPr>
      </p:pic>
    </p:spTree>
    <p:extLst>
      <p:ext uri="{BB962C8B-B14F-4D97-AF65-F5344CB8AC3E}">
        <p14:creationId xmlns:p14="http://schemas.microsoft.com/office/powerpoint/2010/main" val="145046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18</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08559" y="964869"/>
            <a:ext cx="6781800" cy="400110"/>
          </a:xfrm>
          <a:prstGeom prst="rect">
            <a:avLst/>
          </a:prstGeom>
          <a:noFill/>
        </p:spPr>
        <p:txBody>
          <a:bodyPr wrap="square" rtlCol="0">
            <a:spAutoFit/>
          </a:bodyPr>
          <a:lstStyle/>
          <a:p>
            <a:r>
              <a:rPr lang="en-US" sz="2000" b="1" u="sng" dirty="0">
                <a:solidFill>
                  <a:srgbClr val="003399"/>
                </a:solidFill>
                <a:latin typeface="Arial Narrow" panose="020B0606020202030204" pitchFamily="34" charset="0"/>
              </a:rPr>
              <a:t>Effectively Searching Using Prefixes</a:t>
            </a:r>
          </a:p>
        </p:txBody>
      </p:sp>
      <p:sp>
        <p:nvSpPr>
          <p:cNvPr id="9" name="Content Placeholder 2"/>
          <p:cNvSpPr txBox="1">
            <a:spLocks/>
          </p:cNvSpPr>
          <p:nvPr/>
        </p:nvSpPr>
        <p:spPr bwMode="auto">
          <a:xfrm>
            <a:off x="508559" y="1687866"/>
            <a:ext cx="4881113" cy="1201197"/>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pPr marL="0" indent="0">
              <a:buNone/>
            </a:pPr>
            <a:r>
              <a:rPr lang="en-US" sz="1400" dirty="0">
                <a:solidFill>
                  <a:schemeClr val="tx2"/>
                </a:solidFill>
                <a:latin typeface="Arial Narrow" panose="020B0606020202030204" pitchFamily="34" charset="0"/>
              </a:rPr>
              <a:t>You will have to type the full number including REQ, SIR, or SPI when searching.</a:t>
            </a:r>
          </a:p>
        </p:txBody>
      </p:sp>
      <p:pic>
        <p:nvPicPr>
          <p:cNvPr id="5" name="Picture 4"/>
          <p:cNvPicPr>
            <a:picLocks noChangeAspect="1"/>
          </p:cNvPicPr>
          <p:nvPr/>
        </p:nvPicPr>
        <p:blipFill>
          <a:blip r:embed="rId2"/>
          <a:stretch>
            <a:fillRect/>
          </a:stretch>
        </p:blipFill>
        <p:spPr>
          <a:xfrm>
            <a:off x="5867400" y="1001212"/>
            <a:ext cx="2409825" cy="1149301"/>
          </a:xfrm>
          <a:prstGeom prst="rect">
            <a:avLst/>
          </a:prstGeom>
        </p:spPr>
      </p:pic>
      <p:pic>
        <p:nvPicPr>
          <p:cNvPr id="11" name="Picture 10"/>
          <p:cNvPicPr>
            <a:picLocks noChangeAspect="1"/>
          </p:cNvPicPr>
          <p:nvPr/>
        </p:nvPicPr>
        <p:blipFill>
          <a:blip r:embed="rId3"/>
          <a:stretch>
            <a:fillRect/>
          </a:stretch>
        </p:blipFill>
        <p:spPr>
          <a:xfrm>
            <a:off x="623977" y="2574910"/>
            <a:ext cx="7713131" cy="3111316"/>
          </a:xfrm>
          <a:prstGeom prst="rect">
            <a:avLst/>
          </a:prstGeom>
        </p:spPr>
      </p:pic>
    </p:spTree>
    <p:extLst>
      <p:ext uri="{BB962C8B-B14F-4D97-AF65-F5344CB8AC3E}">
        <p14:creationId xmlns:p14="http://schemas.microsoft.com/office/powerpoint/2010/main" val="123133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solidFill>
                  <a:srgbClr val="003399"/>
                </a:solidFill>
                <a:latin typeface="Arial Narrow" panose="020B0606020202030204" pitchFamily="34" charset="0"/>
              </a:rPr>
              <a:t>P2P Timesaving Tips and Tricks</a:t>
            </a: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08493" y="1190770"/>
            <a:ext cx="7620000" cy="800219"/>
          </a:xfrm>
          <a:prstGeom prst="rect">
            <a:avLst/>
          </a:prstGeom>
          <a:noFill/>
        </p:spPr>
        <p:txBody>
          <a:bodyPr wrap="square" rtlCol="0">
            <a:spAutoFit/>
          </a:bodyPr>
          <a:lstStyle/>
          <a:p>
            <a:r>
              <a:rPr lang="en-US" sz="1400" dirty="0">
                <a:solidFill>
                  <a:schemeClr val="tx2"/>
                </a:solidFill>
                <a:latin typeface="Arial Narrow" panose="020B0606020202030204" pitchFamily="34" charset="0"/>
              </a:rPr>
              <a:t>When searching for a Supplier type supplier: followed by the supplier name.  You can check the supplier remit to address to confirm you have the correct supplier.  Click on the supplier name to open the full record and look to see if they are approved for requisitions</a:t>
            </a:r>
            <a:r>
              <a:rPr lang="en-US" dirty="0">
                <a:solidFill>
                  <a:schemeClr val="tx2"/>
                </a:solidFill>
              </a:rPr>
              <a:t>.</a:t>
            </a:r>
          </a:p>
        </p:txBody>
      </p:sp>
      <p:pic>
        <p:nvPicPr>
          <p:cNvPr id="3" name="Picture 2"/>
          <p:cNvPicPr>
            <a:picLocks noChangeAspect="1"/>
          </p:cNvPicPr>
          <p:nvPr/>
        </p:nvPicPr>
        <p:blipFill>
          <a:blip r:embed="rId3"/>
          <a:stretch>
            <a:fillRect/>
          </a:stretch>
        </p:blipFill>
        <p:spPr>
          <a:xfrm>
            <a:off x="513472" y="2186365"/>
            <a:ext cx="5334000" cy="2136374"/>
          </a:xfrm>
          <a:prstGeom prst="rect">
            <a:avLst/>
          </a:prstGeom>
        </p:spPr>
      </p:pic>
      <p:sp>
        <p:nvSpPr>
          <p:cNvPr id="8" name="TextBox 7"/>
          <p:cNvSpPr txBox="1"/>
          <p:nvPr/>
        </p:nvSpPr>
        <p:spPr>
          <a:xfrm>
            <a:off x="415883" y="4925445"/>
            <a:ext cx="4635878" cy="523220"/>
          </a:xfrm>
          <a:prstGeom prst="rect">
            <a:avLst/>
          </a:prstGeom>
          <a:noFill/>
        </p:spPr>
        <p:txBody>
          <a:bodyPr wrap="square" rtlCol="0">
            <a:spAutoFit/>
          </a:bodyPr>
          <a:lstStyle/>
          <a:p>
            <a:r>
              <a:rPr lang="en-US" sz="1400" dirty="0">
                <a:solidFill>
                  <a:schemeClr val="tx2"/>
                </a:solidFill>
                <a:latin typeface="Arial Narrow" panose="020B0606020202030204" pitchFamily="34" charset="0"/>
              </a:rPr>
              <a:t>An approved Purchasing supplier will have </a:t>
            </a:r>
            <a:r>
              <a:rPr lang="en-US" sz="1400" dirty="0">
                <a:solidFill>
                  <a:schemeClr val="accent2">
                    <a:lumMod val="75000"/>
                  </a:schemeClr>
                </a:solidFill>
                <a:latin typeface="Arial Narrow" panose="020B0606020202030204" pitchFamily="34" charset="0"/>
              </a:rPr>
              <a:t>4 Qualified Supplier</a:t>
            </a:r>
            <a:r>
              <a:rPr lang="en-US" sz="1400" dirty="0">
                <a:solidFill>
                  <a:schemeClr val="tx2"/>
                </a:solidFill>
                <a:latin typeface="Arial Narrow" panose="020B0606020202030204" pitchFamily="34" charset="0"/>
              </a:rPr>
              <a:t> for the Supplier Group.</a:t>
            </a:r>
          </a:p>
        </p:txBody>
      </p:sp>
      <p:pic>
        <p:nvPicPr>
          <p:cNvPr id="5" name="Picture 4"/>
          <p:cNvPicPr>
            <a:picLocks noChangeAspect="1"/>
          </p:cNvPicPr>
          <p:nvPr/>
        </p:nvPicPr>
        <p:blipFill>
          <a:blip r:embed="rId4"/>
          <a:stretch>
            <a:fillRect/>
          </a:stretch>
        </p:blipFill>
        <p:spPr>
          <a:xfrm>
            <a:off x="5261080" y="2819400"/>
            <a:ext cx="2525787" cy="3258054"/>
          </a:xfrm>
          <a:prstGeom prst="rect">
            <a:avLst/>
          </a:prstGeom>
        </p:spPr>
      </p:pic>
      <p:pic>
        <p:nvPicPr>
          <p:cNvPr id="9" name="Picture 8"/>
          <p:cNvPicPr>
            <a:picLocks noChangeAspect="1"/>
          </p:cNvPicPr>
          <p:nvPr/>
        </p:nvPicPr>
        <p:blipFill>
          <a:blip r:embed="rId5"/>
          <a:stretch>
            <a:fillRect/>
          </a:stretch>
        </p:blipFill>
        <p:spPr>
          <a:xfrm>
            <a:off x="6606417" y="1765455"/>
            <a:ext cx="2080383" cy="992183"/>
          </a:xfrm>
          <a:prstGeom prst="rect">
            <a:avLst/>
          </a:prstGeom>
        </p:spPr>
      </p:pic>
      <p:sp>
        <p:nvSpPr>
          <p:cNvPr id="10" name="TextBox 9"/>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19</a:t>
            </a:r>
          </a:p>
        </p:txBody>
      </p:sp>
    </p:spTree>
    <p:extLst>
      <p:ext uri="{BB962C8B-B14F-4D97-AF65-F5344CB8AC3E}">
        <p14:creationId xmlns:p14="http://schemas.microsoft.com/office/powerpoint/2010/main" val="112885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Are You On the Zoom?</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291860" y="1192539"/>
            <a:ext cx="8229600" cy="815322"/>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marL="117475"/>
            <a:r>
              <a:rPr lang="en-US" kern="0" dirty="0">
                <a:latin typeface="Arial Narrow" panose="020B0606020202030204" pitchFamily="34" charset="0"/>
              </a:rPr>
              <a:t>Information for Zoom Participants</a:t>
            </a:r>
          </a:p>
        </p:txBody>
      </p:sp>
      <p:sp>
        <p:nvSpPr>
          <p:cNvPr id="10" name="TextBox 9"/>
          <p:cNvSpPr txBox="1"/>
          <p:nvPr/>
        </p:nvSpPr>
        <p:spPr bwMode="auto">
          <a:xfrm>
            <a:off x="159058" y="2667000"/>
            <a:ext cx="8229600" cy="2400657"/>
          </a:xfrm>
          <a:prstGeom prst="rect">
            <a:avLst/>
          </a:prstGeom>
          <a:solidFill>
            <a:schemeClr val="bg1"/>
          </a:solidFill>
          <a:ln w="12700">
            <a:noFill/>
            <a:miter lim="800000"/>
            <a:headEnd/>
            <a:tailEnd/>
          </a:ln>
        </p:spPr>
        <p:txBody>
          <a:bodyPr wrap="square" rtlCol="0" anchor="ctr">
            <a:spAutoFit/>
          </a:bodyPr>
          <a:lstStyle/>
          <a:p>
            <a:r>
              <a:rPr lang="en-US" b="1" i="1" dirty="0">
                <a:latin typeface="Arial Narrow" panose="020B0606020202030204" pitchFamily="34" charset="0"/>
              </a:rPr>
              <a:t>For those joining the Zoom:</a:t>
            </a:r>
          </a:p>
          <a:p>
            <a:endParaRPr lang="en-US" dirty="0">
              <a:latin typeface="Arial Narrow" panose="020B0606020202030204" pitchFamily="34" charset="0"/>
            </a:endParaRPr>
          </a:p>
          <a:p>
            <a:r>
              <a:rPr lang="en-US" sz="1600" dirty="0">
                <a:latin typeface="Arial Narrow" panose="020B0606020202030204" pitchFamily="34" charset="0"/>
              </a:rPr>
              <a:t>1)    Phones will be muted.  Due to the volume of content to be shared, we may not have time for questions.</a:t>
            </a:r>
          </a:p>
          <a:p>
            <a:endParaRPr lang="en-US" sz="1600" dirty="0">
              <a:latin typeface="Arial Narrow" panose="020B0606020202030204" pitchFamily="34" charset="0"/>
            </a:endParaRPr>
          </a:p>
          <a:p>
            <a:pPr marL="342900" indent="-342900">
              <a:buAutoNum type="arabicParenR" startAt="2"/>
            </a:pPr>
            <a:r>
              <a:rPr lang="en-US" sz="1600" dirty="0">
                <a:latin typeface="Arial Narrow" panose="020B0606020202030204" pitchFamily="34" charset="0"/>
              </a:rPr>
              <a:t>Send your questions to URProcurement@Rochester.edu   They will be summarized and posted to the UR Procurement Website</a:t>
            </a:r>
          </a:p>
          <a:p>
            <a:endParaRPr lang="en-US" sz="1600" dirty="0">
              <a:latin typeface="Arial Narrow" panose="020B0606020202030204" pitchFamily="34" charset="0"/>
            </a:endParaRPr>
          </a:p>
          <a:p>
            <a:r>
              <a:rPr lang="en-US" sz="1600" dirty="0">
                <a:latin typeface="Arial Narrow" panose="020B0606020202030204" pitchFamily="34" charset="0"/>
              </a:rPr>
              <a:t>3)    P2P Frequently Asked Questions can also be found on the </a:t>
            </a:r>
            <a:r>
              <a:rPr lang="en-US" sz="1600" dirty="0">
                <a:latin typeface="Arial Narrow" panose="020B0606020202030204" pitchFamily="34" charset="0"/>
                <a:hlinkClick r:id="rId3"/>
              </a:rPr>
              <a:t>UR Procurement Website</a:t>
            </a:r>
            <a:r>
              <a:rPr lang="en-US" sz="1600" dirty="0">
                <a:latin typeface="Arial Narrow" panose="020B0606020202030204" pitchFamily="34" charset="0"/>
              </a:rPr>
              <a:t>.</a:t>
            </a:r>
          </a:p>
          <a:p>
            <a:r>
              <a:rPr lang="en-US" dirty="0">
                <a:latin typeface="+mn-lt"/>
              </a:rPr>
              <a:t> </a:t>
            </a:r>
          </a:p>
        </p:txBody>
      </p:sp>
      <p:sp>
        <p:nvSpPr>
          <p:cNvPr id="3" name="TextBox 2"/>
          <p:cNvSpPr txBox="1"/>
          <p:nvPr/>
        </p:nvSpPr>
        <p:spPr>
          <a:xfrm>
            <a:off x="8709851" y="6400800"/>
            <a:ext cx="269626" cy="276999"/>
          </a:xfrm>
          <a:prstGeom prst="rect">
            <a:avLst/>
          </a:prstGeom>
          <a:noFill/>
        </p:spPr>
        <p:txBody>
          <a:bodyPr wrap="none" rtlCol="0">
            <a:spAutoFit/>
          </a:bodyPr>
          <a:lstStyle/>
          <a:p>
            <a:r>
              <a:rPr lang="en-US" sz="1200" dirty="0">
                <a:solidFill>
                  <a:schemeClr val="bg1"/>
                </a:solidFill>
              </a:rPr>
              <a:t>2</a:t>
            </a:r>
          </a:p>
        </p:txBody>
      </p:sp>
    </p:spTree>
    <p:extLst>
      <p:ext uri="{BB962C8B-B14F-4D97-AF65-F5344CB8AC3E}">
        <p14:creationId xmlns:p14="http://schemas.microsoft.com/office/powerpoint/2010/main" val="252353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ea typeface="+mj-ea"/>
                <a:cs typeface="+mj-cs"/>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20</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9600" y="990600"/>
            <a:ext cx="8153400" cy="1077218"/>
          </a:xfrm>
          <a:prstGeom prst="rect">
            <a:avLst/>
          </a:prstGeom>
          <a:noFill/>
        </p:spPr>
        <p:txBody>
          <a:bodyPr wrap="square" rtlCol="0">
            <a:spAutoFit/>
          </a:bodyPr>
          <a:lstStyle/>
          <a:p>
            <a:pPr fontAlgn="ctr"/>
            <a:r>
              <a:rPr lang="en-US" sz="1600" dirty="0">
                <a:solidFill>
                  <a:schemeClr val="tx2"/>
                </a:solidFill>
                <a:latin typeface="Arial Narrow" panose="020B0606020202030204" pitchFamily="34" charset="0"/>
              </a:rPr>
              <a:t>Workday allows you to quickly </a:t>
            </a:r>
            <a:r>
              <a:rPr lang="en-US" sz="1600" b="1" dirty="0">
                <a:solidFill>
                  <a:schemeClr val="tx2"/>
                </a:solidFill>
                <a:latin typeface="Arial Narrow" panose="020B0606020202030204" pitchFamily="34" charset="0"/>
              </a:rPr>
              <a:t>create a requisition from a prior non-catalog requisition</a:t>
            </a:r>
            <a:r>
              <a:rPr lang="en-US" sz="1600" dirty="0">
                <a:solidFill>
                  <a:schemeClr val="tx2"/>
                </a:solidFill>
                <a:latin typeface="Arial Narrow" panose="020B0606020202030204" pitchFamily="34" charset="0"/>
              </a:rPr>
              <a:t>.  This will save time when you need to order the same items you ordered on a prior requisition.</a:t>
            </a:r>
          </a:p>
          <a:p>
            <a:pPr lvl="1" fontAlgn="ctr"/>
            <a:endParaRPr lang="en-US" sz="1600" dirty="0">
              <a:solidFill>
                <a:schemeClr val="tx2"/>
              </a:solidFill>
              <a:latin typeface="Arial Narrow" panose="020B0606020202030204" pitchFamily="34" charset="0"/>
            </a:endParaRPr>
          </a:p>
          <a:p>
            <a:pPr fontAlgn="ctr"/>
            <a:r>
              <a:rPr lang="en-US" sz="1600" dirty="0">
                <a:solidFill>
                  <a:schemeClr val="tx2"/>
                </a:solidFill>
                <a:latin typeface="Arial Narrow" panose="020B0606020202030204" pitchFamily="34" charset="0"/>
              </a:rPr>
              <a:t>In the global search bar type: Create Requisition, then select “Add From Templates and Requisitions”</a:t>
            </a:r>
          </a:p>
        </p:txBody>
      </p:sp>
      <p:pic>
        <p:nvPicPr>
          <p:cNvPr id="5" name="Picture 4"/>
          <p:cNvPicPr>
            <a:picLocks noChangeAspect="1"/>
          </p:cNvPicPr>
          <p:nvPr/>
        </p:nvPicPr>
        <p:blipFill>
          <a:blip r:embed="rId2"/>
          <a:stretch>
            <a:fillRect/>
          </a:stretch>
        </p:blipFill>
        <p:spPr>
          <a:xfrm>
            <a:off x="609600" y="2519929"/>
            <a:ext cx="7995523" cy="2560702"/>
          </a:xfrm>
          <a:prstGeom prst="rect">
            <a:avLst/>
          </a:prstGeom>
        </p:spPr>
      </p:pic>
    </p:spTree>
    <p:extLst>
      <p:ext uri="{BB962C8B-B14F-4D97-AF65-F5344CB8AC3E}">
        <p14:creationId xmlns:p14="http://schemas.microsoft.com/office/powerpoint/2010/main" val="70806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
          <p:cNvSpPr>
            <a:spLocks noChangeShapeType="1"/>
          </p:cNvSpPr>
          <p:nvPr/>
        </p:nvSpPr>
        <p:spPr bwMode="auto">
          <a:xfrm flipV="1">
            <a:off x="609600" y="745113"/>
            <a:ext cx="65532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488431" y="160338"/>
            <a:ext cx="6979169" cy="584775"/>
          </a:xfrm>
          <a:prstGeom prst="rect">
            <a:avLst/>
          </a:prstGeom>
          <a:noFill/>
        </p:spPr>
        <p:txBody>
          <a:bodyPr wrap="square" rtlCol="0">
            <a:spAutoFit/>
          </a:bodyPr>
          <a:lstStyle/>
          <a:p>
            <a:r>
              <a:rPr lang="en-US" sz="3200" dirty="0">
                <a:solidFill>
                  <a:srgbClr val="003399"/>
                </a:solidFill>
                <a:latin typeface="Arial Narrow" panose="020B0606020202030204" pitchFamily="34" charset="0"/>
                <a:ea typeface="+mj-ea"/>
                <a:cs typeface="+mj-cs"/>
              </a:rPr>
              <a:t>P2P Timesaving Tips and Tricks</a:t>
            </a:r>
          </a:p>
        </p:txBody>
      </p:sp>
      <p:sp>
        <p:nvSpPr>
          <p:cNvPr id="6" name="TextBox 5"/>
          <p:cNvSpPr txBox="1"/>
          <p:nvPr/>
        </p:nvSpPr>
        <p:spPr>
          <a:xfrm>
            <a:off x="8561217" y="5681913"/>
            <a:ext cx="553453" cy="230832"/>
          </a:xfrm>
          <a:prstGeom prst="rect">
            <a:avLst/>
          </a:prstGeom>
          <a:noFill/>
        </p:spPr>
        <p:txBody>
          <a:bodyPr wrap="square" rtlCol="0">
            <a:spAutoFit/>
          </a:bodyPr>
          <a:lstStyle/>
          <a:p>
            <a:pPr algn="r"/>
            <a:r>
              <a:rPr lang="en-US" sz="900" dirty="0">
                <a:solidFill>
                  <a:schemeClr val="bg1"/>
                </a:solidFill>
              </a:rPr>
              <a:t>2</a:t>
            </a:r>
          </a:p>
        </p:txBody>
      </p:sp>
      <p:sp>
        <p:nvSpPr>
          <p:cNvPr id="7" name="TextBox 6"/>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21</a:t>
            </a:r>
          </a:p>
        </p:txBody>
      </p:sp>
      <p:sp>
        <p:nvSpPr>
          <p:cNvPr id="4" name="AutoShape 2" descr="Image result for tips and tri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572218" y="914400"/>
            <a:ext cx="8266981" cy="1538883"/>
          </a:xfrm>
          <a:prstGeom prst="rect">
            <a:avLst/>
          </a:prstGeom>
        </p:spPr>
        <p:txBody>
          <a:bodyPr wrap="square">
            <a:spAutoFit/>
          </a:bodyPr>
          <a:lstStyle/>
          <a:p>
            <a:pPr fontAlgn="ctr"/>
            <a:r>
              <a:rPr lang="en-US" sz="1600" dirty="0">
                <a:solidFill>
                  <a:schemeClr val="tx2"/>
                </a:solidFill>
                <a:latin typeface="Arial Narrow" panose="020B0606020202030204" pitchFamily="34" charset="0"/>
              </a:rPr>
              <a:t>Workday allows you to quickly create </a:t>
            </a:r>
            <a:r>
              <a:rPr lang="en-US" sz="1600" b="1" dirty="0">
                <a:solidFill>
                  <a:schemeClr val="tx2"/>
                </a:solidFill>
                <a:latin typeface="Arial Narrow" panose="020B0606020202030204" pitchFamily="34" charset="0"/>
              </a:rPr>
              <a:t>Templates for Requisition </a:t>
            </a:r>
            <a:r>
              <a:rPr lang="en-US" sz="1600" b="1" dirty="0" err="1">
                <a:solidFill>
                  <a:schemeClr val="tx2"/>
                </a:solidFill>
                <a:latin typeface="Arial Narrow" panose="020B0606020202030204" pitchFamily="34" charset="0"/>
              </a:rPr>
              <a:t>Worktags</a:t>
            </a:r>
            <a:r>
              <a:rPr lang="en-US" sz="1600" b="1" dirty="0">
                <a:solidFill>
                  <a:schemeClr val="tx2"/>
                </a:solidFill>
                <a:latin typeface="Arial Narrow" panose="020B0606020202030204" pitchFamily="34" charset="0"/>
              </a:rPr>
              <a:t> (FAOs), </a:t>
            </a:r>
            <a:r>
              <a:rPr lang="en-US" sz="1600" b="1" dirty="0" err="1">
                <a:solidFill>
                  <a:schemeClr val="tx2"/>
                </a:solidFill>
                <a:latin typeface="Arial Narrow" panose="020B0606020202030204" pitchFamily="34" charset="0"/>
              </a:rPr>
              <a:t>Worktag</a:t>
            </a:r>
            <a:r>
              <a:rPr lang="en-US" sz="1600" b="1" dirty="0">
                <a:solidFill>
                  <a:schemeClr val="tx2"/>
                </a:solidFill>
                <a:latin typeface="Arial Narrow" panose="020B0606020202030204" pitchFamily="34" charset="0"/>
              </a:rPr>
              <a:t> Splits, and Requisitions</a:t>
            </a:r>
            <a:r>
              <a:rPr lang="en-US" sz="1600" dirty="0">
                <a:solidFill>
                  <a:schemeClr val="tx2"/>
                </a:solidFill>
                <a:latin typeface="Arial Narrow" panose="020B0606020202030204" pitchFamily="34" charset="0"/>
              </a:rPr>
              <a:t>.  This will save time when you need to order the same items or use the same </a:t>
            </a:r>
            <a:r>
              <a:rPr lang="en-US" sz="1600" dirty="0" err="1">
                <a:solidFill>
                  <a:schemeClr val="tx2"/>
                </a:solidFill>
                <a:latin typeface="Arial Narrow" panose="020B0606020202030204" pitchFamily="34" charset="0"/>
              </a:rPr>
              <a:t>worktags</a:t>
            </a:r>
            <a:r>
              <a:rPr lang="en-US" sz="1600" dirty="0">
                <a:solidFill>
                  <a:schemeClr val="tx2"/>
                </a:solidFill>
                <a:latin typeface="Arial Narrow" panose="020B0606020202030204" pitchFamily="34" charset="0"/>
              </a:rPr>
              <a:t> on a frequent basis.</a:t>
            </a:r>
          </a:p>
          <a:p>
            <a:pPr lvl="1" fontAlgn="ctr"/>
            <a:endParaRPr lang="en-US" sz="1600" dirty="0">
              <a:solidFill>
                <a:schemeClr val="tx2"/>
              </a:solidFill>
              <a:latin typeface="Arial Narrow" panose="020B0606020202030204" pitchFamily="34" charset="0"/>
            </a:endParaRPr>
          </a:p>
          <a:p>
            <a:pPr fontAlgn="ctr"/>
            <a:r>
              <a:rPr lang="en-US" sz="1600" dirty="0">
                <a:solidFill>
                  <a:schemeClr val="tx2"/>
                </a:solidFill>
                <a:latin typeface="Arial Narrow" panose="020B0606020202030204" pitchFamily="34" charset="0"/>
              </a:rPr>
              <a:t>In the global search bar type: Template</a:t>
            </a:r>
          </a:p>
          <a:p>
            <a:pPr lvl="1" fontAlgn="ctr"/>
            <a:endParaRPr lang="en-US" sz="1400" b="1" dirty="0">
              <a:latin typeface="Arial Narrow" panose="020B0606020202030204" pitchFamily="34" charset="0"/>
            </a:endParaRPr>
          </a:p>
        </p:txBody>
      </p:sp>
      <p:pic>
        <p:nvPicPr>
          <p:cNvPr id="9" name="Picture 8"/>
          <p:cNvPicPr>
            <a:picLocks noChangeAspect="1"/>
          </p:cNvPicPr>
          <p:nvPr/>
        </p:nvPicPr>
        <p:blipFill>
          <a:blip r:embed="rId2"/>
          <a:stretch>
            <a:fillRect/>
          </a:stretch>
        </p:blipFill>
        <p:spPr>
          <a:xfrm>
            <a:off x="1143000" y="2599565"/>
            <a:ext cx="4847762" cy="2735434"/>
          </a:xfrm>
          <a:prstGeom prst="rect">
            <a:avLst/>
          </a:prstGeom>
        </p:spPr>
      </p:pic>
    </p:spTree>
    <p:extLst>
      <p:ext uri="{BB962C8B-B14F-4D97-AF65-F5344CB8AC3E}">
        <p14:creationId xmlns:p14="http://schemas.microsoft.com/office/powerpoint/2010/main" val="3253911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85138"/>
            <a:ext cx="6629399" cy="881662"/>
          </a:xfrm>
        </p:spPr>
        <p:txBody>
          <a:bodyPr>
            <a:noAutofit/>
          </a:bodyPr>
          <a:lstStyle/>
          <a:p>
            <a:pPr algn="l"/>
            <a:r>
              <a:rPr lang="en-US" sz="3200" kern="1200" dirty="0">
                <a:solidFill>
                  <a:srgbClr val="003399"/>
                </a:solidFill>
                <a:latin typeface="Arial Narrow" panose="020B0606020202030204" pitchFamily="34" charset="0"/>
              </a:rPr>
              <a:t>P2P Timesaving Tips and Tricks</a:t>
            </a: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449683" y="3045739"/>
            <a:ext cx="812875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latin typeface="Arial Narrow" panose="020B0606020202030204" pitchFamily="34" charset="0"/>
              </a:rPr>
              <a:t>When creating a requisition, instead of choosing Use Default Worktag on the Line Defaults Tab, click in the </a:t>
            </a:r>
            <a:r>
              <a:rPr lang="en-US" sz="2000" b="1" dirty="0">
                <a:solidFill>
                  <a:schemeClr val="tx2"/>
                </a:solidFill>
                <a:latin typeface="Arial Narrow" panose="020B0606020202030204" pitchFamily="34" charset="0"/>
              </a:rPr>
              <a:t>Copy from Worktags Template</a:t>
            </a:r>
            <a:r>
              <a:rPr lang="en-US" sz="2000" dirty="0">
                <a:solidFill>
                  <a:schemeClr val="tx2"/>
                </a:solidFill>
                <a:latin typeface="Arial Narrow" panose="020B0606020202030204" pitchFamily="34" charset="0"/>
              </a:rPr>
              <a:t> box.  Select </a:t>
            </a:r>
            <a:r>
              <a:rPr lang="en-US" sz="2000" i="1" dirty="0">
                <a:solidFill>
                  <a:schemeClr val="tx2"/>
                </a:solidFill>
                <a:latin typeface="Arial Narrow" panose="020B0606020202030204" pitchFamily="34" charset="0"/>
              </a:rPr>
              <a:t>Worktags</a:t>
            </a:r>
            <a:r>
              <a:rPr lang="en-US" sz="2000" dirty="0">
                <a:solidFill>
                  <a:schemeClr val="tx2"/>
                </a:solidFill>
                <a:latin typeface="Arial Narrow" panose="020B0606020202030204" pitchFamily="34" charset="0"/>
              </a:rPr>
              <a:t> and click on the Worktag template you previously set up.</a:t>
            </a:r>
          </a:p>
          <a:p>
            <a:pPr marL="285750" indent="-285750">
              <a:buFont typeface="Arial" panose="020B0604020202020204" pitchFamily="34" charset="0"/>
              <a:buChar char="•"/>
            </a:pPr>
            <a:endParaRPr lang="en-US" sz="2000" dirty="0">
              <a:solidFill>
                <a:schemeClr val="tx2"/>
              </a:solidFill>
              <a:latin typeface="Arial Narrow" panose="020B0606020202030204" pitchFamily="34" charset="0"/>
            </a:endParaRPr>
          </a:p>
          <a:p>
            <a:pPr marL="285750" indent="-285750">
              <a:buFont typeface="Arial" panose="020B0604020202020204" pitchFamily="34" charset="0"/>
              <a:buChar char="•"/>
            </a:pPr>
            <a:r>
              <a:rPr lang="en-US" sz="2000" dirty="0">
                <a:solidFill>
                  <a:schemeClr val="tx2"/>
                </a:solidFill>
                <a:latin typeface="Arial Narrow" panose="020B0606020202030204" pitchFamily="34" charset="0"/>
              </a:rPr>
              <a:t>Using Worktag templates can be a big timesaver during the requisition checkout process.</a:t>
            </a:r>
          </a:p>
        </p:txBody>
      </p:sp>
      <p:pic>
        <p:nvPicPr>
          <p:cNvPr id="5" name="Picture 4"/>
          <p:cNvPicPr>
            <a:picLocks noChangeAspect="1"/>
          </p:cNvPicPr>
          <p:nvPr/>
        </p:nvPicPr>
        <p:blipFill>
          <a:blip r:embed="rId3"/>
          <a:stretch>
            <a:fillRect/>
          </a:stretch>
        </p:blipFill>
        <p:spPr>
          <a:xfrm>
            <a:off x="449683" y="1369340"/>
            <a:ext cx="2741019" cy="1373860"/>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3554393" y="1338862"/>
            <a:ext cx="2236807" cy="1404338"/>
          </a:xfrm>
          <a:prstGeom prst="rect">
            <a:avLst/>
          </a:prstGeom>
          <a:ln>
            <a:solidFill>
              <a:schemeClr val="accent1"/>
            </a:solidFill>
          </a:ln>
        </p:spPr>
      </p:pic>
      <p:pic>
        <p:nvPicPr>
          <p:cNvPr id="10" name="Picture 9"/>
          <p:cNvPicPr>
            <a:picLocks noChangeAspect="1"/>
          </p:cNvPicPr>
          <p:nvPr/>
        </p:nvPicPr>
        <p:blipFill>
          <a:blip r:embed="rId5"/>
          <a:stretch>
            <a:fillRect/>
          </a:stretch>
        </p:blipFill>
        <p:spPr>
          <a:xfrm>
            <a:off x="6400801" y="1324550"/>
            <a:ext cx="2209799" cy="1486167"/>
          </a:xfrm>
          <a:prstGeom prst="rect">
            <a:avLst/>
          </a:prstGeom>
          <a:ln>
            <a:solidFill>
              <a:schemeClr val="accent1"/>
            </a:solidFill>
          </a:ln>
        </p:spPr>
      </p:pic>
      <p:sp>
        <p:nvSpPr>
          <p:cNvPr id="9" name="TextBox 8"/>
          <p:cNvSpPr txBox="1"/>
          <p:nvPr/>
        </p:nvSpPr>
        <p:spPr>
          <a:xfrm>
            <a:off x="8382000" y="6477000"/>
            <a:ext cx="732670" cy="276999"/>
          </a:xfrm>
          <a:prstGeom prst="rect">
            <a:avLst/>
          </a:prstGeom>
          <a:noFill/>
        </p:spPr>
        <p:txBody>
          <a:bodyPr wrap="square" rtlCol="0">
            <a:spAutoFit/>
          </a:bodyPr>
          <a:lstStyle/>
          <a:p>
            <a:pPr algn="r"/>
            <a:r>
              <a:rPr lang="en-US" sz="1200" dirty="0">
                <a:solidFill>
                  <a:schemeClr val="bg1"/>
                </a:solidFill>
              </a:rPr>
              <a:t>22</a:t>
            </a:r>
          </a:p>
        </p:txBody>
      </p:sp>
    </p:spTree>
    <p:extLst>
      <p:ext uri="{BB962C8B-B14F-4D97-AF65-F5344CB8AC3E}">
        <p14:creationId xmlns:p14="http://schemas.microsoft.com/office/powerpoint/2010/main" val="253945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457200" y="3810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200" kern="0" dirty="0">
                <a:latin typeface="Arial Narrow" panose="020B0606020202030204" pitchFamily="34" charset="0"/>
              </a:rPr>
              <a:t>P2P Demonstration – Tips and Tricks</a:t>
            </a: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019800" y="1371600"/>
            <a:ext cx="1905000" cy="1965340"/>
          </a:xfrm>
          <a:prstGeom prst="rect">
            <a:avLst/>
          </a:prstGeom>
        </p:spPr>
      </p:pic>
      <p:sp>
        <p:nvSpPr>
          <p:cNvPr id="8" name="TextBox 7"/>
          <p:cNvSpPr txBox="1"/>
          <p:nvPr/>
        </p:nvSpPr>
        <p:spPr>
          <a:xfrm>
            <a:off x="8733344" y="6400800"/>
            <a:ext cx="354584" cy="276999"/>
          </a:xfrm>
          <a:prstGeom prst="rect">
            <a:avLst/>
          </a:prstGeom>
          <a:noFill/>
        </p:spPr>
        <p:txBody>
          <a:bodyPr wrap="none" rtlCol="0">
            <a:spAutoFit/>
          </a:bodyPr>
          <a:lstStyle/>
          <a:p>
            <a:pPr algn="r"/>
            <a:r>
              <a:rPr lang="en-US" sz="1200" dirty="0">
                <a:solidFill>
                  <a:schemeClr val="bg1"/>
                </a:solidFill>
              </a:rPr>
              <a:t>23</a:t>
            </a:r>
          </a:p>
        </p:txBody>
      </p:sp>
      <p:sp>
        <p:nvSpPr>
          <p:cNvPr id="3" name="Rectangle 2"/>
          <p:cNvSpPr/>
          <p:nvPr/>
        </p:nvSpPr>
        <p:spPr>
          <a:xfrm>
            <a:off x="579407" y="2049470"/>
            <a:ext cx="7010400" cy="2862322"/>
          </a:xfrm>
          <a:prstGeom prst="rect">
            <a:avLst/>
          </a:prstGeom>
        </p:spPr>
        <p:txBody>
          <a:bodyPr wrap="square">
            <a:spAutoFit/>
          </a:bodyPr>
          <a:lstStyle/>
          <a:p>
            <a:pPr marL="285750" indent="-285750">
              <a:buFont typeface="Wingdings" panose="05000000000000000000" pitchFamily="2" charset="2"/>
              <a:buChar char="q"/>
            </a:pPr>
            <a:r>
              <a:rPr lang="en-US" dirty="0">
                <a:latin typeface="Arial Narrow" panose="020B0606020202030204" pitchFamily="34" charset="0"/>
              </a:rPr>
              <a:t>Setting and Utilizing Favorites</a:t>
            </a: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r>
              <a:rPr lang="en-US" dirty="0">
                <a:latin typeface="Arial Narrow" panose="020B0606020202030204" pitchFamily="34" charset="0"/>
              </a:rPr>
              <a:t>Searching</a:t>
            </a: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r>
              <a:rPr lang="en-US" dirty="0">
                <a:latin typeface="Arial Narrow" panose="020B0606020202030204" pitchFamily="34" charset="0"/>
              </a:rPr>
              <a:t>Creating a requisition from a prior Non-Catalog Requisition</a:t>
            </a: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r>
              <a:rPr lang="en-US" dirty="0">
                <a:latin typeface="Arial Narrow" panose="020B0606020202030204" pitchFamily="34" charset="0"/>
              </a:rPr>
              <a:t>Utilizing Requisition and </a:t>
            </a:r>
            <a:r>
              <a:rPr lang="en-US" dirty="0" err="1">
                <a:latin typeface="Arial Narrow" panose="020B0606020202030204" pitchFamily="34" charset="0"/>
              </a:rPr>
              <a:t>Worktag</a:t>
            </a:r>
            <a:r>
              <a:rPr lang="en-US" dirty="0">
                <a:latin typeface="Arial Narrow" panose="020B0606020202030204" pitchFamily="34" charset="0"/>
              </a:rPr>
              <a:t> Templates</a:t>
            </a:r>
          </a:p>
        </p:txBody>
      </p:sp>
    </p:spTree>
    <p:extLst>
      <p:ext uri="{BB962C8B-B14F-4D97-AF65-F5344CB8AC3E}">
        <p14:creationId xmlns:p14="http://schemas.microsoft.com/office/powerpoint/2010/main" val="168112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766"/>
            <a:ext cx="7645161" cy="613305"/>
          </a:xfrm>
        </p:spPr>
        <p:txBody>
          <a:bodyPr>
            <a:noAutofit/>
          </a:bodyPr>
          <a:lstStyle/>
          <a:p>
            <a:pPr algn="l"/>
            <a:r>
              <a:rPr lang="en-US" sz="3200" dirty="0">
                <a:latin typeface="Arial Narrow" panose="020B0606020202030204" pitchFamily="34" charset="0"/>
              </a:rPr>
              <a:t>P2P Training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432040" y="846674"/>
            <a:ext cx="8153402" cy="5477925"/>
          </a:xfrm>
        </p:spPr>
        <p:txBody>
          <a:bodyPr>
            <a:noAutofit/>
          </a:bodyPr>
          <a:lstStyle/>
          <a:p>
            <a:pPr marL="0" indent="0">
              <a:buNone/>
            </a:pPr>
            <a:r>
              <a:rPr lang="en-US" sz="1100" b="1" u="sng" dirty="0">
                <a:latin typeface="Arial Narrow" panose="020B0606020202030204" pitchFamily="34" charset="0"/>
              </a:rPr>
              <a:t>Required Training</a:t>
            </a:r>
          </a:p>
          <a:p>
            <a:pPr marL="0" indent="0">
              <a:buNone/>
            </a:pPr>
            <a:endParaRPr lang="en-US" sz="1050" b="1" dirty="0">
              <a:latin typeface="Arial Narrow" panose="020B060602020203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MyPath (before Go-Live)</a:t>
            </a:r>
            <a:endParaRPr lang="en-US" sz="1050" dirty="0">
              <a:latin typeface="Arial Narrow" panose="020B0606020202030204" pitchFamily="34" charset="0"/>
            </a:endParaRPr>
          </a:p>
          <a:p>
            <a:pPr lvl="1"/>
            <a:r>
              <a:rPr lang="en-US" sz="1050" dirty="0">
                <a:latin typeface="Arial Narrow" panose="020B0606020202030204" pitchFamily="34" charset="0"/>
              </a:rPr>
              <a:t>Initiator (Requisitions, F4 Forms, SOLO)</a:t>
            </a:r>
          </a:p>
          <a:p>
            <a:pPr lvl="1"/>
            <a:r>
              <a:rPr lang="en-US" sz="1050" dirty="0">
                <a:latin typeface="Arial Narrow" panose="020B0606020202030204" pitchFamily="34" charset="0"/>
              </a:rPr>
              <a:t>Approver</a:t>
            </a:r>
          </a:p>
          <a:p>
            <a:pPr marL="0" indent="0">
              <a:buNone/>
            </a:pPr>
            <a:endParaRPr lang="en-US" sz="1050" b="1" dirty="0">
              <a:solidFill>
                <a:schemeClr val="accent3">
                  <a:lumMod val="60000"/>
                  <a:lumOff val="40000"/>
                </a:schemeClr>
              </a:solidFill>
              <a:latin typeface="Arial Narrow" panose="020B060602020203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MyPath (after Go-Live)</a:t>
            </a:r>
            <a:endParaRPr lang="en-US" sz="1050" dirty="0">
              <a:latin typeface="Arial Narrow" panose="020B0606020202030204" pitchFamily="34" charset="0"/>
            </a:endParaRPr>
          </a:p>
          <a:p>
            <a:pPr lvl="1"/>
            <a:r>
              <a:rPr lang="en-US" sz="1050" dirty="0">
                <a:latin typeface="Arial Narrow" panose="020B0606020202030204" pitchFamily="34" charset="0"/>
              </a:rPr>
              <a:t>Create Receipt and Match Exception Overview (</a:t>
            </a:r>
            <a:r>
              <a:rPr lang="en-US" sz="1050" b="1" i="1" dirty="0">
                <a:latin typeface="Arial Narrow" panose="020B0606020202030204" pitchFamily="34" charset="0"/>
              </a:rPr>
              <a:t>Initiators Only</a:t>
            </a:r>
            <a:r>
              <a:rPr lang="en-US" sz="1050" dirty="0">
                <a:latin typeface="Arial Narrow" panose="020B0606020202030204" pitchFamily="34" charset="0"/>
              </a:rPr>
              <a:t>) </a:t>
            </a:r>
          </a:p>
          <a:p>
            <a:endParaRPr lang="en-US" sz="1050" dirty="0">
              <a:latin typeface="Arial Narrow" panose="020B0606020202030204" pitchFamily="34" charset="0"/>
            </a:endParaRPr>
          </a:p>
          <a:p>
            <a:pPr marL="0" indent="0">
              <a:buNone/>
            </a:pPr>
            <a:r>
              <a:rPr lang="en-US" sz="1100" b="1" u="sng" dirty="0">
                <a:latin typeface="Arial Narrow" panose="020B0606020202030204" pitchFamily="34" charset="0"/>
              </a:rPr>
              <a:t>Optional Training</a:t>
            </a:r>
          </a:p>
          <a:p>
            <a:pPr marL="0" indent="0">
              <a:buNone/>
            </a:pPr>
            <a:endParaRPr lang="en-US" sz="1050" dirty="0">
              <a:latin typeface="Arial Narrow" panose="020B060602020203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Classroom instructor led </a:t>
            </a:r>
            <a:r>
              <a:rPr lang="en-US" sz="1050" dirty="0">
                <a:latin typeface="Arial Narrow" panose="020B0606020202030204" pitchFamily="34" charset="0"/>
              </a:rPr>
              <a:t>monthly training option for:</a:t>
            </a:r>
          </a:p>
          <a:p>
            <a:endParaRPr lang="en-US" sz="1050" dirty="0">
              <a:latin typeface="Arial Narrow" panose="020B0606020202030204" pitchFamily="34" charset="0"/>
            </a:endParaRPr>
          </a:p>
          <a:p>
            <a:pPr lvl="1"/>
            <a:r>
              <a:rPr lang="en-US" sz="1050" dirty="0" err="1">
                <a:latin typeface="Arial Narrow" panose="020B0606020202030204" pitchFamily="34" charset="0"/>
              </a:rPr>
              <a:t>Requisitioner</a:t>
            </a:r>
            <a:r>
              <a:rPr lang="en-US" sz="1050" dirty="0">
                <a:latin typeface="Arial Narrow" panose="020B0606020202030204" pitchFamily="34" charset="0"/>
              </a:rPr>
              <a:t> </a:t>
            </a:r>
          </a:p>
          <a:p>
            <a:pPr lvl="1"/>
            <a:r>
              <a:rPr lang="en-US" sz="1050" dirty="0">
                <a:latin typeface="Arial Narrow" panose="020B0606020202030204" pitchFamily="34" charset="0"/>
              </a:rPr>
              <a:t>Supplier Invoice Requester</a:t>
            </a:r>
          </a:p>
          <a:p>
            <a:pPr lvl="1"/>
            <a:endParaRPr lang="en-US" sz="1050" dirty="0">
              <a:latin typeface="Arial Narrow" panose="020B0606020202030204" pitchFamily="34" charset="0"/>
            </a:endParaRPr>
          </a:p>
          <a:p>
            <a:pPr marL="457200" lvl="1" indent="0">
              <a:buNone/>
            </a:pPr>
            <a:r>
              <a:rPr lang="en-US" sz="1050" dirty="0">
                <a:latin typeface="Arial Narrow" panose="020B0606020202030204" pitchFamily="34" charset="0"/>
              </a:rPr>
              <a:t>Classes offered in Saunders Research Building Training Lab 1301</a:t>
            </a:r>
          </a:p>
          <a:p>
            <a:pPr marL="457200" lvl="1" indent="0">
              <a:buNone/>
            </a:pPr>
            <a:endParaRPr lang="en-US" sz="1050" dirty="0">
              <a:latin typeface="Arial Narrow" panose="020B0606020202030204" pitchFamily="34" charset="0"/>
            </a:endParaRPr>
          </a:p>
          <a:p>
            <a:pPr marL="457200" lvl="1" indent="0">
              <a:buNone/>
            </a:pPr>
            <a:r>
              <a:rPr lang="en-US" sz="1050" dirty="0">
                <a:latin typeface="Arial Narrow" panose="020B0606020202030204" pitchFamily="34" charset="0"/>
              </a:rPr>
              <a:t>Classes offered in </a:t>
            </a:r>
            <a:r>
              <a:rPr lang="en-US" sz="1050" dirty="0" err="1">
                <a:latin typeface="Arial Narrow" panose="020B0606020202030204" pitchFamily="34" charset="0"/>
              </a:rPr>
              <a:t>Gavett</a:t>
            </a:r>
            <a:r>
              <a:rPr lang="en-US" sz="1050" dirty="0">
                <a:latin typeface="Arial Narrow" panose="020B0606020202030204" pitchFamily="34" charset="0"/>
              </a:rPr>
              <a:t> Hall 208 and </a:t>
            </a:r>
            <a:r>
              <a:rPr lang="en-US" sz="1050" dirty="0" err="1">
                <a:latin typeface="Arial Narrow" panose="020B0606020202030204" pitchFamily="34" charset="0"/>
              </a:rPr>
              <a:t>Goergen</a:t>
            </a:r>
            <a:r>
              <a:rPr lang="en-US" sz="1050" dirty="0">
                <a:latin typeface="Arial Narrow" panose="020B0606020202030204" pitchFamily="34" charset="0"/>
              </a:rPr>
              <a:t> Hall 102</a:t>
            </a:r>
          </a:p>
          <a:p>
            <a:pPr marL="457200" lvl="1" indent="0">
              <a:buNone/>
            </a:pPr>
            <a:endParaRPr lang="en-US" sz="1050" dirty="0">
              <a:latin typeface="Arial Narrow" panose="020B0606020202030204" pitchFamily="34" charset="0"/>
              <a:cs typeface="Arial" panose="020B060402020202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MyPath (after Go-Live)</a:t>
            </a:r>
          </a:p>
          <a:p>
            <a:pPr lvl="1"/>
            <a:r>
              <a:rPr lang="en-US" sz="1050" dirty="0">
                <a:latin typeface="Arial Narrow" panose="020B0606020202030204" pitchFamily="34" charset="0"/>
              </a:rPr>
              <a:t>Reporting and Analytics Overview</a:t>
            </a:r>
          </a:p>
          <a:p>
            <a:pPr lvl="1"/>
            <a:endParaRPr lang="en-US" sz="1050" dirty="0">
              <a:latin typeface="Arial Narrow" panose="020B0606020202030204" pitchFamily="34" charset="0"/>
            </a:endParaRPr>
          </a:p>
          <a:p>
            <a:r>
              <a:rPr lang="en-US" sz="1050" dirty="0">
                <a:latin typeface="Arial Narrow" panose="020B0606020202030204" pitchFamily="34" charset="0"/>
              </a:rPr>
              <a:t>Job Aids, Quick Reference Cards, Video Snippets, Newsletters, Etc.</a:t>
            </a:r>
          </a:p>
          <a:p>
            <a:endParaRPr lang="en-US" sz="1050" dirty="0">
              <a:latin typeface="Arial Narrow" panose="020B0606020202030204" pitchFamily="34" charset="0"/>
            </a:endParaRPr>
          </a:p>
          <a:p>
            <a:r>
              <a:rPr lang="en-US" sz="1050" dirty="0">
                <a:latin typeface="Arial Narrow" panose="020B0606020202030204" pitchFamily="34" charset="0"/>
              </a:rPr>
              <a:t>Daily post go-live calls include a Tips and Trick Training Topic</a:t>
            </a:r>
          </a:p>
          <a:p>
            <a:endParaRPr lang="en-US" sz="1050" dirty="0">
              <a:latin typeface="Arial Narrow" panose="020B0606020202030204" pitchFamily="34" charset="0"/>
            </a:endParaRPr>
          </a:p>
          <a:p>
            <a:r>
              <a:rPr lang="en-US" sz="1050" dirty="0">
                <a:latin typeface="Arial Narrow" panose="020B0606020202030204" pitchFamily="34" charset="0"/>
              </a:rPr>
              <a:t>Weekly Workshop</a:t>
            </a:r>
          </a:p>
          <a:p>
            <a:pPr lvl="1"/>
            <a:endParaRPr lang="en-US" sz="1050" dirty="0">
              <a:latin typeface="Arial Narrow" panose="020B0606020202030204" pitchFamily="34" charset="0"/>
            </a:endParaRPr>
          </a:p>
          <a:p>
            <a:pPr lvl="1"/>
            <a:endParaRPr lang="en-US" sz="1050" dirty="0">
              <a:latin typeface="Arial Narrow" panose="020B0606020202030204" pitchFamily="34" charset="0"/>
            </a:endParaRPr>
          </a:p>
          <a:p>
            <a:pPr marL="457200" lvl="1" indent="0">
              <a:buNone/>
            </a:pP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smtClean="0">
                <a:solidFill>
                  <a:schemeClr val="bg1"/>
                </a:solidFill>
              </a:rPr>
              <a:t>24</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432040" y="747071"/>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181600" y="3615972"/>
            <a:ext cx="2590800" cy="1762125"/>
          </a:xfrm>
          <a:prstGeom prst="rect">
            <a:avLst/>
          </a:prstGeom>
        </p:spPr>
      </p:pic>
      <p:pic>
        <p:nvPicPr>
          <p:cNvPr id="7" name="Picture 6"/>
          <p:cNvPicPr>
            <a:picLocks noChangeAspect="1"/>
          </p:cNvPicPr>
          <p:nvPr/>
        </p:nvPicPr>
        <p:blipFill>
          <a:blip r:embed="rId4"/>
          <a:stretch>
            <a:fillRect/>
          </a:stretch>
        </p:blipFill>
        <p:spPr>
          <a:xfrm>
            <a:off x="5069872" y="838200"/>
            <a:ext cx="3261089" cy="1172981"/>
          </a:xfrm>
          <a:prstGeom prst="rect">
            <a:avLst/>
          </a:prstGeom>
        </p:spPr>
      </p:pic>
    </p:spTree>
    <p:extLst>
      <p:ext uri="{BB962C8B-B14F-4D97-AF65-F5344CB8AC3E}">
        <p14:creationId xmlns:p14="http://schemas.microsoft.com/office/powerpoint/2010/main" val="148361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Options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57150" indent="0">
              <a:buNone/>
            </a:pPr>
            <a:r>
              <a:rPr lang="en-US" sz="2500" dirty="0">
                <a:solidFill>
                  <a:schemeClr val="tx2">
                    <a:lumMod val="75000"/>
                  </a:schemeClr>
                </a:solidFill>
                <a:latin typeface="Arial" panose="020B0604020202020204" pitchFamily="34" charset="0"/>
                <a:cs typeface="Arial" panose="020B0604020202020204" pitchFamily="34" charset="0"/>
              </a:rPr>
              <a:t>P2P Workshops</a:t>
            </a:r>
          </a:p>
          <a:p>
            <a:pPr marL="57150" indent="0">
              <a:buNone/>
            </a:pPr>
            <a:endParaRPr lang="en-US" sz="2100" dirty="0">
              <a:solidFill>
                <a:schemeClr val="tx2">
                  <a:lumMod val="75000"/>
                </a:schemeClr>
              </a:solidFill>
              <a:latin typeface="Arial" panose="020B0604020202020204" pitchFamily="34" charset="0"/>
              <a:cs typeface="Arial" panose="020B0604020202020204" pitchFamily="34" charset="0"/>
            </a:endParaRPr>
          </a:p>
          <a:p>
            <a:pPr marL="57150" indent="0">
              <a:spcBef>
                <a:spcPts val="0"/>
              </a:spcBef>
              <a:buNone/>
            </a:pPr>
            <a:r>
              <a:rPr lang="en-US" sz="2000" dirty="0">
                <a:latin typeface="Arial Narrow" panose="020B0606020202030204" pitchFamily="34" charset="0"/>
                <a:cs typeface="Arial" panose="020B0604020202020204" pitchFamily="34" charset="0"/>
              </a:rPr>
              <a:t>These Workshops will be held in College Town (CTown 3102 Training Room). They are "open", meaning that we will not be covering a specific topic, but will customize our training to your individual needs. Bring in your questions, concerns, and requisitions and we will walk-through the solutions together. </a:t>
            </a:r>
          </a:p>
          <a:p>
            <a:pPr marL="57150" indent="0">
              <a:spcBef>
                <a:spcPts val="0"/>
              </a:spcBef>
              <a:buNone/>
            </a:pPr>
            <a:endParaRPr lang="en-US" sz="2000" dirty="0">
              <a:latin typeface="Arial Narrow" panose="020B0606020202030204" pitchFamily="34" charset="0"/>
              <a:cs typeface="Arial" panose="020B0604020202020204" pitchFamily="34" charset="0"/>
            </a:endParaRPr>
          </a:p>
          <a:p>
            <a:pPr marL="57150" indent="0">
              <a:spcBef>
                <a:spcPts val="0"/>
              </a:spcBef>
              <a:buNone/>
            </a:pPr>
            <a:r>
              <a:rPr lang="en-US" sz="2000" dirty="0">
                <a:latin typeface="Arial Narrow" panose="020B0606020202030204" pitchFamily="34" charset="0"/>
                <a:cs typeface="Arial" panose="020B0604020202020204" pitchFamily="34" charset="0"/>
              </a:rPr>
              <a:t>These will be 2 hour sessions alternating morning and afternoons.</a:t>
            </a:r>
          </a:p>
          <a:p>
            <a:pPr marL="57150" indent="0">
              <a:spcBef>
                <a:spcPts val="0"/>
              </a:spcBef>
              <a:buNone/>
            </a:pPr>
            <a:r>
              <a:rPr lang="en-US" sz="2000" dirty="0">
                <a:latin typeface="Arial Narrow" panose="020B0606020202030204" pitchFamily="34" charset="0"/>
                <a:cs typeface="Arial" panose="020B0604020202020204" pitchFamily="34" charset="0"/>
              </a:rPr>
              <a:t>You can register for a session in MyPath.</a:t>
            </a:r>
          </a:p>
          <a:p>
            <a:pPr marL="57150" indent="0">
              <a:spcBef>
                <a:spcPts val="0"/>
              </a:spcBef>
              <a:buNone/>
            </a:pPr>
            <a:endParaRPr lang="en-US" sz="2000" dirty="0">
              <a:latin typeface="Arial" panose="020B0604020202020204" pitchFamily="34" charset="0"/>
              <a:cs typeface="Arial" panose="020B0604020202020204" pitchFamily="34" charset="0"/>
            </a:endParaRPr>
          </a:p>
          <a:p>
            <a:pPr marL="57150" indent="0">
              <a:spcBef>
                <a:spcPts val="0"/>
              </a:spcBef>
              <a:buNone/>
            </a:pPr>
            <a:endParaRPr lang="en-US" sz="2500" dirty="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smtClean="0">
                <a:solidFill>
                  <a:schemeClr val="bg1"/>
                </a:solidFill>
              </a:rPr>
              <a:t>25</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AutoShape 2" descr="Image result for N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2438400" y="4724400"/>
            <a:ext cx="3800475" cy="1200150"/>
          </a:xfrm>
          <a:prstGeom prst="rect">
            <a:avLst/>
          </a:prstGeom>
        </p:spPr>
      </p:pic>
    </p:spTree>
    <p:extLst>
      <p:ext uri="{BB962C8B-B14F-4D97-AF65-F5344CB8AC3E}">
        <p14:creationId xmlns:p14="http://schemas.microsoft.com/office/powerpoint/2010/main" val="76071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1378"/>
            <a:ext cx="8229600" cy="609600"/>
          </a:xfrm>
        </p:spPr>
        <p:txBody>
          <a:bodyPr>
            <a:noAutofit/>
          </a:bodyPr>
          <a:lstStyle/>
          <a:p>
            <a:pPr algn="l"/>
            <a:r>
              <a:rPr lang="en-US" sz="3600" dirty="0">
                <a:latin typeface="Arial Narrow" panose="020B0606020202030204" pitchFamily="34" charset="0"/>
              </a:rPr>
              <a:t>MyPath P2P Training Curriculum - Required</a:t>
            </a:r>
          </a:p>
        </p:txBody>
      </p:sp>
      <p:cxnSp>
        <p:nvCxnSpPr>
          <p:cNvPr id="5" name="Straight Connector 4"/>
          <p:cNvCxnSpPr/>
          <p:nvPr/>
        </p:nvCxnSpPr>
        <p:spPr>
          <a:xfrm flipV="1">
            <a:off x="641276" y="826185"/>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568569" y="1743326"/>
          <a:ext cx="8045523" cy="3920324"/>
        </p:xfrm>
        <a:graphic>
          <a:graphicData uri="http://schemas.openxmlformats.org/drawingml/2006/table">
            <a:tbl>
              <a:tblPr firstRow="1" bandRow="1">
                <a:tableStyleId>{5C22544A-7EE6-4342-B048-85BDC9FD1C3A}</a:tableStyleId>
              </a:tblPr>
              <a:tblGrid>
                <a:gridCol w="1776995">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467928">
                  <a:extLst>
                    <a:ext uri="{9D8B030D-6E8A-4147-A177-3AD203B41FA5}">
                      <a16:colId xmlns:a16="http://schemas.microsoft.com/office/drawing/2014/main" val="20002"/>
                    </a:ext>
                  </a:extLst>
                </a:gridCol>
              </a:tblGrid>
              <a:tr h="426956">
                <a:tc>
                  <a:txBody>
                    <a:bodyPr/>
                    <a:lstStyle/>
                    <a:p>
                      <a:r>
                        <a:rPr lang="en-US" sz="1800" dirty="0">
                          <a:latin typeface="Arial Narrow" panose="020B0606020202030204" pitchFamily="34" charset="0"/>
                        </a:rPr>
                        <a:t>Role</a:t>
                      </a:r>
                    </a:p>
                  </a:txBody>
                  <a:tcPr/>
                </a:tc>
                <a:tc>
                  <a:txBody>
                    <a:bodyPr/>
                    <a:lstStyle/>
                    <a:p>
                      <a:r>
                        <a:rPr lang="en-US" sz="1800" dirty="0">
                          <a:latin typeface="Arial Narrow" panose="020B0606020202030204" pitchFamily="34" charset="0"/>
                        </a:rPr>
                        <a:t>Required Module(s)</a:t>
                      </a:r>
                    </a:p>
                  </a:txBody>
                  <a:tcPr/>
                </a:tc>
                <a:tc>
                  <a:txBody>
                    <a:bodyPr/>
                    <a:lstStyle/>
                    <a:p>
                      <a:pPr algn="ctr"/>
                      <a:r>
                        <a:rPr lang="en-US" sz="1800" dirty="0">
                          <a:latin typeface="Arial Narrow" panose="020B0606020202030204" pitchFamily="34" charset="0"/>
                        </a:rPr>
                        <a:t>Duration</a:t>
                      </a:r>
                    </a:p>
                    <a:p>
                      <a:pPr algn="ctr"/>
                      <a:r>
                        <a:rPr lang="en-US" sz="1800" dirty="0">
                          <a:latin typeface="Arial Narrow" panose="020B0606020202030204" pitchFamily="34" charset="0"/>
                        </a:rPr>
                        <a:t>(minutes)</a:t>
                      </a:r>
                    </a:p>
                  </a:txBody>
                  <a:tcPr/>
                </a:tc>
                <a:extLst>
                  <a:ext uri="{0D108BD9-81ED-4DB2-BD59-A6C34878D82A}">
                    <a16:rowId xmlns:a16="http://schemas.microsoft.com/office/drawing/2014/main" val="10000"/>
                  </a:ext>
                </a:extLst>
              </a:tr>
              <a:tr h="1521279">
                <a:tc>
                  <a:txBody>
                    <a:bodyPr/>
                    <a:lstStyle/>
                    <a:p>
                      <a:r>
                        <a:rPr lang="en-US" sz="1800" b="1" dirty="0">
                          <a:latin typeface="Arial Narrow" panose="020B0606020202030204" pitchFamily="34" charset="0"/>
                        </a:rPr>
                        <a:t>Initiator</a:t>
                      </a:r>
                    </a:p>
                    <a:p>
                      <a:r>
                        <a:rPr lang="en-US" sz="1800" b="1" dirty="0">
                          <a:latin typeface="Arial Narrow" panose="020B0606020202030204" pitchFamily="34" charset="0"/>
                        </a:rPr>
                        <a:t>Requisitioner</a:t>
                      </a:r>
                    </a:p>
                    <a:p>
                      <a:r>
                        <a:rPr lang="en-US" sz="1800" b="1" dirty="0">
                          <a:latin typeface="Arial Narrow" panose="020B0606020202030204" pitchFamily="34" charset="0"/>
                        </a:rPr>
                        <a:t>(Blue 312 Reqs)</a:t>
                      </a:r>
                    </a:p>
                    <a:p>
                      <a:r>
                        <a:rPr lang="en-US" sz="1800" b="1" dirty="0">
                          <a:latin typeface="Arial Narrow" panose="020B0606020202030204" pitchFamily="34" charset="0"/>
                        </a:rPr>
                        <a:t>SIR Requestor</a:t>
                      </a:r>
                    </a:p>
                    <a:p>
                      <a:r>
                        <a:rPr lang="en-US" sz="1800" b="1" dirty="0">
                          <a:latin typeface="Arial Narrow" panose="020B0606020202030204" pitchFamily="34" charset="0"/>
                        </a:rPr>
                        <a:t>(F4 Payments)</a:t>
                      </a:r>
                    </a:p>
                  </a:txBody>
                  <a:tcPr/>
                </a:tc>
                <a:tc>
                  <a:txBody>
                    <a:bodyPr/>
                    <a:lstStyle/>
                    <a:p>
                      <a:r>
                        <a:rPr lang="en-US" sz="1800" dirty="0">
                          <a:solidFill>
                            <a:srgbClr val="56575C"/>
                          </a:solidFill>
                          <a:latin typeface="Arial Narrow" panose="020B0606020202030204" pitchFamily="34" charset="0"/>
                        </a:rPr>
                        <a:t>Buying and Paying Guide Overview </a:t>
                      </a:r>
                    </a:p>
                    <a:p>
                      <a:r>
                        <a:rPr lang="en-US" sz="1800" dirty="0">
                          <a:solidFill>
                            <a:srgbClr val="56575C"/>
                          </a:solidFill>
                          <a:latin typeface="Arial Narrow" panose="020B0606020202030204" pitchFamily="34" charset="0"/>
                        </a:rPr>
                        <a:t>P2P: UR Procurement Basic Navigation </a:t>
                      </a:r>
                    </a:p>
                    <a:p>
                      <a:r>
                        <a:rPr lang="en-US" sz="1800" dirty="0">
                          <a:solidFill>
                            <a:srgbClr val="56575C"/>
                          </a:solidFill>
                          <a:latin typeface="Arial Narrow" panose="020B0606020202030204" pitchFamily="34" charset="0"/>
                        </a:rPr>
                        <a:t>P2P: Create Requisition Overview </a:t>
                      </a:r>
                      <a:endParaRPr lang="en-US" sz="1800" dirty="0">
                        <a:solidFill>
                          <a:srgbClr val="000000"/>
                        </a:solidFill>
                        <a:latin typeface="Arial Narrow" panose="020B0606020202030204" pitchFamily="34" charset="0"/>
                      </a:endParaRPr>
                    </a:p>
                    <a:p>
                      <a:r>
                        <a:rPr lang="en-US" sz="1800" dirty="0">
                          <a:solidFill>
                            <a:srgbClr val="56575C"/>
                          </a:solidFill>
                          <a:latin typeface="Arial Narrow" panose="020B0606020202030204" pitchFamily="34" charset="0"/>
                        </a:rPr>
                        <a:t>P2P: Marketplace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6575C"/>
                          </a:solidFill>
                          <a:latin typeface="Arial Narrow" panose="020B0606020202030204" pitchFamily="34" charset="0"/>
                        </a:rPr>
                        <a:t>P2P: Supplier Invoice Request (SIR) Overview </a:t>
                      </a:r>
                      <a:endParaRPr lang="en-US" sz="1800" dirty="0">
                        <a:solidFill>
                          <a:srgbClr val="000000"/>
                        </a:solidFill>
                        <a:latin typeface="Arial Narrow" panose="020B0606020202030204" pitchFamily="34" charset="0"/>
                      </a:endParaRPr>
                    </a:p>
                    <a:p>
                      <a:endParaRPr lang="en-US" sz="1800" dirty="0">
                        <a:solidFill>
                          <a:srgbClr val="56575C"/>
                        </a:solidFill>
                        <a:latin typeface="Arial Narrow" panose="020B0606020202030204" pitchFamily="34" charset="0"/>
                      </a:endParaRPr>
                    </a:p>
                  </a:txBody>
                  <a:tcPr/>
                </a:tc>
                <a:tc>
                  <a:txBody>
                    <a:bodyPr/>
                    <a:lstStyle/>
                    <a:p>
                      <a:pPr algn="ctr"/>
                      <a:r>
                        <a:rPr lang="en-US" sz="1800" dirty="0">
                          <a:solidFill>
                            <a:srgbClr val="56575C"/>
                          </a:solidFill>
                          <a:latin typeface="Arial Narrow" panose="020B0606020202030204" pitchFamily="34" charset="0"/>
                        </a:rPr>
                        <a:t>15</a:t>
                      </a:r>
                    </a:p>
                    <a:p>
                      <a:pPr algn="ctr"/>
                      <a:r>
                        <a:rPr lang="en-US" sz="1800" dirty="0">
                          <a:solidFill>
                            <a:srgbClr val="56575C"/>
                          </a:solidFill>
                          <a:latin typeface="Arial Narrow" panose="020B0606020202030204" pitchFamily="34" charset="0"/>
                        </a:rPr>
                        <a:t>15</a:t>
                      </a:r>
                    </a:p>
                    <a:p>
                      <a:pPr algn="ctr"/>
                      <a:r>
                        <a:rPr lang="en-US" sz="1800" dirty="0">
                          <a:solidFill>
                            <a:srgbClr val="56575C"/>
                          </a:solidFill>
                          <a:latin typeface="Arial Narrow" panose="020B0606020202030204" pitchFamily="34" charset="0"/>
                        </a:rPr>
                        <a:t>20</a:t>
                      </a:r>
                    </a:p>
                    <a:p>
                      <a:pPr algn="ctr"/>
                      <a:r>
                        <a:rPr lang="en-US" sz="1800" dirty="0">
                          <a:solidFill>
                            <a:srgbClr val="56575C"/>
                          </a:solidFill>
                          <a:latin typeface="Arial Narrow" panose="020B0606020202030204" pitchFamily="34" charset="0"/>
                        </a:rPr>
                        <a:t>20</a:t>
                      </a:r>
                    </a:p>
                    <a:p>
                      <a:pPr algn="ctr"/>
                      <a:r>
                        <a:rPr lang="en-US" sz="1800" dirty="0">
                          <a:solidFill>
                            <a:schemeClr val="accent6">
                              <a:lumMod val="75000"/>
                            </a:schemeClr>
                          </a:solidFill>
                          <a:latin typeface="Arial Narrow" panose="020B0606020202030204" pitchFamily="34" charset="0"/>
                        </a:rPr>
                        <a:t>20</a:t>
                      </a:r>
                    </a:p>
                  </a:txBody>
                  <a:tcPr/>
                </a:tc>
                <a:extLst>
                  <a:ext uri="{0D108BD9-81ED-4DB2-BD59-A6C34878D82A}">
                    <a16:rowId xmlns:a16="http://schemas.microsoft.com/office/drawing/2014/main" val="10001"/>
                  </a:ext>
                </a:extLst>
              </a:tr>
              <a:tr h="729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tx1"/>
                          </a:solidFill>
                          <a:latin typeface="Arial Narrow" panose="020B0606020202030204" pitchFamily="34" charset="0"/>
                          <a:ea typeface="+mn-ea"/>
                          <a:cs typeface="+mn-cs"/>
                        </a:rPr>
                        <a:t>Initiator </a:t>
                      </a:r>
                      <a:r>
                        <a:rPr lang="en-US" sz="1600" b="1" i="0" u="none" strike="noStrike" kern="1200" baseline="0" dirty="0" err="1">
                          <a:solidFill>
                            <a:schemeClr val="tx1"/>
                          </a:solidFill>
                          <a:latin typeface="Arial Narrow" panose="020B0606020202030204" pitchFamily="34" charset="0"/>
                          <a:ea typeface="+mn-ea"/>
                          <a:cs typeface="+mn-cs"/>
                        </a:rPr>
                        <a:t>Requisitioner</a:t>
                      </a:r>
                      <a:endParaRPr lang="en-US" sz="1600" b="0" i="0" u="none" strike="noStrike" kern="1200" baseline="0" dirty="0">
                        <a:solidFill>
                          <a:schemeClr val="tx1"/>
                        </a:solidFill>
                        <a:latin typeface="Arial Narrow" panose="020B0606020202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accent6">
                              <a:lumMod val="75000"/>
                            </a:schemeClr>
                          </a:solidFill>
                          <a:latin typeface="Arial Narrow" panose="020B0606020202030204" pitchFamily="34" charset="0"/>
                          <a:ea typeface="+mn-ea"/>
                          <a:cs typeface="+mn-cs"/>
                        </a:rPr>
                        <a:t>P2P: Create Receipt and Invoice Match Exception Overview (</a:t>
                      </a:r>
                      <a:r>
                        <a:rPr lang="en-US" sz="1600" b="0" i="0" u="none" strike="noStrike" kern="1200" baseline="0" dirty="0">
                          <a:solidFill>
                            <a:srgbClr val="FFC000"/>
                          </a:solidFill>
                          <a:latin typeface="Arial Narrow" panose="020B0606020202030204" pitchFamily="34" charset="0"/>
                          <a:ea typeface="+mn-ea"/>
                          <a:cs typeface="+mn-cs"/>
                        </a:rPr>
                        <a:t>Required</a:t>
                      </a:r>
                      <a:r>
                        <a:rPr lang="en-US" sz="1600" b="0" i="0" u="none" strike="noStrike" kern="1200" baseline="0" dirty="0">
                          <a:solidFill>
                            <a:schemeClr val="accent6">
                              <a:lumMod val="75000"/>
                            </a:schemeClr>
                          </a:solidFill>
                          <a:latin typeface="Arial Narrow" panose="020B0606020202030204" pitchFamily="34" charset="0"/>
                          <a:ea typeface="+mn-ea"/>
                          <a:cs typeface="+mn-cs"/>
                        </a:rPr>
                        <a:t> </a:t>
                      </a:r>
                      <a:r>
                        <a:rPr lang="en-US" sz="1600" b="0" i="0" u="none" strike="noStrike" kern="1200" baseline="0" dirty="0">
                          <a:solidFill>
                            <a:srgbClr val="FFC000"/>
                          </a:solidFill>
                          <a:latin typeface="Arial Narrow" panose="020B0606020202030204" pitchFamily="34" charset="0"/>
                          <a:ea typeface="+mn-ea"/>
                          <a:cs typeface="+mn-cs"/>
                        </a:rPr>
                        <a:t>after Go-Live</a:t>
                      </a:r>
                      <a:r>
                        <a:rPr lang="en-US" sz="1600" b="0" i="0" u="none" strike="noStrike" kern="1200" baseline="0" dirty="0">
                          <a:solidFill>
                            <a:schemeClr val="accent6">
                              <a:lumMod val="75000"/>
                            </a:schemeClr>
                          </a:solidFill>
                          <a:latin typeface="Arial Narrow" panose="020B0606020202030204" pitchFamily="34" charset="0"/>
                          <a:ea typeface="+mn-ea"/>
                          <a:cs typeface="+mn-cs"/>
                        </a:rPr>
                        <a:t>)</a:t>
                      </a:r>
                    </a:p>
                  </a:txBody>
                  <a:tcPr/>
                </a:tc>
                <a:tc>
                  <a:txBody>
                    <a:bodyPr/>
                    <a:lstStyle/>
                    <a:p>
                      <a:pPr algn="ctr"/>
                      <a:r>
                        <a:rPr lang="en-US" sz="1800" dirty="0">
                          <a:solidFill>
                            <a:schemeClr val="accent6">
                              <a:lumMod val="75000"/>
                            </a:schemeClr>
                          </a:solidFill>
                          <a:latin typeface="Arial Narrow" panose="020B0606020202030204" pitchFamily="34" charset="0"/>
                        </a:rPr>
                        <a:t>20</a:t>
                      </a:r>
                      <a:r>
                        <a:rPr lang="en-US" sz="1800" dirty="0">
                          <a:solidFill>
                            <a:schemeClr val="accent6"/>
                          </a:solidFill>
                          <a:latin typeface="Arial Narrow" panose="020B0606020202030204" pitchFamily="34" charset="0"/>
                        </a:rPr>
                        <a:t> </a:t>
                      </a:r>
                    </a:p>
                  </a:txBody>
                  <a:tcPr/>
                </a:tc>
                <a:extLst>
                  <a:ext uri="{0D108BD9-81ED-4DB2-BD59-A6C34878D82A}">
                    <a16:rowId xmlns:a16="http://schemas.microsoft.com/office/drawing/2014/main" val="2006719840"/>
                  </a:ext>
                </a:extLst>
              </a:tr>
              <a:tr h="813707">
                <a:tc>
                  <a:txBody>
                    <a:bodyPr/>
                    <a:lstStyle/>
                    <a:p>
                      <a:r>
                        <a:rPr lang="en-US" sz="1800" b="1" dirty="0">
                          <a:latin typeface="Arial Narrow" panose="020B0606020202030204" pitchFamily="34" charset="0"/>
                        </a:rPr>
                        <a:t>Approver</a:t>
                      </a:r>
                    </a:p>
                  </a:txBody>
                  <a:tcPr/>
                </a:tc>
                <a:tc>
                  <a:txBody>
                    <a:bodyPr/>
                    <a:lstStyle/>
                    <a:p>
                      <a:r>
                        <a:rPr lang="en-US" sz="1800" dirty="0">
                          <a:solidFill>
                            <a:srgbClr val="56575C"/>
                          </a:solidFill>
                          <a:latin typeface="Arial Narrow" panose="020B0606020202030204" pitchFamily="34" charset="0"/>
                        </a:rPr>
                        <a:t>P2P:</a:t>
                      </a:r>
                      <a:r>
                        <a:rPr lang="en-US" sz="1800" baseline="0" dirty="0">
                          <a:solidFill>
                            <a:srgbClr val="56575C"/>
                          </a:solidFill>
                          <a:latin typeface="Arial Narrow" panose="020B0606020202030204" pitchFamily="34" charset="0"/>
                        </a:rPr>
                        <a:t> UR Procurement Basic Navigation</a:t>
                      </a:r>
                    </a:p>
                    <a:p>
                      <a:r>
                        <a:rPr lang="en-US" sz="1800" dirty="0">
                          <a:solidFill>
                            <a:srgbClr val="56575C"/>
                          </a:solidFill>
                          <a:latin typeface="Arial Narrow" panose="020B0606020202030204" pitchFamily="34" charset="0"/>
                        </a:rPr>
                        <a:t>P2P: UR Procurement Approver Overview </a:t>
                      </a:r>
                      <a:endParaRPr lang="en-US" sz="1800" dirty="0">
                        <a:latin typeface="Arial Narrow" panose="020B0606020202030204" pitchFamily="34" charset="0"/>
                      </a:endParaRPr>
                    </a:p>
                  </a:txBody>
                  <a:tcPr/>
                </a:tc>
                <a:tc>
                  <a:txBody>
                    <a:bodyPr/>
                    <a:lstStyle/>
                    <a:p>
                      <a:pPr algn="ctr"/>
                      <a:r>
                        <a:rPr lang="en-US" sz="1800" dirty="0">
                          <a:latin typeface="Arial Narrow" panose="020B0606020202030204" pitchFamily="34" charset="0"/>
                        </a:rPr>
                        <a:t>15</a:t>
                      </a:r>
                    </a:p>
                    <a:p>
                      <a:pPr algn="ctr"/>
                      <a:r>
                        <a:rPr lang="en-US" sz="1800" dirty="0">
                          <a:latin typeface="Arial Narrow" panose="020B0606020202030204" pitchFamily="34" charset="0"/>
                        </a:rPr>
                        <a:t>15</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26</a:t>
            </a:r>
            <a:endParaRPr lang="en-US" sz="1200" dirty="0">
              <a:solidFill>
                <a:schemeClr val="bg1"/>
              </a:solidFill>
            </a:endParaRPr>
          </a:p>
        </p:txBody>
      </p:sp>
      <p:sp>
        <p:nvSpPr>
          <p:cNvPr id="3" name="Rectangle 2"/>
          <p:cNvSpPr/>
          <p:nvPr/>
        </p:nvSpPr>
        <p:spPr>
          <a:xfrm>
            <a:off x="457200" y="5762535"/>
            <a:ext cx="8229600" cy="738664"/>
          </a:xfrm>
          <a:prstGeom prst="rect">
            <a:avLst/>
          </a:prstGeom>
        </p:spPr>
        <p:txBody>
          <a:bodyPr wrap="square">
            <a:spAutoFit/>
          </a:bodyPr>
          <a:lstStyle/>
          <a:p>
            <a:r>
              <a:rPr lang="en-US" sz="1400" b="1" dirty="0">
                <a:solidFill>
                  <a:schemeClr val="accent3">
                    <a:lumMod val="60000"/>
                    <a:lumOff val="40000"/>
                  </a:schemeClr>
                </a:solidFill>
                <a:latin typeface="Arial Narrow" panose="020B0606020202030204" pitchFamily="34" charset="0"/>
              </a:rPr>
              <a:t>P2P MyPath courses are available for all employees however, P2P team will continue to send email to targeted users as part of the rollout schedule</a:t>
            </a:r>
          </a:p>
          <a:p>
            <a:endParaRPr lang="en-US" sz="1400"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3962400" y="925042"/>
            <a:ext cx="914400" cy="768842"/>
          </a:xfrm>
          <a:prstGeom prst="rect">
            <a:avLst/>
          </a:prstGeom>
        </p:spPr>
      </p:pic>
    </p:spTree>
    <p:extLst>
      <p:ext uri="{BB962C8B-B14F-4D97-AF65-F5344CB8AC3E}">
        <p14:creationId xmlns:p14="http://schemas.microsoft.com/office/powerpoint/2010/main" val="307653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2" y="363666"/>
            <a:ext cx="8178325" cy="495300"/>
          </a:xfrm>
        </p:spPr>
        <p:txBody>
          <a:bodyPr>
            <a:normAutofit fontScale="90000"/>
          </a:bodyPr>
          <a:lstStyle/>
          <a:p>
            <a:pPr algn="l"/>
            <a:r>
              <a:rPr lang="en-US" sz="3600" dirty="0">
                <a:latin typeface="Arial Narrow" panose="020B0606020202030204" pitchFamily="34" charset="0"/>
                <a:cs typeface="Arial" panose="020B0604020202020204" pitchFamily="34" charset="0"/>
              </a:rPr>
              <a:t>P2P Communications</a:t>
            </a:r>
            <a:endParaRPr lang="en-US" sz="2400" dirty="0">
              <a:latin typeface="Arial Narrow" panose="020B0606020202030204" pitchFamily="34" charset="0"/>
              <a:cs typeface="Arial" panose="020B0604020202020204" pitchFamily="34" charset="0"/>
            </a:endParaRPr>
          </a:p>
        </p:txBody>
      </p:sp>
      <p:sp>
        <p:nvSpPr>
          <p:cNvPr id="3" name="Content Placeholder 2"/>
          <p:cNvSpPr>
            <a:spLocks noGrp="1"/>
          </p:cNvSpPr>
          <p:nvPr>
            <p:ph idx="4294967295"/>
          </p:nvPr>
        </p:nvSpPr>
        <p:spPr>
          <a:xfrm>
            <a:off x="449179" y="1245268"/>
            <a:ext cx="8305800" cy="4953000"/>
          </a:xfrm>
        </p:spPr>
        <p:txBody>
          <a:bodyPr>
            <a:noAutofit/>
          </a:bodyPr>
          <a:lstStyle/>
          <a:p>
            <a:pPr hangingPunct="0"/>
            <a:endParaRPr lang="en-US" sz="1100" b="1" u="sng" dirty="0"/>
          </a:p>
          <a:p>
            <a:pPr hangingPunct="0"/>
            <a:endParaRPr lang="en-US" sz="1100" b="1" u="sng" dirty="0"/>
          </a:p>
          <a:p>
            <a:pPr hangingPunct="0"/>
            <a:endParaRPr lang="en-US" sz="1100" b="1" u="sng" dirty="0"/>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520936" y="1146430"/>
            <a:ext cx="8000999" cy="4955203"/>
          </a:xfrm>
          <a:prstGeom prst="rect">
            <a:avLst/>
          </a:prstGeom>
          <a:noFill/>
        </p:spPr>
        <p:txBody>
          <a:bodyPr wrap="square" rtlCol="0">
            <a:spAutoFit/>
          </a:bodyPr>
          <a:lstStyle/>
          <a:p>
            <a:r>
              <a:rPr lang="en-US" b="1" dirty="0">
                <a:latin typeface="Arial Narrow" panose="020B0606020202030204" pitchFamily="34" charset="0"/>
              </a:rPr>
              <a:t>Procure to Pay Website </a:t>
            </a:r>
            <a:r>
              <a:rPr lang="en-US" sz="1400" dirty="0">
                <a:latin typeface="Arial Narrow" panose="020B0606020202030204" pitchFamily="34" charset="0"/>
                <a:cs typeface="Arial" panose="020B0604020202020204" pitchFamily="34" charset="0"/>
              </a:rPr>
              <a:t>rochester.edu/</a:t>
            </a:r>
            <a:r>
              <a:rPr lang="en-US" sz="1400" dirty="0" err="1">
                <a:latin typeface="Arial Narrow" panose="020B0606020202030204" pitchFamily="34" charset="0"/>
                <a:cs typeface="Arial" panose="020B0604020202020204" pitchFamily="34" charset="0"/>
              </a:rPr>
              <a:t>adminfinance</a:t>
            </a:r>
            <a:r>
              <a:rPr lang="en-US" sz="1400" dirty="0">
                <a:latin typeface="Arial Narrow" panose="020B0606020202030204" pitchFamily="34" charset="0"/>
                <a:cs typeface="Arial" panose="020B0604020202020204" pitchFamily="34" charset="0"/>
              </a:rPr>
              <a:t>/</a:t>
            </a:r>
            <a:r>
              <a:rPr lang="en-US" sz="1400" dirty="0" err="1">
                <a:latin typeface="Arial Narrow" panose="020B0606020202030204" pitchFamily="34" charset="0"/>
                <a:cs typeface="Arial" panose="020B0604020202020204" pitchFamily="34" charset="0"/>
              </a:rPr>
              <a:t>urprocurement</a:t>
            </a:r>
            <a:endParaRPr lang="en-US" sz="1400" dirty="0">
              <a:latin typeface="Arial Narrow" panose="020B0606020202030204" pitchFamily="34" charset="0"/>
              <a:cs typeface="Arial" panose="020B0604020202020204" pitchFamily="34" charset="0"/>
            </a:endParaRPr>
          </a:p>
          <a:p>
            <a:r>
              <a:rPr lang="en-US" sz="1400" dirty="0">
                <a:latin typeface="Arial Narrow" panose="020B0606020202030204" pitchFamily="34" charset="0"/>
                <a:cs typeface="Arial" panose="020B0604020202020204" pitchFamily="34" charset="0"/>
              </a:rPr>
              <a:t> </a:t>
            </a:r>
          </a:p>
          <a:p>
            <a:pPr lvl="1"/>
            <a:r>
              <a:rPr lang="en-US" sz="1400" b="1" dirty="0">
                <a:latin typeface="Arial Narrow" panose="020B0606020202030204" pitchFamily="34" charset="0"/>
                <a:cs typeface="Arial" panose="020B0604020202020204" pitchFamily="34" charset="0"/>
              </a:rPr>
              <a:t>Reference Guides</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Newsletters </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FAQs</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Project Schedule and Status</a:t>
            </a:r>
          </a:p>
          <a:p>
            <a:r>
              <a:rPr lang="en-US" sz="1400" b="1" dirty="0">
                <a:latin typeface="Arial Narrow" panose="020B0606020202030204" pitchFamily="34" charset="0"/>
                <a:cs typeface="Arial" panose="020B0604020202020204" pitchFamily="34" charset="0"/>
              </a:rPr>
              <a:t>         </a:t>
            </a:r>
          </a:p>
          <a:p>
            <a:r>
              <a:rPr lang="en-US" sz="1400" b="1" dirty="0">
                <a:latin typeface="Arial Narrow" panose="020B0606020202030204" pitchFamily="34" charset="0"/>
                <a:cs typeface="Arial" panose="020B0604020202020204" pitchFamily="34" charset="0"/>
              </a:rPr>
              <a:t>           Tips and Tricks</a:t>
            </a:r>
          </a:p>
          <a:p>
            <a:r>
              <a:rPr lang="en-US" sz="1400" b="1" dirty="0">
                <a:latin typeface="Arial Narrow" panose="020B0606020202030204" pitchFamily="34" charset="0"/>
                <a:cs typeface="Arial" panose="020B0604020202020204" pitchFamily="34" charset="0"/>
              </a:rPr>
              <a:t>        </a:t>
            </a:r>
          </a:p>
          <a:p>
            <a:r>
              <a:rPr lang="en-US" sz="1400" b="1" dirty="0">
                <a:latin typeface="Arial Narrow" panose="020B0606020202030204" pitchFamily="34" charset="0"/>
                <a:cs typeface="Arial" panose="020B0604020202020204" pitchFamily="34" charset="0"/>
              </a:rPr>
              <a:t>           Video Snippets</a:t>
            </a:r>
            <a:endParaRPr lang="en-US" b="1" dirty="0">
              <a:latin typeface="Arial Narrow" panose="020B0606020202030204" pitchFamily="34" charset="0"/>
            </a:endParaRPr>
          </a:p>
          <a:p>
            <a:endParaRPr lang="en-US"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Monthly P2P Demo Days</a:t>
            </a:r>
          </a:p>
          <a:p>
            <a:endParaRPr lang="en-US" sz="1400" dirty="0">
              <a:latin typeface="Arial Narrow" panose="020B0606020202030204" pitchFamily="34" charset="0"/>
            </a:endParaRPr>
          </a:p>
          <a:p>
            <a:r>
              <a:rPr lang="en-US" sz="1400" dirty="0">
                <a:latin typeface="Arial Narrow" panose="020B0606020202030204" pitchFamily="34" charset="0"/>
              </a:rPr>
              <a:t>   2 Sessions (Medical Center and Campus)</a:t>
            </a:r>
          </a:p>
          <a:p>
            <a:endParaRPr lang="en-US" sz="1400" dirty="0">
              <a:latin typeface="Arial Narrow" panose="020B0606020202030204" pitchFamily="34" charset="0"/>
            </a:endParaRPr>
          </a:p>
          <a:p>
            <a:r>
              <a:rPr lang="en-US" sz="1400" dirty="0">
                <a:latin typeface="Arial Narrow" panose="020B0606020202030204" pitchFamily="34" charset="0"/>
              </a:rPr>
              <a:t>   Project Updates, Demo of system functionality</a:t>
            </a:r>
          </a:p>
          <a:p>
            <a:endParaRPr lang="en-US" sz="1400" b="1" dirty="0"/>
          </a:p>
        </p:txBody>
      </p:sp>
      <p:sp>
        <p:nvSpPr>
          <p:cNvPr id="8" name="Rectangle 7"/>
          <p:cNvSpPr/>
          <p:nvPr/>
        </p:nvSpPr>
        <p:spPr>
          <a:xfrm>
            <a:off x="432274" y="3380593"/>
            <a:ext cx="4572000" cy="1615827"/>
          </a:xfrm>
          <a:prstGeom prst="rect">
            <a:avLst/>
          </a:prstGeom>
        </p:spPr>
        <p:txBody>
          <a:bodyPr>
            <a:spAutoFit/>
          </a:bodyPr>
          <a:lstStyle/>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p:txBody>
      </p:sp>
      <p:pic>
        <p:nvPicPr>
          <p:cNvPr id="6" name="Picture 5"/>
          <p:cNvPicPr>
            <a:picLocks noChangeAspect="1"/>
          </p:cNvPicPr>
          <p:nvPr/>
        </p:nvPicPr>
        <p:blipFill>
          <a:blip r:embed="rId3"/>
          <a:stretch>
            <a:fillRect/>
          </a:stretch>
        </p:blipFill>
        <p:spPr>
          <a:xfrm>
            <a:off x="4408449" y="1905083"/>
            <a:ext cx="4657084" cy="3437895"/>
          </a:xfrm>
          <a:prstGeom prst="rect">
            <a:avLst/>
          </a:prstGeom>
        </p:spPr>
      </p:pic>
      <p:sp>
        <p:nvSpPr>
          <p:cNvPr id="9" name="TextBox 8"/>
          <p:cNvSpPr txBox="1"/>
          <p:nvPr/>
        </p:nvSpPr>
        <p:spPr>
          <a:xfrm>
            <a:off x="8572730" y="6376735"/>
            <a:ext cx="354584" cy="276999"/>
          </a:xfrm>
          <a:prstGeom prst="rect">
            <a:avLst/>
          </a:prstGeom>
          <a:noFill/>
        </p:spPr>
        <p:txBody>
          <a:bodyPr wrap="none" rtlCol="0">
            <a:spAutoFit/>
          </a:bodyPr>
          <a:lstStyle/>
          <a:p>
            <a:r>
              <a:rPr lang="en-US" sz="1200" dirty="0" smtClean="0">
                <a:solidFill>
                  <a:schemeClr val="bg1"/>
                </a:solidFill>
              </a:rPr>
              <a:t>27</a:t>
            </a:r>
            <a:endParaRPr lang="en-US" sz="1200" dirty="0">
              <a:solidFill>
                <a:schemeClr val="bg1"/>
              </a:solidFill>
            </a:endParaRPr>
          </a:p>
        </p:txBody>
      </p:sp>
    </p:spTree>
    <p:extLst>
      <p:ext uri="{BB962C8B-B14F-4D97-AF65-F5344CB8AC3E}">
        <p14:creationId xmlns:p14="http://schemas.microsoft.com/office/powerpoint/2010/main" val="55309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4" y="419101"/>
            <a:ext cx="8178325" cy="495300"/>
          </a:xfrm>
        </p:spPr>
        <p:txBody>
          <a:bodyPr>
            <a:noAutofit/>
          </a:bodyPr>
          <a:lstStyle/>
          <a:p>
            <a:pPr algn="l"/>
            <a:r>
              <a:rPr lang="en-US" sz="3200" dirty="0">
                <a:latin typeface="Arial Narrow" panose="020B0606020202030204" pitchFamily="34" charset="0"/>
                <a:cs typeface="Arial" panose="020B0604020202020204" pitchFamily="34" charset="0"/>
              </a:rPr>
              <a:t>P2P Support</a:t>
            </a:r>
          </a:p>
        </p:txBody>
      </p:sp>
      <p:sp>
        <p:nvSpPr>
          <p:cNvPr id="3" name="Content Placeholder 2"/>
          <p:cNvSpPr>
            <a:spLocks noGrp="1"/>
          </p:cNvSpPr>
          <p:nvPr>
            <p:ph idx="4294967295"/>
          </p:nvPr>
        </p:nvSpPr>
        <p:spPr>
          <a:xfrm>
            <a:off x="450668" y="1371600"/>
            <a:ext cx="8540931" cy="4953000"/>
          </a:xfrm>
        </p:spPr>
        <p:txBody>
          <a:bodyPr>
            <a:noAutofit/>
          </a:bodyPr>
          <a:lstStyle/>
          <a:p>
            <a:pPr marL="0" indent="0">
              <a:buNone/>
            </a:pPr>
            <a:r>
              <a:rPr lang="en-US" sz="2000" b="1" dirty="0">
                <a:latin typeface="Calibri" panose="020F0502020204030204" pitchFamily="34" charset="0"/>
              </a:rPr>
              <a:t>Procure to Pay Customer Service Center</a:t>
            </a:r>
          </a:p>
          <a:p>
            <a:endParaRPr lang="en-US" sz="14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Service Desk Portal : </a:t>
            </a:r>
            <a:r>
              <a:rPr lang="en-US" sz="1800" dirty="0">
                <a:latin typeface="Calibri" panose="020F0502020204030204" pitchFamily="34" charset="0"/>
                <a:cs typeface="Arial" panose="020B0604020202020204" pitchFamily="34" charset="0"/>
                <a:hlinkClick r:id="rId3"/>
              </a:rPr>
              <a:t>service.rochester.edu/procurement</a:t>
            </a:r>
            <a:endParaRPr lang="en-US" sz="18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P2P Service Center: 275-2012</a:t>
            </a:r>
          </a:p>
          <a:p>
            <a:pPr marL="457200" lvl="1" indent="0">
              <a:buNone/>
            </a:pPr>
            <a:r>
              <a:rPr lang="en-US" sz="1800" dirty="0">
                <a:latin typeface="Calibri" panose="020F0502020204030204" pitchFamily="34" charset="0"/>
                <a:cs typeface="Arial" panose="020B0604020202020204" pitchFamily="34" charset="0"/>
              </a:rPr>
              <a:t>Email: </a:t>
            </a:r>
            <a:r>
              <a:rPr lang="en-US" sz="1800" dirty="0">
                <a:latin typeface="Calibri" panose="020F0502020204030204" pitchFamily="34" charset="0"/>
                <a:cs typeface="Arial" panose="020B0604020202020204" pitchFamily="34" charset="0"/>
                <a:hlinkClick r:id="rId4"/>
              </a:rPr>
              <a:t>Procurement_service_center@ur.rochester.edu</a:t>
            </a:r>
            <a:endParaRPr lang="en-US" sz="18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For System Access &amp; Issues</a:t>
            </a:r>
          </a:p>
          <a:p>
            <a:pPr lvl="2"/>
            <a:r>
              <a:rPr lang="en-US" sz="1800" dirty="0">
                <a:latin typeface="Calibri" panose="020F0502020204030204" pitchFamily="34" charset="0"/>
                <a:cs typeface="Arial" panose="020B0604020202020204" pitchFamily="34" charset="0"/>
              </a:rPr>
              <a:t>Help Desk: UnivIT: 275-2000, UnivITHelp@ rochester.edu</a:t>
            </a:r>
          </a:p>
          <a:p>
            <a:pPr lvl="2"/>
            <a:r>
              <a:rPr lang="en-US" sz="1800" dirty="0">
                <a:latin typeface="Calibri" panose="020F0502020204030204" pitchFamily="34" charset="0"/>
                <a:cs typeface="Arial" panose="020B0604020202020204" pitchFamily="34" charset="0"/>
              </a:rPr>
              <a:t>Help Desk URMC: 275-3200, helpdesk_ISD@ urmc.rochester.edu</a:t>
            </a:r>
          </a:p>
          <a:p>
            <a:pPr>
              <a:spcBef>
                <a:spcPts val="600"/>
              </a:spcBef>
              <a:spcAft>
                <a:spcPts val="0"/>
              </a:spcAft>
            </a:pPr>
            <a:endParaRPr lang="en-US" sz="12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Quick Reference Guides</a:t>
            </a:r>
          </a:p>
          <a:p>
            <a:pPr>
              <a:spcBef>
                <a:spcPts val="600"/>
              </a:spcBef>
              <a:spcAft>
                <a:spcPts val="0"/>
              </a:spcAft>
            </a:pPr>
            <a:endParaRPr lang="en-US" sz="16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Quick Reference Videos</a:t>
            </a:r>
          </a:p>
          <a:p>
            <a:pPr>
              <a:spcBef>
                <a:spcPts val="600"/>
              </a:spcBef>
              <a:spcAft>
                <a:spcPts val="0"/>
              </a:spcAft>
            </a:pPr>
            <a:endParaRPr lang="en-US" sz="16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Walkme </a:t>
            </a:r>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492443"/>
          </a:xfrm>
          <a:prstGeom prst="rect">
            <a:avLst/>
          </a:prstGeom>
          <a:noFill/>
        </p:spPr>
        <p:txBody>
          <a:bodyPr wrap="square" rtlCol="0">
            <a:spAutoFit/>
          </a:bodyPr>
          <a:lstStyle/>
          <a:p>
            <a:pPr algn="r"/>
            <a:r>
              <a:rPr lang="en-US" sz="1200" dirty="0" smtClean="0">
                <a:solidFill>
                  <a:schemeClr val="bg1"/>
                </a:solidFill>
              </a:rPr>
              <a:t>28</a:t>
            </a:r>
            <a:endParaRPr lang="en-US" sz="1200" dirty="0">
              <a:solidFill>
                <a:schemeClr val="bg1"/>
              </a:solidFill>
            </a:endParaRPr>
          </a:p>
          <a:p>
            <a:pPr algn="r"/>
            <a:endParaRPr lang="en-US" sz="1400" dirty="0">
              <a:solidFill>
                <a:schemeClr val="bg1"/>
              </a:solidFill>
            </a:endParaRPr>
          </a:p>
        </p:txBody>
      </p:sp>
      <p:pic>
        <p:nvPicPr>
          <p:cNvPr id="6" name="Picture 5"/>
          <p:cNvPicPr>
            <a:picLocks noChangeAspect="1"/>
          </p:cNvPicPr>
          <p:nvPr/>
        </p:nvPicPr>
        <p:blipFill>
          <a:blip r:embed="rId5"/>
          <a:stretch>
            <a:fillRect/>
          </a:stretch>
        </p:blipFill>
        <p:spPr>
          <a:xfrm>
            <a:off x="6657241" y="342900"/>
            <a:ext cx="2305050" cy="1981200"/>
          </a:xfrm>
          <a:prstGeom prst="rect">
            <a:avLst/>
          </a:prstGeom>
        </p:spPr>
      </p:pic>
    </p:spTree>
    <p:extLst>
      <p:ext uri="{BB962C8B-B14F-4D97-AF65-F5344CB8AC3E}">
        <p14:creationId xmlns:p14="http://schemas.microsoft.com/office/powerpoint/2010/main" val="247062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516" y="1246508"/>
            <a:ext cx="4060493" cy="1154162"/>
          </a:xfrm>
          <a:prstGeom prst="rect">
            <a:avLst/>
          </a:prstGeom>
        </p:spPr>
        <p:txBody>
          <a:bodyPr wrap="square">
            <a:spAutoFit/>
          </a:bodyPr>
          <a:lstStyle/>
          <a:p>
            <a:r>
              <a:rPr lang="en-US" sz="1500" b="1" dirty="0">
                <a:solidFill>
                  <a:srgbClr val="FFC000"/>
                </a:solidFill>
                <a:latin typeface="Arial Narrow" panose="020B0606020202030204" pitchFamily="34" charset="0"/>
                <a:cs typeface="Arial" panose="020B0604020202020204" pitchFamily="34" charset="0"/>
              </a:rPr>
              <a:t>P2P Service Center </a:t>
            </a:r>
          </a:p>
          <a:p>
            <a:r>
              <a:rPr lang="en-US" dirty="0">
                <a:latin typeface="Arial Narrow" panose="020B0606020202030204" pitchFamily="34" charset="0"/>
                <a:hlinkClick r:id="rId3"/>
              </a:rPr>
              <a:t>https://service.rochester.edu/procuement</a:t>
            </a:r>
            <a:endParaRPr lang="en-US" dirty="0">
              <a:latin typeface="Arial Narrow" panose="020B0606020202030204" pitchFamily="34" charset="0"/>
            </a:endParaRPr>
          </a:p>
          <a:p>
            <a:r>
              <a:rPr lang="en-US" dirty="0">
                <a:latin typeface="Arial Narrow" panose="020B0606020202030204" pitchFamily="34" charset="0"/>
              </a:rPr>
              <a:t>Log in with your Domain Name, </a:t>
            </a:r>
            <a:r>
              <a:rPr lang="en-US" dirty="0"/>
              <a:t>choose domain.</a:t>
            </a:r>
          </a:p>
        </p:txBody>
      </p:sp>
      <p:pic>
        <p:nvPicPr>
          <p:cNvPr id="6" name="Picture 5"/>
          <p:cNvPicPr>
            <a:picLocks noChangeAspect="1"/>
          </p:cNvPicPr>
          <p:nvPr/>
        </p:nvPicPr>
        <p:blipFill>
          <a:blip r:embed="rId4"/>
          <a:stretch>
            <a:fillRect/>
          </a:stretch>
        </p:blipFill>
        <p:spPr>
          <a:xfrm>
            <a:off x="552507" y="2544869"/>
            <a:ext cx="2772086" cy="3286012"/>
          </a:xfrm>
          <a:prstGeom prst="rect">
            <a:avLst/>
          </a:prstGeom>
        </p:spPr>
      </p:pic>
      <p:sp>
        <p:nvSpPr>
          <p:cNvPr id="8" name="Rectangle 7"/>
          <p:cNvSpPr/>
          <p:nvPr/>
        </p:nvSpPr>
        <p:spPr>
          <a:xfrm>
            <a:off x="451763" y="332868"/>
            <a:ext cx="6137339" cy="769441"/>
          </a:xfrm>
          <a:prstGeom prst="rect">
            <a:avLst/>
          </a:prstGeom>
        </p:spPr>
        <p:txBody>
          <a:bodyPr wrap="square">
            <a:spAutoFit/>
          </a:bodyPr>
          <a:lstStyle/>
          <a:p>
            <a:r>
              <a:rPr lang="en-US" sz="4400" dirty="0">
                <a:solidFill>
                  <a:schemeClr val="accent1">
                    <a:lumMod val="75000"/>
                  </a:schemeClr>
                </a:solidFill>
                <a:cs typeface="Arial" panose="020B0604020202020204" pitchFamily="34" charset="0"/>
              </a:rPr>
              <a:t>Resources cont’d</a:t>
            </a:r>
          </a:p>
        </p:txBody>
      </p:sp>
      <p:sp>
        <p:nvSpPr>
          <p:cNvPr id="9" name="Line 9"/>
          <p:cNvSpPr>
            <a:spLocks noChangeShapeType="1"/>
          </p:cNvSpPr>
          <p:nvPr/>
        </p:nvSpPr>
        <p:spPr bwMode="auto">
          <a:xfrm flipV="1">
            <a:off x="576949" y="1054148"/>
            <a:ext cx="6012153" cy="11119"/>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2" name="Rectangle 11"/>
          <p:cNvSpPr/>
          <p:nvPr/>
        </p:nvSpPr>
        <p:spPr>
          <a:xfrm>
            <a:off x="4681071" y="1712848"/>
            <a:ext cx="3834279" cy="1154162"/>
          </a:xfrm>
          <a:prstGeom prst="rect">
            <a:avLst/>
          </a:prstGeom>
        </p:spPr>
        <p:txBody>
          <a:bodyPr wrap="square">
            <a:spAutoFit/>
          </a:bodyPr>
          <a:lstStyle/>
          <a:p>
            <a:r>
              <a:rPr lang="en-US" sz="1500" b="1" dirty="0">
                <a:solidFill>
                  <a:srgbClr val="FFC000"/>
                </a:solidFill>
                <a:cs typeface="Arial" panose="020B0604020202020204" pitchFamily="34" charset="0"/>
              </a:rPr>
              <a:t>WalkMe</a:t>
            </a:r>
          </a:p>
          <a:p>
            <a:r>
              <a:rPr lang="en-US" dirty="0"/>
              <a:t>Select </a:t>
            </a:r>
            <a:r>
              <a:rPr lang="en-US" b="1" dirty="0"/>
              <a:t>Need Help? </a:t>
            </a:r>
            <a:r>
              <a:rPr lang="en-US" dirty="0"/>
              <a:t>for step-by-step on-screen help.</a:t>
            </a:r>
          </a:p>
          <a:p>
            <a:r>
              <a:rPr lang="en-US" i="1" dirty="0"/>
              <a:t>Smart Tips </a:t>
            </a:r>
            <a:r>
              <a:rPr lang="en-US" dirty="0"/>
              <a:t>are also available</a:t>
            </a:r>
          </a:p>
        </p:txBody>
      </p:sp>
      <p:pic>
        <p:nvPicPr>
          <p:cNvPr id="13" name="Picture 12"/>
          <p:cNvPicPr>
            <a:picLocks noChangeAspect="1"/>
          </p:cNvPicPr>
          <p:nvPr/>
        </p:nvPicPr>
        <p:blipFill>
          <a:blip r:embed="rId5"/>
          <a:stretch>
            <a:fillRect/>
          </a:stretch>
        </p:blipFill>
        <p:spPr>
          <a:xfrm>
            <a:off x="4591339" y="2920179"/>
            <a:ext cx="4389777" cy="896105"/>
          </a:xfrm>
          <a:prstGeom prst="rect">
            <a:avLst/>
          </a:prstGeom>
        </p:spPr>
      </p:pic>
      <p:pic>
        <p:nvPicPr>
          <p:cNvPr id="14" name="Picture 13"/>
          <p:cNvPicPr>
            <a:picLocks noChangeAspect="1"/>
          </p:cNvPicPr>
          <p:nvPr/>
        </p:nvPicPr>
        <p:blipFill>
          <a:blip r:embed="rId6"/>
          <a:stretch>
            <a:fillRect/>
          </a:stretch>
        </p:blipFill>
        <p:spPr>
          <a:xfrm>
            <a:off x="5741134" y="3923275"/>
            <a:ext cx="2461445" cy="2239568"/>
          </a:xfrm>
          <a:prstGeom prst="rect">
            <a:avLst/>
          </a:prstGeom>
        </p:spPr>
      </p:pic>
      <p:pic>
        <p:nvPicPr>
          <p:cNvPr id="15" name="Picture 14"/>
          <p:cNvPicPr>
            <a:picLocks noChangeAspect="1"/>
          </p:cNvPicPr>
          <p:nvPr/>
        </p:nvPicPr>
        <p:blipFill>
          <a:blip r:embed="rId7"/>
          <a:stretch>
            <a:fillRect/>
          </a:stretch>
        </p:blipFill>
        <p:spPr>
          <a:xfrm>
            <a:off x="6613544" y="308770"/>
            <a:ext cx="2367572" cy="1297087"/>
          </a:xfrm>
          <a:prstGeom prst="rect">
            <a:avLst/>
          </a:prstGeom>
        </p:spPr>
      </p:pic>
      <p:pic>
        <p:nvPicPr>
          <p:cNvPr id="17" name="Picture 16"/>
          <p:cNvPicPr>
            <a:picLocks noChangeAspect="1"/>
          </p:cNvPicPr>
          <p:nvPr/>
        </p:nvPicPr>
        <p:blipFill>
          <a:blip r:embed="rId8"/>
          <a:stretch>
            <a:fillRect/>
          </a:stretch>
        </p:blipFill>
        <p:spPr>
          <a:xfrm>
            <a:off x="6786228" y="2219706"/>
            <a:ext cx="185629" cy="152870"/>
          </a:xfrm>
          <a:prstGeom prst="rect">
            <a:avLst/>
          </a:prstGeom>
        </p:spPr>
      </p:pic>
      <p:sp>
        <p:nvSpPr>
          <p:cNvPr id="16" name="TextBox 15"/>
          <p:cNvSpPr txBox="1"/>
          <p:nvPr/>
        </p:nvSpPr>
        <p:spPr>
          <a:xfrm>
            <a:off x="8697162" y="6400800"/>
            <a:ext cx="354584" cy="276999"/>
          </a:xfrm>
          <a:prstGeom prst="rect">
            <a:avLst/>
          </a:prstGeom>
          <a:noFill/>
        </p:spPr>
        <p:txBody>
          <a:bodyPr wrap="none" rtlCol="0">
            <a:spAutoFit/>
          </a:bodyPr>
          <a:lstStyle/>
          <a:p>
            <a:pPr algn="r"/>
            <a:r>
              <a:rPr lang="en-US" sz="1200" dirty="0" smtClean="0">
                <a:solidFill>
                  <a:schemeClr val="bg1"/>
                </a:solidFill>
              </a:rPr>
              <a:t>29</a:t>
            </a:r>
            <a:endParaRPr lang="en-US" sz="1200" dirty="0">
              <a:solidFill>
                <a:schemeClr val="bg1"/>
              </a:solidFill>
            </a:endParaRPr>
          </a:p>
        </p:txBody>
      </p:sp>
    </p:spTree>
    <p:extLst>
      <p:ext uri="{BB962C8B-B14F-4D97-AF65-F5344CB8AC3E}">
        <p14:creationId xmlns:p14="http://schemas.microsoft.com/office/powerpoint/2010/main" val="113591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16"/>
            <a:ext cx="8229600" cy="609600"/>
          </a:xfrm>
        </p:spPr>
        <p:txBody>
          <a:bodyPr>
            <a:noAutofit/>
          </a:bodyPr>
          <a:lstStyle/>
          <a:p>
            <a:pPr algn="l"/>
            <a:r>
              <a:rPr lang="en-US" sz="3600" dirty="0">
                <a:latin typeface="Arial Narrow" panose="020B0606020202030204" pitchFamily="34" charset="0"/>
              </a:rPr>
              <a:t>Topics</a:t>
            </a:r>
          </a:p>
        </p:txBody>
      </p:sp>
      <p:sp>
        <p:nvSpPr>
          <p:cNvPr id="8" name="Content Placeholder 4"/>
          <p:cNvSpPr>
            <a:spLocks noGrp="1"/>
          </p:cNvSpPr>
          <p:nvPr>
            <p:ph idx="1"/>
          </p:nvPr>
        </p:nvSpPr>
        <p:spPr>
          <a:xfrm>
            <a:off x="533400" y="1002247"/>
            <a:ext cx="8381084" cy="5374784"/>
          </a:xfrm>
        </p:spPr>
        <p:txBody>
          <a:bodyPr>
            <a:noAutofit/>
          </a:bodyPr>
          <a:lstStyle/>
          <a:p>
            <a:r>
              <a:rPr lang="en-US" sz="2800" dirty="0">
                <a:latin typeface="Arial Narrow" panose="020B0606020202030204" pitchFamily="34" charset="0"/>
              </a:rPr>
              <a:t>Project Review</a:t>
            </a:r>
          </a:p>
          <a:p>
            <a:pPr>
              <a:buFont typeface="Wingdings" panose="05000000000000000000" pitchFamily="2" charset="2"/>
              <a:buChar char="§"/>
            </a:pPr>
            <a:r>
              <a:rPr lang="en-US" sz="2800" dirty="0">
                <a:latin typeface="Arial Narrow" panose="020B0606020202030204" pitchFamily="34" charset="0"/>
              </a:rPr>
              <a:t>P2P Status Report</a:t>
            </a:r>
          </a:p>
          <a:p>
            <a:pPr>
              <a:buFont typeface="Wingdings" panose="05000000000000000000" pitchFamily="2" charset="2"/>
              <a:buChar char="§"/>
            </a:pPr>
            <a:r>
              <a:rPr lang="en-US" sz="2800" dirty="0">
                <a:latin typeface="Arial Narrow" panose="020B0606020202030204" pitchFamily="34" charset="0"/>
              </a:rPr>
              <a:t>Draft Roll Out Schedule</a:t>
            </a:r>
          </a:p>
          <a:p>
            <a:pPr>
              <a:buFont typeface="Wingdings" panose="05000000000000000000" pitchFamily="2" charset="2"/>
              <a:buChar char="§"/>
            </a:pPr>
            <a:r>
              <a:rPr lang="en-US" sz="2800" dirty="0">
                <a:latin typeface="Arial Narrow" panose="020B0606020202030204" pitchFamily="34" charset="0"/>
              </a:rPr>
              <a:t>Tips and Tricks in P2P</a:t>
            </a:r>
          </a:p>
          <a:p>
            <a:pPr>
              <a:buFont typeface="Wingdings" panose="05000000000000000000" pitchFamily="2" charset="2"/>
              <a:buChar char="§"/>
            </a:pPr>
            <a:r>
              <a:rPr lang="en-US" sz="2800" dirty="0">
                <a:latin typeface="Arial Narrow" panose="020B0606020202030204" pitchFamily="34" charset="0"/>
              </a:rPr>
              <a:t>Demonstration:  Time Saving Tips and Tricks in P2P</a:t>
            </a:r>
          </a:p>
          <a:p>
            <a:pPr>
              <a:buFont typeface="Wingdings" panose="05000000000000000000" pitchFamily="2" charset="2"/>
              <a:buChar char="§"/>
            </a:pPr>
            <a:r>
              <a:rPr lang="en-US" sz="2800" dirty="0">
                <a:latin typeface="Arial Narrow" panose="020B0606020202030204" pitchFamily="34" charset="0"/>
              </a:rPr>
              <a:t>Resources</a:t>
            </a:r>
          </a:p>
          <a:p>
            <a:r>
              <a:rPr lang="en-US" sz="2800" dirty="0">
                <a:latin typeface="Arial Narrow" panose="020B0606020202030204" pitchFamily="34" charset="0"/>
              </a:rPr>
              <a:t>Training</a:t>
            </a:r>
          </a:p>
          <a:p>
            <a:r>
              <a:rPr lang="en-US" sz="2800" dirty="0">
                <a:latin typeface="Arial Narrow" panose="020B0606020202030204" pitchFamily="34" charset="0"/>
              </a:rPr>
              <a:t>Support Organization</a:t>
            </a:r>
          </a:p>
          <a:p>
            <a:r>
              <a:rPr lang="en-US" sz="2800" dirty="0">
                <a:latin typeface="Arial Narrow" panose="020B0606020202030204" pitchFamily="34" charset="0"/>
              </a:rPr>
              <a:t>Next Steps</a:t>
            </a:r>
          </a:p>
          <a:p>
            <a:pPr>
              <a:lnSpc>
                <a:spcPct val="200000"/>
              </a:lnSpc>
            </a:pPr>
            <a:endParaRPr lang="en-US" sz="2800" dirty="0">
              <a:latin typeface="Arial Narrow" panose="020B0606020202030204" pitchFamily="34" charset="0"/>
            </a:endParaRPr>
          </a:p>
        </p:txBody>
      </p:sp>
      <p:cxnSp>
        <p:nvCxnSpPr>
          <p:cNvPr id="5" name="Straight Connector 4"/>
          <p:cNvCxnSpPr/>
          <p:nvPr/>
        </p:nvCxnSpPr>
        <p:spPr>
          <a:xfrm flipV="1">
            <a:off x="622539" y="79861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162799" y="493816"/>
            <a:ext cx="1524000" cy="1524000"/>
          </a:xfrm>
          <a:prstGeom prst="rect">
            <a:avLst/>
          </a:prstGeom>
        </p:spPr>
      </p:pic>
      <p:sp>
        <p:nvSpPr>
          <p:cNvPr id="7" name="TextBox 6"/>
          <p:cNvSpPr txBox="1"/>
          <p:nvPr/>
        </p:nvSpPr>
        <p:spPr>
          <a:xfrm>
            <a:off x="8719867" y="6395722"/>
            <a:ext cx="269626" cy="276999"/>
          </a:xfrm>
          <a:prstGeom prst="rect">
            <a:avLst/>
          </a:prstGeom>
          <a:noFill/>
        </p:spPr>
        <p:txBody>
          <a:bodyPr wrap="none" rtlCol="0">
            <a:spAutoFit/>
          </a:bodyPr>
          <a:lstStyle/>
          <a:p>
            <a:r>
              <a:rPr lang="en-US" sz="1200" dirty="0">
                <a:solidFill>
                  <a:schemeClr val="bg1"/>
                </a:solidFill>
              </a:rPr>
              <a:t>3</a:t>
            </a:r>
          </a:p>
        </p:txBody>
      </p:sp>
    </p:spTree>
    <p:extLst>
      <p:ext uri="{BB962C8B-B14F-4D97-AF65-F5344CB8AC3E}">
        <p14:creationId xmlns:p14="http://schemas.microsoft.com/office/powerpoint/2010/main" val="731761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Next Steps</a:t>
            </a:r>
          </a:p>
        </p:txBody>
      </p:sp>
      <p:sp>
        <p:nvSpPr>
          <p:cNvPr id="8" name="Content Placeholder 4"/>
          <p:cNvSpPr>
            <a:spLocks noGrp="1"/>
          </p:cNvSpPr>
          <p:nvPr>
            <p:ph idx="1"/>
          </p:nvPr>
        </p:nvSpPr>
        <p:spPr>
          <a:xfrm>
            <a:off x="457200" y="1143000"/>
            <a:ext cx="8229600" cy="5105400"/>
          </a:xfrm>
        </p:spPr>
        <p:txBody>
          <a:bodyPr>
            <a:noAutofit/>
          </a:bodyPr>
          <a:lstStyle/>
          <a:p>
            <a:pPr>
              <a:buFont typeface="Wingdings" panose="05000000000000000000" pitchFamily="2" charset="2"/>
              <a:buChar char="§"/>
            </a:pPr>
            <a:r>
              <a:rPr lang="en-US" sz="1800" dirty="0">
                <a:latin typeface="Arial Narrow" panose="020B0606020202030204" pitchFamily="34" charset="0"/>
              </a:rPr>
              <a:t>Plan for Departmental Implementation:</a:t>
            </a:r>
          </a:p>
          <a:p>
            <a:pPr lvl="1">
              <a:buFont typeface="Wingdings" panose="05000000000000000000" pitchFamily="2" charset="2"/>
              <a:buChar char="§"/>
            </a:pPr>
            <a:r>
              <a:rPr lang="en-US" sz="1400" dirty="0">
                <a:latin typeface="Arial Narrow" panose="020B0606020202030204" pitchFamily="34" charset="0"/>
              </a:rPr>
              <a:t>Identify initiators (312 requisitions/SOLO Order placement/F4 Forms) </a:t>
            </a:r>
          </a:p>
          <a:p>
            <a:pPr lvl="1">
              <a:buFont typeface="Wingdings" panose="05000000000000000000" pitchFamily="2" charset="2"/>
              <a:buChar char="§"/>
            </a:pPr>
            <a:r>
              <a:rPr lang="en-US" sz="1400" dirty="0">
                <a:latin typeface="Arial Narrow" panose="020B0606020202030204" pitchFamily="34" charset="0"/>
              </a:rPr>
              <a:t>Identify approvers (Approve requisitions and F4/SIR Transactions)</a:t>
            </a:r>
          </a:p>
          <a:p>
            <a:endParaRPr lang="en-US" sz="1800" dirty="0">
              <a:latin typeface="Arial Narrow" panose="020B0606020202030204" pitchFamily="34" charset="0"/>
            </a:endParaRPr>
          </a:p>
          <a:p>
            <a:r>
              <a:rPr lang="en-US" sz="1800" dirty="0">
                <a:latin typeface="Arial Narrow" panose="020B0606020202030204" pitchFamily="34" charset="0"/>
              </a:rPr>
              <a:t>Participate in Monthly Demo Day Meetings</a:t>
            </a:r>
          </a:p>
          <a:p>
            <a:pPr lvl="1"/>
            <a:r>
              <a:rPr lang="en-US" sz="1600" dirty="0">
                <a:latin typeface="Arial Narrow" panose="020B0606020202030204" pitchFamily="34" charset="0"/>
              </a:rPr>
              <a:t>Medical Center</a:t>
            </a:r>
          </a:p>
          <a:p>
            <a:pPr lvl="1"/>
            <a:r>
              <a:rPr lang="en-US" sz="1600" dirty="0">
                <a:latin typeface="Arial Narrow" panose="020B0606020202030204" pitchFamily="34" charset="0"/>
              </a:rPr>
              <a:t>River Campus</a:t>
            </a:r>
          </a:p>
          <a:p>
            <a:endParaRPr lang="en-US" sz="2000" dirty="0">
              <a:latin typeface="Arial Narrow" panose="020B0606020202030204" pitchFamily="34" charset="0"/>
            </a:endParaRPr>
          </a:p>
          <a:p>
            <a:r>
              <a:rPr lang="en-US" sz="1800" dirty="0">
                <a:latin typeface="Arial Narrow" panose="020B0606020202030204" pitchFamily="34" charset="0"/>
              </a:rPr>
              <a:t>Visit the P2P Website </a:t>
            </a:r>
            <a:r>
              <a:rPr lang="en-US" sz="1800" dirty="0">
                <a:latin typeface="Arial Narrow" panose="020B0606020202030204" pitchFamily="34" charset="0"/>
                <a:hlinkClick r:id="rId3"/>
              </a:rPr>
              <a:t>UR Procurement Website</a:t>
            </a:r>
            <a:endParaRPr lang="en-US" sz="1800" dirty="0">
              <a:latin typeface="Arial Narrow" panose="020B0606020202030204" pitchFamily="34" charset="0"/>
            </a:endParaRPr>
          </a:p>
          <a:p>
            <a:endParaRPr lang="en-US" sz="2000" dirty="0">
              <a:latin typeface="Arial Narrow" panose="020B0606020202030204" pitchFamily="34" charset="0"/>
            </a:endParaRPr>
          </a:p>
          <a:p>
            <a:r>
              <a:rPr lang="en-US" sz="1800" dirty="0">
                <a:latin typeface="Arial Narrow" panose="020B0606020202030204" pitchFamily="34" charset="0"/>
              </a:rPr>
              <a:t>Questions? Please reach out to:</a:t>
            </a:r>
          </a:p>
          <a:p>
            <a:pPr lvl="1"/>
            <a:r>
              <a:rPr lang="en-US" sz="1800" dirty="0">
                <a:latin typeface="Arial Narrow" panose="020B0606020202030204" pitchFamily="34" charset="0"/>
                <a:cs typeface="+mn-cs"/>
                <a:hlinkClick r:id="rId4"/>
              </a:rPr>
              <a:t>URProcurement@Rochester.edu</a:t>
            </a:r>
            <a:endParaRPr lang="en-US" sz="1800" dirty="0">
              <a:latin typeface="Arial Narrow" panose="020B0606020202030204" pitchFamily="34" charset="0"/>
              <a:cs typeface="+mn-cs"/>
            </a:endParaRPr>
          </a:p>
          <a:p>
            <a:pPr lvl="1"/>
            <a:endParaRPr lang="en-US" sz="2000" dirty="0">
              <a:latin typeface="Arial Narrow" panose="020B0606020202030204" pitchFamily="34" charset="0"/>
              <a:cs typeface="+mn-cs"/>
            </a:endParaRPr>
          </a:p>
          <a:p>
            <a:r>
              <a:rPr lang="en-US" sz="1800" dirty="0">
                <a:latin typeface="Arial Narrow" panose="020B0606020202030204" pitchFamily="34" charset="0"/>
              </a:rPr>
              <a:t>Future Demo Day Topics</a:t>
            </a:r>
          </a:p>
          <a:p>
            <a:pPr lvl="1"/>
            <a:r>
              <a:rPr lang="en-US" sz="1600" dirty="0">
                <a:latin typeface="Arial Narrow" panose="020B0606020202030204" pitchFamily="34" charset="0"/>
              </a:rPr>
              <a:t>October:</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46045" y="6398401"/>
            <a:ext cx="354584" cy="276999"/>
          </a:xfrm>
          <a:prstGeom prst="rect">
            <a:avLst/>
          </a:prstGeom>
          <a:noFill/>
        </p:spPr>
        <p:txBody>
          <a:bodyPr wrap="none" rtlCol="0">
            <a:spAutoFit/>
          </a:bodyPr>
          <a:lstStyle/>
          <a:p>
            <a:pPr algn="r"/>
            <a:r>
              <a:rPr lang="en-US" sz="1200" dirty="0" smtClean="0">
                <a:solidFill>
                  <a:schemeClr val="bg1"/>
                </a:solidFill>
              </a:rPr>
              <a:t>30</a:t>
            </a:r>
            <a:endParaRPr lang="en-US" sz="1200" dirty="0">
              <a:solidFill>
                <a:schemeClr val="bg1"/>
              </a:solidFill>
            </a:endParaRPr>
          </a:p>
        </p:txBody>
      </p:sp>
      <p:pic>
        <p:nvPicPr>
          <p:cNvPr id="1026" name="Picture 2" descr="Image result for next st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381" y="173247"/>
            <a:ext cx="1746196" cy="19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4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Appendix</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46045" y="6398401"/>
            <a:ext cx="354584" cy="276999"/>
          </a:xfrm>
          <a:prstGeom prst="rect">
            <a:avLst/>
          </a:prstGeom>
          <a:noFill/>
        </p:spPr>
        <p:txBody>
          <a:bodyPr wrap="none" rtlCol="0">
            <a:spAutoFit/>
          </a:bodyPr>
          <a:lstStyle/>
          <a:p>
            <a:pPr algn="r"/>
            <a:r>
              <a:rPr lang="en-US" sz="1200" dirty="0" smtClean="0">
                <a:solidFill>
                  <a:schemeClr val="bg1"/>
                </a:solidFill>
              </a:rPr>
              <a:t>31</a:t>
            </a:r>
            <a:endParaRPr lang="en-US" sz="1200" dirty="0">
              <a:solidFill>
                <a:schemeClr val="bg1"/>
              </a:solidFill>
            </a:endParaRPr>
          </a:p>
        </p:txBody>
      </p:sp>
    </p:spTree>
    <p:extLst>
      <p:ext uri="{BB962C8B-B14F-4D97-AF65-F5344CB8AC3E}">
        <p14:creationId xmlns:p14="http://schemas.microsoft.com/office/powerpoint/2010/main" val="398951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Options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57150" indent="0">
              <a:buNone/>
            </a:pPr>
            <a:r>
              <a:rPr lang="en-US" sz="1600" dirty="0">
                <a:latin typeface="Arial Narrow" panose="020B0606020202030204" pitchFamily="34" charset="0"/>
                <a:cs typeface="Calibri" panose="020F0502020204030204" pitchFamily="34" charset="0"/>
              </a:rPr>
              <a:t>To learn more about P2P Training options, go to the UR Procurement Website</a:t>
            </a:r>
            <a:endParaRPr lang="en-US" sz="1600" dirty="0">
              <a:solidFill>
                <a:schemeClr val="tx2">
                  <a:lumMod val="75000"/>
                </a:schemeClr>
              </a:solidFill>
              <a:latin typeface="Arial Narrow" panose="020B0606020202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smtClean="0">
                <a:solidFill>
                  <a:schemeClr val="bg1"/>
                </a:solidFill>
              </a:rPr>
              <a:t>32</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196368" y="1852957"/>
            <a:ext cx="1524000" cy="1036544"/>
          </a:xfrm>
          <a:prstGeom prst="rect">
            <a:avLst/>
          </a:prstGeom>
        </p:spPr>
      </p:pic>
      <p:pic>
        <p:nvPicPr>
          <p:cNvPr id="8" name="Picture 7"/>
          <p:cNvPicPr>
            <a:picLocks noChangeAspect="1"/>
          </p:cNvPicPr>
          <p:nvPr/>
        </p:nvPicPr>
        <p:blipFill>
          <a:blip r:embed="rId4"/>
          <a:stretch>
            <a:fillRect/>
          </a:stretch>
        </p:blipFill>
        <p:spPr>
          <a:xfrm>
            <a:off x="762000" y="1743571"/>
            <a:ext cx="3623003" cy="3072781"/>
          </a:xfrm>
          <a:prstGeom prst="rect">
            <a:avLst/>
          </a:prstGeom>
        </p:spPr>
      </p:pic>
      <p:pic>
        <p:nvPicPr>
          <p:cNvPr id="9" name="Picture 8"/>
          <p:cNvPicPr>
            <a:picLocks noChangeAspect="1"/>
          </p:cNvPicPr>
          <p:nvPr/>
        </p:nvPicPr>
        <p:blipFill>
          <a:blip r:embed="rId5"/>
          <a:stretch>
            <a:fillRect/>
          </a:stretch>
        </p:blipFill>
        <p:spPr>
          <a:xfrm>
            <a:off x="4267200" y="3124200"/>
            <a:ext cx="3382337" cy="3087133"/>
          </a:xfrm>
          <a:prstGeom prst="rect">
            <a:avLst/>
          </a:prstGeom>
        </p:spPr>
      </p:pic>
    </p:spTree>
    <p:extLst>
      <p:ext uri="{BB962C8B-B14F-4D97-AF65-F5344CB8AC3E}">
        <p14:creationId xmlns:p14="http://schemas.microsoft.com/office/powerpoint/2010/main" val="32438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 – Non-Employees</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0" indent="0">
              <a:buNone/>
            </a:pPr>
            <a:r>
              <a:rPr lang="en-US" sz="2400" dirty="0">
                <a:latin typeface="Arial Narrow" panose="020B0606020202030204" pitchFamily="34" charset="0"/>
              </a:rPr>
              <a:t>Since most non-employees don’t have access to MyPath, we are developing an option to still have them perform the necessary prerequisites before gaining access to P2P:</a:t>
            </a:r>
          </a:p>
          <a:p>
            <a:r>
              <a:rPr lang="en-US" sz="2400" dirty="0">
                <a:latin typeface="Arial Narrow" panose="020B0606020202030204" pitchFamily="34" charset="0"/>
              </a:rPr>
              <a:t>Applies to students and contractors who initiate purchases</a:t>
            </a:r>
          </a:p>
          <a:p>
            <a:r>
              <a:rPr lang="en-US" sz="2400" dirty="0">
                <a:latin typeface="Arial Narrow" panose="020B0606020202030204" pitchFamily="34" charset="0"/>
              </a:rPr>
              <a:t>Approval roles are not allowed</a:t>
            </a:r>
          </a:p>
          <a:p>
            <a:r>
              <a:rPr lang="en-US" sz="2400" dirty="0">
                <a:latin typeface="Arial Narrow" panose="020B0606020202030204" pitchFamily="34" charset="0"/>
              </a:rPr>
              <a:t>An employee must “sponsor” the non-employee</a:t>
            </a:r>
          </a:p>
          <a:p>
            <a:r>
              <a:rPr lang="en-US" sz="2400" dirty="0">
                <a:latin typeface="Arial Narrow" panose="020B0606020202030204" pitchFamily="34" charset="0"/>
              </a:rPr>
              <a:t>Sponsor is responsible for verifying the non-employee has performed the required training</a:t>
            </a:r>
          </a:p>
          <a:p>
            <a:r>
              <a:rPr lang="en-US" sz="2400" dirty="0">
                <a:latin typeface="Arial Narrow" panose="020B0606020202030204" pitchFamily="34" charset="0"/>
              </a:rPr>
              <a:t>Sponsor is required to contact the P2P Customer Service Center to communicate the requested access</a:t>
            </a:r>
          </a:p>
          <a:p>
            <a:r>
              <a:rPr lang="en-US" sz="2400" dirty="0">
                <a:latin typeface="Arial Narrow" panose="020B0606020202030204" pitchFamily="34" charset="0"/>
              </a:rPr>
              <a:t>Detailed requirements forthcoming</a:t>
            </a: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smtClean="0">
                <a:solidFill>
                  <a:schemeClr val="bg1"/>
                </a:solidFill>
              </a:rPr>
              <a:t>33</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77000" y="0"/>
            <a:ext cx="2436351"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New</a:t>
            </a:r>
          </a:p>
        </p:txBody>
      </p:sp>
    </p:spTree>
    <p:extLst>
      <p:ext uri="{BB962C8B-B14F-4D97-AF65-F5344CB8AC3E}">
        <p14:creationId xmlns:p14="http://schemas.microsoft.com/office/powerpoint/2010/main" val="3039638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Instructor Led Training (Optional)</a:t>
            </a:r>
          </a:p>
        </p:txBody>
      </p:sp>
      <p:sp>
        <p:nvSpPr>
          <p:cNvPr id="8" name="Content Placeholder 4"/>
          <p:cNvSpPr>
            <a:spLocks noGrp="1"/>
          </p:cNvSpPr>
          <p:nvPr>
            <p:ph idx="1"/>
          </p:nvPr>
        </p:nvSpPr>
        <p:spPr>
          <a:xfrm>
            <a:off x="475011" y="1044677"/>
            <a:ext cx="8229600" cy="5105400"/>
          </a:xfrm>
        </p:spPr>
        <p:txBody>
          <a:bodyPr>
            <a:noAutofit/>
          </a:bodyPr>
          <a:lstStyle/>
          <a:p>
            <a:pPr lvl="1"/>
            <a:endParaRPr lang="en-US"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473918161"/>
              </p:ext>
            </p:extLst>
          </p:nvPr>
        </p:nvGraphicFramePr>
        <p:xfrm>
          <a:off x="389442" y="2895600"/>
          <a:ext cx="8400738" cy="3019767"/>
        </p:xfrm>
        <a:graphic>
          <a:graphicData uri="http://schemas.openxmlformats.org/drawingml/2006/table">
            <a:tbl>
              <a:tblPr firstRow="1" bandRow="1">
                <a:tableStyleId>{5C22544A-7EE6-4342-B048-85BDC9FD1C3A}</a:tableStyleId>
              </a:tblPr>
              <a:tblGrid>
                <a:gridCol w="1807604">
                  <a:extLst>
                    <a:ext uri="{9D8B030D-6E8A-4147-A177-3AD203B41FA5}">
                      <a16:colId xmlns:a16="http://schemas.microsoft.com/office/drawing/2014/main" val="20000"/>
                    </a:ext>
                  </a:extLst>
                </a:gridCol>
                <a:gridCol w="5050396">
                  <a:extLst>
                    <a:ext uri="{9D8B030D-6E8A-4147-A177-3AD203B41FA5}">
                      <a16:colId xmlns:a16="http://schemas.microsoft.com/office/drawing/2014/main" val="20001"/>
                    </a:ext>
                  </a:extLst>
                </a:gridCol>
                <a:gridCol w="1542738">
                  <a:extLst>
                    <a:ext uri="{9D8B030D-6E8A-4147-A177-3AD203B41FA5}">
                      <a16:colId xmlns:a16="http://schemas.microsoft.com/office/drawing/2014/main" val="20002"/>
                    </a:ext>
                  </a:extLst>
                </a:gridCol>
              </a:tblGrid>
              <a:tr h="398487">
                <a:tc>
                  <a:txBody>
                    <a:bodyPr/>
                    <a:lstStyle/>
                    <a:p>
                      <a:r>
                        <a:rPr lang="en-US" sz="1600" dirty="0">
                          <a:latin typeface="Arial Narrow" panose="020B0606020202030204" pitchFamily="34" charset="0"/>
                        </a:rPr>
                        <a:t>Course</a:t>
                      </a:r>
                    </a:p>
                  </a:txBody>
                  <a:tcPr/>
                </a:tc>
                <a:tc>
                  <a:txBody>
                    <a:bodyPr/>
                    <a:lstStyle/>
                    <a:p>
                      <a:r>
                        <a:rPr lang="en-US" sz="1600" dirty="0">
                          <a:latin typeface="Arial Narrow" panose="020B0606020202030204" pitchFamily="34" charset="0"/>
                        </a:rPr>
                        <a:t>Description</a:t>
                      </a:r>
                    </a:p>
                  </a:txBody>
                  <a:tcPr/>
                </a:tc>
                <a:tc>
                  <a:txBody>
                    <a:bodyPr/>
                    <a:lstStyle/>
                    <a:p>
                      <a:r>
                        <a:rPr lang="en-US" sz="1600" dirty="0">
                          <a:latin typeface="Arial Narrow" panose="020B0606020202030204" pitchFamily="34" charset="0"/>
                        </a:rPr>
                        <a:t>Duration</a:t>
                      </a:r>
                    </a:p>
                  </a:txBody>
                  <a:tcPr/>
                </a:tc>
                <a:extLst>
                  <a:ext uri="{0D108BD9-81ED-4DB2-BD59-A6C34878D82A}">
                    <a16:rowId xmlns:a16="http://schemas.microsoft.com/office/drawing/2014/main" val="10000"/>
                  </a:ext>
                </a:extLst>
              </a:tr>
              <a:tr h="1204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UR Procurement Create Requisition (312) and Marketplace (SOLO) Class</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b="0" i="0" u="none" strike="noStrike" kern="1200" baseline="0" dirty="0">
                          <a:solidFill>
                            <a:schemeClr val="dk1"/>
                          </a:solidFill>
                          <a:latin typeface="Arial Narrow" panose="020B0606020202030204" pitchFamily="34" charset="0"/>
                          <a:ea typeface="+mn-ea"/>
                          <a:cs typeface="+mn-cs"/>
                        </a:rPr>
                        <a:t>This classroom training provides an overview of the procure to pay (P2P) process and the UR Procurement system (Workday). Get hands-on practice entering requisitions for goods and services as well as ordering from the Marketplace (previously SOLO).  Register for the class in MyPath</a:t>
                      </a:r>
                    </a:p>
                  </a:txBody>
                  <a:tcPr/>
                </a:tc>
                <a:tc>
                  <a:txBody>
                    <a:bodyPr/>
                    <a:lstStyle/>
                    <a:p>
                      <a:r>
                        <a:rPr lang="en-US" sz="1600" dirty="0">
                          <a:latin typeface="Arial Narrow" panose="020B0606020202030204" pitchFamily="34" charset="0"/>
                        </a:rPr>
                        <a:t>2.5</a:t>
                      </a:r>
                      <a:r>
                        <a:rPr lang="en-US" sz="1600" baseline="0" dirty="0">
                          <a:latin typeface="Arial Narrow" panose="020B0606020202030204" pitchFamily="34" charset="0"/>
                        </a:rPr>
                        <a:t> hours</a:t>
                      </a:r>
                      <a:endParaRPr lang="en-US" sz="1600" dirty="0">
                        <a:latin typeface="Arial Narrow" panose="020B0606020202030204" pitchFamily="34" charset="0"/>
                      </a:endParaRPr>
                    </a:p>
                  </a:txBody>
                  <a:tcPr/>
                </a:tc>
                <a:extLst>
                  <a:ext uri="{0D108BD9-81ED-4DB2-BD59-A6C34878D82A}">
                    <a16:rowId xmlns:a16="http://schemas.microsoft.com/office/drawing/2014/main" val="10001"/>
                  </a:ext>
                </a:extLst>
              </a:tr>
              <a:tr h="398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UR Procurement Supplier Invoice Request (F4 Payment Request Form) Class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Narrow" panose="020B0606020202030204" pitchFamily="34" charset="0"/>
                          <a:ea typeface="+mn-ea"/>
                          <a:cs typeface="+mn-cs"/>
                        </a:rPr>
                        <a:t>This classroom training provides an overview of the Supplier Invoice Request process in the UR Procurement system (Workday). Get hands-on practice entering SIRs. Register for the class in MyPath</a:t>
                      </a:r>
                    </a:p>
                  </a:txBody>
                  <a:tcPr/>
                </a:tc>
                <a:tc>
                  <a:txBody>
                    <a:bodyPr/>
                    <a:lstStyle/>
                    <a:p>
                      <a:r>
                        <a:rPr lang="en-US" sz="1600" dirty="0">
                          <a:latin typeface="Arial Narrow" panose="020B0606020202030204" pitchFamily="34" charset="0"/>
                        </a:rPr>
                        <a:t>90</a:t>
                      </a:r>
                      <a:r>
                        <a:rPr lang="en-US" sz="1600" baseline="0" dirty="0">
                          <a:latin typeface="Arial Narrow" panose="020B0606020202030204" pitchFamily="34" charset="0"/>
                        </a:rPr>
                        <a:t> minutes</a:t>
                      </a:r>
                      <a:endParaRPr lang="en-US" sz="16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34</a:t>
            </a:r>
            <a:endParaRPr lang="en-US" sz="1200" dirty="0">
              <a:solidFill>
                <a:schemeClr val="bg1"/>
              </a:solidFill>
            </a:endParaRPr>
          </a:p>
        </p:txBody>
      </p:sp>
      <p:pic>
        <p:nvPicPr>
          <p:cNvPr id="7" name="Picture 6"/>
          <p:cNvPicPr>
            <a:picLocks noChangeAspect="1"/>
          </p:cNvPicPr>
          <p:nvPr/>
        </p:nvPicPr>
        <p:blipFill>
          <a:blip r:embed="rId3"/>
          <a:stretch>
            <a:fillRect/>
          </a:stretch>
        </p:blipFill>
        <p:spPr>
          <a:xfrm>
            <a:off x="6260412" y="852345"/>
            <a:ext cx="2590800" cy="1762125"/>
          </a:xfrm>
          <a:prstGeom prst="rect">
            <a:avLst/>
          </a:prstGeom>
        </p:spPr>
      </p:pic>
    </p:spTree>
    <p:extLst>
      <p:ext uri="{BB962C8B-B14F-4D97-AF65-F5344CB8AC3E}">
        <p14:creationId xmlns:p14="http://schemas.microsoft.com/office/powerpoint/2010/main" val="1380898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MyPath P2P Training - Optional</a:t>
            </a:r>
          </a:p>
        </p:txBody>
      </p:sp>
      <p:sp>
        <p:nvSpPr>
          <p:cNvPr id="8" name="Content Placeholder 4"/>
          <p:cNvSpPr>
            <a:spLocks noGrp="1"/>
          </p:cNvSpPr>
          <p:nvPr>
            <p:ph idx="1"/>
          </p:nvPr>
        </p:nvSpPr>
        <p:spPr>
          <a:xfrm>
            <a:off x="475011" y="1044677"/>
            <a:ext cx="8229600" cy="5105400"/>
          </a:xfrm>
        </p:spPr>
        <p:txBody>
          <a:bodyPr>
            <a:noAutofit/>
          </a:bodyPr>
          <a:lstStyle/>
          <a:p>
            <a:pPr lvl="1"/>
            <a:endParaRPr lang="en-US"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nvPr>
        </p:nvGraphicFramePr>
        <p:xfrm>
          <a:off x="451583" y="2093102"/>
          <a:ext cx="7903604" cy="1602598"/>
        </p:xfrm>
        <a:graphic>
          <a:graphicData uri="http://schemas.openxmlformats.org/drawingml/2006/table">
            <a:tbl>
              <a:tblPr firstRow="1" bandRow="1">
                <a:tableStyleId>{5C22544A-7EE6-4342-B048-85BDC9FD1C3A}</a:tableStyleId>
              </a:tblPr>
              <a:tblGrid>
                <a:gridCol w="3255404">
                  <a:extLst>
                    <a:ext uri="{9D8B030D-6E8A-4147-A177-3AD203B41FA5}">
                      <a16:colId xmlns:a16="http://schemas.microsoft.com/office/drawing/2014/main" val="20000"/>
                    </a:ext>
                  </a:extLst>
                </a:gridCol>
                <a:gridCol w="3196757">
                  <a:extLst>
                    <a:ext uri="{9D8B030D-6E8A-4147-A177-3AD203B41FA5}">
                      <a16:colId xmlns:a16="http://schemas.microsoft.com/office/drawing/2014/main" val="20001"/>
                    </a:ext>
                  </a:extLst>
                </a:gridCol>
                <a:gridCol w="1451443">
                  <a:extLst>
                    <a:ext uri="{9D8B030D-6E8A-4147-A177-3AD203B41FA5}">
                      <a16:colId xmlns:a16="http://schemas.microsoft.com/office/drawing/2014/main" val="20002"/>
                    </a:ext>
                  </a:extLst>
                </a:gridCol>
              </a:tblGrid>
              <a:tr h="398487">
                <a:tc>
                  <a:txBody>
                    <a:bodyPr/>
                    <a:lstStyle/>
                    <a:p>
                      <a:r>
                        <a:rPr lang="en-US" sz="1600" dirty="0">
                          <a:latin typeface="Arial Narrow" panose="020B0606020202030204" pitchFamily="34" charset="0"/>
                        </a:rPr>
                        <a:t>Course</a:t>
                      </a:r>
                    </a:p>
                  </a:txBody>
                  <a:tcPr/>
                </a:tc>
                <a:tc>
                  <a:txBody>
                    <a:bodyPr/>
                    <a:lstStyle/>
                    <a:p>
                      <a:r>
                        <a:rPr lang="en-US" sz="1600" dirty="0">
                          <a:latin typeface="Arial Narrow" panose="020B0606020202030204" pitchFamily="34" charset="0"/>
                        </a:rPr>
                        <a:t>Description</a:t>
                      </a:r>
                    </a:p>
                  </a:txBody>
                  <a:tcPr/>
                </a:tc>
                <a:tc>
                  <a:txBody>
                    <a:bodyPr/>
                    <a:lstStyle/>
                    <a:p>
                      <a:r>
                        <a:rPr lang="en-US" sz="1600" dirty="0">
                          <a:latin typeface="Arial Narrow" panose="020B0606020202030204" pitchFamily="34" charset="0"/>
                        </a:rPr>
                        <a:t>Duration</a:t>
                      </a:r>
                    </a:p>
                  </a:txBody>
                  <a:tcPr/>
                </a:tc>
                <a:extLst>
                  <a:ext uri="{0D108BD9-81ED-4DB2-BD59-A6C34878D82A}">
                    <a16:rowId xmlns:a16="http://schemas.microsoft.com/office/drawing/2014/main" val="10000"/>
                  </a:ext>
                </a:extLst>
              </a:tr>
              <a:tr h="1204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UR Procurement: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P2P Reporting and Analytics Overview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Narrow" panose="020B0606020202030204" pitchFamily="34" charset="0"/>
                          <a:ea typeface="+mn-ea"/>
                          <a:cs typeface="+mn-cs"/>
                        </a:rPr>
                        <a:t>This Training provides an overview of the reporting capabilities in the UR Procurement System. </a:t>
                      </a:r>
                    </a:p>
                  </a:txBody>
                  <a:tcPr/>
                </a:tc>
                <a:tc>
                  <a:txBody>
                    <a:bodyPr/>
                    <a:lstStyle/>
                    <a:p>
                      <a:r>
                        <a:rPr lang="en-US" sz="1600" dirty="0">
                          <a:latin typeface="Arial Narrow" panose="020B0606020202030204" pitchFamily="34" charset="0"/>
                        </a:rPr>
                        <a:t>20 minutes</a:t>
                      </a:r>
                    </a:p>
                  </a:txBody>
                  <a:tcPr/>
                </a:tc>
                <a:extLst>
                  <a:ext uri="{0D108BD9-81ED-4DB2-BD59-A6C34878D82A}">
                    <a16:rowId xmlns:a16="http://schemas.microsoft.com/office/drawing/2014/main" val="4151842430"/>
                  </a:ext>
                </a:extLst>
              </a:tr>
            </a:tbl>
          </a:graphicData>
        </a:graphic>
      </p:graphicFrame>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smtClean="0">
                <a:solidFill>
                  <a:schemeClr val="bg1"/>
                </a:solidFill>
              </a:rPr>
              <a:t>35</a:t>
            </a:r>
            <a:endParaRPr lang="en-US" sz="1200" dirty="0">
              <a:solidFill>
                <a:schemeClr val="bg1"/>
              </a:solidFill>
            </a:endParaRPr>
          </a:p>
        </p:txBody>
      </p:sp>
      <p:sp>
        <p:nvSpPr>
          <p:cNvPr id="4" name="AutoShape 2" descr="Image result for available s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957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4452" y="2438400"/>
            <a:ext cx="8292861" cy="3657600"/>
          </a:xfrm>
        </p:spPr>
        <p:txBody>
          <a:bodyPr>
            <a:noAutofit/>
          </a:bodyPr>
          <a:lstStyle/>
          <a:p>
            <a:pPr marL="0" indent="0">
              <a:spcBef>
                <a:spcPts val="600"/>
              </a:spcBef>
              <a:spcAft>
                <a:spcPts val="0"/>
              </a:spcAft>
              <a:buNone/>
            </a:pPr>
            <a:endParaRPr lang="en-US" sz="500" dirty="0">
              <a:latin typeface="Arial Narrow" panose="020B0606020202030204" pitchFamily="34" charset="0"/>
              <a:cs typeface="Arial" panose="020B0604020202020204" pitchFamily="34" charset="0"/>
            </a:endParaRPr>
          </a:p>
          <a:p>
            <a:pPr>
              <a:spcBef>
                <a:spcPts val="600"/>
              </a:spcBef>
              <a:spcAft>
                <a:spcPts val="0"/>
              </a:spcAft>
            </a:pPr>
            <a:r>
              <a:rPr lang="en-US" sz="2400" dirty="0">
                <a:latin typeface="Arial Narrow" panose="020B0606020202030204" pitchFamily="34" charset="0"/>
                <a:cs typeface="Arial" panose="020B0604020202020204" pitchFamily="34" charset="0"/>
              </a:rPr>
              <a:t>Transition from paper-based to electronic transactions</a:t>
            </a:r>
          </a:p>
          <a:p>
            <a:pPr>
              <a:spcBef>
                <a:spcPts val="600"/>
              </a:spcBef>
              <a:spcAft>
                <a:spcPts val="0"/>
              </a:spcAft>
            </a:pPr>
            <a:r>
              <a:rPr lang="en-US" sz="2400" dirty="0">
                <a:latin typeface="Arial Narrow" panose="020B0606020202030204" pitchFamily="34" charset="0"/>
                <a:cs typeface="Arial" panose="020B0604020202020204" pitchFamily="34" charset="0"/>
              </a:rPr>
              <a:t>Provide full transparency and visibility into all P2P transactions from entry to payment (procure-to-pay!)</a:t>
            </a:r>
          </a:p>
          <a:p>
            <a:pPr>
              <a:spcBef>
                <a:spcPts val="600"/>
              </a:spcBef>
              <a:spcAft>
                <a:spcPts val="0"/>
              </a:spcAft>
            </a:pPr>
            <a:r>
              <a:rPr lang="en-US" sz="2400" dirty="0">
                <a:latin typeface="Arial Narrow" panose="020B0606020202030204" pitchFamily="34" charset="0"/>
                <a:cs typeface="Arial" panose="020B0604020202020204" pitchFamily="34" charset="0"/>
              </a:rPr>
              <a:t>Streamline entry and approval activities to enable better internal controls</a:t>
            </a:r>
          </a:p>
          <a:p>
            <a:pPr>
              <a:spcBef>
                <a:spcPts val="600"/>
              </a:spcBef>
              <a:spcAft>
                <a:spcPts val="0"/>
              </a:spcAft>
            </a:pPr>
            <a:r>
              <a:rPr lang="en-US" sz="2400" dirty="0">
                <a:latin typeface="Arial Narrow" panose="020B0606020202030204" pitchFamily="34" charset="0"/>
                <a:cs typeface="Arial" panose="020B0604020202020204" pitchFamily="34" charset="0"/>
              </a:rPr>
              <a:t>Standardize purchasing activity</a:t>
            </a:r>
          </a:p>
          <a:p>
            <a:pPr>
              <a:spcBef>
                <a:spcPts val="600"/>
              </a:spcBef>
              <a:spcAft>
                <a:spcPts val="0"/>
              </a:spcAft>
            </a:pPr>
            <a:r>
              <a:rPr lang="en-US" sz="2400" dirty="0">
                <a:latin typeface="Arial Narrow" panose="020B0606020202030204" pitchFamily="34" charset="0"/>
                <a:cs typeface="Arial" panose="020B0604020202020204" pitchFamily="34" charset="0"/>
              </a:rPr>
              <a:t>Improve cycle and approval times</a:t>
            </a:r>
          </a:p>
          <a:p>
            <a:pPr>
              <a:spcBef>
                <a:spcPts val="600"/>
              </a:spcBef>
              <a:spcAft>
                <a:spcPts val="0"/>
              </a:spcAft>
            </a:pPr>
            <a:r>
              <a:rPr lang="en-US" sz="2400" dirty="0">
                <a:latin typeface="Arial Narrow" panose="020B0606020202030204" pitchFamily="34" charset="0"/>
                <a:cs typeface="Arial" panose="020B0604020202020204" pitchFamily="34" charset="0"/>
              </a:rPr>
              <a:t>Enable data driven price negotiations and strategic sourcing</a:t>
            </a:r>
          </a:p>
        </p:txBody>
      </p:sp>
      <p:sp>
        <p:nvSpPr>
          <p:cNvPr id="7" name="Title 1">
            <a:extLst>
              <a:ext uri="{FF2B5EF4-FFF2-40B4-BE49-F238E27FC236}">
                <a16:creationId xmlns:a16="http://schemas.microsoft.com/office/drawing/2014/main" id="{C281A16F-83CA-4969-8869-DBC85572D055}"/>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Procure to Pay Objectives</a:t>
            </a:r>
          </a:p>
        </p:txBody>
      </p:sp>
      <p:cxnSp>
        <p:nvCxnSpPr>
          <p:cNvPr id="9" name="Straight Connector 8">
            <a:extLst>
              <a:ext uri="{FF2B5EF4-FFF2-40B4-BE49-F238E27FC236}">
                <a16:creationId xmlns:a16="http://schemas.microsoft.com/office/drawing/2014/main" id="{B7721B49-C320-4D13-9DD7-387DF8878553}"/>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904960" y="416404"/>
            <a:ext cx="2619375" cy="1743075"/>
          </a:xfrm>
          <a:prstGeom prst="rect">
            <a:avLst/>
          </a:prstGeom>
        </p:spPr>
      </p:pic>
      <p:sp>
        <p:nvSpPr>
          <p:cNvPr id="10" name="TextBox 9"/>
          <p:cNvSpPr txBox="1"/>
          <p:nvPr/>
        </p:nvSpPr>
        <p:spPr>
          <a:xfrm>
            <a:off x="8771626" y="6400800"/>
            <a:ext cx="269626" cy="276999"/>
          </a:xfrm>
          <a:prstGeom prst="rect">
            <a:avLst/>
          </a:prstGeom>
          <a:noFill/>
        </p:spPr>
        <p:txBody>
          <a:bodyPr wrap="none" rtlCol="0">
            <a:spAutoFit/>
          </a:bodyPr>
          <a:lstStyle/>
          <a:p>
            <a:r>
              <a:rPr lang="en-US" sz="1200" dirty="0">
                <a:solidFill>
                  <a:schemeClr val="bg1"/>
                </a:solidFill>
              </a:rPr>
              <a:t>4</a:t>
            </a:r>
          </a:p>
        </p:txBody>
      </p:sp>
    </p:spTree>
    <p:extLst>
      <p:ext uri="{BB962C8B-B14F-4D97-AF65-F5344CB8AC3E}">
        <p14:creationId xmlns:p14="http://schemas.microsoft.com/office/powerpoint/2010/main" val="322860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81951175"/>
              </p:ext>
            </p:extLst>
          </p:nvPr>
        </p:nvGraphicFramePr>
        <p:xfrm>
          <a:off x="546339" y="-558801"/>
          <a:ext cx="8216661" cy="459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62904" y="2743200"/>
            <a:ext cx="7958556" cy="3418942"/>
          </a:xfrm>
        </p:spPr>
        <p:txBody>
          <a:bodyPr>
            <a:noAutofit/>
          </a:bodyPr>
          <a:lstStyle/>
          <a:p>
            <a:r>
              <a:rPr lang="en-US" sz="2100" dirty="0">
                <a:latin typeface="Arial Narrow" panose="020B0606020202030204" pitchFamily="34" charset="0"/>
                <a:cs typeface="Arial" panose="020B0604020202020204" pitchFamily="34" charset="0"/>
              </a:rPr>
              <a:t>June 11, 2018: Early Users - Workday for non-catalogue goods and services</a:t>
            </a:r>
          </a:p>
          <a:p>
            <a:pPr>
              <a:spcBef>
                <a:spcPts val="400"/>
              </a:spcBef>
            </a:pPr>
            <a:r>
              <a:rPr lang="en-US" sz="2100" dirty="0">
                <a:latin typeface="Arial Narrow" panose="020B0606020202030204" pitchFamily="34" charset="0"/>
                <a:cs typeface="Arial" panose="020B0604020202020204" pitchFamily="34" charset="0"/>
              </a:rPr>
              <a:t>November 19, 2018: Adds Marketplace (Jaggaer) for creating shopping carts for catalogue items and purchase order distribution (Amazon look and feel)</a:t>
            </a:r>
          </a:p>
          <a:p>
            <a:r>
              <a:rPr lang="en-US" sz="2100" dirty="0">
                <a:latin typeface="Arial Narrow" panose="020B0606020202030204" pitchFamily="34" charset="0"/>
                <a:cs typeface="Arial" panose="020B0604020202020204" pitchFamily="34" charset="0"/>
              </a:rPr>
              <a:t>February 18, 2019: Pilot 1 – Add additional departments/users, refine P2P design</a:t>
            </a:r>
          </a:p>
          <a:p>
            <a:r>
              <a:rPr lang="en-US" sz="2100" dirty="0">
                <a:latin typeface="Arial Narrow" panose="020B0606020202030204" pitchFamily="34" charset="0"/>
                <a:cs typeface="Arial" panose="020B0604020202020204" pitchFamily="34" charset="0"/>
              </a:rPr>
              <a:t>April 15,  2019: Pilot 2 – Add additional departments/users, refine P2P design</a:t>
            </a:r>
          </a:p>
          <a:p>
            <a:r>
              <a:rPr lang="en-US" sz="2100" dirty="0">
                <a:latin typeface="Arial Narrow" panose="020B0606020202030204" pitchFamily="34" charset="0"/>
                <a:cs typeface="Arial" panose="020B0604020202020204" pitchFamily="34" charset="0"/>
              </a:rPr>
              <a:t>July/August 2019: Start phased roll out to remaining departments and users</a:t>
            </a:r>
          </a:p>
        </p:txBody>
      </p:sp>
      <p:sp>
        <p:nvSpPr>
          <p:cNvPr id="9" name="TextBox 8"/>
          <p:cNvSpPr txBox="1"/>
          <p:nvPr/>
        </p:nvSpPr>
        <p:spPr>
          <a:xfrm>
            <a:off x="466512" y="2174846"/>
            <a:ext cx="7810471" cy="338554"/>
          </a:xfrm>
          <a:prstGeom prst="rect">
            <a:avLst/>
          </a:prstGeom>
          <a:noFill/>
        </p:spPr>
        <p:txBody>
          <a:bodyPr wrap="none" rtlCol="0">
            <a:spAutoFit/>
          </a:bodyPr>
          <a:lstStyle/>
          <a:p>
            <a:pPr>
              <a:tabLst>
                <a:tab pos="2233613" algn="l"/>
                <a:tab pos="4119563" algn="l"/>
                <a:tab pos="5891213" algn="l"/>
              </a:tabLst>
            </a:pPr>
            <a:r>
              <a:rPr lang="en-US" sz="1600" dirty="0"/>
              <a:t>Nov 2017 - May 2018	June - Dec 2018	Feb - June 2019	July – March 2020</a:t>
            </a:r>
          </a:p>
        </p:txBody>
      </p:sp>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Project Phases</a:t>
            </a: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63000" y="6400800"/>
            <a:ext cx="269626" cy="276999"/>
          </a:xfrm>
          <a:prstGeom prst="rect">
            <a:avLst/>
          </a:prstGeom>
          <a:noFill/>
        </p:spPr>
        <p:txBody>
          <a:bodyPr wrap="none" rtlCol="0">
            <a:spAutoFit/>
          </a:bodyPr>
          <a:lstStyle/>
          <a:p>
            <a:r>
              <a:rPr lang="en-US" sz="1200" dirty="0">
                <a:solidFill>
                  <a:schemeClr val="bg1"/>
                </a:solidFill>
              </a:rPr>
              <a:t>5</a:t>
            </a:r>
          </a:p>
        </p:txBody>
      </p:sp>
    </p:spTree>
    <p:extLst>
      <p:ext uri="{BB962C8B-B14F-4D97-AF65-F5344CB8AC3E}">
        <p14:creationId xmlns:p14="http://schemas.microsoft.com/office/powerpoint/2010/main" val="54718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6658" y="228600"/>
            <a:ext cx="8229600" cy="639762"/>
          </a:xfrm>
        </p:spPr>
        <p:txBody>
          <a:bodyPr/>
          <a:lstStyle/>
          <a:p>
            <a:pPr algn="l"/>
            <a:r>
              <a:rPr lang="en-US" dirty="0">
                <a:latin typeface="Arial Narrow" panose="020B0606020202030204" pitchFamily="34" charset="0"/>
              </a:rPr>
              <a:t>Metrics to Date – Reqs. / SIRs </a:t>
            </a:r>
            <a:endParaRPr lang="en-US" dirty="0">
              <a:solidFill>
                <a:srgbClr val="FF0000"/>
              </a:solidFill>
              <a:latin typeface="Arial Narrow" panose="020B0606020202030204" pitchFamily="34" charset="0"/>
            </a:endParaRPr>
          </a:p>
        </p:txBody>
      </p:sp>
      <p:sp>
        <p:nvSpPr>
          <p:cNvPr id="10" name="TextBox 9"/>
          <p:cNvSpPr txBox="1"/>
          <p:nvPr/>
        </p:nvSpPr>
        <p:spPr>
          <a:xfrm>
            <a:off x="240128" y="5100806"/>
            <a:ext cx="8682583" cy="1015663"/>
          </a:xfrm>
          <a:prstGeom prst="rect">
            <a:avLst/>
          </a:prstGeom>
          <a:solidFill>
            <a:srgbClr val="FFFFCC"/>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t>Continue to increase number of requisitions (5,133) and SIRs (4,287)</a:t>
            </a:r>
          </a:p>
          <a:p>
            <a:pPr marL="285750" indent="-285750">
              <a:buFont typeface="Arial" panose="020B0604020202020204" pitchFamily="34" charset="0"/>
              <a:buChar char="•"/>
            </a:pPr>
            <a:r>
              <a:rPr lang="en-US" sz="2000" dirty="0"/>
              <a:t>Cumulative Requisition Turn Around Time at 4.59 days</a:t>
            </a:r>
          </a:p>
          <a:p>
            <a:pPr marL="285750" indent="-285750">
              <a:buFont typeface="Arial" panose="020B0604020202020204" pitchFamily="34" charset="0"/>
              <a:buChar char="•"/>
            </a:pPr>
            <a:r>
              <a:rPr lang="en-US" sz="2000" dirty="0"/>
              <a:t>Cumulative SIR Turn Around Time at 2.11 days</a:t>
            </a:r>
          </a:p>
        </p:txBody>
      </p:sp>
      <p:sp>
        <p:nvSpPr>
          <p:cNvPr id="7" name="TextBox 6"/>
          <p:cNvSpPr txBox="1"/>
          <p:nvPr/>
        </p:nvSpPr>
        <p:spPr>
          <a:xfrm>
            <a:off x="8809538" y="6426739"/>
            <a:ext cx="269626" cy="276999"/>
          </a:xfrm>
          <a:prstGeom prst="rect">
            <a:avLst/>
          </a:prstGeom>
          <a:noFill/>
        </p:spPr>
        <p:txBody>
          <a:bodyPr wrap="none" rtlCol="0">
            <a:spAutoFit/>
          </a:bodyPr>
          <a:lstStyle/>
          <a:p>
            <a:pPr algn="r"/>
            <a:r>
              <a:rPr lang="en-US" sz="1200" dirty="0">
                <a:solidFill>
                  <a:schemeClr val="bg1"/>
                </a:solidFill>
              </a:rPr>
              <a:t>6</a:t>
            </a:r>
          </a:p>
        </p:txBody>
      </p:sp>
      <p:pic>
        <p:nvPicPr>
          <p:cNvPr id="4" name="Picture 3"/>
          <p:cNvPicPr>
            <a:picLocks noChangeAspect="1"/>
          </p:cNvPicPr>
          <p:nvPr/>
        </p:nvPicPr>
        <p:blipFill>
          <a:blip r:embed="rId3"/>
          <a:stretch>
            <a:fillRect/>
          </a:stretch>
        </p:blipFill>
        <p:spPr>
          <a:xfrm>
            <a:off x="516530" y="924729"/>
            <a:ext cx="7817175" cy="4062200"/>
          </a:xfrm>
          <a:prstGeom prst="rect">
            <a:avLst/>
          </a:prstGeom>
        </p:spPr>
      </p:pic>
    </p:spTree>
    <p:extLst>
      <p:ext uri="{BB962C8B-B14F-4D97-AF65-F5344CB8AC3E}">
        <p14:creationId xmlns:p14="http://schemas.microsoft.com/office/powerpoint/2010/main" val="188399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753" y="4191000"/>
            <a:ext cx="2211794"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36F8E6A-F314-441F-A12C-0E1B18E20DD5}"/>
              </a:ext>
            </a:extLst>
          </p:cNvPr>
          <p:cNvSpPr txBox="1">
            <a:spLocks/>
          </p:cNvSpPr>
          <p:nvPr/>
        </p:nvSpPr>
        <p:spPr bwMode="auto">
          <a:xfrm>
            <a:off x="460375" y="343761"/>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UR Procurement Update</a:t>
            </a:r>
            <a:endParaRPr lang="en-US" sz="3600" kern="0" dirty="0">
              <a:solidFill>
                <a:srgbClr val="FF0000"/>
              </a:solidFill>
              <a:latin typeface="Arial Narrow" panose="020B0606020202030204" pitchFamily="34" charset="0"/>
            </a:endParaRPr>
          </a:p>
        </p:txBody>
      </p:sp>
      <p:cxnSp>
        <p:nvCxnSpPr>
          <p:cNvPr id="7" name="Straight Connector 6">
            <a:extLst>
              <a:ext uri="{FF2B5EF4-FFF2-40B4-BE49-F238E27FC236}">
                <a16:creationId xmlns:a16="http://schemas.microsoft.com/office/drawing/2014/main" id="{7BA0F9F0-8D8D-4C85-8DDA-16215A77E3BB}"/>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2" name="AutoShape 2" descr="Image result for particip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571234" y="6400800"/>
            <a:ext cx="269626" cy="276999"/>
          </a:xfrm>
          <a:prstGeom prst="rect">
            <a:avLst/>
          </a:prstGeom>
          <a:noFill/>
        </p:spPr>
        <p:txBody>
          <a:bodyPr wrap="none" rtlCol="0">
            <a:spAutoFit/>
          </a:bodyPr>
          <a:lstStyle/>
          <a:p>
            <a:pPr algn="r"/>
            <a:r>
              <a:rPr lang="en-US" sz="1200" dirty="0">
                <a:solidFill>
                  <a:schemeClr val="bg1"/>
                </a:solidFill>
              </a:rPr>
              <a:t>7</a:t>
            </a:r>
          </a:p>
        </p:txBody>
      </p:sp>
      <p:pic>
        <p:nvPicPr>
          <p:cNvPr id="5" name="Picture 4"/>
          <p:cNvPicPr>
            <a:picLocks noChangeAspect="1"/>
          </p:cNvPicPr>
          <p:nvPr/>
        </p:nvPicPr>
        <p:blipFill>
          <a:blip r:embed="rId4"/>
          <a:stretch>
            <a:fillRect/>
          </a:stretch>
        </p:blipFill>
        <p:spPr>
          <a:xfrm>
            <a:off x="563592" y="1295400"/>
            <a:ext cx="6700346" cy="3429000"/>
          </a:xfrm>
          <a:prstGeom prst="rect">
            <a:avLst/>
          </a:prstGeom>
        </p:spPr>
      </p:pic>
    </p:spTree>
    <p:extLst>
      <p:ext uri="{BB962C8B-B14F-4D97-AF65-F5344CB8AC3E}">
        <p14:creationId xmlns:p14="http://schemas.microsoft.com/office/powerpoint/2010/main" val="17070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sz="3600" dirty="0">
                <a:latin typeface="Arial Narrow" panose="020B0606020202030204" pitchFamily="34" charset="0"/>
                <a:cs typeface="Arial" panose="020B0604020202020204" pitchFamily="34" charset="0"/>
              </a:rPr>
              <a:t>Rollout 2  - 9/23/19</a:t>
            </a: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75362" y="6400800"/>
            <a:ext cx="1066800" cy="307777"/>
          </a:xfrm>
          <a:prstGeom prst="rect">
            <a:avLst/>
          </a:prstGeom>
          <a:noFill/>
        </p:spPr>
        <p:txBody>
          <a:bodyPr wrap="square" rtlCol="0">
            <a:spAutoFit/>
          </a:bodyPr>
          <a:lstStyle/>
          <a:p>
            <a:pPr algn="r"/>
            <a:r>
              <a:rPr lang="en-US" sz="1400" dirty="0">
                <a:solidFill>
                  <a:schemeClr val="bg1"/>
                </a:solidFill>
              </a:rPr>
              <a:t>8</a:t>
            </a:r>
          </a:p>
        </p:txBody>
      </p:sp>
      <p:sp>
        <p:nvSpPr>
          <p:cNvPr id="3" name="TextBox 2"/>
          <p:cNvSpPr txBox="1"/>
          <p:nvPr/>
        </p:nvSpPr>
        <p:spPr>
          <a:xfrm>
            <a:off x="434218" y="1311959"/>
            <a:ext cx="5029201" cy="4201150"/>
          </a:xfrm>
          <a:prstGeom prst="rect">
            <a:avLst/>
          </a:prstGeom>
          <a:noFill/>
        </p:spPr>
        <p:txBody>
          <a:bodyPr wrap="square" rtlCol="0">
            <a:spAutoFit/>
          </a:bodyPr>
          <a:lstStyle/>
          <a:p>
            <a:pPr fontAlgn="b"/>
            <a:r>
              <a:rPr lang="en-US" sz="1200" dirty="0"/>
              <a:t>Cost Center</a:t>
            </a:r>
          </a:p>
          <a:p>
            <a:pPr fontAlgn="t"/>
            <a:r>
              <a:rPr lang="en-US" sz="1200" dirty="0"/>
              <a:t>31536 SMH DSRIP</a:t>
            </a:r>
          </a:p>
          <a:p>
            <a:pPr fontAlgn="t"/>
            <a:r>
              <a:rPr lang="en-US" sz="1200" dirty="0"/>
              <a:t>11419 Anesthesiology</a:t>
            </a:r>
          </a:p>
          <a:p>
            <a:pPr fontAlgn="t"/>
            <a:r>
              <a:rPr lang="en-US" sz="1200" dirty="0"/>
              <a:t>11423 </a:t>
            </a:r>
            <a:r>
              <a:rPr lang="en-US" sz="1200" dirty="0" err="1"/>
              <a:t>Orthopaedic</a:t>
            </a:r>
            <a:r>
              <a:rPr lang="en-US" sz="1200" dirty="0"/>
              <a:t> Surgery</a:t>
            </a:r>
          </a:p>
          <a:p>
            <a:pPr fontAlgn="t"/>
            <a:r>
              <a:rPr lang="en-US" sz="1200" dirty="0" smtClean="0"/>
              <a:t>14407 </a:t>
            </a:r>
            <a:r>
              <a:rPr lang="en-US" sz="1200" dirty="0"/>
              <a:t>Fitness and Wellness Center</a:t>
            </a:r>
          </a:p>
          <a:p>
            <a:pPr fontAlgn="t"/>
            <a:r>
              <a:rPr lang="en-US" sz="1200" dirty="0"/>
              <a:t>16020 Public Relations and Communications</a:t>
            </a:r>
          </a:p>
          <a:p>
            <a:pPr fontAlgn="t"/>
            <a:r>
              <a:rPr lang="en-US" sz="1200" dirty="0"/>
              <a:t>17025 University Commission on Animal Research</a:t>
            </a:r>
          </a:p>
          <a:p>
            <a:pPr fontAlgn="t"/>
            <a:r>
              <a:rPr lang="en-US" sz="1200" dirty="0"/>
              <a:t>17406 Medical Center Post Office</a:t>
            </a:r>
          </a:p>
          <a:p>
            <a:pPr fontAlgn="t"/>
            <a:r>
              <a:rPr lang="en-US" sz="1200" dirty="0"/>
              <a:t>17447 Medical Center Marketing</a:t>
            </a:r>
          </a:p>
          <a:p>
            <a:pPr fontAlgn="t"/>
            <a:r>
              <a:rPr lang="en-US" sz="1200" smtClean="0"/>
              <a:t>17457 </a:t>
            </a:r>
            <a:r>
              <a:rPr lang="en-US" sz="1200" dirty="0"/>
              <a:t>Inclusion &amp; Culture Diversity</a:t>
            </a:r>
          </a:p>
          <a:p>
            <a:pPr fontAlgn="t"/>
            <a:r>
              <a:rPr lang="en-US" sz="1200" dirty="0"/>
              <a:t>17468 MC Employee Health</a:t>
            </a:r>
          </a:p>
          <a:p>
            <a:pPr fontAlgn="t"/>
            <a:r>
              <a:rPr lang="en-US" sz="1200" dirty="0"/>
              <a:t>17471 Senior Associate Dean for Clinical Research</a:t>
            </a:r>
          </a:p>
          <a:p>
            <a:pPr fontAlgn="t"/>
            <a:r>
              <a:rPr lang="en-US" sz="1200" dirty="0"/>
              <a:t>17926 Strategic Planning</a:t>
            </a:r>
          </a:p>
          <a:p>
            <a:pPr fontAlgn="t"/>
            <a:r>
              <a:rPr lang="en-US" sz="1200" dirty="0"/>
              <a:t>17929 URMC Special Patient Services</a:t>
            </a:r>
          </a:p>
          <a:p>
            <a:pPr fontAlgn="t"/>
            <a:r>
              <a:rPr lang="en-US" sz="1200" dirty="0"/>
              <a:t>31503 SMH Patient Accounting</a:t>
            </a:r>
          </a:p>
          <a:p>
            <a:pPr fontAlgn="t"/>
            <a:r>
              <a:rPr lang="en-US" sz="1200" dirty="0"/>
              <a:t>36540 SMH Operating Director</a:t>
            </a:r>
          </a:p>
          <a:p>
            <a:pPr fontAlgn="t"/>
            <a:r>
              <a:rPr lang="en-US" sz="1200" dirty="0"/>
              <a:t>37501 SMH Ambulatory </a:t>
            </a:r>
            <a:r>
              <a:rPr lang="en-US" sz="1200" dirty="0" err="1"/>
              <a:t>Svcs</a:t>
            </a:r>
            <a:endParaRPr lang="en-US" sz="1200" dirty="0"/>
          </a:p>
          <a:p>
            <a:pPr fontAlgn="t"/>
            <a:r>
              <a:rPr lang="en-US" sz="1200" dirty="0"/>
              <a:t>11413 Public Health Science</a:t>
            </a:r>
          </a:p>
          <a:p>
            <a:pPr fontAlgn="t"/>
            <a:r>
              <a:rPr lang="en-US" sz="1200" dirty="0"/>
              <a:t>11406 Neurology</a:t>
            </a:r>
          </a:p>
          <a:p>
            <a:pPr fontAlgn="t"/>
            <a:r>
              <a:rPr lang="en-US" sz="1200" dirty="0"/>
              <a:t>12105 Center for </a:t>
            </a:r>
            <a:r>
              <a:rPr lang="en-US" sz="1200" dirty="0" err="1"/>
              <a:t>Neurotherapeutics</a:t>
            </a:r>
            <a:r>
              <a:rPr lang="en-US" sz="1200" dirty="0"/>
              <a:t> Discovery</a:t>
            </a:r>
          </a:p>
          <a:p>
            <a:pPr marL="914400" lvl="1" indent="-457200">
              <a:lnSpc>
                <a:spcPct val="150000"/>
              </a:lnSpc>
              <a:buFont typeface="Arial" panose="020B0604020202020204" pitchFamily="34" charset="0"/>
              <a:buChar char="•"/>
            </a:pPr>
            <a:endParaRPr lang="en-US" b="1" dirty="0"/>
          </a:p>
        </p:txBody>
      </p:sp>
      <p:sp>
        <p:nvSpPr>
          <p:cNvPr id="7" name="Rectangle 6"/>
          <p:cNvSpPr/>
          <p:nvPr/>
        </p:nvSpPr>
        <p:spPr>
          <a:xfrm>
            <a:off x="5772796" y="2810786"/>
            <a:ext cx="2659981" cy="2185214"/>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920 FAO’s</a:t>
            </a:r>
          </a:p>
          <a:p>
            <a:pPr marL="285750" indent="-285750">
              <a:buFont typeface="Arial" panose="020B0604020202020204" pitchFamily="34" charset="0"/>
              <a:buChar char="•"/>
            </a:pPr>
            <a:r>
              <a:rPr lang="en-US" sz="1600" dirty="0"/>
              <a:t>179 Initiators</a:t>
            </a:r>
          </a:p>
          <a:p>
            <a:pPr marL="285750" indent="-285750">
              <a:buFont typeface="Arial" panose="020B0604020202020204" pitchFamily="34" charset="0"/>
              <a:buChar char="•"/>
            </a:pPr>
            <a:r>
              <a:rPr lang="en-US" sz="1600" dirty="0"/>
              <a:t>139 Approvers</a:t>
            </a:r>
          </a:p>
          <a:p>
            <a:pPr marL="285750" indent="-285750">
              <a:buFont typeface="Arial" panose="020B0604020202020204" pitchFamily="34" charset="0"/>
              <a:buChar char="•"/>
            </a:pPr>
            <a:r>
              <a:rPr lang="en-US" sz="1600" dirty="0"/>
              <a:t>  23 Super Users</a:t>
            </a:r>
          </a:p>
          <a:p>
            <a:pPr marL="285750" indent="-285750">
              <a:buFont typeface="Arial" panose="020B0604020202020204" pitchFamily="34" charset="0"/>
              <a:buChar char="•"/>
            </a:pPr>
            <a:endParaRPr lang="en-US" dirty="0"/>
          </a:p>
          <a:p>
            <a:endParaRPr lang="en-US" dirty="0"/>
          </a:p>
          <a:p>
            <a:endParaRPr lang="en-US" dirty="0"/>
          </a:p>
        </p:txBody>
      </p:sp>
      <p:pic>
        <p:nvPicPr>
          <p:cNvPr id="8" name="Picture 7"/>
          <p:cNvPicPr>
            <a:picLocks noChangeAspect="1"/>
          </p:cNvPicPr>
          <p:nvPr/>
        </p:nvPicPr>
        <p:blipFill>
          <a:blip r:embed="rId3"/>
          <a:stretch>
            <a:fillRect/>
          </a:stretch>
        </p:blipFill>
        <p:spPr>
          <a:xfrm>
            <a:off x="5845844" y="28640"/>
            <a:ext cx="2536156" cy="2566638"/>
          </a:xfrm>
          <a:prstGeom prst="rect">
            <a:avLst/>
          </a:prstGeom>
        </p:spPr>
      </p:pic>
    </p:spTree>
    <p:extLst>
      <p:ext uri="{BB962C8B-B14F-4D97-AF65-F5344CB8AC3E}">
        <p14:creationId xmlns:p14="http://schemas.microsoft.com/office/powerpoint/2010/main" val="554383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2539" y="152400"/>
            <a:ext cx="7645161" cy="613305"/>
          </a:xfrm>
        </p:spPr>
        <p:txBody>
          <a:bodyPr>
            <a:noAutofit/>
          </a:bodyPr>
          <a:lstStyle/>
          <a:p>
            <a:pPr algn="l"/>
            <a:r>
              <a:rPr lang="en-US" sz="3600" dirty="0">
                <a:latin typeface="Arial Narrow" panose="020B0606020202030204" pitchFamily="34" charset="0"/>
                <a:cs typeface="Arial" panose="020B0604020202020204" pitchFamily="34" charset="0"/>
              </a:rPr>
              <a:t>P2P Roll Out – High Level Schedule</a:t>
            </a:r>
          </a:p>
        </p:txBody>
      </p:sp>
      <p:sp>
        <p:nvSpPr>
          <p:cNvPr id="5" name="TextBox 4"/>
          <p:cNvSpPr txBox="1"/>
          <p:nvPr/>
        </p:nvSpPr>
        <p:spPr>
          <a:xfrm>
            <a:off x="622539" y="1405156"/>
            <a:ext cx="8458200" cy="3785652"/>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2 </a:t>
            </a:r>
            <a:r>
              <a:rPr lang="en-US" sz="2000" dirty="0">
                <a:latin typeface="Arial Narrow" panose="020B0606020202030204" pitchFamily="34" charset="0"/>
                <a:cs typeface="Arial" pitchFamily="34" charset="0"/>
              </a:rPr>
              <a:t>– September 23, 2019</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SMD</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Arial Narrow" panose="020B0606020202030204" pitchFamily="34"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3 </a:t>
            </a:r>
            <a:r>
              <a:rPr lang="en-US" sz="2000" dirty="0">
                <a:latin typeface="Arial Narrow" panose="020B0606020202030204" pitchFamily="34" charset="0"/>
                <a:cs typeface="Arial" pitchFamily="34" charset="0"/>
              </a:rPr>
              <a:t>– November 18, 2019</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Some SMD, SMH/MFG</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Arial Narrow" panose="020B0606020202030204" pitchFamily="34"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4 </a:t>
            </a:r>
            <a:r>
              <a:rPr lang="en-US" sz="2000" dirty="0">
                <a:latin typeface="Arial Narrow" panose="020B0606020202030204" pitchFamily="34" charset="0"/>
                <a:cs typeface="Arial" pitchFamily="34" charset="0"/>
              </a:rPr>
              <a:t>– January 20, 2020</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SMH/MFG/HSD</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Arial Narrow" panose="020B0606020202030204" pitchFamily="34"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5 </a:t>
            </a:r>
            <a:r>
              <a:rPr lang="en-US" sz="2000" dirty="0">
                <a:latin typeface="Arial Narrow" panose="020B0606020202030204" pitchFamily="34" charset="0"/>
                <a:cs typeface="Arial" pitchFamily="34" charset="0"/>
              </a:rPr>
              <a:t>– March 16, 2020</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SMH/MFG/HSD</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Any remaining</a:t>
            </a:r>
          </a:p>
        </p:txBody>
      </p:sp>
      <p:cxnSp>
        <p:nvCxnSpPr>
          <p:cNvPr id="7" name="Straight Connector 6"/>
          <p:cNvCxnSpPr/>
          <p:nvPr/>
        </p:nvCxnSpPr>
        <p:spPr>
          <a:xfrm flipV="1">
            <a:off x="682946" y="76330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97073" y="6380371"/>
            <a:ext cx="269626" cy="276999"/>
          </a:xfrm>
          <a:prstGeom prst="rect">
            <a:avLst/>
          </a:prstGeom>
          <a:noFill/>
        </p:spPr>
        <p:txBody>
          <a:bodyPr wrap="none" rtlCol="0">
            <a:spAutoFit/>
          </a:bodyPr>
          <a:lstStyle/>
          <a:p>
            <a:pPr algn="r"/>
            <a:r>
              <a:rPr lang="en-US" sz="1200" dirty="0">
                <a:solidFill>
                  <a:schemeClr val="bg1"/>
                </a:solidFill>
              </a:rPr>
              <a:t>9</a:t>
            </a:r>
          </a:p>
        </p:txBody>
      </p:sp>
      <p:pic>
        <p:nvPicPr>
          <p:cNvPr id="3" name="Picture 2"/>
          <p:cNvPicPr>
            <a:picLocks noChangeAspect="1"/>
          </p:cNvPicPr>
          <p:nvPr/>
        </p:nvPicPr>
        <p:blipFill>
          <a:blip r:embed="rId2"/>
          <a:stretch>
            <a:fillRect/>
          </a:stretch>
        </p:blipFill>
        <p:spPr>
          <a:xfrm>
            <a:off x="5486400" y="2865612"/>
            <a:ext cx="2276475" cy="2009775"/>
          </a:xfrm>
          <a:prstGeom prst="rect">
            <a:avLst/>
          </a:prstGeom>
        </p:spPr>
      </p:pic>
      <p:sp>
        <p:nvSpPr>
          <p:cNvPr id="2" name="Rectangle 1"/>
          <p:cNvSpPr/>
          <p:nvPr/>
        </p:nvSpPr>
        <p:spPr>
          <a:xfrm>
            <a:off x="4327236" y="1608390"/>
            <a:ext cx="4238467" cy="923330"/>
          </a:xfrm>
          <a:prstGeom prst="rect">
            <a:avLst/>
          </a:prstGeom>
        </p:spPr>
        <p:txBody>
          <a:bodyPr wrap="square">
            <a:spAutoFit/>
          </a:bodyPr>
          <a:lstStyle/>
          <a:p>
            <a:pPr algn="ctr"/>
            <a:r>
              <a:rPr lang="en-US" b="1" dirty="0">
                <a:ln w="22225">
                  <a:solidFill>
                    <a:schemeClr val="accent2"/>
                  </a:solidFill>
                  <a:prstDash val="solid"/>
                </a:ln>
                <a:solidFill>
                  <a:schemeClr val="accent2">
                    <a:lumMod val="40000"/>
                    <a:lumOff val="60000"/>
                  </a:schemeClr>
                </a:solidFill>
              </a:rPr>
              <a:t>Medical Center roll outs </a:t>
            </a:r>
          </a:p>
          <a:p>
            <a:pPr algn="ctr"/>
            <a:r>
              <a:rPr lang="en-US" b="1" dirty="0">
                <a:ln w="22225">
                  <a:solidFill>
                    <a:schemeClr val="accent2"/>
                  </a:solidFill>
                  <a:prstDash val="solid"/>
                </a:ln>
                <a:solidFill>
                  <a:schemeClr val="accent2">
                    <a:lumMod val="40000"/>
                    <a:lumOff val="60000"/>
                  </a:schemeClr>
                </a:solidFill>
              </a:rPr>
              <a:t>to be based on readiness of </a:t>
            </a:r>
          </a:p>
          <a:p>
            <a:pPr algn="ctr"/>
            <a:r>
              <a:rPr lang="en-US" b="1" dirty="0">
                <a:ln w="22225">
                  <a:solidFill>
                    <a:schemeClr val="accent2"/>
                  </a:solidFill>
                  <a:prstDash val="solid"/>
                </a:ln>
                <a:solidFill>
                  <a:schemeClr val="accent2">
                    <a:lumMod val="40000"/>
                    <a:lumOff val="60000"/>
                  </a:schemeClr>
                </a:solidFill>
              </a:rPr>
              <a:t>each department</a:t>
            </a:r>
          </a:p>
        </p:txBody>
      </p:sp>
    </p:spTree>
    <p:extLst>
      <p:ext uri="{BB962C8B-B14F-4D97-AF65-F5344CB8AC3E}">
        <p14:creationId xmlns:p14="http://schemas.microsoft.com/office/powerpoint/2010/main" val="3258015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Status xmlns="445c0127-97e6-4ecf-8763-62a3d9444353">In Build</Status>
  </documentManagement>
</p:properties>
</file>

<file path=customXml/itemProps1.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90AE3C2-51D7-4772-85EF-99B26ACECB13}">
  <ds:schemaRefs>
    <ds:schemaRef ds:uri="urn:sharePointPublishingRcaProperties"/>
  </ds:schemaRefs>
</ds:datastoreItem>
</file>

<file path=customXml/itemProps3.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4.xml><?xml version="1.0" encoding="utf-8"?>
<ds:datastoreItem xmlns:ds="http://schemas.openxmlformats.org/officeDocument/2006/customXml" ds:itemID="{57650506-E0D1-4842-AE4E-075A8982DE0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445c0127-97e6-4ecf-8763-62a3d944435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55961</TotalTime>
  <Words>2005</Words>
  <Application>Microsoft Office PowerPoint</Application>
  <PresentationFormat>On-screen Show (4:3)</PresentationFormat>
  <Paragraphs>411</Paragraphs>
  <Slides>35</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MS Pゴシック</vt:lpstr>
      <vt:lpstr>Times New Roman</vt:lpstr>
      <vt:lpstr>Wingdings</vt:lpstr>
      <vt:lpstr>1_Office Theme</vt:lpstr>
      <vt:lpstr>PowerPoint Presentation</vt:lpstr>
      <vt:lpstr>Are You On the Zoom?</vt:lpstr>
      <vt:lpstr>Topics</vt:lpstr>
      <vt:lpstr>PowerPoint Presentation</vt:lpstr>
      <vt:lpstr>PowerPoint Presentation</vt:lpstr>
      <vt:lpstr>Metrics to Date – Reqs. / SIRs </vt:lpstr>
      <vt:lpstr>PowerPoint Presentation</vt:lpstr>
      <vt:lpstr>Rollout 2  - 9/23/19</vt:lpstr>
      <vt:lpstr>P2P Roll Out – High Level Schedule</vt:lpstr>
      <vt:lpstr>P2P Roll Out Process and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P2P Timesaving Tips and Tricks</vt:lpstr>
      <vt:lpstr>PowerPoint Presentation</vt:lpstr>
      <vt:lpstr>PowerPoint Presentation</vt:lpstr>
      <vt:lpstr>P2P Timesaving Tips and Tricks</vt:lpstr>
      <vt:lpstr>PowerPoint Presentation</vt:lpstr>
      <vt:lpstr>P2P Training </vt:lpstr>
      <vt:lpstr>P2P Training Options </vt:lpstr>
      <vt:lpstr>MyPath P2P Training Curriculum - Required</vt:lpstr>
      <vt:lpstr>P2P Communications</vt:lpstr>
      <vt:lpstr>P2P Support</vt:lpstr>
      <vt:lpstr>PowerPoint Presentation</vt:lpstr>
      <vt:lpstr>Next Steps</vt:lpstr>
      <vt:lpstr>Appendix</vt:lpstr>
      <vt:lpstr>P2P Training Options </vt:lpstr>
      <vt:lpstr>P2P Training Option – Non-Employees</vt:lpstr>
      <vt:lpstr>Instructor Led Training (Optional)</vt:lpstr>
      <vt:lpstr>MyPath P2P Training - Optional</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2905</cp:revision>
  <cp:lastPrinted>2019-04-23T12:11:05Z</cp:lastPrinted>
  <dcterms:created xsi:type="dcterms:W3CDTF">2007-09-21T12:15:26Z</dcterms:created>
  <dcterms:modified xsi:type="dcterms:W3CDTF">2019-09-19T19:55:27Z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