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379" r:id="rId5"/>
  </p:sldMasterIdLst>
  <p:notesMasterIdLst>
    <p:notesMasterId r:id="rId19"/>
  </p:notesMasterIdLst>
  <p:handoutMasterIdLst>
    <p:handoutMasterId r:id="rId20"/>
  </p:handoutMasterIdLst>
  <p:sldIdLst>
    <p:sldId id="942" r:id="rId6"/>
    <p:sldId id="941" r:id="rId7"/>
    <p:sldId id="1036" r:id="rId8"/>
    <p:sldId id="1037" r:id="rId9"/>
    <p:sldId id="1046" r:id="rId10"/>
    <p:sldId id="1047" r:id="rId11"/>
    <p:sldId id="988" r:id="rId12"/>
    <p:sldId id="1040" r:id="rId13"/>
    <p:sldId id="1042" r:id="rId14"/>
    <p:sldId id="1044" r:id="rId15"/>
    <p:sldId id="1041" r:id="rId16"/>
    <p:sldId id="1045" r:id="rId17"/>
    <p:sldId id="1048" r:id="rId18"/>
  </p:sldIdLst>
  <p:sldSz cx="9144000" cy="6858000" type="screen4x3"/>
  <p:notesSz cx="6934200" cy="92202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7" userDrawn="1">
          <p15:clr>
            <a:srgbClr val="A4A3A4"/>
          </p15:clr>
        </p15:guide>
        <p15:guide id="2" pos="2189" userDrawn="1">
          <p15:clr>
            <a:srgbClr val="A4A3A4"/>
          </p15:clr>
        </p15:guide>
        <p15:guide id="3" orient="horz" pos="2923" userDrawn="1">
          <p15:clr>
            <a:srgbClr val="A4A3A4"/>
          </p15:clr>
        </p15:guide>
        <p15:guide id="4" pos="2185" userDrawn="1">
          <p15:clr>
            <a:srgbClr val="A4A3A4"/>
          </p15:clr>
        </p15:guide>
        <p15:guide id="5" orient="horz" pos="2908" userDrawn="1">
          <p15:clr>
            <a:srgbClr val="A4A3A4"/>
          </p15:clr>
        </p15:guide>
        <p15:guide id="6" orient="horz" pos="290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ts_local" initials="i" lastIdx="1" clrIdx="0"/>
  <p:cmAuthor id="1" name="Sophill Butler" initials="SB" lastIdx="18" clrIdx="1">
    <p:extLst>
      <p:ext uri="{19B8F6BF-5375-455C-9EA6-DF929625EA0E}">
        <p15:presenceInfo xmlns:p15="http://schemas.microsoft.com/office/powerpoint/2012/main" userId="S::sbutler@huronconsultinggroup.com::9e89bf94-b0cf-4d8a-b954-aa40e8f08202" providerId="AD"/>
      </p:ext>
    </p:extLst>
  </p:cmAuthor>
  <p:cmAuthor id="2" name="Flotteron, Debbie" initials="FD" lastIdx="1" clrIdx="2">
    <p:extLst>
      <p:ext uri="{19B8F6BF-5375-455C-9EA6-DF929625EA0E}">
        <p15:presenceInfo xmlns:p15="http://schemas.microsoft.com/office/powerpoint/2012/main" userId="S-1-5-21-329068152-583907252-725345543-3641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5D98"/>
    <a:srgbClr val="FFCC00"/>
    <a:srgbClr val="003E74"/>
    <a:srgbClr val="C7E68F"/>
    <a:srgbClr val="FFEB89"/>
    <a:srgbClr val="FFFFCC"/>
    <a:srgbClr val="E26A54"/>
    <a:srgbClr val="F2F2F2"/>
    <a:srgbClr val="2F5897"/>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38" autoAdjust="0"/>
    <p:restoredTop sz="96395" autoAdjust="0"/>
  </p:normalViewPr>
  <p:slideViewPr>
    <p:cSldViewPr>
      <p:cViewPr varScale="1">
        <p:scale>
          <a:sx n="65" d="100"/>
          <a:sy n="65" d="100"/>
        </p:scale>
        <p:origin x="904" y="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30" d="100"/>
        <a:sy n="130" d="100"/>
      </p:scale>
      <p:origin x="0" y="-5262"/>
    </p:cViewPr>
  </p:sorterViewPr>
  <p:notesViewPr>
    <p:cSldViewPr>
      <p:cViewPr varScale="1">
        <p:scale>
          <a:sx n="86" d="100"/>
          <a:sy n="86" d="100"/>
        </p:scale>
        <p:origin x="3822" y="96"/>
      </p:cViewPr>
      <p:guideLst>
        <p:guide orient="horz" pos="2927"/>
        <p:guide pos="2189"/>
        <p:guide orient="horz" pos="2923"/>
        <p:guide pos="2185"/>
        <p:guide orient="horz" pos="2908"/>
        <p:guide orient="horz" pos="29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2" y="3"/>
            <a:ext cx="3004610" cy="461010"/>
          </a:xfrm>
          <a:prstGeom prst="rect">
            <a:avLst/>
          </a:prstGeom>
        </p:spPr>
        <p:txBody>
          <a:bodyPr vert="horz" lIns="90939" tIns="45470" rIns="90939" bIns="45470" rtlCol="0"/>
          <a:lstStyle>
            <a:lvl1pPr algn="l">
              <a:defRPr sz="1200"/>
            </a:lvl1pPr>
          </a:lstStyle>
          <a:p>
            <a:endParaRPr lang="en-US" dirty="0"/>
          </a:p>
        </p:txBody>
      </p:sp>
      <p:sp>
        <p:nvSpPr>
          <p:cNvPr id="3" name="Date Placeholder 2"/>
          <p:cNvSpPr>
            <a:spLocks noGrp="1"/>
          </p:cNvSpPr>
          <p:nvPr>
            <p:ph type="dt" sz="quarter" idx="1"/>
          </p:nvPr>
        </p:nvSpPr>
        <p:spPr>
          <a:xfrm>
            <a:off x="3928026" y="3"/>
            <a:ext cx="3004610" cy="461010"/>
          </a:xfrm>
          <a:prstGeom prst="rect">
            <a:avLst/>
          </a:prstGeom>
        </p:spPr>
        <p:txBody>
          <a:bodyPr vert="horz" lIns="90939" tIns="45470" rIns="90939" bIns="45470" rtlCol="0"/>
          <a:lstStyle>
            <a:lvl1pPr algn="r">
              <a:defRPr sz="1200"/>
            </a:lvl1pPr>
          </a:lstStyle>
          <a:p>
            <a:fld id="{C5665B36-4B68-4038-B04C-4259637837E9}" type="datetimeFigureOut">
              <a:rPr lang="en-US" smtClean="0"/>
              <a:pPr/>
              <a:t>10/22/2019</a:t>
            </a:fld>
            <a:endParaRPr lang="en-US" dirty="0"/>
          </a:p>
        </p:txBody>
      </p:sp>
      <p:sp>
        <p:nvSpPr>
          <p:cNvPr id="4" name="Footer Placeholder 3"/>
          <p:cNvSpPr>
            <a:spLocks noGrp="1"/>
          </p:cNvSpPr>
          <p:nvPr>
            <p:ph type="ftr" sz="quarter" idx="2"/>
          </p:nvPr>
        </p:nvSpPr>
        <p:spPr>
          <a:xfrm>
            <a:off x="12" y="8757621"/>
            <a:ext cx="3004610" cy="461010"/>
          </a:xfrm>
          <a:prstGeom prst="rect">
            <a:avLst/>
          </a:prstGeom>
        </p:spPr>
        <p:txBody>
          <a:bodyPr vert="horz" lIns="90939" tIns="45470" rIns="90939" bIns="4547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8026" y="8757621"/>
            <a:ext cx="3004610" cy="461010"/>
          </a:xfrm>
          <a:prstGeom prst="rect">
            <a:avLst/>
          </a:prstGeom>
        </p:spPr>
        <p:txBody>
          <a:bodyPr vert="horz" lIns="90939" tIns="45470" rIns="90939" bIns="45470" rtlCol="0" anchor="b"/>
          <a:lstStyle>
            <a:lvl1pPr algn="r">
              <a:defRPr sz="1200"/>
            </a:lvl1pPr>
          </a:lstStyle>
          <a:p>
            <a:fld id="{D13542EC-0850-4146-A731-B7F0AE82D523}" type="slidenum">
              <a:rPr lang="en-US" smtClean="0"/>
              <a:pPr/>
              <a:t>‹#›</a:t>
            </a:fld>
            <a:endParaRPr lang="en-US" dirty="0"/>
          </a:p>
        </p:txBody>
      </p:sp>
    </p:spTree>
    <p:extLst>
      <p:ext uri="{BB962C8B-B14F-4D97-AF65-F5344CB8AC3E}">
        <p14:creationId xmlns:p14="http://schemas.microsoft.com/office/powerpoint/2010/main" val="34186159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2" y="3"/>
            <a:ext cx="3004610" cy="461010"/>
          </a:xfrm>
          <a:prstGeom prst="rect">
            <a:avLst/>
          </a:prstGeom>
        </p:spPr>
        <p:txBody>
          <a:bodyPr vert="horz" lIns="92449" tIns="46224" rIns="92449" bIns="46224" rtlCol="0"/>
          <a:lstStyle>
            <a:lvl1pPr algn="l">
              <a:defRPr sz="1200"/>
            </a:lvl1pPr>
          </a:lstStyle>
          <a:p>
            <a:pPr>
              <a:defRPr/>
            </a:pPr>
            <a:endParaRPr lang="en-US" dirty="0"/>
          </a:p>
        </p:txBody>
      </p:sp>
      <p:sp>
        <p:nvSpPr>
          <p:cNvPr id="3" name="Date Placeholder 2"/>
          <p:cNvSpPr>
            <a:spLocks noGrp="1"/>
          </p:cNvSpPr>
          <p:nvPr>
            <p:ph type="dt" idx="1"/>
          </p:nvPr>
        </p:nvSpPr>
        <p:spPr>
          <a:xfrm>
            <a:off x="3928026" y="3"/>
            <a:ext cx="3004610" cy="461010"/>
          </a:xfrm>
          <a:prstGeom prst="rect">
            <a:avLst/>
          </a:prstGeom>
        </p:spPr>
        <p:txBody>
          <a:bodyPr vert="horz" lIns="92449" tIns="46224" rIns="92449" bIns="46224" rtlCol="0"/>
          <a:lstStyle>
            <a:lvl1pPr algn="r">
              <a:defRPr sz="1200"/>
            </a:lvl1pPr>
          </a:lstStyle>
          <a:p>
            <a:pPr>
              <a:defRPr/>
            </a:pPr>
            <a:fld id="{B899B9D9-9514-4BB5-BD1B-84C8C666A399}" type="datetimeFigureOut">
              <a:rPr lang="en-US"/>
              <a:pPr>
                <a:defRPr/>
              </a:pPr>
              <a:t>10/22/2019</a:t>
            </a:fld>
            <a:endParaRPr lang="en-US" dirty="0"/>
          </a:p>
        </p:txBody>
      </p:sp>
      <p:sp>
        <p:nvSpPr>
          <p:cNvPr id="4" name="Slide Image Placeholder 3"/>
          <p:cNvSpPr>
            <a:spLocks noGrp="1" noRot="1" noChangeAspect="1"/>
          </p:cNvSpPr>
          <p:nvPr>
            <p:ph type="sldImg" idx="2"/>
          </p:nvPr>
        </p:nvSpPr>
        <p:spPr>
          <a:xfrm>
            <a:off x="1163638" y="693738"/>
            <a:ext cx="4608512" cy="3457575"/>
          </a:xfrm>
          <a:prstGeom prst="rect">
            <a:avLst/>
          </a:prstGeom>
          <a:noFill/>
          <a:ln w="12700">
            <a:solidFill>
              <a:prstClr val="black"/>
            </a:solidFill>
          </a:ln>
        </p:spPr>
        <p:txBody>
          <a:bodyPr vert="horz" lIns="92449" tIns="46224" rIns="92449" bIns="46224" rtlCol="0" anchor="ctr"/>
          <a:lstStyle/>
          <a:p>
            <a:pPr lvl="0"/>
            <a:endParaRPr lang="en-US" noProof="0" dirty="0"/>
          </a:p>
        </p:txBody>
      </p:sp>
      <p:sp>
        <p:nvSpPr>
          <p:cNvPr id="5" name="Notes Placeholder 4"/>
          <p:cNvSpPr>
            <a:spLocks noGrp="1"/>
          </p:cNvSpPr>
          <p:nvPr>
            <p:ph type="body" sz="quarter" idx="3"/>
          </p:nvPr>
        </p:nvSpPr>
        <p:spPr>
          <a:xfrm>
            <a:off x="693737" y="4379602"/>
            <a:ext cx="5546731" cy="4149090"/>
          </a:xfrm>
          <a:prstGeom prst="rect">
            <a:avLst/>
          </a:prstGeom>
        </p:spPr>
        <p:txBody>
          <a:bodyPr vert="horz" lIns="92449" tIns="46224" rIns="92449" bIns="46224"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2" y="8757621"/>
            <a:ext cx="3004610" cy="461010"/>
          </a:xfrm>
          <a:prstGeom prst="rect">
            <a:avLst/>
          </a:prstGeom>
        </p:spPr>
        <p:txBody>
          <a:bodyPr vert="horz" lIns="92449" tIns="46224" rIns="92449" bIns="46224" rtlCol="0" anchor="b"/>
          <a:lstStyle>
            <a:lvl1pPr algn="l">
              <a:defRPr sz="1200"/>
            </a:lvl1pPr>
          </a:lstStyle>
          <a:p>
            <a:pPr>
              <a:defRPr/>
            </a:pPr>
            <a:endParaRPr lang="en-US" dirty="0"/>
          </a:p>
        </p:txBody>
      </p:sp>
      <p:sp>
        <p:nvSpPr>
          <p:cNvPr id="7" name="Slide Number Placeholder 6"/>
          <p:cNvSpPr>
            <a:spLocks noGrp="1"/>
          </p:cNvSpPr>
          <p:nvPr>
            <p:ph type="sldNum" sz="quarter" idx="5"/>
          </p:nvPr>
        </p:nvSpPr>
        <p:spPr>
          <a:xfrm>
            <a:off x="3928026" y="8757621"/>
            <a:ext cx="3004610" cy="461010"/>
          </a:xfrm>
          <a:prstGeom prst="rect">
            <a:avLst/>
          </a:prstGeom>
        </p:spPr>
        <p:txBody>
          <a:bodyPr vert="horz" lIns="92449" tIns="46224" rIns="92449" bIns="46224" rtlCol="0" anchor="b"/>
          <a:lstStyle>
            <a:lvl1pPr algn="r">
              <a:defRPr sz="1200"/>
            </a:lvl1pPr>
          </a:lstStyle>
          <a:p>
            <a:pPr>
              <a:defRPr/>
            </a:pPr>
            <a:fld id="{6DD86180-870F-4C4E-80A9-4C1C75E40D3B}" type="slidenum">
              <a:rPr lang="en-US"/>
              <a:pPr>
                <a:defRPr/>
              </a:pPr>
              <a:t>‹#›</a:t>
            </a:fld>
            <a:endParaRPr lang="en-US" dirty="0"/>
          </a:p>
        </p:txBody>
      </p:sp>
    </p:spTree>
    <p:extLst>
      <p:ext uri="{BB962C8B-B14F-4D97-AF65-F5344CB8AC3E}">
        <p14:creationId xmlns:p14="http://schemas.microsoft.com/office/powerpoint/2010/main" val="20224731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Jim Dobbertin</a:t>
            </a:r>
            <a:r>
              <a:rPr lang="en-US" baseline="0" dirty="0" smtClean="0"/>
              <a:t> – Introduction and Kick Off</a:t>
            </a:r>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1</a:t>
            </a:fld>
            <a:endParaRPr lang="en-US" dirty="0"/>
          </a:p>
        </p:txBody>
      </p:sp>
    </p:spTree>
    <p:extLst>
      <p:ext uri="{BB962C8B-B14F-4D97-AF65-F5344CB8AC3E}">
        <p14:creationId xmlns:p14="http://schemas.microsoft.com/office/powerpoint/2010/main" val="10190691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11</a:t>
            </a:fld>
            <a:endParaRPr lang="en-US" dirty="0"/>
          </a:p>
        </p:txBody>
      </p:sp>
    </p:spTree>
    <p:extLst>
      <p:ext uri="{BB962C8B-B14F-4D97-AF65-F5344CB8AC3E}">
        <p14:creationId xmlns:p14="http://schemas.microsoft.com/office/powerpoint/2010/main" val="13442099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12</a:t>
            </a:fld>
            <a:endParaRPr lang="en-US" dirty="0"/>
          </a:p>
        </p:txBody>
      </p:sp>
    </p:spTree>
    <p:extLst>
      <p:ext uri="{BB962C8B-B14F-4D97-AF65-F5344CB8AC3E}">
        <p14:creationId xmlns:p14="http://schemas.microsoft.com/office/powerpoint/2010/main" val="10640388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13</a:t>
            </a:fld>
            <a:endParaRPr lang="en-US" dirty="0"/>
          </a:p>
        </p:txBody>
      </p:sp>
    </p:spTree>
    <p:extLst>
      <p:ext uri="{BB962C8B-B14F-4D97-AF65-F5344CB8AC3E}">
        <p14:creationId xmlns:p14="http://schemas.microsoft.com/office/powerpoint/2010/main" val="3021024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Carl Tietjen and Liz Milavec</a:t>
            </a:r>
          </a:p>
          <a:p>
            <a:endParaRPr lang="en-US" dirty="0" smtClean="0"/>
          </a:p>
          <a:p>
            <a:endParaRPr lang="en-US" dirty="0"/>
          </a:p>
        </p:txBody>
      </p:sp>
      <p:sp>
        <p:nvSpPr>
          <p:cNvPr id="4" name="Slide Number Placeholder 3"/>
          <p:cNvSpPr>
            <a:spLocks noGrp="1"/>
          </p:cNvSpPr>
          <p:nvPr>
            <p:ph type="sldNum" sz="quarter" idx="10"/>
          </p:nvPr>
        </p:nvSpPr>
        <p:spPr/>
        <p:txBody>
          <a:bodyPr/>
          <a:lstStyle/>
          <a:p>
            <a:pPr defTabSz="922789">
              <a:defRPr/>
            </a:pPr>
            <a:fld id="{6DD86180-870F-4C4E-80A9-4C1C75E40D3B}" type="slidenum">
              <a:rPr lang="en-US">
                <a:solidFill>
                  <a:prstClr val="black"/>
                </a:solidFill>
              </a:rPr>
              <a:pPr defTabSz="922789">
                <a:defRPr/>
              </a:pPr>
              <a:t>2</a:t>
            </a:fld>
            <a:endParaRPr lang="en-US" dirty="0">
              <a:solidFill>
                <a:prstClr val="black"/>
              </a:solidFill>
            </a:endParaRPr>
          </a:p>
        </p:txBody>
      </p:sp>
    </p:spTree>
    <p:extLst>
      <p:ext uri="{BB962C8B-B14F-4D97-AF65-F5344CB8AC3E}">
        <p14:creationId xmlns:p14="http://schemas.microsoft.com/office/powerpoint/2010/main" val="25688281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3</a:t>
            </a:fld>
            <a:endParaRPr lang="en-US" dirty="0"/>
          </a:p>
        </p:txBody>
      </p:sp>
    </p:spTree>
    <p:extLst>
      <p:ext uri="{BB962C8B-B14F-4D97-AF65-F5344CB8AC3E}">
        <p14:creationId xmlns:p14="http://schemas.microsoft.com/office/powerpoint/2010/main" val="33300113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4</a:t>
            </a:fld>
            <a:endParaRPr lang="en-US" dirty="0"/>
          </a:p>
        </p:txBody>
      </p:sp>
    </p:spTree>
    <p:extLst>
      <p:ext uri="{BB962C8B-B14F-4D97-AF65-F5344CB8AC3E}">
        <p14:creationId xmlns:p14="http://schemas.microsoft.com/office/powerpoint/2010/main" val="42326472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5</a:t>
            </a:fld>
            <a:endParaRPr lang="en-US" dirty="0"/>
          </a:p>
        </p:txBody>
      </p:sp>
    </p:spTree>
    <p:extLst>
      <p:ext uri="{BB962C8B-B14F-4D97-AF65-F5344CB8AC3E}">
        <p14:creationId xmlns:p14="http://schemas.microsoft.com/office/powerpoint/2010/main" val="1713744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6</a:t>
            </a:fld>
            <a:endParaRPr lang="en-US" dirty="0"/>
          </a:p>
        </p:txBody>
      </p:sp>
    </p:spTree>
    <p:extLst>
      <p:ext uri="{BB962C8B-B14F-4D97-AF65-F5344CB8AC3E}">
        <p14:creationId xmlns:p14="http://schemas.microsoft.com/office/powerpoint/2010/main" val="28775636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Debbie Flotteron</a:t>
            </a:r>
            <a:endParaRPr lang="en-US" dirty="0"/>
          </a:p>
        </p:txBody>
      </p:sp>
      <p:sp>
        <p:nvSpPr>
          <p:cNvPr id="4" name="Slide Number Placeholder 3"/>
          <p:cNvSpPr>
            <a:spLocks noGrp="1"/>
          </p:cNvSpPr>
          <p:nvPr>
            <p:ph type="sldNum" sz="quarter" idx="10"/>
          </p:nvPr>
        </p:nvSpPr>
        <p:spPr/>
        <p:txBody>
          <a:bodyPr/>
          <a:lstStyle/>
          <a:p>
            <a:pPr defTabSz="922789">
              <a:defRPr/>
            </a:pPr>
            <a:fld id="{6DD86180-870F-4C4E-80A9-4C1C75E40D3B}" type="slidenum">
              <a:rPr lang="en-US">
                <a:solidFill>
                  <a:prstClr val="black"/>
                </a:solidFill>
              </a:rPr>
              <a:pPr defTabSz="922789">
                <a:defRPr/>
              </a:pPr>
              <a:t>7</a:t>
            </a:fld>
            <a:endParaRPr lang="en-US" dirty="0">
              <a:solidFill>
                <a:prstClr val="black"/>
              </a:solidFill>
            </a:endParaRPr>
          </a:p>
        </p:txBody>
      </p:sp>
    </p:spTree>
    <p:extLst>
      <p:ext uri="{BB962C8B-B14F-4D97-AF65-F5344CB8AC3E}">
        <p14:creationId xmlns:p14="http://schemas.microsoft.com/office/powerpoint/2010/main" val="12843821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8</a:t>
            </a:fld>
            <a:endParaRPr lang="en-US" dirty="0"/>
          </a:p>
        </p:txBody>
      </p:sp>
    </p:spTree>
    <p:extLst>
      <p:ext uri="{BB962C8B-B14F-4D97-AF65-F5344CB8AC3E}">
        <p14:creationId xmlns:p14="http://schemas.microsoft.com/office/powerpoint/2010/main" val="26371386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10</a:t>
            </a:fld>
            <a:endParaRPr lang="en-US" dirty="0"/>
          </a:p>
        </p:txBody>
      </p:sp>
    </p:spTree>
    <p:extLst>
      <p:ext uri="{BB962C8B-B14F-4D97-AF65-F5344CB8AC3E}">
        <p14:creationId xmlns:p14="http://schemas.microsoft.com/office/powerpoint/2010/main" val="6543745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057400"/>
            <a:ext cx="7772400" cy="1143000"/>
          </a:xfrm>
        </p:spPr>
        <p:txBody>
          <a:bodyPr/>
          <a:lstStyle>
            <a:lvl1pPr>
              <a:defRPr/>
            </a:lvl1pPr>
          </a:lstStyle>
          <a:p>
            <a:pPr lvl="0"/>
            <a:r>
              <a:rPr lang="en-US" altLang="en-US" noProof="0"/>
              <a:t>Click to edit Master title style</a:t>
            </a:r>
          </a:p>
        </p:txBody>
      </p:sp>
      <p:sp>
        <p:nvSpPr>
          <p:cNvPr id="3075" name="Rectangle 3"/>
          <p:cNvSpPr>
            <a:spLocks noGrp="1" noChangeArrowheads="1"/>
          </p:cNvSpPr>
          <p:nvPr>
            <p:ph type="subTitle" idx="1"/>
          </p:nvPr>
        </p:nvSpPr>
        <p:spPr>
          <a:xfrm>
            <a:off x="685800" y="3505200"/>
            <a:ext cx="7772400" cy="1752600"/>
          </a:xfrm>
        </p:spPr>
        <p:txBody>
          <a:bodyPr/>
          <a:lstStyle>
            <a:lvl1pPr marL="0" indent="0" algn="ctr">
              <a:buFont typeface="Wingdings" pitchFamily="124" charset="2"/>
              <a:buNone/>
              <a:defRPr/>
            </a:lvl1pPr>
          </a:lstStyle>
          <a:p>
            <a:pPr lvl="0"/>
            <a:r>
              <a:rPr lang="en-US" altLang="en-US" noProof="0"/>
              <a:t>Click to edit Master subtitle style</a:t>
            </a:r>
          </a:p>
        </p:txBody>
      </p:sp>
      <p:pic>
        <p:nvPicPr>
          <p:cNvPr id="3079" name="Picture 7" descr="footerdar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276975"/>
            <a:ext cx="9144000" cy="581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2907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2158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061451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pic>
        <p:nvPicPr>
          <p:cNvPr id="4" name="Picture 9" descr="Hor2color"/>
          <p:cNvPicPr>
            <a:picLocks noChangeAspect="1" noChangeArrowheads="1"/>
          </p:cNvPicPr>
          <p:nvPr userDrawn="1"/>
        </p:nvPicPr>
        <p:blipFill>
          <a:blip r:embed="rId2" cstate="print"/>
          <a:srcRect/>
          <a:stretch>
            <a:fillRect/>
          </a:stretch>
        </p:blipFill>
        <p:spPr bwMode="auto">
          <a:xfrm>
            <a:off x="685800" y="4572000"/>
            <a:ext cx="2286000" cy="1798967"/>
          </a:xfrm>
          <a:prstGeom prst="rect">
            <a:avLst/>
          </a:prstGeom>
          <a:noFill/>
          <a:ln w="9525">
            <a:noFill/>
            <a:miter lim="800000"/>
            <a:headEnd/>
            <a:tailEnd/>
          </a:ln>
        </p:spPr>
      </p:pic>
      <p:sp>
        <p:nvSpPr>
          <p:cNvPr id="5" name="Line 9"/>
          <p:cNvSpPr>
            <a:spLocks noChangeShapeType="1"/>
          </p:cNvSpPr>
          <p:nvPr userDrawn="1"/>
        </p:nvSpPr>
        <p:spPr bwMode="auto">
          <a:xfrm>
            <a:off x="3200400" y="5257800"/>
            <a:ext cx="59436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11" name="Text Placeholder 10"/>
          <p:cNvSpPr>
            <a:spLocks noGrp="1"/>
          </p:cNvSpPr>
          <p:nvPr>
            <p:ph type="body" sz="quarter" idx="10" hasCustomPrompt="1"/>
          </p:nvPr>
        </p:nvSpPr>
        <p:spPr>
          <a:xfrm>
            <a:off x="685800" y="1676400"/>
            <a:ext cx="7772400" cy="731520"/>
          </a:xfrm>
        </p:spPr>
        <p:txBody>
          <a:bodyPr/>
          <a:lstStyle>
            <a:lvl1pPr marL="0" indent="0">
              <a:buNone/>
              <a:defRPr sz="4400"/>
            </a:lvl1pPr>
            <a:lvl2pPr marL="457200" indent="0">
              <a:buNone/>
              <a:defRPr/>
            </a:lvl2pPr>
          </a:lstStyle>
          <a:p>
            <a:pPr lvl="0"/>
            <a:r>
              <a:rPr lang="en-US" dirty="0"/>
              <a:t>Title</a:t>
            </a:r>
          </a:p>
        </p:txBody>
      </p:sp>
      <p:sp>
        <p:nvSpPr>
          <p:cNvPr id="13" name="Text Placeholder 12"/>
          <p:cNvSpPr>
            <a:spLocks noGrp="1"/>
          </p:cNvSpPr>
          <p:nvPr>
            <p:ph type="body" sz="quarter" idx="11" hasCustomPrompt="1"/>
          </p:nvPr>
        </p:nvSpPr>
        <p:spPr>
          <a:xfrm>
            <a:off x="685800" y="2514600"/>
            <a:ext cx="7772400" cy="584775"/>
          </a:xfrm>
        </p:spPr>
        <p:txBody>
          <a:bodyPr>
            <a:spAutoFit/>
          </a:bodyPr>
          <a:lstStyle>
            <a:lvl1pPr marL="0" indent="0">
              <a:buNone/>
              <a:defRPr sz="3200"/>
            </a:lvl1pPr>
          </a:lstStyle>
          <a:p>
            <a:pPr lvl="0"/>
            <a:r>
              <a:rPr lang="en-US" dirty="0"/>
              <a:t>Subtitle</a:t>
            </a:r>
          </a:p>
        </p:txBody>
      </p:sp>
      <p:sp>
        <p:nvSpPr>
          <p:cNvPr id="16" name="Text Placeholder 12"/>
          <p:cNvSpPr>
            <a:spLocks noGrp="1"/>
          </p:cNvSpPr>
          <p:nvPr>
            <p:ph type="body" sz="quarter" idx="12" hasCustomPrompt="1"/>
          </p:nvPr>
        </p:nvSpPr>
        <p:spPr>
          <a:xfrm>
            <a:off x="685800" y="3581400"/>
            <a:ext cx="1828800" cy="381000"/>
          </a:xfrm>
        </p:spPr>
        <p:txBody>
          <a:bodyPr/>
          <a:lstStyle>
            <a:lvl1pPr marL="0" indent="0" algn="l">
              <a:buNone/>
              <a:defRPr sz="2000"/>
            </a:lvl1pPr>
          </a:lstStyle>
          <a:p>
            <a:pPr lvl="0"/>
            <a:r>
              <a:rPr lang="en-US" dirty="0"/>
              <a:t>Date</a:t>
            </a:r>
          </a:p>
        </p:txBody>
      </p:sp>
    </p:spTree>
    <p:extLst>
      <p:ext uri="{BB962C8B-B14F-4D97-AF65-F5344CB8AC3E}">
        <p14:creationId xmlns:p14="http://schemas.microsoft.com/office/powerpoint/2010/main" val="3365327720"/>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67633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926587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48769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9121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177279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34747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777229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564311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036" name="Picture 12" descr="footerdark"/>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0" y="6276975"/>
            <a:ext cx="9144000" cy="581025"/>
          </a:xfrm>
          <a:prstGeom prst="rect">
            <a:avLst/>
          </a:prstGeom>
          <a:noFill/>
          <a:extLst>
            <a:ext uri="{909E8E84-426E-40DD-AFC4-6F175D3DCCD1}">
              <a14:hiddenFill xmlns:a14="http://schemas.microsoft.com/office/drawing/2010/main">
                <a:solidFill>
                  <a:srgbClr val="FFFFFF"/>
                </a:solidFill>
              </a14:hiddenFill>
            </a:ext>
          </a:extLst>
        </p:spPr>
      </p:pic>
      <p:sp>
        <p:nvSpPr>
          <p:cNvPr id="1026" name="Rectangle 2"/>
          <p:cNvSpPr>
            <a:spLocks noGrp="1" noChangeArrowheads="1"/>
          </p:cNvSpPr>
          <p:nvPr>
            <p:ph type="title"/>
          </p:nvPr>
        </p:nvSpPr>
        <p:spPr bwMode="auto">
          <a:xfrm>
            <a:off x="685800" y="609600"/>
            <a:ext cx="7772400" cy="1143000"/>
          </a:xfrm>
          <a:prstGeom prst="rect">
            <a:avLst/>
          </a:prstGeom>
          <a:noFill/>
          <a:ln>
            <a:noFill/>
          </a:ln>
          <a:effectLst>
            <a:outerShdw blurRad="50800" dist="12700" dir="8100000" algn="ctr" rotWithShape="0">
              <a:srgbClr val="FFFFFF">
                <a:alpha val="7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outerShdw blurRad="50800" dist="12700" dir="8100000" algn="ctr" rotWithShape="0">
              <a:srgbClr val="FFFFFF">
                <a:alpha val="7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extLst>
      <p:ext uri="{BB962C8B-B14F-4D97-AF65-F5344CB8AC3E}">
        <p14:creationId xmlns:p14="http://schemas.microsoft.com/office/powerpoint/2010/main" val="2976476352"/>
      </p:ext>
    </p:extLst>
  </p:cSld>
  <p:clrMap bg1="lt1" tx1="dk1" bg2="lt2" tx2="dk2" accent1="accent1" accent2="accent2" accent3="accent3" accent4="accent4" accent5="accent5" accent6="accent6" hlink="hlink" folHlink="folHlink"/>
  <p:sldLayoutIdLst>
    <p:sldLayoutId id="2147484380" r:id="rId1"/>
    <p:sldLayoutId id="2147484381" r:id="rId2"/>
    <p:sldLayoutId id="2147484382" r:id="rId3"/>
    <p:sldLayoutId id="2147484383" r:id="rId4"/>
    <p:sldLayoutId id="2147484384" r:id="rId5"/>
    <p:sldLayoutId id="2147484385" r:id="rId6"/>
    <p:sldLayoutId id="2147484386" r:id="rId7"/>
    <p:sldLayoutId id="2147484387" r:id="rId8"/>
    <p:sldLayoutId id="2147484388" r:id="rId9"/>
    <p:sldLayoutId id="2147484389" r:id="rId10"/>
    <p:sldLayoutId id="2147484390" r:id="rId11"/>
    <p:sldLayoutId id="2147484391" r:id="rId12"/>
  </p:sldLayoutIdLst>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24" charset="0"/>
          <a:ea typeface="MS Pゴシック" pitchFamily="-92" charset="-128"/>
        </a:defRPr>
      </a:lvl2pPr>
      <a:lvl3pPr algn="ctr" rtl="0" fontAlgn="base">
        <a:spcBef>
          <a:spcPct val="0"/>
        </a:spcBef>
        <a:spcAft>
          <a:spcPct val="0"/>
        </a:spcAft>
        <a:defRPr sz="4400">
          <a:solidFill>
            <a:schemeClr val="tx2"/>
          </a:solidFill>
          <a:latin typeface="Times New Roman" pitchFamily="124" charset="0"/>
          <a:ea typeface="MS Pゴシック" pitchFamily="-92" charset="-128"/>
        </a:defRPr>
      </a:lvl3pPr>
      <a:lvl4pPr algn="ctr" rtl="0" fontAlgn="base">
        <a:spcBef>
          <a:spcPct val="0"/>
        </a:spcBef>
        <a:spcAft>
          <a:spcPct val="0"/>
        </a:spcAft>
        <a:defRPr sz="4400">
          <a:solidFill>
            <a:schemeClr val="tx2"/>
          </a:solidFill>
          <a:latin typeface="Times New Roman" pitchFamily="124" charset="0"/>
          <a:ea typeface="MS Pゴシック" pitchFamily="-92" charset="-128"/>
        </a:defRPr>
      </a:lvl4pPr>
      <a:lvl5pPr algn="ctr" rtl="0" fontAlgn="base">
        <a:spcBef>
          <a:spcPct val="0"/>
        </a:spcBef>
        <a:spcAft>
          <a:spcPct val="0"/>
        </a:spcAft>
        <a:defRPr sz="4400">
          <a:solidFill>
            <a:schemeClr val="tx2"/>
          </a:solidFill>
          <a:latin typeface="Times New Roman" pitchFamily="124" charset="0"/>
          <a:ea typeface="MS Pゴシック" pitchFamily="-92" charset="-128"/>
        </a:defRPr>
      </a:lvl5pPr>
      <a:lvl6pPr marL="457200" algn="ctr" rtl="0" fontAlgn="base">
        <a:spcBef>
          <a:spcPct val="0"/>
        </a:spcBef>
        <a:spcAft>
          <a:spcPct val="0"/>
        </a:spcAft>
        <a:defRPr sz="4400">
          <a:solidFill>
            <a:schemeClr val="tx2"/>
          </a:solidFill>
          <a:latin typeface="Times New Roman" pitchFamily="124" charset="0"/>
          <a:ea typeface="MS Pゴシック" pitchFamily="-92" charset="-128"/>
        </a:defRPr>
      </a:lvl6pPr>
      <a:lvl7pPr marL="914400" algn="ctr" rtl="0" fontAlgn="base">
        <a:spcBef>
          <a:spcPct val="0"/>
        </a:spcBef>
        <a:spcAft>
          <a:spcPct val="0"/>
        </a:spcAft>
        <a:defRPr sz="4400">
          <a:solidFill>
            <a:schemeClr val="tx2"/>
          </a:solidFill>
          <a:latin typeface="Times New Roman" pitchFamily="124" charset="0"/>
          <a:ea typeface="MS Pゴシック" pitchFamily="-92" charset="-128"/>
        </a:defRPr>
      </a:lvl7pPr>
      <a:lvl8pPr marL="1371600" algn="ctr" rtl="0" fontAlgn="base">
        <a:spcBef>
          <a:spcPct val="0"/>
        </a:spcBef>
        <a:spcAft>
          <a:spcPct val="0"/>
        </a:spcAft>
        <a:defRPr sz="4400">
          <a:solidFill>
            <a:schemeClr val="tx2"/>
          </a:solidFill>
          <a:latin typeface="Times New Roman" pitchFamily="124" charset="0"/>
          <a:ea typeface="MS Pゴシック" pitchFamily="-92" charset="-128"/>
        </a:defRPr>
      </a:lvl8pPr>
      <a:lvl9pPr marL="1828800" algn="ctr" rtl="0" fontAlgn="base">
        <a:spcBef>
          <a:spcPct val="0"/>
        </a:spcBef>
        <a:spcAft>
          <a:spcPct val="0"/>
        </a:spcAft>
        <a:defRPr sz="4400">
          <a:solidFill>
            <a:schemeClr val="tx2"/>
          </a:solidFill>
          <a:latin typeface="Times New Roman" pitchFamily="124" charset="0"/>
          <a:ea typeface="MS Pゴシック" pitchFamily="-92" charset="-128"/>
        </a:defRPr>
      </a:lvl9pPr>
    </p:titleStyle>
    <p:bodyStyle>
      <a:lvl1pPr marL="342900" indent="-342900" algn="l" rtl="0" fontAlgn="base">
        <a:spcBef>
          <a:spcPct val="20000"/>
        </a:spcBef>
        <a:spcAft>
          <a:spcPct val="0"/>
        </a:spcAft>
        <a:buFont typeface="Wingdings" pitchFamily="124" charset="2"/>
        <a:buChar char="§"/>
        <a:defRPr sz="3200">
          <a:solidFill>
            <a:schemeClr val="tx1"/>
          </a:solidFill>
          <a:latin typeface="+mn-lt"/>
          <a:ea typeface="+mn-ea"/>
          <a:cs typeface="+mn-cs"/>
        </a:defRPr>
      </a:lvl1pPr>
      <a:lvl2pPr marL="742950" indent="-285750" algn="l" rtl="0" fontAlgn="base">
        <a:spcBef>
          <a:spcPct val="20000"/>
        </a:spcBef>
        <a:spcAft>
          <a:spcPct val="0"/>
        </a:spcAft>
        <a:buFont typeface="Wingdings" pitchFamily="124" charset="2"/>
        <a:buChar char="§"/>
        <a:defRPr sz="2800">
          <a:solidFill>
            <a:schemeClr val="tx1"/>
          </a:solidFill>
          <a:latin typeface="+mn-lt"/>
          <a:ea typeface="+mn-ea"/>
        </a:defRPr>
      </a:lvl2pPr>
      <a:lvl3pPr marL="1143000" indent="-228600" algn="l" rtl="0" fontAlgn="base">
        <a:spcBef>
          <a:spcPct val="20000"/>
        </a:spcBef>
        <a:spcAft>
          <a:spcPct val="0"/>
        </a:spcAft>
        <a:buFont typeface="Wingdings" pitchFamily="124" charset="2"/>
        <a:buChar char="§"/>
        <a:defRPr sz="2400">
          <a:solidFill>
            <a:schemeClr val="tx1"/>
          </a:solidFill>
          <a:latin typeface="+mn-lt"/>
          <a:ea typeface="+mn-ea"/>
        </a:defRPr>
      </a:lvl3pPr>
      <a:lvl4pPr marL="1600200" indent="-228600" algn="l" rtl="0" fontAlgn="base">
        <a:spcBef>
          <a:spcPct val="20000"/>
        </a:spcBef>
        <a:spcAft>
          <a:spcPct val="0"/>
        </a:spcAft>
        <a:buFont typeface="Wingdings" pitchFamily="124" charset="2"/>
        <a:buChar char="§"/>
        <a:defRPr sz="2000">
          <a:solidFill>
            <a:schemeClr val="tx1"/>
          </a:solidFill>
          <a:latin typeface="+mn-lt"/>
          <a:ea typeface="+mn-ea"/>
        </a:defRPr>
      </a:lvl4pPr>
      <a:lvl5pPr marL="2057400" indent="-228600" algn="l" rtl="0" fontAlgn="base">
        <a:spcBef>
          <a:spcPct val="20000"/>
        </a:spcBef>
        <a:spcAft>
          <a:spcPct val="0"/>
        </a:spcAft>
        <a:buFont typeface="Wingdings" pitchFamily="124" charset="2"/>
        <a:buChar char="§"/>
        <a:defRPr sz="2000">
          <a:solidFill>
            <a:schemeClr val="tx1"/>
          </a:solidFill>
          <a:latin typeface="+mn-lt"/>
          <a:ea typeface="+mn-ea"/>
        </a:defRPr>
      </a:lvl5pPr>
      <a:lvl6pPr marL="2514600" indent="-228600" algn="l" rtl="0" fontAlgn="base">
        <a:spcBef>
          <a:spcPct val="20000"/>
        </a:spcBef>
        <a:spcAft>
          <a:spcPct val="0"/>
        </a:spcAft>
        <a:buFont typeface="Wingdings" pitchFamily="124" charset="2"/>
        <a:buChar char="§"/>
        <a:defRPr sz="2000">
          <a:solidFill>
            <a:schemeClr val="tx1"/>
          </a:solidFill>
          <a:latin typeface="+mn-lt"/>
          <a:ea typeface="+mn-ea"/>
        </a:defRPr>
      </a:lvl6pPr>
      <a:lvl7pPr marL="2971800" indent="-228600" algn="l" rtl="0" fontAlgn="base">
        <a:spcBef>
          <a:spcPct val="20000"/>
        </a:spcBef>
        <a:spcAft>
          <a:spcPct val="0"/>
        </a:spcAft>
        <a:buFont typeface="Wingdings" pitchFamily="124" charset="2"/>
        <a:buChar char="§"/>
        <a:defRPr sz="2000">
          <a:solidFill>
            <a:schemeClr val="tx1"/>
          </a:solidFill>
          <a:latin typeface="+mn-lt"/>
          <a:ea typeface="+mn-ea"/>
        </a:defRPr>
      </a:lvl7pPr>
      <a:lvl8pPr marL="3429000" indent="-228600" algn="l" rtl="0" fontAlgn="base">
        <a:spcBef>
          <a:spcPct val="20000"/>
        </a:spcBef>
        <a:spcAft>
          <a:spcPct val="0"/>
        </a:spcAft>
        <a:buFont typeface="Wingdings" pitchFamily="124" charset="2"/>
        <a:buChar char="§"/>
        <a:defRPr sz="2000">
          <a:solidFill>
            <a:schemeClr val="tx1"/>
          </a:solidFill>
          <a:latin typeface="+mn-lt"/>
          <a:ea typeface="+mn-ea"/>
        </a:defRPr>
      </a:lvl8pPr>
      <a:lvl9pPr marL="3886200" indent="-228600" algn="l" rtl="0" fontAlgn="base">
        <a:spcBef>
          <a:spcPct val="20000"/>
        </a:spcBef>
        <a:spcAft>
          <a:spcPct val="0"/>
        </a:spcAft>
        <a:buFont typeface="Wingdings" pitchFamily="124" charset="2"/>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hyperlink" Target="https://mypath.rochester.edu/"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19.png"/></Relationships>
</file>

<file path=ppt/slides/_rels/slide1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7" Type="http://schemas.openxmlformats.org/officeDocument/2006/relationships/hyperlink" Target="https://www.rochester.edu/adminfinance/urprocurement/resources-support-training/resources/reference-guides/"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cid:image011.jpg@01D57E9A.7BDE7EA0" TargetMode="External"/><Relationship Id="rId5" Type="http://schemas.openxmlformats.org/officeDocument/2006/relationships/image" Target="../media/image8.jpeg"/><Relationship Id="rId4" Type="http://schemas.openxmlformats.org/officeDocument/2006/relationships/image" Target="cid:image003.jpg@01D57E9A.7BDE7EA0"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10.jpeg"/><Relationship Id="rId7"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cid:image005.jpg@01D57AA4.8164F4C0" TargetMode="External"/><Relationship Id="rId5" Type="http://schemas.openxmlformats.org/officeDocument/2006/relationships/image" Target="../media/image11.jpeg"/><Relationship Id="rId4" Type="http://schemas.openxmlformats.org/officeDocument/2006/relationships/image" Target="cid:image001.jpg@01D57AA4.8164F4C0" TargetMode="External"/><Relationship Id="rId9" Type="http://schemas.openxmlformats.org/officeDocument/2006/relationships/image" Target="../media/image14.png"/></Relationships>
</file>

<file path=ppt/slides/_rels/slide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914400" y="1221601"/>
            <a:ext cx="7772400" cy="731520"/>
          </a:xfrm>
        </p:spPr>
        <p:txBody>
          <a:bodyPr/>
          <a:lstStyle/>
          <a:p>
            <a:r>
              <a:rPr lang="en-US" dirty="0">
                <a:latin typeface="Arial Narrow" panose="020B0606020202030204" pitchFamily="34" charset="0"/>
              </a:rPr>
              <a:t>Procure to Pay Project</a:t>
            </a:r>
          </a:p>
        </p:txBody>
      </p:sp>
      <p:sp>
        <p:nvSpPr>
          <p:cNvPr id="3" name="Text Placeholder 2"/>
          <p:cNvSpPr>
            <a:spLocks noGrp="1"/>
          </p:cNvSpPr>
          <p:nvPr>
            <p:ph type="body" sz="quarter" idx="11"/>
          </p:nvPr>
        </p:nvSpPr>
        <p:spPr>
          <a:xfrm>
            <a:off x="838200" y="2057400"/>
            <a:ext cx="7772400" cy="1668149"/>
          </a:xfrm>
        </p:spPr>
        <p:txBody>
          <a:bodyPr/>
          <a:lstStyle/>
          <a:p>
            <a:r>
              <a:rPr lang="en-US" sz="4000" dirty="0" smtClean="0">
                <a:latin typeface="Arial Narrow" panose="020B0606020202030204" pitchFamily="34" charset="0"/>
              </a:rPr>
              <a:t>Design Change Overview</a:t>
            </a:r>
          </a:p>
          <a:p>
            <a:endParaRPr lang="en-US" dirty="0">
              <a:latin typeface="Arial Narrow" panose="020B0606020202030204" pitchFamily="34" charset="0"/>
            </a:endParaRPr>
          </a:p>
          <a:p>
            <a:r>
              <a:rPr lang="en-US" sz="2000" dirty="0" smtClean="0">
                <a:latin typeface="Arial Narrow" panose="020B0606020202030204" pitchFamily="34" charset="0"/>
              </a:rPr>
              <a:t>October, 2019</a:t>
            </a:r>
            <a:endParaRPr lang="en-US" sz="2000" dirty="0">
              <a:latin typeface="Arial Narrow" panose="020B0606020202030204" pitchFamily="34" charset="0"/>
            </a:endParaRPr>
          </a:p>
        </p:txBody>
      </p:sp>
      <p:pic>
        <p:nvPicPr>
          <p:cNvPr id="4" name="Content Placeholder 3"/>
          <p:cNvPicPr>
            <a:picLocks noChangeAspect="1"/>
          </p:cNvPicPr>
          <p:nvPr/>
        </p:nvPicPr>
        <p:blipFill>
          <a:blip r:embed="rId3"/>
          <a:stretch>
            <a:fillRect/>
          </a:stretch>
        </p:blipFill>
        <p:spPr>
          <a:xfrm>
            <a:off x="3581400" y="3054989"/>
            <a:ext cx="4771607" cy="1676400"/>
          </a:xfrm>
          <a:prstGeom prst="rect">
            <a:avLst/>
          </a:prstGeom>
        </p:spPr>
      </p:pic>
    </p:spTree>
    <p:extLst>
      <p:ext uri="{BB962C8B-B14F-4D97-AF65-F5344CB8AC3E}">
        <p14:creationId xmlns:p14="http://schemas.microsoft.com/office/powerpoint/2010/main" val="636411419"/>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43098" y="152400"/>
            <a:ext cx="7948863" cy="1230592"/>
          </a:xfrm>
        </p:spPr>
        <p:txBody>
          <a:bodyPr>
            <a:noAutofit/>
          </a:bodyPr>
          <a:lstStyle/>
          <a:p>
            <a:pPr algn="l"/>
            <a:r>
              <a:rPr lang="en-US" dirty="0">
                <a:latin typeface="Arial Narrow" panose="020B0606020202030204" pitchFamily="34" charset="0"/>
                <a:cs typeface="Arial" panose="020B0604020202020204" pitchFamily="34" charset="0"/>
              </a:rPr>
              <a:t>October Newsletter Topics</a:t>
            </a:r>
            <a:endParaRPr lang="en-US" dirty="0">
              <a:solidFill>
                <a:prstClr val="white"/>
              </a:solidFill>
              <a:latin typeface="Arial Narrow" panose="020B0606020202030204" pitchFamily="34" charset="0"/>
            </a:endParaRPr>
          </a:p>
        </p:txBody>
      </p:sp>
      <p:sp>
        <p:nvSpPr>
          <p:cNvPr id="3" name="Content Placeholder 2"/>
          <p:cNvSpPr>
            <a:spLocks noGrp="1"/>
          </p:cNvSpPr>
          <p:nvPr>
            <p:ph idx="4294967295"/>
          </p:nvPr>
        </p:nvSpPr>
        <p:spPr>
          <a:xfrm>
            <a:off x="376744" y="1418935"/>
            <a:ext cx="8015217" cy="4484409"/>
          </a:xfrm>
        </p:spPr>
        <p:txBody>
          <a:bodyPr>
            <a:noAutofit/>
          </a:bodyPr>
          <a:lstStyle/>
          <a:p>
            <a:pPr marL="0" lvl="0" indent="0">
              <a:buNone/>
            </a:pPr>
            <a:r>
              <a:rPr lang="en-US" sz="1600" b="1" dirty="0">
                <a:solidFill>
                  <a:srgbClr val="FF0000"/>
                </a:solidFill>
                <a:latin typeface="Arial Narrow" panose="020B0606020202030204" pitchFamily="34" charset="0"/>
              </a:rPr>
              <a:t>P2P </a:t>
            </a:r>
            <a:r>
              <a:rPr lang="en-US" sz="1600" b="1" dirty="0" smtClean="0">
                <a:solidFill>
                  <a:srgbClr val="FF0000"/>
                </a:solidFill>
                <a:latin typeface="Arial Narrow" panose="020B0606020202030204" pitchFamily="34" charset="0"/>
              </a:rPr>
              <a:t>Workshops</a:t>
            </a:r>
          </a:p>
          <a:p>
            <a:pPr marL="0" lvl="0" indent="0">
              <a:buNone/>
            </a:pPr>
            <a:endParaRPr lang="en-US" sz="1200" b="1" dirty="0">
              <a:latin typeface="Arial Narrow" panose="020B0606020202030204" pitchFamily="34" charset="0"/>
            </a:endParaRPr>
          </a:p>
          <a:p>
            <a:pPr marL="0" lvl="0" indent="0">
              <a:buNone/>
            </a:pPr>
            <a:r>
              <a:rPr lang="en-US" sz="1400" dirty="0" smtClean="0">
                <a:latin typeface="Arial Narrow" panose="020B0606020202030204" pitchFamily="34" charset="0"/>
              </a:rPr>
              <a:t>In addition to the P2P Service Center for support after go-live, the P2P Team is offering P2P Workshops.  These are not instructor led sessions; however, they are hands on sessions to assist with answering questions (i.e. Resolving Invoice Match Exceptions, How to Transition your Blanket Order to P2P, How to run reports, </a:t>
            </a:r>
            <a:r>
              <a:rPr lang="en-US" sz="1400" dirty="0" err="1" smtClean="0">
                <a:latin typeface="Arial Narrow" panose="020B0606020202030204" pitchFamily="34" charset="0"/>
              </a:rPr>
              <a:t>etc</a:t>
            </a:r>
            <a:r>
              <a:rPr lang="en-US" sz="1400" dirty="0" smtClean="0">
                <a:latin typeface="Arial Narrow" panose="020B0606020202030204" pitchFamily="34" charset="0"/>
              </a:rPr>
              <a:t>) or issues you may be experiencing. </a:t>
            </a:r>
            <a:r>
              <a:rPr lang="en-US" sz="1400" dirty="0">
                <a:latin typeface="Arial Narrow" panose="020B0606020202030204" pitchFamily="34" charset="0"/>
              </a:rPr>
              <a:t>Registration for these sessions will be in </a:t>
            </a:r>
            <a:r>
              <a:rPr lang="en-US" sz="1400" b="1" dirty="0">
                <a:latin typeface="Arial Narrow" panose="020B0606020202030204" pitchFamily="34" charset="0"/>
                <a:hlinkClick r:id="rId3"/>
              </a:rPr>
              <a:t>MyPath</a:t>
            </a:r>
            <a:r>
              <a:rPr lang="en-US" sz="1400" dirty="0">
                <a:latin typeface="Arial Narrow" panose="020B0606020202030204" pitchFamily="34" charset="0"/>
              </a:rPr>
              <a:t> and will be limited to 10 per session.  They will be conducted in the College Town Training Classroom 3-3102, 44 Celebration Drive</a:t>
            </a:r>
          </a:p>
          <a:p>
            <a:pPr marL="0" indent="0">
              <a:buNone/>
            </a:pPr>
            <a:r>
              <a:rPr lang="en-US" sz="1400" dirty="0">
                <a:latin typeface="Arial Narrow" panose="020B0606020202030204" pitchFamily="34" charset="0"/>
              </a:rPr>
              <a:t> </a:t>
            </a:r>
          </a:p>
          <a:p>
            <a:r>
              <a:rPr lang="en-US" sz="1200" b="1" dirty="0" smtClean="0">
                <a:latin typeface="Arial Narrow" panose="020B0606020202030204" pitchFamily="34" charset="0"/>
              </a:rPr>
              <a:t>Friday</a:t>
            </a:r>
            <a:r>
              <a:rPr lang="en-US" sz="1200" b="1" dirty="0">
                <a:latin typeface="Arial Narrow" panose="020B0606020202030204" pitchFamily="34" charset="0"/>
              </a:rPr>
              <a:t>, October 25, 2019                    </a:t>
            </a:r>
            <a:r>
              <a:rPr lang="en-US" sz="1200" dirty="0">
                <a:latin typeface="Arial Narrow" panose="020B0606020202030204" pitchFamily="34" charset="0"/>
              </a:rPr>
              <a:t>1:00 – 3:00pm College Town </a:t>
            </a:r>
            <a:r>
              <a:rPr lang="en-US" sz="1200" dirty="0" smtClean="0">
                <a:latin typeface="Arial Narrow" panose="020B0606020202030204" pitchFamily="34" charset="0"/>
              </a:rPr>
              <a:t>Rm 3102</a:t>
            </a:r>
            <a:endParaRPr lang="en-US" sz="1200" dirty="0">
              <a:latin typeface="Arial Narrow" panose="020B0606020202030204" pitchFamily="34" charset="0"/>
            </a:endParaRPr>
          </a:p>
          <a:p>
            <a:r>
              <a:rPr lang="en-US" sz="1200" b="1" dirty="0">
                <a:latin typeface="Arial Narrow" panose="020B0606020202030204" pitchFamily="34" charset="0"/>
              </a:rPr>
              <a:t>Friday, November 1, 2019 </a:t>
            </a:r>
            <a:r>
              <a:rPr lang="en-US" sz="1200" dirty="0">
                <a:latin typeface="Arial Narrow" panose="020B0606020202030204" pitchFamily="34" charset="0"/>
              </a:rPr>
              <a:t>                 8:30 – 10:30am College Town </a:t>
            </a:r>
            <a:r>
              <a:rPr lang="en-US" sz="1200" dirty="0" smtClean="0">
                <a:latin typeface="Arial Narrow" panose="020B0606020202030204" pitchFamily="34" charset="0"/>
              </a:rPr>
              <a:t>Rm 3102</a:t>
            </a:r>
            <a:endParaRPr lang="en-US" sz="1200" dirty="0">
              <a:latin typeface="Arial Narrow" panose="020B0606020202030204" pitchFamily="34" charset="0"/>
            </a:endParaRPr>
          </a:p>
          <a:p>
            <a:r>
              <a:rPr lang="en-US" sz="1200" b="1" dirty="0">
                <a:latin typeface="Arial Narrow" panose="020B0606020202030204" pitchFamily="34" charset="0"/>
              </a:rPr>
              <a:t>Friday, November 8, 2019                  </a:t>
            </a:r>
            <a:r>
              <a:rPr lang="en-US" sz="1200" dirty="0">
                <a:latin typeface="Arial Narrow" panose="020B0606020202030204" pitchFamily="34" charset="0"/>
              </a:rPr>
              <a:t>1:00 – 3:00pm College Town </a:t>
            </a:r>
            <a:r>
              <a:rPr lang="en-US" sz="1200" dirty="0" smtClean="0">
                <a:latin typeface="Arial Narrow" panose="020B0606020202030204" pitchFamily="34" charset="0"/>
              </a:rPr>
              <a:t>Rm 3102</a:t>
            </a:r>
          </a:p>
          <a:p>
            <a:r>
              <a:rPr lang="en-US" sz="1200" b="1" dirty="0" smtClean="0">
                <a:latin typeface="Arial Narrow" panose="020B0606020202030204" pitchFamily="34" charset="0"/>
              </a:rPr>
              <a:t>Wednesday, November 20, 2019       </a:t>
            </a:r>
            <a:r>
              <a:rPr lang="en-US" sz="1200" dirty="0" smtClean="0">
                <a:latin typeface="Arial Narrow" panose="020B0606020202030204" pitchFamily="34" charset="0"/>
              </a:rPr>
              <a:t>1:00 – 3:00pm College Town Rm 3102</a:t>
            </a:r>
          </a:p>
          <a:p>
            <a:pPr marL="0" indent="0">
              <a:buNone/>
            </a:pPr>
            <a:endParaRPr lang="en-US" b="1" dirty="0"/>
          </a:p>
          <a:p>
            <a:pPr marL="0" indent="0">
              <a:buNone/>
            </a:pPr>
            <a:r>
              <a:rPr lang="en-US" sz="1400" b="1" dirty="0" smtClean="0">
                <a:solidFill>
                  <a:srgbClr val="FF0000"/>
                </a:solidFill>
                <a:latin typeface="Arial Narrow" panose="020B0606020202030204" pitchFamily="34" charset="0"/>
              </a:rPr>
              <a:t>Fisher Live Price enabled </a:t>
            </a:r>
          </a:p>
          <a:p>
            <a:pPr marL="0" indent="0">
              <a:buNone/>
            </a:pPr>
            <a:endParaRPr lang="en-US" sz="1400" b="1" dirty="0" smtClean="0">
              <a:solidFill>
                <a:srgbClr val="FF0000"/>
              </a:solidFill>
              <a:latin typeface="Arial Narrow" panose="020B0606020202030204" pitchFamily="34" charset="0"/>
            </a:endParaRPr>
          </a:p>
          <a:p>
            <a:pPr marL="0" indent="0">
              <a:buNone/>
            </a:pPr>
            <a:r>
              <a:rPr lang="en-US" sz="1400" dirty="0" smtClean="0">
                <a:latin typeface="Arial Narrow" panose="020B0606020202030204" pitchFamily="34" charset="0"/>
              </a:rPr>
              <a:t>This functionality allows you to </a:t>
            </a:r>
            <a:r>
              <a:rPr lang="en-US" sz="1400" dirty="0">
                <a:latin typeface="Arial Narrow" panose="020B0606020202030204" pitchFamily="34" charset="0"/>
              </a:rPr>
              <a:t>check </a:t>
            </a:r>
            <a:r>
              <a:rPr lang="en-US" sz="1400" dirty="0" smtClean="0">
                <a:latin typeface="Arial Narrow" panose="020B0606020202030204" pitchFamily="34" charset="0"/>
              </a:rPr>
              <a:t>the </a:t>
            </a:r>
            <a:r>
              <a:rPr lang="en-US" sz="1400" dirty="0">
                <a:latin typeface="Arial Narrow" panose="020B0606020202030204" pitchFamily="34" charset="0"/>
              </a:rPr>
              <a:t>current (real-time) price of </a:t>
            </a:r>
            <a:r>
              <a:rPr lang="en-US" sz="1400" dirty="0" smtClean="0">
                <a:latin typeface="Arial Narrow" panose="020B0606020202030204" pitchFamily="34" charset="0"/>
              </a:rPr>
              <a:t>an item </a:t>
            </a:r>
            <a:r>
              <a:rPr lang="en-US" sz="1400" dirty="0">
                <a:latin typeface="Arial Narrow" panose="020B0606020202030204" pitchFamily="34" charset="0"/>
              </a:rPr>
              <a:t>when shopping within </a:t>
            </a:r>
            <a:r>
              <a:rPr lang="en-US" sz="1400" dirty="0" smtClean="0">
                <a:latin typeface="Arial Narrow" panose="020B0606020202030204" pitchFamily="34" charset="0"/>
              </a:rPr>
              <a:t>the Marketplace </a:t>
            </a:r>
            <a:endParaRPr lang="en-US" sz="1400" b="1" dirty="0">
              <a:latin typeface="Arial Narrow" panose="020B0606020202030204" pitchFamily="34" charset="0"/>
            </a:endParaRPr>
          </a:p>
          <a:p>
            <a:pPr marL="0" indent="0">
              <a:buNone/>
            </a:pPr>
            <a:endParaRPr lang="en-US" sz="1400" b="1" dirty="0" smtClean="0">
              <a:latin typeface="Arial Narrow" panose="020B0606020202030204" pitchFamily="34" charset="0"/>
            </a:endParaRPr>
          </a:p>
          <a:p>
            <a:endParaRPr lang="en-US" dirty="0"/>
          </a:p>
          <a:p>
            <a:pPr marL="0" indent="0">
              <a:buNone/>
            </a:pPr>
            <a:endParaRPr lang="en-US" sz="1400" dirty="0" smtClean="0">
              <a:latin typeface="Arial Narrow" panose="020B0606020202030204" pitchFamily="34" charset="0"/>
            </a:endParaRPr>
          </a:p>
          <a:p>
            <a:pPr marL="0" indent="0">
              <a:buNone/>
            </a:pPr>
            <a:endParaRPr lang="en-US" sz="1400" dirty="0">
              <a:latin typeface="Arial Narrow" panose="020B0606020202030204" pitchFamily="34" charset="0"/>
            </a:endParaRPr>
          </a:p>
          <a:p>
            <a:endParaRPr lang="en-US" sz="1200" dirty="0" smtClean="0">
              <a:latin typeface="Arial Narrow" panose="020B0606020202030204" pitchFamily="34" charset="0"/>
            </a:endParaRPr>
          </a:p>
          <a:p>
            <a:endParaRPr lang="en-US" sz="1200" dirty="0">
              <a:latin typeface="Arial Narrow" panose="020B0606020202030204" pitchFamily="34" charset="0"/>
            </a:endParaRPr>
          </a:p>
          <a:p>
            <a:endParaRPr lang="en-US" sz="1200" dirty="0" smtClean="0">
              <a:latin typeface="Arial Narrow" panose="020B0606020202030204" pitchFamily="34" charset="0"/>
            </a:endParaRPr>
          </a:p>
          <a:p>
            <a:endParaRPr lang="en-US" sz="1200" dirty="0">
              <a:latin typeface="Arial Narrow" panose="020B0606020202030204" pitchFamily="34" charset="0"/>
            </a:endParaRPr>
          </a:p>
          <a:p>
            <a:endParaRPr lang="en-US" sz="1200" dirty="0" smtClean="0">
              <a:latin typeface="Arial Narrow" panose="020B0606020202030204" pitchFamily="34" charset="0"/>
            </a:endParaRPr>
          </a:p>
          <a:p>
            <a:endParaRPr lang="en-US" sz="1200" dirty="0">
              <a:latin typeface="Arial Narrow" panose="020B0606020202030204" pitchFamily="34" charset="0"/>
            </a:endParaRPr>
          </a:p>
          <a:p>
            <a:pPr fontAlgn="ctr"/>
            <a:endParaRPr lang="en-US" sz="2000" dirty="0">
              <a:latin typeface="Arial Narrow" panose="020B0606020202030204" pitchFamily="34" charset="0"/>
            </a:endParaRPr>
          </a:p>
        </p:txBody>
      </p:sp>
      <p:sp>
        <p:nvSpPr>
          <p:cNvPr id="4" name="Line 9"/>
          <p:cNvSpPr>
            <a:spLocks noChangeShapeType="1"/>
          </p:cNvSpPr>
          <p:nvPr/>
        </p:nvSpPr>
        <p:spPr bwMode="auto">
          <a:xfrm>
            <a:off x="228600" y="12192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6" name="TextBox 5"/>
          <p:cNvSpPr txBox="1"/>
          <p:nvPr/>
        </p:nvSpPr>
        <p:spPr>
          <a:xfrm>
            <a:off x="8252443" y="6324600"/>
            <a:ext cx="815357" cy="369332"/>
          </a:xfrm>
          <a:prstGeom prst="rect">
            <a:avLst/>
          </a:prstGeom>
          <a:noFill/>
        </p:spPr>
        <p:txBody>
          <a:bodyPr wrap="square" rtlCol="0">
            <a:spAutoFit/>
          </a:bodyPr>
          <a:lstStyle/>
          <a:p>
            <a:pPr algn="r"/>
            <a:r>
              <a:rPr lang="en-US" dirty="0" smtClean="0">
                <a:solidFill>
                  <a:schemeClr val="bg1"/>
                </a:solidFill>
              </a:rPr>
              <a:t>10</a:t>
            </a:r>
            <a:endParaRPr lang="en-US" dirty="0">
              <a:solidFill>
                <a:schemeClr val="bg1"/>
              </a:solidFill>
            </a:endParaRPr>
          </a:p>
        </p:txBody>
      </p:sp>
    </p:spTree>
    <p:extLst>
      <p:ext uri="{BB962C8B-B14F-4D97-AF65-F5344CB8AC3E}">
        <p14:creationId xmlns:p14="http://schemas.microsoft.com/office/powerpoint/2010/main" val="39380244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43098" y="152400"/>
            <a:ext cx="7948863" cy="1230592"/>
          </a:xfrm>
        </p:spPr>
        <p:txBody>
          <a:bodyPr>
            <a:noAutofit/>
          </a:bodyPr>
          <a:lstStyle/>
          <a:p>
            <a:pPr algn="l"/>
            <a:r>
              <a:rPr lang="en-US" dirty="0">
                <a:latin typeface="Arial Narrow" panose="020B0606020202030204" pitchFamily="34" charset="0"/>
                <a:cs typeface="Arial" panose="020B0604020202020204" pitchFamily="34" charset="0"/>
              </a:rPr>
              <a:t>October Newsletter Topics</a:t>
            </a:r>
            <a:endParaRPr lang="en-US" dirty="0">
              <a:solidFill>
                <a:prstClr val="white"/>
              </a:solidFill>
              <a:latin typeface="Arial Narrow" panose="020B0606020202030204" pitchFamily="34" charset="0"/>
            </a:endParaRPr>
          </a:p>
        </p:txBody>
      </p:sp>
      <p:sp>
        <p:nvSpPr>
          <p:cNvPr id="3" name="Content Placeholder 2"/>
          <p:cNvSpPr>
            <a:spLocks noGrp="1"/>
          </p:cNvSpPr>
          <p:nvPr>
            <p:ph idx="4294967295"/>
          </p:nvPr>
        </p:nvSpPr>
        <p:spPr>
          <a:xfrm>
            <a:off x="376744" y="1260838"/>
            <a:ext cx="8015217" cy="4987562"/>
          </a:xfrm>
        </p:spPr>
        <p:txBody>
          <a:bodyPr>
            <a:noAutofit/>
          </a:bodyPr>
          <a:lstStyle/>
          <a:p>
            <a:pPr lvl="0"/>
            <a:endParaRPr lang="en-US" sz="1200" dirty="0">
              <a:latin typeface="Arial Narrow" panose="020B0606020202030204" pitchFamily="34" charset="0"/>
            </a:endParaRPr>
          </a:p>
          <a:p>
            <a:pPr marL="0" lvl="0" indent="0">
              <a:buNone/>
            </a:pPr>
            <a:r>
              <a:rPr lang="en-US" sz="1600" b="1" dirty="0">
                <a:solidFill>
                  <a:srgbClr val="FF0000"/>
                </a:solidFill>
                <a:latin typeface="Arial Narrow" panose="020B0606020202030204" pitchFamily="34" charset="0"/>
              </a:rPr>
              <a:t>VWR Quote </a:t>
            </a:r>
            <a:r>
              <a:rPr lang="en-US" sz="1600" b="1" dirty="0" smtClean="0">
                <a:solidFill>
                  <a:srgbClr val="FF0000"/>
                </a:solidFill>
                <a:latin typeface="Arial Narrow" panose="020B0606020202030204" pitchFamily="34" charset="0"/>
              </a:rPr>
              <a:t>Feature</a:t>
            </a:r>
          </a:p>
          <a:p>
            <a:pPr marL="0" lvl="0" indent="0">
              <a:buNone/>
            </a:pPr>
            <a:endParaRPr lang="en-US" sz="1200" dirty="0">
              <a:latin typeface="Arial Narrow" panose="020B0606020202030204" pitchFamily="34" charset="0"/>
            </a:endParaRPr>
          </a:p>
          <a:p>
            <a:pPr marL="0" indent="0">
              <a:buNone/>
            </a:pPr>
            <a:r>
              <a:rPr lang="en-US" sz="1400" dirty="0" smtClean="0">
                <a:latin typeface="Arial Narrow" panose="020B0606020202030204" pitchFamily="34" charset="0"/>
              </a:rPr>
              <a:t>There is a quoting feature now available in P2P for VWR.  If you ordered from VWR in the past, you may be familiar with “My Quotes” that was available prior to P2P.</a:t>
            </a:r>
            <a:r>
              <a:rPr lang="en-US" sz="1400" dirty="0">
                <a:latin typeface="Arial Narrow" panose="020B0606020202030204" pitchFamily="34" charset="0"/>
              </a:rPr>
              <a:t>  After logging in, </a:t>
            </a:r>
            <a:r>
              <a:rPr lang="en-US" sz="1400" dirty="0" smtClean="0">
                <a:latin typeface="Arial Narrow" panose="020B0606020202030204" pitchFamily="34" charset="0"/>
              </a:rPr>
              <a:t>select the </a:t>
            </a:r>
            <a:r>
              <a:rPr lang="en-US" sz="1400" dirty="0">
                <a:latin typeface="Arial Narrow" panose="020B0606020202030204" pitchFamily="34" charset="0"/>
              </a:rPr>
              <a:t>My Quotes link located on the left-hand side of the screen. </a:t>
            </a:r>
          </a:p>
          <a:p>
            <a:pPr marL="0" indent="0">
              <a:buNone/>
            </a:pPr>
            <a:endParaRPr lang="en-US" sz="1400" dirty="0" smtClean="0">
              <a:latin typeface="Arial Narrow" panose="020B0606020202030204" pitchFamily="34" charset="0"/>
            </a:endParaRPr>
          </a:p>
          <a:p>
            <a:pPr marL="0" indent="0">
              <a:buNone/>
            </a:pPr>
            <a:endParaRPr lang="en-US" sz="1400" dirty="0">
              <a:latin typeface="Arial Narrow" panose="020B0606020202030204" pitchFamily="34" charset="0"/>
            </a:endParaRPr>
          </a:p>
          <a:p>
            <a:endParaRPr lang="en-US" sz="1200" dirty="0" smtClean="0">
              <a:latin typeface="Arial Narrow" panose="020B0606020202030204" pitchFamily="34" charset="0"/>
            </a:endParaRPr>
          </a:p>
          <a:p>
            <a:endParaRPr lang="en-US" sz="1200" dirty="0">
              <a:latin typeface="Arial Narrow" panose="020B0606020202030204" pitchFamily="34" charset="0"/>
            </a:endParaRPr>
          </a:p>
          <a:p>
            <a:endParaRPr lang="en-US" sz="1200" dirty="0" smtClean="0">
              <a:latin typeface="Arial Narrow" panose="020B0606020202030204" pitchFamily="34" charset="0"/>
            </a:endParaRPr>
          </a:p>
          <a:p>
            <a:endParaRPr lang="en-US" sz="1200" dirty="0">
              <a:latin typeface="Arial Narrow" panose="020B0606020202030204" pitchFamily="34" charset="0"/>
            </a:endParaRPr>
          </a:p>
          <a:p>
            <a:endParaRPr lang="en-US" sz="1200" dirty="0" smtClean="0">
              <a:latin typeface="Arial Narrow" panose="020B0606020202030204" pitchFamily="34" charset="0"/>
            </a:endParaRPr>
          </a:p>
          <a:p>
            <a:endParaRPr lang="en-US" sz="1200" dirty="0">
              <a:latin typeface="Arial Narrow" panose="020B0606020202030204" pitchFamily="34" charset="0"/>
            </a:endParaRPr>
          </a:p>
          <a:p>
            <a:pPr fontAlgn="ctr"/>
            <a:endParaRPr lang="en-US" sz="2000" dirty="0">
              <a:latin typeface="Arial Narrow" panose="020B0606020202030204" pitchFamily="34" charset="0"/>
            </a:endParaRPr>
          </a:p>
        </p:txBody>
      </p:sp>
      <p:sp>
        <p:nvSpPr>
          <p:cNvPr id="4" name="Line 9"/>
          <p:cNvSpPr>
            <a:spLocks noChangeShapeType="1"/>
          </p:cNvSpPr>
          <p:nvPr/>
        </p:nvSpPr>
        <p:spPr bwMode="auto">
          <a:xfrm>
            <a:off x="228600" y="12192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6" name="TextBox 5"/>
          <p:cNvSpPr txBox="1"/>
          <p:nvPr/>
        </p:nvSpPr>
        <p:spPr>
          <a:xfrm>
            <a:off x="8252443" y="6324600"/>
            <a:ext cx="815357" cy="369332"/>
          </a:xfrm>
          <a:prstGeom prst="rect">
            <a:avLst/>
          </a:prstGeom>
          <a:noFill/>
        </p:spPr>
        <p:txBody>
          <a:bodyPr wrap="square" rtlCol="0">
            <a:spAutoFit/>
          </a:bodyPr>
          <a:lstStyle/>
          <a:p>
            <a:pPr algn="r"/>
            <a:r>
              <a:rPr lang="en-US" dirty="0" smtClean="0">
                <a:solidFill>
                  <a:schemeClr val="bg1"/>
                </a:solidFill>
              </a:rPr>
              <a:t>11</a:t>
            </a:r>
            <a:endParaRPr lang="en-US" dirty="0">
              <a:solidFill>
                <a:schemeClr val="bg1"/>
              </a:solidFill>
            </a:endParaRPr>
          </a:p>
        </p:txBody>
      </p:sp>
      <p:pic>
        <p:nvPicPr>
          <p:cNvPr id="5" name="Picture 4"/>
          <p:cNvPicPr>
            <a:picLocks noChangeAspect="1"/>
          </p:cNvPicPr>
          <p:nvPr/>
        </p:nvPicPr>
        <p:blipFill>
          <a:blip r:embed="rId3"/>
          <a:stretch>
            <a:fillRect/>
          </a:stretch>
        </p:blipFill>
        <p:spPr>
          <a:xfrm>
            <a:off x="1822279" y="2491429"/>
            <a:ext cx="3968921" cy="2996491"/>
          </a:xfrm>
          <a:prstGeom prst="rect">
            <a:avLst/>
          </a:prstGeom>
        </p:spPr>
      </p:pic>
      <p:sp>
        <p:nvSpPr>
          <p:cNvPr id="7" name="TextBox 6"/>
          <p:cNvSpPr txBox="1"/>
          <p:nvPr/>
        </p:nvSpPr>
        <p:spPr>
          <a:xfrm>
            <a:off x="471853" y="5465751"/>
            <a:ext cx="8091302" cy="523220"/>
          </a:xfrm>
          <a:prstGeom prst="rect">
            <a:avLst/>
          </a:prstGeom>
          <a:noFill/>
        </p:spPr>
        <p:txBody>
          <a:bodyPr wrap="square" rtlCol="0">
            <a:spAutoFit/>
          </a:bodyPr>
          <a:lstStyle/>
          <a:p>
            <a:r>
              <a:rPr lang="en-US" sz="1400" dirty="0" smtClean="0">
                <a:latin typeface="Arial Narrow" panose="020B0606020202030204" pitchFamily="34" charset="0"/>
              </a:rPr>
              <a:t>Any quotes that were requested and prepared are </a:t>
            </a:r>
            <a:r>
              <a:rPr lang="en-US" sz="1400" dirty="0">
                <a:latin typeface="Arial Narrow" panose="020B0606020202030204" pitchFamily="34" charset="0"/>
              </a:rPr>
              <a:t>listed.  </a:t>
            </a:r>
            <a:r>
              <a:rPr lang="en-US" sz="1400" dirty="0" smtClean="0">
                <a:latin typeface="Arial Narrow" panose="020B0606020202030204" pitchFamily="34" charset="0"/>
              </a:rPr>
              <a:t>Clicks </a:t>
            </a:r>
            <a:r>
              <a:rPr lang="en-US" sz="1400" dirty="0">
                <a:latin typeface="Arial Narrow" panose="020B0606020202030204" pitchFamily="34" charset="0"/>
              </a:rPr>
              <a:t>on the quote# and it opens up in the shopping basket at the prices </a:t>
            </a:r>
            <a:r>
              <a:rPr lang="en-US" sz="1400" dirty="0" smtClean="0">
                <a:latin typeface="Arial Narrow" panose="020B0606020202030204" pitchFamily="34" charset="0"/>
              </a:rPr>
              <a:t>quoted</a:t>
            </a:r>
            <a:r>
              <a:rPr lang="en-US" sz="1400" dirty="0">
                <a:latin typeface="Arial Narrow" panose="020B0606020202030204" pitchFamily="34" charset="0"/>
              </a:rPr>
              <a:t>.  </a:t>
            </a:r>
            <a:r>
              <a:rPr lang="en-US" sz="1400" dirty="0" smtClean="0">
                <a:latin typeface="Arial Narrow" panose="020B0606020202030204" pitchFamily="34" charset="0"/>
              </a:rPr>
              <a:t>You are able to order </a:t>
            </a:r>
            <a:r>
              <a:rPr lang="en-US" sz="1400" dirty="0">
                <a:latin typeface="Arial Narrow" panose="020B0606020202030204" pitchFamily="34" charset="0"/>
              </a:rPr>
              <a:t>any item off the quote and/or change quantity. </a:t>
            </a:r>
          </a:p>
        </p:txBody>
      </p:sp>
    </p:spTree>
    <p:extLst>
      <p:ext uri="{BB962C8B-B14F-4D97-AF65-F5344CB8AC3E}">
        <p14:creationId xmlns:p14="http://schemas.microsoft.com/office/powerpoint/2010/main" val="29208754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43098" y="152400"/>
            <a:ext cx="7948863" cy="1230592"/>
          </a:xfrm>
        </p:spPr>
        <p:txBody>
          <a:bodyPr>
            <a:noAutofit/>
          </a:bodyPr>
          <a:lstStyle/>
          <a:p>
            <a:pPr algn="l"/>
            <a:r>
              <a:rPr lang="en-US" dirty="0">
                <a:latin typeface="Arial Narrow" panose="020B0606020202030204" pitchFamily="34" charset="0"/>
                <a:cs typeface="Arial" panose="020B0604020202020204" pitchFamily="34" charset="0"/>
              </a:rPr>
              <a:t>October Newsletter Topics</a:t>
            </a:r>
            <a:endParaRPr lang="en-US" dirty="0">
              <a:solidFill>
                <a:prstClr val="white"/>
              </a:solidFill>
              <a:latin typeface="Arial Narrow" panose="020B0606020202030204" pitchFamily="34" charset="0"/>
            </a:endParaRPr>
          </a:p>
        </p:txBody>
      </p:sp>
      <p:sp>
        <p:nvSpPr>
          <p:cNvPr id="3" name="Content Placeholder 2"/>
          <p:cNvSpPr>
            <a:spLocks noGrp="1"/>
          </p:cNvSpPr>
          <p:nvPr>
            <p:ph idx="4294967295"/>
          </p:nvPr>
        </p:nvSpPr>
        <p:spPr>
          <a:xfrm>
            <a:off x="376744" y="1260838"/>
            <a:ext cx="8015217" cy="4987562"/>
          </a:xfrm>
        </p:spPr>
        <p:txBody>
          <a:bodyPr>
            <a:noAutofit/>
          </a:bodyPr>
          <a:lstStyle/>
          <a:p>
            <a:pPr marL="0" lvl="0" indent="0">
              <a:buNone/>
            </a:pPr>
            <a:r>
              <a:rPr lang="en-US" sz="1400" b="1" dirty="0" smtClean="0">
                <a:solidFill>
                  <a:srgbClr val="FF0000"/>
                </a:solidFill>
                <a:latin typeface="Arial Narrow" panose="020B0606020202030204" pitchFamily="34" charset="0"/>
              </a:rPr>
              <a:t>Freight Charges</a:t>
            </a:r>
          </a:p>
          <a:p>
            <a:pPr marL="0" lvl="0" indent="0">
              <a:buNone/>
            </a:pPr>
            <a:endParaRPr lang="en-US" sz="1200" dirty="0" smtClean="0">
              <a:latin typeface="Arial Narrow" panose="020B0606020202030204" pitchFamily="34" charset="0"/>
            </a:endParaRPr>
          </a:p>
          <a:p>
            <a:pPr marL="0" lvl="0" indent="0">
              <a:buNone/>
            </a:pPr>
            <a:r>
              <a:rPr lang="en-US" sz="1200" dirty="0" smtClean="0">
                <a:latin typeface="Arial Narrow" panose="020B0606020202030204" pitchFamily="34" charset="0"/>
              </a:rPr>
              <a:t>When you are placing an order for goods and you know you will be charged freight, please be sure to enter it in the Freight Amount field in the </a:t>
            </a:r>
            <a:r>
              <a:rPr lang="en-US" sz="1200" b="1" i="1" dirty="0" smtClean="0">
                <a:latin typeface="Arial Narrow" panose="020B0606020202030204" pitchFamily="34" charset="0"/>
              </a:rPr>
              <a:t>Information tab </a:t>
            </a:r>
            <a:r>
              <a:rPr lang="en-US" sz="1200" dirty="0" smtClean="0">
                <a:latin typeface="Arial Narrow" panose="020B0606020202030204" pitchFamily="34" charset="0"/>
              </a:rPr>
              <a:t>of the checkout process.  </a:t>
            </a:r>
            <a:endParaRPr lang="en-US" sz="1200" dirty="0">
              <a:latin typeface="Arial Narrow" panose="020B0606020202030204" pitchFamily="34" charset="0"/>
            </a:endParaRPr>
          </a:p>
        </p:txBody>
      </p:sp>
      <p:sp>
        <p:nvSpPr>
          <p:cNvPr id="4" name="Line 9"/>
          <p:cNvSpPr>
            <a:spLocks noChangeShapeType="1"/>
          </p:cNvSpPr>
          <p:nvPr/>
        </p:nvSpPr>
        <p:spPr bwMode="auto">
          <a:xfrm>
            <a:off x="228600" y="12192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6" name="TextBox 5"/>
          <p:cNvSpPr txBox="1"/>
          <p:nvPr/>
        </p:nvSpPr>
        <p:spPr>
          <a:xfrm>
            <a:off x="8252443" y="6324600"/>
            <a:ext cx="815357" cy="369332"/>
          </a:xfrm>
          <a:prstGeom prst="rect">
            <a:avLst/>
          </a:prstGeom>
          <a:noFill/>
        </p:spPr>
        <p:txBody>
          <a:bodyPr wrap="square" rtlCol="0">
            <a:spAutoFit/>
          </a:bodyPr>
          <a:lstStyle/>
          <a:p>
            <a:pPr algn="r"/>
            <a:r>
              <a:rPr lang="en-US" dirty="0" smtClean="0">
                <a:solidFill>
                  <a:schemeClr val="bg1"/>
                </a:solidFill>
              </a:rPr>
              <a:t>12</a:t>
            </a:r>
            <a:endParaRPr lang="en-US" dirty="0">
              <a:solidFill>
                <a:schemeClr val="bg1"/>
              </a:solidFill>
            </a:endParaRPr>
          </a:p>
        </p:txBody>
      </p:sp>
      <p:sp>
        <p:nvSpPr>
          <p:cNvPr id="7" name="TextBox 6"/>
          <p:cNvSpPr txBox="1"/>
          <p:nvPr/>
        </p:nvSpPr>
        <p:spPr>
          <a:xfrm>
            <a:off x="145349" y="2356394"/>
            <a:ext cx="8091302" cy="307777"/>
          </a:xfrm>
          <a:prstGeom prst="rect">
            <a:avLst/>
          </a:prstGeom>
          <a:noFill/>
        </p:spPr>
        <p:txBody>
          <a:bodyPr wrap="square" rtlCol="0">
            <a:spAutoFit/>
          </a:bodyPr>
          <a:lstStyle/>
          <a:p>
            <a:r>
              <a:rPr lang="en-US" sz="1400" dirty="0" smtClean="0">
                <a:latin typeface="Arial Narrow" panose="020B0606020202030204" pitchFamily="34" charset="0"/>
              </a:rPr>
              <a:t>. </a:t>
            </a:r>
            <a:endParaRPr lang="en-US" sz="1400" dirty="0">
              <a:latin typeface="Arial Narrow" panose="020B0606020202030204" pitchFamily="34" charset="0"/>
            </a:endParaRPr>
          </a:p>
        </p:txBody>
      </p:sp>
      <p:pic>
        <p:nvPicPr>
          <p:cNvPr id="8" name="Picture 7"/>
          <p:cNvPicPr>
            <a:picLocks noChangeAspect="1"/>
          </p:cNvPicPr>
          <p:nvPr/>
        </p:nvPicPr>
        <p:blipFill>
          <a:blip r:embed="rId3"/>
          <a:stretch>
            <a:fillRect/>
          </a:stretch>
        </p:blipFill>
        <p:spPr>
          <a:xfrm>
            <a:off x="443098" y="2388632"/>
            <a:ext cx="3905907" cy="2309170"/>
          </a:xfrm>
          <a:prstGeom prst="rect">
            <a:avLst/>
          </a:prstGeom>
        </p:spPr>
      </p:pic>
      <p:pic>
        <p:nvPicPr>
          <p:cNvPr id="9" name="Picture 8"/>
          <p:cNvPicPr>
            <a:picLocks noChangeAspect="1"/>
          </p:cNvPicPr>
          <p:nvPr/>
        </p:nvPicPr>
        <p:blipFill>
          <a:blip r:embed="rId4"/>
          <a:stretch>
            <a:fillRect/>
          </a:stretch>
        </p:blipFill>
        <p:spPr>
          <a:xfrm>
            <a:off x="406050" y="5333161"/>
            <a:ext cx="8364451" cy="802851"/>
          </a:xfrm>
          <a:prstGeom prst="rect">
            <a:avLst/>
          </a:prstGeom>
        </p:spPr>
      </p:pic>
      <p:sp>
        <p:nvSpPr>
          <p:cNvPr id="11" name="TextBox 10"/>
          <p:cNvSpPr txBox="1"/>
          <p:nvPr/>
        </p:nvSpPr>
        <p:spPr>
          <a:xfrm>
            <a:off x="369416" y="4795296"/>
            <a:ext cx="8029871" cy="461665"/>
          </a:xfrm>
          <a:prstGeom prst="rect">
            <a:avLst/>
          </a:prstGeom>
          <a:noFill/>
        </p:spPr>
        <p:txBody>
          <a:bodyPr wrap="square" rtlCol="0">
            <a:spAutoFit/>
          </a:bodyPr>
          <a:lstStyle/>
          <a:p>
            <a:r>
              <a:rPr lang="en-US" sz="1200" dirty="0">
                <a:latin typeface="Arial Narrow" panose="020B0606020202030204" pitchFamily="34" charset="0"/>
              </a:rPr>
              <a:t>By entering freight charges when they are known, it will alleviate Invoice Match Exception discrepancies and delayed payment to suppliers due to freight</a:t>
            </a:r>
            <a:r>
              <a:rPr lang="en-US" sz="1200" dirty="0" smtClean="0">
                <a:latin typeface="Arial Narrow" panose="020B0606020202030204" pitchFamily="34" charset="0"/>
              </a:rPr>
              <a:t>.</a:t>
            </a:r>
            <a:endParaRPr lang="en-US" b="1" dirty="0"/>
          </a:p>
        </p:txBody>
      </p:sp>
    </p:spTree>
    <p:extLst>
      <p:ext uri="{BB962C8B-B14F-4D97-AF65-F5344CB8AC3E}">
        <p14:creationId xmlns:p14="http://schemas.microsoft.com/office/powerpoint/2010/main" val="32540851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09919" y="268129"/>
            <a:ext cx="7948863" cy="1230592"/>
          </a:xfrm>
        </p:spPr>
        <p:txBody>
          <a:bodyPr>
            <a:noAutofit/>
          </a:bodyPr>
          <a:lstStyle/>
          <a:p>
            <a:pPr algn="l"/>
            <a:r>
              <a:rPr lang="en-US" dirty="0" smtClean="0">
                <a:latin typeface="Arial Narrow" panose="020B0606020202030204" pitchFamily="34" charset="0"/>
                <a:cs typeface="Arial" panose="020B0604020202020204" pitchFamily="34" charset="0"/>
              </a:rPr>
              <a:t>P2P Overview Session</a:t>
            </a:r>
            <a:endParaRPr lang="en-US" dirty="0">
              <a:solidFill>
                <a:prstClr val="white"/>
              </a:solidFill>
              <a:latin typeface="Arial Narrow" panose="020B0606020202030204" pitchFamily="34" charset="0"/>
            </a:endParaRPr>
          </a:p>
        </p:txBody>
      </p:sp>
      <p:sp>
        <p:nvSpPr>
          <p:cNvPr id="4" name="Line 9"/>
          <p:cNvSpPr>
            <a:spLocks noChangeShapeType="1"/>
          </p:cNvSpPr>
          <p:nvPr/>
        </p:nvSpPr>
        <p:spPr bwMode="auto">
          <a:xfrm>
            <a:off x="228600" y="1260838"/>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6" name="TextBox 5"/>
          <p:cNvSpPr txBox="1"/>
          <p:nvPr/>
        </p:nvSpPr>
        <p:spPr>
          <a:xfrm>
            <a:off x="8252443" y="6324600"/>
            <a:ext cx="815357" cy="369332"/>
          </a:xfrm>
          <a:prstGeom prst="rect">
            <a:avLst/>
          </a:prstGeom>
          <a:noFill/>
        </p:spPr>
        <p:txBody>
          <a:bodyPr wrap="square" rtlCol="0">
            <a:spAutoFit/>
          </a:bodyPr>
          <a:lstStyle/>
          <a:p>
            <a:pPr algn="r"/>
            <a:r>
              <a:rPr lang="en-US" dirty="0" smtClean="0">
                <a:solidFill>
                  <a:schemeClr val="bg1"/>
                </a:solidFill>
              </a:rPr>
              <a:t>13</a:t>
            </a:r>
            <a:endParaRPr lang="en-US" dirty="0">
              <a:solidFill>
                <a:schemeClr val="bg1"/>
              </a:solidFill>
            </a:endParaRPr>
          </a:p>
        </p:txBody>
      </p:sp>
      <p:sp>
        <p:nvSpPr>
          <p:cNvPr id="7" name="TextBox 6"/>
          <p:cNvSpPr txBox="1"/>
          <p:nvPr/>
        </p:nvSpPr>
        <p:spPr>
          <a:xfrm>
            <a:off x="145349" y="2356394"/>
            <a:ext cx="8091302" cy="307777"/>
          </a:xfrm>
          <a:prstGeom prst="rect">
            <a:avLst/>
          </a:prstGeom>
          <a:noFill/>
        </p:spPr>
        <p:txBody>
          <a:bodyPr wrap="square" rtlCol="0">
            <a:spAutoFit/>
          </a:bodyPr>
          <a:lstStyle/>
          <a:p>
            <a:r>
              <a:rPr lang="en-US" sz="1400" dirty="0" smtClean="0">
                <a:latin typeface="Arial Narrow" panose="020B0606020202030204" pitchFamily="34" charset="0"/>
              </a:rPr>
              <a:t>. </a:t>
            </a:r>
            <a:endParaRPr lang="en-US" sz="1400" dirty="0">
              <a:latin typeface="Arial Narrow" panose="020B0606020202030204" pitchFamily="34" charset="0"/>
            </a:endParaRPr>
          </a:p>
        </p:txBody>
      </p:sp>
      <p:pic>
        <p:nvPicPr>
          <p:cNvPr id="10" name="Content Placeholder 9"/>
          <p:cNvPicPr>
            <a:picLocks noGrp="1" noChangeAspect="1"/>
          </p:cNvPicPr>
          <p:nvPr>
            <p:ph idx="4294967295"/>
          </p:nvPr>
        </p:nvPicPr>
        <p:blipFill>
          <a:blip r:embed="rId3"/>
          <a:stretch>
            <a:fillRect/>
          </a:stretch>
        </p:blipFill>
        <p:spPr>
          <a:xfrm>
            <a:off x="1754607" y="2396154"/>
            <a:ext cx="5259485" cy="2191452"/>
          </a:xfrm>
          <a:prstGeom prst="rect">
            <a:avLst/>
          </a:prstGeom>
        </p:spPr>
      </p:pic>
    </p:spTree>
    <p:extLst>
      <p:ext uri="{BB962C8B-B14F-4D97-AF65-F5344CB8AC3E}">
        <p14:creationId xmlns:p14="http://schemas.microsoft.com/office/powerpoint/2010/main" val="33293301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2471" y="189016"/>
            <a:ext cx="8229600" cy="609600"/>
          </a:xfrm>
        </p:spPr>
        <p:txBody>
          <a:bodyPr>
            <a:noAutofit/>
          </a:bodyPr>
          <a:lstStyle/>
          <a:p>
            <a:pPr algn="l"/>
            <a:r>
              <a:rPr lang="en-US" sz="3200" dirty="0" smtClean="0">
                <a:latin typeface="Arial Narrow" panose="020B0606020202030204" pitchFamily="34" charset="0"/>
              </a:rPr>
              <a:t>Topics</a:t>
            </a:r>
            <a:endParaRPr lang="en-US" sz="3200" dirty="0">
              <a:latin typeface="Arial Narrow" panose="020B0606020202030204" pitchFamily="34" charset="0"/>
            </a:endParaRPr>
          </a:p>
        </p:txBody>
      </p:sp>
      <p:sp>
        <p:nvSpPr>
          <p:cNvPr id="8" name="Content Placeholder 4"/>
          <p:cNvSpPr>
            <a:spLocks noGrp="1"/>
          </p:cNvSpPr>
          <p:nvPr>
            <p:ph idx="1"/>
          </p:nvPr>
        </p:nvSpPr>
        <p:spPr>
          <a:xfrm>
            <a:off x="576729" y="609600"/>
            <a:ext cx="8381084" cy="5638800"/>
          </a:xfrm>
        </p:spPr>
        <p:txBody>
          <a:bodyPr>
            <a:noAutofit/>
          </a:bodyPr>
          <a:lstStyle/>
          <a:p>
            <a:pPr>
              <a:lnSpc>
                <a:spcPct val="200000"/>
              </a:lnSpc>
            </a:pPr>
            <a:r>
              <a:rPr lang="en-US" sz="1800" dirty="0" smtClean="0">
                <a:latin typeface="Arial Narrow" panose="020B0606020202030204" pitchFamily="34" charset="0"/>
              </a:rPr>
              <a:t>Requisition Questionnaire</a:t>
            </a:r>
          </a:p>
          <a:p>
            <a:pPr>
              <a:lnSpc>
                <a:spcPct val="200000"/>
              </a:lnSpc>
            </a:pPr>
            <a:r>
              <a:rPr lang="en-US" sz="1800" dirty="0" smtClean="0">
                <a:latin typeface="Arial Narrow" panose="020B0606020202030204" pitchFamily="34" charset="0"/>
              </a:rPr>
              <a:t>Requisition Commodity Field</a:t>
            </a:r>
          </a:p>
          <a:p>
            <a:pPr lvl="0"/>
            <a:endParaRPr lang="en-US" sz="1800" dirty="0" smtClean="0">
              <a:latin typeface="Arial Narrow" panose="020B0606020202030204" pitchFamily="34" charset="0"/>
            </a:endParaRPr>
          </a:p>
          <a:p>
            <a:pPr lvl="0"/>
            <a:r>
              <a:rPr lang="en-US" sz="1800" dirty="0" smtClean="0">
                <a:latin typeface="Arial Narrow" panose="020B0606020202030204" pitchFamily="34" charset="0"/>
              </a:rPr>
              <a:t>October Newsletter Topics</a:t>
            </a:r>
          </a:p>
          <a:p>
            <a:pPr lvl="0"/>
            <a:endParaRPr lang="en-US" sz="2000" dirty="0" smtClean="0">
              <a:latin typeface="Arial Narrow" panose="020B0606020202030204" pitchFamily="34" charset="0"/>
            </a:endParaRPr>
          </a:p>
          <a:p>
            <a:pPr lvl="1"/>
            <a:r>
              <a:rPr lang="en-US" sz="1600" dirty="0">
                <a:latin typeface="Arial Narrow" panose="020B0606020202030204" pitchFamily="34" charset="0"/>
              </a:rPr>
              <a:t>Expedited SIR </a:t>
            </a:r>
            <a:r>
              <a:rPr lang="en-US" sz="1600" dirty="0" smtClean="0">
                <a:latin typeface="Arial Narrow" panose="020B0606020202030204" pitchFamily="34" charset="0"/>
              </a:rPr>
              <a:t>Pilot</a:t>
            </a:r>
          </a:p>
          <a:p>
            <a:pPr lvl="1"/>
            <a:endParaRPr lang="en-US" sz="1600" dirty="0" smtClean="0">
              <a:latin typeface="Arial Narrow" panose="020B0606020202030204" pitchFamily="34" charset="0"/>
            </a:endParaRPr>
          </a:p>
          <a:p>
            <a:pPr lvl="1"/>
            <a:r>
              <a:rPr lang="en-US" sz="1600" dirty="0" smtClean="0">
                <a:latin typeface="Arial Narrow" panose="020B0606020202030204" pitchFamily="34" charset="0"/>
              </a:rPr>
              <a:t>Submitting Receipts</a:t>
            </a:r>
          </a:p>
          <a:p>
            <a:pPr lvl="1"/>
            <a:endParaRPr lang="en-US" sz="1600" dirty="0" smtClean="0">
              <a:latin typeface="Arial Narrow" panose="020B0606020202030204" pitchFamily="34" charset="0"/>
            </a:endParaRPr>
          </a:p>
          <a:p>
            <a:pPr lvl="1"/>
            <a:r>
              <a:rPr lang="en-US" sz="1600" dirty="0" smtClean="0">
                <a:latin typeface="Arial Narrow" panose="020B0606020202030204" pitchFamily="34" charset="0"/>
              </a:rPr>
              <a:t>P2P Workshops</a:t>
            </a:r>
          </a:p>
          <a:p>
            <a:pPr lvl="1"/>
            <a:endParaRPr lang="en-US" sz="1600" dirty="0">
              <a:latin typeface="Arial Narrow" panose="020B0606020202030204" pitchFamily="34" charset="0"/>
            </a:endParaRPr>
          </a:p>
          <a:p>
            <a:pPr lvl="1"/>
            <a:r>
              <a:rPr lang="en-US" sz="1600" dirty="0">
                <a:latin typeface="Arial Narrow" panose="020B0606020202030204" pitchFamily="34" charset="0"/>
              </a:rPr>
              <a:t>Fisher Live Price enabled</a:t>
            </a:r>
          </a:p>
          <a:p>
            <a:pPr lvl="1"/>
            <a:endParaRPr lang="en-US" sz="1600" dirty="0" smtClean="0">
              <a:latin typeface="Arial Narrow" panose="020B0606020202030204" pitchFamily="34" charset="0"/>
            </a:endParaRPr>
          </a:p>
          <a:p>
            <a:pPr lvl="1"/>
            <a:r>
              <a:rPr lang="en-US" sz="1600" dirty="0" smtClean="0">
                <a:latin typeface="Arial Narrow" panose="020B0606020202030204" pitchFamily="34" charset="0"/>
              </a:rPr>
              <a:t>VWR </a:t>
            </a:r>
            <a:r>
              <a:rPr lang="en-US" sz="1600" dirty="0">
                <a:latin typeface="Arial Narrow" panose="020B0606020202030204" pitchFamily="34" charset="0"/>
              </a:rPr>
              <a:t>Quote Feature  </a:t>
            </a:r>
            <a:endParaRPr lang="en-US" sz="1600" dirty="0" smtClean="0">
              <a:latin typeface="Arial Narrow" panose="020B0606020202030204" pitchFamily="34" charset="0"/>
            </a:endParaRPr>
          </a:p>
          <a:p>
            <a:pPr lvl="1"/>
            <a:endParaRPr lang="en-US" sz="1600" dirty="0">
              <a:latin typeface="Arial Narrow" panose="020B0606020202030204" pitchFamily="34" charset="0"/>
            </a:endParaRPr>
          </a:p>
          <a:p>
            <a:pPr lvl="1"/>
            <a:r>
              <a:rPr lang="en-US" sz="1600" dirty="0">
                <a:latin typeface="Arial Narrow" panose="020B0606020202030204" pitchFamily="34" charset="0"/>
              </a:rPr>
              <a:t>Freight Charges</a:t>
            </a:r>
          </a:p>
          <a:p>
            <a:pPr lvl="0"/>
            <a:endParaRPr lang="en-US" sz="2000" dirty="0" smtClean="0">
              <a:latin typeface="Arial Narrow" panose="020B0606020202030204" pitchFamily="34" charset="0"/>
            </a:endParaRPr>
          </a:p>
          <a:p>
            <a:pPr lvl="0"/>
            <a:endParaRPr lang="en-US" sz="2000" dirty="0" smtClean="0">
              <a:latin typeface="Arial Narrow" panose="020B0606020202030204" pitchFamily="34" charset="0"/>
            </a:endParaRPr>
          </a:p>
          <a:p>
            <a:pPr>
              <a:lnSpc>
                <a:spcPct val="200000"/>
              </a:lnSpc>
            </a:pPr>
            <a:endParaRPr lang="en-US" sz="2800" dirty="0">
              <a:latin typeface="Arial Narrow" panose="020B0606020202030204" pitchFamily="34" charset="0"/>
            </a:endParaRPr>
          </a:p>
        </p:txBody>
      </p:sp>
      <p:cxnSp>
        <p:nvCxnSpPr>
          <p:cNvPr id="5" name="Straight Connector 4"/>
          <p:cNvCxnSpPr/>
          <p:nvPr/>
        </p:nvCxnSpPr>
        <p:spPr>
          <a:xfrm flipV="1">
            <a:off x="622539" y="798616"/>
            <a:ext cx="7898921" cy="2399"/>
          </a:xfrm>
          <a:prstGeom prst="line">
            <a:avLst/>
          </a:prstGeom>
          <a:ln w="34925">
            <a:solidFill>
              <a:srgbClr val="FFDE3B"/>
            </a:solidFill>
          </a:ln>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p:nvPicPr>
        <p:blipFill>
          <a:blip r:embed="rId3"/>
          <a:stretch>
            <a:fillRect/>
          </a:stretch>
        </p:blipFill>
        <p:spPr>
          <a:xfrm>
            <a:off x="7245470" y="230902"/>
            <a:ext cx="1524000" cy="1524000"/>
          </a:xfrm>
          <a:prstGeom prst="rect">
            <a:avLst/>
          </a:prstGeom>
        </p:spPr>
      </p:pic>
      <p:sp>
        <p:nvSpPr>
          <p:cNvPr id="7" name="TextBox 6"/>
          <p:cNvSpPr txBox="1"/>
          <p:nvPr/>
        </p:nvSpPr>
        <p:spPr>
          <a:xfrm>
            <a:off x="8719867" y="6395722"/>
            <a:ext cx="312906" cy="369332"/>
          </a:xfrm>
          <a:prstGeom prst="rect">
            <a:avLst/>
          </a:prstGeom>
          <a:noFill/>
        </p:spPr>
        <p:txBody>
          <a:bodyPr wrap="none" rtlCol="0">
            <a:spAutoFit/>
          </a:bodyPr>
          <a:lstStyle/>
          <a:p>
            <a:r>
              <a:rPr lang="en-US" dirty="0">
                <a:solidFill>
                  <a:schemeClr val="bg1"/>
                </a:solidFill>
              </a:rPr>
              <a:t>2</a:t>
            </a:r>
          </a:p>
        </p:txBody>
      </p:sp>
    </p:spTree>
    <p:extLst>
      <p:ext uri="{BB962C8B-B14F-4D97-AF65-F5344CB8AC3E}">
        <p14:creationId xmlns:p14="http://schemas.microsoft.com/office/powerpoint/2010/main" val="7317619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43098" y="152400"/>
            <a:ext cx="7948863" cy="1230592"/>
          </a:xfrm>
        </p:spPr>
        <p:txBody>
          <a:bodyPr>
            <a:noAutofit/>
          </a:bodyPr>
          <a:lstStyle/>
          <a:p>
            <a:pPr algn="l"/>
            <a:r>
              <a:rPr lang="en-US" sz="3200" dirty="0" smtClean="0">
                <a:latin typeface="Arial Narrow" panose="020B0606020202030204" pitchFamily="34" charset="0"/>
                <a:cs typeface="Arial" panose="020B0604020202020204" pitchFamily="34" charset="0"/>
              </a:rPr>
              <a:t>P2P Requisition Questionnaire</a:t>
            </a:r>
            <a:endParaRPr lang="en-US" sz="3200" dirty="0">
              <a:solidFill>
                <a:prstClr val="white"/>
              </a:solidFill>
              <a:latin typeface="Arial Narrow" panose="020B0606020202030204" pitchFamily="34" charset="0"/>
            </a:endParaRPr>
          </a:p>
        </p:txBody>
      </p:sp>
      <p:sp>
        <p:nvSpPr>
          <p:cNvPr id="3" name="Content Placeholder 2"/>
          <p:cNvSpPr>
            <a:spLocks noGrp="1"/>
          </p:cNvSpPr>
          <p:nvPr>
            <p:ph idx="4294967295"/>
          </p:nvPr>
        </p:nvSpPr>
        <p:spPr>
          <a:xfrm>
            <a:off x="376744" y="1353495"/>
            <a:ext cx="8015217" cy="4710133"/>
          </a:xfrm>
        </p:spPr>
        <p:txBody>
          <a:bodyPr>
            <a:noAutofit/>
          </a:bodyPr>
          <a:lstStyle/>
          <a:p>
            <a:pPr fontAlgn="ctr"/>
            <a:r>
              <a:rPr lang="en-US" sz="1800" dirty="0" smtClean="0">
                <a:latin typeface="Arial Narrow" panose="020B0606020202030204" pitchFamily="34" charset="0"/>
              </a:rPr>
              <a:t>Starting October 28th, we will be implementing a requisition questionnaire.</a:t>
            </a:r>
          </a:p>
          <a:p>
            <a:pPr fontAlgn="ctr"/>
            <a:endParaRPr lang="en-US" sz="1800" dirty="0">
              <a:latin typeface="Arial Narrow" panose="020B0606020202030204" pitchFamily="34" charset="0"/>
            </a:endParaRPr>
          </a:p>
          <a:p>
            <a:r>
              <a:rPr lang="en-US" sz="1800" dirty="0">
                <a:latin typeface="Arial Narrow" panose="020B0606020202030204" pitchFamily="34" charset="0"/>
              </a:rPr>
              <a:t>A</a:t>
            </a:r>
            <a:r>
              <a:rPr lang="en-US" sz="1800" dirty="0" smtClean="0">
                <a:latin typeface="Arial Narrow" panose="020B0606020202030204" pitchFamily="34" charset="0"/>
              </a:rPr>
              <a:t> </a:t>
            </a:r>
            <a:r>
              <a:rPr lang="en-US" sz="1800" dirty="0">
                <a:latin typeface="Arial Narrow" panose="020B0606020202030204" pitchFamily="34" charset="0"/>
              </a:rPr>
              <a:t>preliminary questionnaire will be sent to the </a:t>
            </a:r>
            <a:r>
              <a:rPr lang="en-US" sz="1800" dirty="0" err="1" smtClean="0">
                <a:latin typeface="Arial Narrow" panose="020B0606020202030204" pitchFamily="34" charset="0"/>
              </a:rPr>
              <a:t>Requisitioner</a:t>
            </a:r>
            <a:r>
              <a:rPr lang="en-US" sz="1800" dirty="0" smtClean="0">
                <a:latin typeface="Arial Narrow" panose="020B0606020202030204" pitchFamily="34" charset="0"/>
              </a:rPr>
              <a:t> </a:t>
            </a:r>
            <a:r>
              <a:rPr lang="en-US" sz="1800" dirty="0">
                <a:latin typeface="Arial Narrow" panose="020B0606020202030204" pitchFamily="34" charset="0"/>
              </a:rPr>
              <a:t>after the “Submit” button is pressed.  These questions are essential to mitigate risk to the university and medical center.  A similar questionnaire is currently in use for Supplier Invoice Requests (SIRs</a:t>
            </a:r>
            <a:r>
              <a:rPr lang="en-US" sz="1800" dirty="0" smtClean="0">
                <a:latin typeface="Arial Narrow" panose="020B0606020202030204" pitchFamily="34" charset="0"/>
              </a:rPr>
              <a:t>).</a:t>
            </a:r>
          </a:p>
          <a:p>
            <a:endParaRPr lang="en-US" sz="1800" dirty="0">
              <a:latin typeface="Arial Narrow" panose="020B0606020202030204" pitchFamily="34" charset="0"/>
            </a:endParaRPr>
          </a:p>
          <a:p>
            <a:pPr fontAlgn="ctr"/>
            <a:r>
              <a:rPr lang="en-US" sz="1800" dirty="0">
                <a:latin typeface="Arial Narrow" panose="020B0606020202030204" pitchFamily="34" charset="0"/>
              </a:rPr>
              <a:t>This questionnaire should help expedite requisitions in </a:t>
            </a:r>
            <a:r>
              <a:rPr lang="en-US" sz="1800" dirty="0" smtClean="0">
                <a:latin typeface="Arial Narrow" panose="020B0606020202030204" pitchFamily="34" charset="0"/>
              </a:rPr>
              <a:t>Purchasing </a:t>
            </a:r>
            <a:r>
              <a:rPr lang="en-US" sz="1800" dirty="0">
                <a:latin typeface="Arial Narrow" panose="020B0606020202030204" pitchFamily="34" charset="0"/>
              </a:rPr>
              <a:t>rather than having them contact you via email or phone for answers to the questions. Answers to some of the questions will also be used to route the requisition to the appropriate individual to determine if additional analysis is required.  Note that depending on the answer selected, additional attachments may be necessary.</a:t>
            </a:r>
          </a:p>
          <a:p>
            <a:pPr fontAlgn="ctr"/>
            <a:endParaRPr lang="en-US" sz="1800" dirty="0" smtClean="0">
              <a:latin typeface="Arial Narrow" panose="020B0606020202030204" pitchFamily="34" charset="0"/>
            </a:endParaRPr>
          </a:p>
          <a:p>
            <a:pPr fontAlgn="ctr"/>
            <a:r>
              <a:rPr lang="en-US" sz="1800" dirty="0" smtClean="0">
                <a:latin typeface="Arial Narrow" panose="020B0606020202030204" pitchFamily="34" charset="0"/>
              </a:rPr>
              <a:t>The </a:t>
            </a:r>
            <a:r>
              <a:rPr lang="en-US" sz="1800" dirty="0">
                <a:latin typeface="Arial Narrow" panose="020B0606020202030204" pitchFamily="34" charset="0"/>
              </a:rPr>
              <a:t>q</a:t>
            </a:r>
            <a:r>
              <a:rPr lang="en-US" sz="1800" dirty="0" smtClean="0">
                <a:latin typeface="Arial Narrow" panose="020B0606020202030204" pitchFamily="34" charset="0"/>
              </a:rPr>
              <a:t>uestionnaire will only be required for </a:t>
            </a:r>
            <a:r>
              <a:rPr lang="en-US" sz="1800" b="1" i="1" dirty="0" smtClean="0">
                <a:latin typeface="Arial Narrow" panose="020B0606020202030204" pitchFamily="34" charset="0"/>
              </a:rPr>
              <a:t>non-catalogued</a:t>
            </a:r>
            <a:r>
              <a:rPr lang="en-US" sz="1800" dirty="0" smtClean="0">
                <a:latin typeface="Arial Narrow" panose="020B0606020202030204" pitchFamily="34" charset="0"/>
              </a:rPr>
              <a:t> requisitions.</a:t>
            </a:r>
          </a:p>
          <a:p>
            <a:pPr fontAlgn="ctr"/>
            <a:endParaRPr lang="en-US" sz="1800" dirty="0">
              <a:latin typeface="Arial Narrow" panose="020B0606020202030204" pitchFamily="34" charset="0"/>
            </a:endParaRPr>
          </a:p>
          <a:p>
            <a:pPr fontAlgn="ctr"/>
            <a:r>
              <a:rPr lang="en-US" sz="1800" dirty="0" smtClean="0">
                <a:latin typeface="Arial Narrow" panose="020B0606020202030204" pitchFamily="34" charset="0"/>
              </a:rPr>
              <a:t>Additional questions will be added in the future.</a:t>
            </a:r>
          </a:p>
        </p:txBody>
      </p:sp>
      <p:sp>
        <p:nvSpPr>
          <p:cNvPr id="4" name="Line 9"/>
          <p:cNvSpPr>
            <a:spLocks noChangeShapeType="1"/>
          </p:cNvSpPr>
          <p:nvPr/>
        </p:nvSpPr>
        <p:spPr bwMode="auto">
          <a:xfrm>
            <a:off x="228600" y="12192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5" name="TextBox 4"/>
          <p:cNvSpPr txBox="1"/>
          <p:nvPr/>
        </p:nvSpPr>
        <p:spPr>
          <a:xfrm>
            <a:off x="8391961" y="6477000"/>
            <a:ext cx="675839" cy="381000"/>
          </a:xfrm>
          <a:prstGeom prst="rect">
            <a:avLst/>
          </a:prstGeom>
          <a:noFill/>
        </p:spPr>
        <p:txBody>
          <a:bodyPr wrap="square" rtlCol="0">
            <a:spAutoFit/>
          </a:bodyPr>
          <a:lstStyle/>
          <a:p>
            <a:pPr algn="r"/>
            <a:r>
              <a:rPr lang="en-US" dirty="0" smtClean="0">
                <a:solidFill>
                  <a:schemeClr val="bg1"/>
                </a:solidFill>
              </a:rPr>
              <a:t>3</a:t>
            </a:r>
            <a:endParaRPr lang="en-US" dirty="0">
              <a:solidFill>
                <a:schemeClr val="bg1"/>
              </a:solidFill>
            </a:endParaRPr>
          </a:p>
        </p:txBody>
      </p:sp>
    </p:spTree>
    <p:extLst>
      <p:ext uri="{BB962C8B-B14F-4D97-AF65-F5344CB8AC3E}">
        <p14:creationId xmlns:p14="http://schemas.microsoft.com/office/powerpoint/2010/main" val="25227349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43098" y="152400"/>
            <a:ext cx="7948863" cy="1230592"/>
          </a:xfrm>
        </p:spPr>
        <p:txBody>
          <a:bodyPr>
            <a:noAutofit/>
          </a:bodyPr>
          <a:lstStyle/>
          <a:p>
            <a:pPr algn="l"/>
            <a:r>
              <a:rPr lang="en-US" sz="3200" dirty="0" smtClean="0">
                <a:latin typeface="Arial Narrow" panose="020B0606020202030204" pitchFamily="34" charset="0"/>
                <a:cs typeface="Arial" panose="020B0604020202020204" pitchFamily="34" charset="0"/>
              </a:rPr>
              <a:t>P2P Requisition Questionnaire</a:t>
            </a:r>
            <a:endParaRPr lang="en-US" sz="3200" dirty="0">
              <a:solidFill>
                <a:prstClr val="white"/>
              </a:solidFill>
              <a:latin typeface="Arial Narrow" panose="020B0606020202030204" pitchFamily="34" charset="0"/>
            </a:endParaRPr>
          </a:p>
        </p:txBody>
      </p:sp>
      <p:sp>
        <p:nvSpPr>
          <p:cNvPr id="3" name="Content Placeholder 2"/>
          <p:cNvSpPr>
            <a:spLocks noGrp="1"/>
          </p:cNvSpPr>
          <p:nvPr>
            <p:ph idx="4294967295"/>
          </p:nvPr>
        </p:nvSpPr>
        <p:spPr>
          <a:xfrm>
            <a:off x="237226" y="1382992"/>
            <a:ext cx="8015217" cy="4560608"/>
          </a:xfrm>
        </p:spPr>
        <p:txBody>
          <a:bodyPr>
            <a:noAutofit/>
          </a:bodyPr>
          <a:lstStyle/>
          <a:p>
            <a:r>
              <a:rPr lang="en-US" sz="1800" dirty="0" smtClean="0">
                <a:latin typeface="Arial Narrow" panose="020B0606020202030204" pitchFamily="34" charset="0"/>
              </a:rPr>
              <a:t>In </a:t>
            </a:r>
            <a:r>
              <a:rPr lang="en-US" sz="1800" dirty="0">
                <a:latin typeface="Arial Narrow" panose="020B0606020202030204" pitchFamily="34" charset="0"/>
              </a:rPr>
              <a:t>the event that you are uncertain how to answer any of these questions, please consult with the requestor for answers, or reach out to the P2P Customer Service Center for assistance.</a:t>
            </a:r>
          </a:p>
          <a:p>
            <a:endParaRPr lang="en-US" sz="1800" dirty="0">
              <a:latin typeface="Arial Narrow" panose="020B0606020202030204" pitchFamily="34" charset="0"/>
            </a:endParaRPr>
          </a:p>
          <a:p>
            <a:pPr marL="457200" lvl="1" indent="0">
              <a:buNone/>
            </a:pPr>
            <a:r>
              <a:rPr lang="en-US" sz="1800" dirty="0" smtClean="0">
                <a:latin typeface="Arial Narrow" panose="020B0606020202030204" pitchFamily="34" charset="0"/>
              </a:rPr>
              <a:t>The questions are based on the following topics:</a:t>
            </a:r>
          </a:p>
          <a:p>
            <a:pPr marL="457200" lvl="1" indent="0">
              <a:buNone/>
            </a:pPr>
            <a:endParaRPr lang="en-US" sz="1800" dirty="0" smtClean="0">
              <a:latin typeface="Arial Narrow" panose="020B0606020202030204" pitchFamily="34" charset="0"/>
            </a:endParaRPr>
          </a:p>
          <a:p>
            <a:pPr lvl="1"/>
            <a:r>
              <a:rPr lang="en-US" sz="1800" dirty="0" smtClean="0">
                <a:latin typeface="Arial Narrow" panose="020B0606020202030204" pitchFamily="34" charset="0"/>
              </a:rPr>
              <a:t>Consultant/Independent Contractor transaction</a:t>
            </a:r>
          </a:p>
          <a:p>
            <a:pPr lvl="1"/>
            <a:endParaRPr lang="en-US" sz="1800" dirty="0" smtClean="0">
              <a:latin typeface="Arial Narrow" panose="020B0606020202030204" pitchFamily="34" charset="0"/>
            </a:endParaRPr>
          </a:p>
          <a:p>
            <a:pPr lvl="1"/>
            <a:r>
              <a:rPr lang="en-US" sz="1800" dirty="0" smtClean="0">
                <a:latin typeface="Arial Narrow" panose="020B0606020202030204" pitchFamily="34" charset="0"/>
              </a:rPr>
              <a:t>Conflict of Interest</a:t>
            </a:r>
          </a:p>
          <a:p>
            <a:pPr lvl="1"/>
            <a:endParaRPr lang="en-US" sz="1800" dirty="0" smtClean="0">
              <a:latin typeface="Arial Narrow" panose="020B0606020202030204" pitchFamily="34" charset="0"/>
            </a:endParaRPr>
          </a:p>
          <a:p>
            <a:pPr lvl="1"/>
            <a:r>
              <a:rPr lang="en-US" sz="1800" dirty="0" smtClean="0">
                <a:latin typeface="Arial Narrow" panose="020B0606020202030204" pitchFamily="34" charset="0"/>
              </a:rPr>
              <a:t>Lease Agreement or Arrangement</a:t>
            </a:r>
          </a:p>
          <a:p>
            <a:pPr marL="457200" lvl="1" indent="0">
              <a:buNone/>
            </a:pPr>
            <a:endParaRPr lang="en-US" sz="1800" dirty="0">
              <a:latin typeface="Arial Narrow" panose="020B0606020202030204" pitchFamily="34" charset="0"/>
            </a:endParaRPr>
          </a:p>
          <a:p>
            <a:pPr marL="457200" lvl="1" indent="0">
              <a:buNone/>
            </a:pPr>
            <a:endParaRPr lang="en-US" sz="1800" dirty="0" smtClean="0">
              <a:latin typeface="Arial Narrow" panose="020B0606020202030204" pitchFamily="34" charset="0"/>
            </a:endParaRPr>
          </a:p>
          <a:p>
            <a:pPr marL="457200" lvl="1" indent="0">
              <a:buNone/>
            </a:pPr>
            <a:r>
              <a:rPr lang="en-US" sz="1800" dirty="0" smtClean="0">
                <a:latin typeface="Arial Narrow" panose="020B0606020202030204" pitchFamily="34" charset="0"/>
              </a:rPr>
              <a:t>See the next slide for a </a:t>
            </a:r>
            <a:r>
              <a:rPr lang="en-US" sz="1800" dirty="0">
                <a:latin typeface="Arial Narrow" panose="020B0606020202030204" pitchFamily="34" charset="0"/>
              </a:rPr>
              <a:t>draft of the questionnaire:</a:t>
            </a:r>
          </a:p>
          <a:p>
            <a:pPr marL="457200" lvl="1" indent="0">
              <a:buNone/>
            </a:pPr>
            <a:endParaRPr lang="en-US" sz="1800" dirty="0" smtClean="0">
              <a:latin typeface="Arial Narrow" panose="020B0606020202030204" pitchFamily="34" charset="0"/>
            </a:endParaRPr>
          </a:p>
          <a:p>
            <a:pPr marL="457200" lvl="1" indent="0">
              <a:buNone/>
            </a:pPr>
            <a:endParaRPr lang="en-US" sz="1800" dirty="0">
              <a:latin typeface="Arial Narrow" panose="020B0606020202030204" pitchFamily="34" charset="0"/>
            </a:endParaRPr>
          </a:p>
          <a:p>
            <a:pPr fontAlgn="ctr"/>
            <a:endParaRPr lang="en-US" sz="2000" dirty="0">
              <a:latin typeface="Arial Narrow" panose="020B0606020202030204" pitchFamily="34" charset="0"/>
            </a:endParaRPr>
          </a:p>
        </p:txBody>
      </p:sp>
      <p:sp>
        <p:nvSpPr>
          <p:cNvPr id="4" name="Line 9"/>
          <p:cNvSpPr>
            <a:spLocks noChangeShapeType="1"/>
          </p:cNvSpPr>
          <p:nvPr/>
        </p:nvSpPr>
        <p:spPr bwMode="auto">
          <a:xfrm>
            <a:off x="228600" y="12192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6" name="TextBox 5"/>
          <p:cNvSpPr txBox="1"/>
          <p:nvPr/>
        </p:nvSpPr>
        <p:spPr>
          <a:xfrm>
            <a:off x="8391961" y="6400800"/>
            <a:ext cx="752039" cy="381000"/>
          </a:xfrm>
          <a:prstGeom prst="rect">
            <a:avLst/>
          </a:prstGeom>
          <a:noFill/>
        </p:spPr>
        <p:txBody>
          <a:bodyPr wrap="square" rtlCol="0">
            <a:spAutoFit/>
          </a:bodyPr>
          <a:lstStyle/>
          <a:p>
            <a:pPr algn="r"/>
            <a:r>
              <a:rPr lang="en-US" dirty="0" smtClean="0">
                <a:solidFill>
                  <a:schemeClr val="bg1"/>
                </a:solidFill>
              </a:rPr>
              <a:t>4</a:t>
            </a:r>
            <a:endParaRPr lang="en-US" dirty="0">
              <a:solidFill>
                <a:schemeClr val="bg1"/>
              </a:solidFill>
            </a:endParaRPr>
          </a:p>
        </p:txBody>
      </p:sp>
    </p:spTree>
    <p:extLst>
      <p:ext uri="{BB962C8B-B14F-4D97-AF65-F5344CB8AC3E}">
        <p14:creationId xmlns:p14="http://schemas.microsoft.com/office/powerpoint/2010/main" val="16225435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43098" y="75383"/>
            <a:ext cx="7948863" cy="572578"/>
          </a:xfrm>
        </p:spPr>
        <p:txBody>
          <a:bodyPr>
            <a:noAutofit/>
          </a:bodyPr>
          <a:lstStyle/>
          <a:p>
            <a:pPr algn="l"/>
            <a:r>
              <a:rPr lang="en-US" sz="3600" dirty="0" smtClean="0">
                <a:latin typeface="Arial Narrow" panose="020B0606020202030204" pitchFamily="34" charset="0"/>
                <a:cs typeface="Arial" panose="020B0604020202020204" pitchFamily="34" charset="0"/>
              </a:rPr>
              <a:t>P2P Requisition Questionnaire</a:t>
            </a:r>
            <a:endParaRPr lang="en-US" sz="3600" dirty="0">
              <a:solidFill>
                <a:prstClr val="white"/>
              </a:solidFill>
              <a:latin typeface="Arial Narrow" panose="020B0606020202030204" pitchFamily="34" charset="0"/>
            </a:endParaRPr>
          </a:p>
        </p:txBody>
      </p:sp>
      <p:sp>
        <p:nvSpPr>
          <p:cNvPr id="4" name="Line 9"/>
          <p:cNvSpPr>
            <a:spLocks noChangeShapeType="1"/>
          </p:cNvSpPr>
          <p:nvPr/>
        </p:nvSpPr>
        <p:spPr bwMode="auto">
          <a:xfrm>
            <a:off x="533400" y="647961"/>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6" name="TextBox 5"/>
          <p:cNvSpPr txBox="1"/>
          <p:nvPr/>
        </p:nvSpPr>
        <p:spPr>
          <a:xfrm>
            <a:off x="8082180" y="6400800"/>
            <a:ext cx="752039" cy="381000"/>
          </a:xfrm>
          <a:prstGeom prst="rect">
            <a:avLst/>
          </a:prstGeom>
          <a:noFill/>
        </p:spPr>
        <p:txBody>
          <a:bodyPr wrap="square" rtlCol="0">
            <a:spAutoFit/>
          </a:bodyPr>
          <a:lstStyle/>
          <a:p>
            <a:pPr algn="r"/>
            <a:r>
              <a:rPr lang="en-US" dirty="0" smtClean="0">
                <a:solidFill>
                  <a:schemeClr val="bg1"/>
                </a:solidFill>
              </a:rPr>
              <a:t>5</a:t>
            </a:r>
            <a:endParaRPr lang="en-US" dirty="0">
              <a:solidFill>
                <a:schemeClr val="bg1"/>
              </a:solidFill>
            </a:endParaRPr>
          </a:p>
        </p:txBody>
      </p:sp>
      <p:pic>
        <p:nvPicPr>
          <p:cNvPr id="9" name="Picture 8">
            <a:extLst>
              <a:ext uri="{FF2B5EF4-FFF2-40B4-BE49-F238E27FC236}">
                <a16:creationId xmlns:a16="http://schemas.microsoft.com/office/drawing/2014/main" id="{0A76F0E1-4ACD-40BD-AEB0-897BDA2933B4}"/>
              </a:ext>
            </a:extLst>
          </p:cNvPr>
          <p:cNvPicPr>
            <a:picLocks noChangeAspect="1"/>
          </p:cNvPicPr>
          <p:nvPr/>
        </p:nvPicPr>
        <p:blipFill>
          <a:blip r:embed="rId3"/>
          <a:stretch>
            <a:fillRect/>
          </a:stretch>
        </p:blipFill>
        <p:spPr>
          <a:xfrm>
            <a:off x="457200" y="981996"/>
            <a:ext cx="8091302" cy="3437779"/>
          </a:xfrm>
          <a:prstGeom prst="rect">
            <a:avLst/>
          </a:prstGeom>
        </p:spPr>
      </p:pic>
      <p:pic>
        <p:nvPicPr>
          <p:cNvPr id="10" name="Picture 9">
            <a:extLst>
              <a:ext uri="{FF2B5EF4-FFF2-40B4-BE49-F238E27FC236}">
                <a16:creationId xmlns:a16="http://schemas.microsoft.com/office/drawing/2014/main" id="{BC2C9219-BDEC-483B-AB51-C3C4B017ACE0}"/>
              </a:ext>
            </a:extLst>
          </p:cNvPr>
          <p:cNvPicPr>
            <a:picLocks noChangeAspect="1"/>
          </p:cNvPicPr>
          <p:nvPr/>
        </p:nvPicPr>
        <p:blipFill>
          <a:blip r:embed="rId4"/>
          <a:stretch>
            <a:fillRect/>
          </a:stretch>
        </p:blipFill>
        <p:spPr>
          <a:xfrm>
            <a:off x="561109" y="4419775"/>
            <a:ext cx="8039843" cy="1180838"/>
          </a:xfrm>
          <a:prstGeom prst="rect">
            <a:avLst/>
          </a:prstGeom>
        </p:spPr>
      </p:pic>
      <p:sp>
        <p:nvSpPr>
          <p:cNvPr id="3" name="TextBox 2"/>
          <p:cNvSpPr txBox="1"/>
          <p:nvPr/>
        </p:nvSpPr>
        <p:spPr>
          <a:xfrm>
            <a:off x="548979" y="5715000"/>
            <a:ext cx="8015102" cy="307777"/>
          </a:xfrm>
          <a:prstGeom prst="rect">
            <a:avLst/>
          </a:prstGeom>
          <a:noFill/>
        </p:spPr>
        <p:txBody>
          <a:bodyPr wrap="square" rtlCol="0">
            <a:spAutoFit/>
          </a:bodyPr>
          <a:lstStyle/>
          <a:p>
            <a:r>
              <a:rPr lang="en-US" sz="1400" b="1" dirty="0" smtClean="0"/>
              <a:t>Note:  </a:t>
            </a:r>
            <a:r>
              <a:rPr lang="en-US" sz="1400" dirty="0" smtClean="0"/>
              <a:t>SIR Questionnaire will be updated to align with Requisition questionnaire.</a:t>
            </a:r>
            <a:endParaRPr lang="en-US" sz="1400" dirty="0"/>
          </a:p>
        </p:txBody>
      </p:sp>
    </p:spTree>
    <p:extLst>
      <p:ext uri="{BB962C8B-B14F-4D97-AF65-F5344CB8AC3E}">
        <p14:creationId xmlns:p14="http://schemas.microsoft.com/office/powerpoint/2010/main" val="3368641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43098" y="75383"/>
            <a:ext cx="7948863" cy="572578"/>
          </a:xfrm>
        </p:spPr>
        <p:txBody>
          <a:bodyPr>
            <a:noAutofit/>
          </a:bodyPr>
          <a:lstStyle/>
          <a:p>
            <a:pPr algn="l"/>
            <a:r>
              <a:rPr lang="en-US" sz="3600" dirty="0" smtClean="0">
                <a:latin typeface="Arial Narrow" panose="020B0606020202030204" pitchFamily="34" charset="0"/>
                <a:cs typeface="Arial" panose="020B0604020202020204" pitchFamily="34" charset="0"/>
              </a:rPr>
              <a:t>P2P Requisition Commodity Field</a:t>
            </a:r>
            <a:endParaRPr lang="en-US" sz="3600" dirty="0">
              <a:solidFill>
                <a:prstClr val="white"/>
              </a:solidFill>
              <a:latin typeface="Arial Narrow" panose="020B0606020202030204" pitchFamily="34" charset="0"/>
            </a:endParaRPr>
          </a:p>
        </p:txBody>
      </p:sp>
      <p:sp>
        <p:nvSpPr>
          <p:cNvPr id="4" name="Line 9"/>
          <p:cNvSpPr>
            <a:spLocks noChangeShapeType="1"/>
          </p:cNvSpPr>
          <p:nvPr/>
        </p:nvSpPr>
        <p:spPr bwMode="auto">
          <a:xfrm>
            <a:off x="533400" y="647961"/>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6" name="TextBox 5"/>
          <p:cNvSpPr txBox="1"/>
          <p:nvPr/>
        </p:nvSpPr>
        <p:spPr>
          <a:xfrm>
            <a:off x="8082180" y="6400800"/>
            <a:ext cx="752039" cy="381000"/>
          </a:xfrm>
          <a:prstGeom prst="rect">
            <a:avLst/>
          </a:prstGeom>
          <a:noFill/>
        </p:spPr>
        <p:txBody>
          <a:bodyPr wrap="square" rtlCol="0">
            <a:spAutoFit/>
          </a:bodyPr>
          <a:lstStyle/>
          <a:p>
            <a:pPr algn="r"/>
            <a:r>
              <a:rPr lang="en-US" dirty="0" smtClean="0">
                <a:solidFill>
                  <a:schemeClr val="bg1"/>
                </a:solidFill>
              </a:rPr>
              <a:t>6</a:t>
            </a:r>
            <a:endParaRPr lang="en-US" dirty="0">
              <a:solidFill>
                <a:schemeClr val="bg1"/>
              </a:solidFill>
            </a:endParaRPr>
          </a:p>
        </p:txBody>
      </p:sp>
      <p:pic>
        <p:nvPicPr>
          <p:cNvPr id="1026" name="Picture 2" descr="cid:image003.jpg@01D57E9A.7BDE7EA0"/>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1447800" y="2717908"/>
            <a:ext cx="2733675" cy="73342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cid:image011.jpg@01D57E9A.7BDE7EA0"/>
          <p:cNvPicPr>
            <a:picLocks noChangeAspect="1" noChangeArrowheads="1"/>
          </p:cNvPicPr>
          <p:nvPr/>
        </p:nvPicPr>
        <p:blipFill>
          <a:blip r:embed="rId5" r:link="rId6">
            <a:extLst>
              <a:ext uri="{28A0092B-C50C-407E-A947-70E740481C1C}">
                <a14:useLocalDpi xmlns:a14="http://schemas.microsoft.com/office/drawing/2010/main" val="0"/>
              </a:ext>
            </a:extLst>
          </a:blip>
          <a:srcRect/>
          <a:stretch>
            <a:fillRect/>
          </a:stretch>
        </p:blipFill>
        <p:spPr bwMode="auto">
          <a:xfrm>
            <a:off x="4633901" y="3048253"/>
            <a:ext cx="2752725" cy="2466975"/>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3"/>
          <p:cNvSpPr>
            <a:spLocks noChangeArrowheads="1"/>
          </p:cNvSpPr>
          <p:nvPr/>
        </p:nvSpPr>
        <p:spPr bwMode="auto">
          <a:xfrm>
            <a:off x="533400" y="787507"/>
            <a:ext cx="7654660" cy="1785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171450" indent="-171450" eaLnBrk="0" hangingPunct="0">
              <a:buFont typeface="Wingdings" panose="05000000000000000000" pitchFamily="2" charset="2"/>
              <a:buChar char="q"/>
            </a:pPr>
            <a:r>
              <a:rPr kumimoji="0" lang="en-US" altLang="en-US" sz="1000" b="0" i="0" u="none" strike="noStrike" cap="none" normalizeH="0" baseline="0" dirty="0" smtClean="0">
                <a:ln>
                  <a:noFill/>
                </a:ln>
                <a:solidFill>
                  <a:srgbClr val="1F497D"/>
                </a:solidFill>
                <a:effectLst/>
                <a:latin typeface="Arial" panose="020B0604020202020204" pitchFamily="34" charset="0"/>
                <a:ea typeface="Calibri" panose="020F0502020204030204" pitchFamily="34" charset="0"/>
              </a:rPr>
              <a:t> </a:t>
            </a:r>
            <a:r>
              <a:rPr lang="en-US" sz="1000" dirty="0">
                <a:solidFill>
                  <a:srgbClr val="1F497D"/>
                </a:solidFill>
                <a:latin typeface="Arial" panose="020B0604020202020204" pitchFamily="34" charset="0"/>
                <a:ea typeface="Calibri" panose="020F0502020204030204" pitchFamily="34" charset="0"/>
              </a:rPr>
              <a:t>Additional commodities have been added to Commodity field (Requisition Checkout &gt; Line Defaults tab).   </a:t>
            </a:r>
            <a:endParaRPr lang="en-US" sz="1000" dirty="0"/>
          </a:p>
          <a:p>
            <a:pPr marL="171450" marR="0" lvl="0" indent="-171450" algn="l" defTabSz="914400" rtl="0" eaLnBrk="0" fontAlgn="base" latinLnBrk="0" hangingPunct="0">
              <a:lnSpc>
                <a:spcPct val="100000"/>
              </a:lnSpc>
              <a:spcBef>
                <a:spcPct val="0"/>
              </a:spcBef>
              <a:spcAft>
                <a:spcPct val="0"/>
              </a:spcAft>
              <a:buClrTx/>
              <a:buSzTx/>
              <a:buFont typeface="Wingdings" panose="05000000000000000000" pitchFamily="2" charset="2"/>
              <a:buChar char="q"/>
              <a:tabLst/>
            </a:pPr>
            <a:endParaRPr lang="en-US" altLang="en-US" sz="1000" dirty="0">
              <a:solidFill>
                <a:srgbClr val="1F497D"/>
              </a:solidFill>
              <a:latin typeface="Arial" panose="020B0604020202020204" pitchFamily="34" charset="0"/>
              <a:ea typeface="Calibri" panose="020F0502020204030204" pitchFamily="34" charset="0"/>
            </a:endParaRPr>
          </a:p>
          <a:p>
            <a:pPr marL="171450" marR="0" lvl="0" indent="-171450" algn="l"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en-US" altLang="en-US" sz="1000" b="0" i="0" u="none" strike="noStrike" cap="none" normalizeH="0" baseline="0" dirty="0" err="1" smtClean="0">
                <a:ln>
                  <a:noFill/>
                </a:ln>
                <a:solidFill>
                  <a:srgbClr val="1F497D"/>
                </a:solidFill>
                <a:effectLst/>
                <a:latin typeface="Arial" panose="020B0604020202020204" pitchFamily="34" charset="0"/>
                <a:ea typeface="Calibri" panose="020F0502020204030204" pitchFamily="34" charset="0"/>
              </a:rPr>
              <a:t>Requisitioners</a:t>
            </a:r>
            <a:r>
              <a:rPr kumimoji="0" lang="en-US" altLang="en-US" sz="1000" b="0" i="0" u="none" strike="noStrike" cap="none" normalizeH="0" baseline="0" dirty="0" smtClean="0">
                <a:ln>
                  <a:noFill/>
                </a:ln>
                <a:solidFill>
                  <a:srgbClr val="1F497D"/>
                </a:solidFill>
                <a:effectLst/>
                <a:latin typeface="Arial" panose="020B0604020202020204" pitchFamily="34" charset="0"/>
                <a:ea typeface="Calibri" panose="020F0502020204030204" pitchFamily="34" charset="0"/>
              </a:rPr>
              <a:t> will still need to select a single commodity for their requisition.  It can still be the top-most Commodity group </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000" dirty="0">
                <a:solidFill>
                  <a:srgbClr val="1F497D"/>
                </a:solidFill>
                <a:latin typeface="Arial" panose="020B0604020202020204" pitchFamily="34" charset="0"/>
                <a:ea typeface="Calibri" panose="020F0502020204030204" pitchFamily="34" charset="0"/>
              </a:rPr>
              <a:t> </a:t>
            </a:r>
            <a:r>
              <a:rPr lang="en-US" altLang="en-US" sz="1000" dirty="0" smtClean="0">
                <a:solidFill>
                  <a:srgbClr val="1F497D"/>
                </a:solidFill>
                <a:latin typeface="Arial" panose="020B0604020202020204" pitchFamily="34" charset="0"/>
                <a:ea typeface="Calibri" panose="020F0502020204030204" pitchFamily="34" charset="0"/>
              </a:rPr>
              <a:t>    </a:t>
            </a:r>
            <a:r>
              <a:rPr kumimoji="0" lang="en-US" altLang="en-US" sz="1000" b="0" i="0" u="none" strike="noStrike" cap="none" normalizeH="0" baseline="0" dirty="0" smtClean="0">
                <a:ln>
                  <a:noFill/>
                </a:ln>
                <a:solidFill>
                  <a:srgbClr val="1F497D"/>
                </a:solidFill>
                <a:effectLst/>
                <a:latin typeface="Arial" panose="020B0604020202020204" pitchFamily="34" charset="0"/>
                <a:ea typeface="Calibri" panose="020F0502020204030204" pitchFamily="34" charset="0"/>
              </a:rPr>
              <a:t>(</a:t>
            </a:r>
            <a:r>
              <a:rPr kumimoji="0" lang="en-US" altLang="en-US" sz="1000" b="0" i="1" u="none" strike="noStrike" cap="none" normalizeH="0" baseline="0" dirty="0" smtClean="0">
                <a:ln>
                  <a:noFill/>
                </a:ln>
                <a:solidFill>
                  <a:srgbClr val="1F497D"/>
                </a:solidFill>
                <a:effectLst/>
                <a:latin typeface="Arial" panose="020B0604020202020204" pitchFamily="34" charset="0"/>
                <a:ea typeface="Calibri" panose="020F0502020204030204" pitchFamily="34" charset="0"/>
              </a:rPr>
              <a:t>0000 Capital and Equipment Commodity, 0000 Non-Clinical or 0000 Services Commodity</a:t>
            </a:r>
            <a:r>
              <a:rPr kumimoji="0" lang="en-US" altLang="en-US" sz="1000" b="0" i="0" u="none" strike="noStrike" cap="none" normalizeH="0" baseline="0" dirty="0" smtClean="0">
                <a:ln>
                  <a:noFill/>
                </a:ln>
                <a:solidFill>
                  <a:srgbClr val="1F497D"/>
                </a:solidFill>
                <a:effectLst/>
                <a:latin typeface="Arial" panose="020B0604020202020204" pitchFamily="34" charset="0"/>
                <a:ea typeface="Calibri" panose="020F0502020204030204" pitchFamily="34" charset="0"/>
              </a:rPr>
              <a:t>, which will always show at the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rgbClr val="1F497D"/>
                </a:solidFill>
                <a:effectLst/>
                <a:latin typeface="Arial" panose="020B0604020202020204" pitchFamily="34" charset="0"/>
                <a:ea typeface="Calibri" panose="020F0502020204030204" pitchFamily="34" charset="0"/>
              </a:rPr>
              <a:t>     top of the Commodity list.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000" dirty="0">
              <a:solidFill>
                <a:srgbClr val="1F497D"/>
              </a:solidFill>
              <a:latin typeface="Arial" panose="020B0604020202020204" pitchFamily="34" charset="0"/>
              <a:ea typeface="Calibri" panose="020F0502020204030204" pitchFamily="34" charset="0"/>
            </a:endParaRPr>
          </a:p>
          <a:p>
            <a:pPr marL="171450" marR="0" lvl="0" indent="-171450" algn="l"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en-US" altLang="en-US" sz="1000" b="0" i="0" u="none" strike="noStrike" cap="none" normalizeH="0" baseline="0" dirty="0" smtClean="0">
                <a:ln>
                  <a:noFill/>
                </a:ln>
                <a:solidFill>
                  <a:srgbClr val="1F497D"/>
                </a:solidFill>
                <a:effectLst/>
                <a:latin typeface="Arial" panose="020B0604020202020204" pitchFamily="34" charset="0"/>
                <a:ea typeface="Calibri" panose="020F0502020204030204" pitchFamily="34" charset="0"/>
              </a:rPr>
              <a:t>With this change requisitions</a:t>
            </a:r>
            <a:r>
              <a:rPr kumimoji="0" lang="en-US" altLang="en-US" sz="1000" b="0" i="0" u="none" strike="noStrike" cap="none" normalizeH="0" dirty="0" smtClean="0">
                <a:ln>
                  <a:noFill/>
                </a:ln>
                <a:solidFill>
                  <a:srgbClr val="1F497D"/>
                </a:solidFill>
                <a:effectLst/>
                <a:latin typeface="Arial" panose="020B0604020202020204" pitchFamily="34" charset="0"/>
                <a:ea typeface="Calibri" panose="020F0502020204030204" pitchFamily="34" charset="0"/>
              </a:rPr>
              <a:t> have a </a:t>
            </a:r>
            <a:r>
              <a:rPr kumimoji="0" lang="en-US" altLang="en-US" sz="1000" b="0" i="0" u="none" strike="noStrike" cap="none" normalizeH="0" baseline="0" dirty="0" smtClean="0">
                <a:ln>
                  <a:noFill/>
                </a:ln>
                <a:solidFill>
                  <a:srgbClr val="1F497D"/>
                </a:solidFill>
                <a:effectLst/>
                <a:latin typeface="Arial" panose="020B0604020202020204" pitchFamily="34" charset="0"/>
                <a:ea typeface="Calibri" panose="020F0502020204030204" pitchFamily="34" charset="0"/>
              </a:rPr>
              <a:t>choice:  they can select the top-most Commodity Group or</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rgbClr val="1F497D"/>
                </a:solidFill>
                <a:effectLst/>
                <a:latin typeface="Arial" panose="020B0604020202020204" pitchFamily="34" charset="0"/>
                <a:ea typeface="Calibri" panose="020F0502020204030204" pitchFamily="34" charset="0"/>
              </a:rPr>
              <a:t> they can select a sub-commodity, if they so choose.  Either way, their non-catalog requisitions should still only have one commodity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rgbClr val="1F497D"/>
                </a:solidFill>
                <a:effectLst/>
                <a:latin typeface="Arial" panose="020B0604020202020204" pitchFamily="34" charset="0"/>
                <a:ea typeface="Calibri" panose="020F0502020204030204" pitchFamily="34" charset="0"/>
              </a:rPr>
              <a:t>per requisition.  And if they have a multi-line requisitions, all lines still need to be the same Commodity or sub-commodity.</a:t>
            </a:r>
            <a:endParaRPr kumimoji="0" lang="en-US" altLang="en-US" sz="10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rgbClr val="1F497D"/>
                </a:solidFill>
                <a:effectLst/>
                <a:latin typeface="Arial" panose="020B0604020202020204" pitchFamily="34" charset="0"/>
                <a:ea typeface="Calibri" panose="020F0502020204030204" pitchFamily="34" charset="0"/>
              </a:rPr>
              <a:t>The sub-commodities will be utilized by the purchasing staff to better route and process your non-catalog requisitions. </a:t>
            </a:r>
            <a:endParaRPr kumimoji="0" lang="en-US" altLang="en-US" sz="10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4"/>
          <p:cNvSpPr>
            <a:spLocks noChangeArrowheads="1"/>
          </p:cNvSpPr>
          <p:nvPr/>
        </p:nvSpPr>
        <p:spPr bwMode="auto">
          <a:xfrm>
            <a:off x="304800" y="242900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1" name="Rectangle 5"/>
          <p:cNvSpPr>
            <a:spLocks noChangeArrowheads="1"/>
          </p:cNvSpPr>
          <p:nvPr/>
        </p:nvSpPr>
        <p:spPr bwMode="auto">
          <a:xfrm>
            <a:off x="227959" y="5616461"/>
            <a:ext cx="8763000"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rgbClr val="1F497D"/>
                </a:solidFill>
                <a:effectLst/>
                <a:latin typeface="Arial" panose="020B0604020202020204" pitchFamily="34" charset="0"/>
                <a:ea typeface="Calibri" panose="020F0502020204030204" pitchFamily="34" charset="0"/>
              </a:rPr>
              <a:t>The sub-commodities are also listed under the Active Commodity Organizations by Commodity Hierarchy section or can be searched by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rgbClr val="1F497D"/>
                </a:solidFill>
                <a:effectLst/>
                <a:latin typeface="Arial" panose="020B0604020202020204" pitchFamily="34" charset="0"/>
                <a:ea typeface="Calibri" panose="020F0502020204030204" pitchFamily="34" charset="0"/>
              </a:rPr>
              <a:t>typing a key word and pressing &lt;enter&gt;.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smtClean="0">
                <a:ln>
                  <a:noFill/>
                </a:ln>
                <a:solidFill>
                  <a:srgbClr val="1F497D"/>
                </a:solidFill>
                <a:effectLst/>
                <a:latin typeface="Arial" panose="020B0604020202020204" pitchFamily="34" charset="0"/>
                <a:ea typeface="Calibri" panose="020F0502020204030204" pitchFamily="34" charset="0"/>
              </a:rPr>
              <a:t>For Commodity details, visit the </a:t>
            </a:r>
            <a:r>
              <a:rPr kumimoji="0" lang="en-US" altLang="en-US" sz="1000" b="0" i="0" u="none" strike="noStrike" cap="none" normalizeH="0" baseline="0" dirty="0" smtClean="0">
                <a:ln>
                  <a:noFill/>
                </a:ln>
                <a:solidFill>
                  <a:srgbClr val="1F497D"/>
                </a:solidFill>
                <a:effectLst/>
                <a:latin typeface="Arial" panose="020B0604020202020204" pitchFamily="34" charset="0"/>
                <a:ea typeface="Calibri" panose="020F0502020204030204" pitchFamily="34" charset="0"/>
                <a:hlinkClick r:id="rId7"/>
              </a:rPr>
              <a:t>UR Procurement Website</a:t>
            </a:r>
            <a:endParaRPr kumimoji="0" lang="en-US" altLang="en-US" sz="10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0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692806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ECADC5E-A4DC-4428-AC5D-2BEE41724F4B}"/>
              </a:ext>
            </a:extLst>
          </p:cNvPr>
          <p:cNvSpPr txBox="1">
            <a:spLocks/>
          </p:cNvSpPr>
          <p:nvPr/>
        </p:nvSpPr>
        <p:spPr bwMode="auto">
          <a:xfrm>
            <a:off x="349088" y="153600"/>
            <a:ext cx="8610600" cy="609600"/>
          </a:xfrm>
          <a:prstGeom prst="rect">
            <a:avLst/>
          </a:prstGeom>
          <a:noFill/>
          <a:ln>
            <a:noFill/>
          </a:ln>
          <a:effectLst>
            <a:outerShdw blurRad="50800" dist="12700" dir="8100000" algn="ctr" rotWithShape="0">
              <a:srgbClr val="FFFFFF">
                <a:alpha val="7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24" charset="0"/>
                <a:ea typeface="MS Pゴシック" pitchFamily="-92" charset="-128"/>
              </a:defRPr>
            </a:lvl2pPr>
            <a:lvl3pPr algn="ctr" rtl="0" fontAlgn="base">
              <a:spcBef>
                <a:spcPct val="0"/>
              </a:spcBef>
              <a:spcAft>
                <a:spcPct val="0"/>
              </a:spcAft>
              <a:defRPr sz="4400">
                <a:solidFill>
                  <a:schemeClr val="tx2"/>
                </a:solidFill>
                <a:latin typeface="Times New Roman" pitchFamily="124" charset="0"/>
                <a:ea typeface="MS Pゴシック" pitchFamily="-92" charset="-128"/>
              </a:defRPr>
            </a:lvl3pPr>
            <a:lvl4pPr algn="ctr" rtl="0" fontAlgn="base">
              <a:spcBef>
                <a:spcPct val="0"/>
              </a:spcBef>
              <a:spcAft>
                <a:spcPct val="0"/>
              </a:spcAft>
              <a:defRPr sz="4400">
                <a:solidFill>
                  <a:schemeClr val="tx2"/>
                </a:solidFill>
                <a:latin typeface="Times New Roman" pitchFamily="124" charset="0"/>
                <a:ea typeface="MS Pゴシック" pitchFamily="-92" charset="-128"/>
              </a:defRPr>
            </a:lvl4pPr>
            <a:lvl5pPr algn="ctr" rtl="0" fontAlgn="base">
              <a:spcBef>
                <a:spcPct val="0"/>
              </a:spcBef>
              <a:spcAft>
                <a:spcPct val="0"/>
              </a:spcAft>
              <a:defRPr sz="4400">
                <a:solidFill>
                  <a:schemeClr val="tx2"/>
                </a:solidFill>
                <a:latin typeface="Times New Roman" pitchFamily="124" charset="0"/>
                <a:ea typeface="MS Pゴシック" pitchFamily="-92" charset="-128"/>
              </a:defRPr>
            </a:lvl5pPr>
            <a:lvl6pPr marL="457200" algn="ctr" rtl="0" fontAlgn="base">
              <a:spcBef>
                <a:spcPct val="0"/>
              </a:spcBef>
              <a:spcAft>
                <a:spcPct val="0"/>
              </a:spcAft>
              <a:defRPr sz="4400">
                <a:solidFill>
                  <a:schemeClr val="tx2"/>
                </a:solidFill>
                <a:latin typeface="Times New Roman" pitchFamily="124" charset="0"/>
                <a:ea typeface="MS Pゴシック" pitchFamily="-92" charset="-128"/>
              </a:defRPr>
            </a:lvl6pPr>
            <a:lvl7pPr marL="914400" algn="ctr" rtl="0" fontAlgn="base">
              <a:spcBef>
                <a:spcPct val="0"/>
              </a:spcBef>
              <a:spcAft>
                <a:spcPct val="0"/>
              </a:spcAft>
              <a:defRPr sz="4400">
                <a:solidFill>
                  <a:schemeClr val="tx2"/>
                </a:solidFill>
                <a:latin typeface="Times New Roman" pitchFamily="124" charset="0"/>
                <a:ea typeface="MS Pゴシック" pitchFamily="-92" charset="-128"/>
              </a:defRPr>
            </a:lvl7pPr>
            <a:lvl8pPr marL="1371600" algn="ctr" rtl="0" fontAlgn="base">
              <a:spcBef>
                <a:spcPct val="0"/>
              </a:spcBef>
              <a:spcAft>
                <a:spcPct val="0"/>
              </a:spcAft>
              <a:defRPr sz="4400">
                <a:solidFill>
                  <a:schemeClr val="tx2"/>
                </a:solidFill>
                <a:latin typeface="Times New Roman" pitchFamily="124" charset="0"/>
                <a:ea typeface="MS Pゴシック" pitchFamily="-92" charset="-128"/>
              </a:defRPr>
            </a:lvl8pPr>
            <a:lvl9pPr marL="1828800" algn="ctr" rtl="0" fontAlgn="base">
              <a:spcBef>
                <a:spcPct val="0"/>
              </a:spcBef>
              <a:spcAft>
                <a:spcPct val="0"/>
              </a:spcAft>
              <a:defRPr sz="4400">
                <a:solidFill>
                  <a:schemeClr val="tx2"/>
                </a:solidFill>
                <a:latin typeface="Times New Roman" pitchFamily="124" charset="0"/>
                <a:ea typeface="MS Pゴシック" pitchFamily="-92" charset="-128"/>
              </a:defRPr>
            </a:lvl9pPr>
          </a:lstStyle>
          <a:p>
            <a:pPr algn="l"/>
            <a:r>
              <a:rPr lang="en-US" kern="0" dirty="0" smtClean="0">
                <a:latin typeface="Arial Narrow" panose="020B0606020202030204" pitchFamily="34" charset="0"/>
              </a:rPr>
              <a:t>P2P Overview Session	</a:t>
            </a:r>
            <a:endParaRPr lang="en-US" kern="0" dirty="0">
              <a:latin typeface="Arial Narrow" panose="020B0606020202030204" pitchFamily="34" charset="0"/>
            </a:endParaRPr>
          </a:p>
        </p:txBody>
      </p:sp>
      <p:cxnSp>
        <p:nvCxnSpPr>
          <p:cNvPr id="7" name="Straight Connector 6">
            <a:extLst>
              <a:ext uri="{FF2B5EF4-FFF2-40B4-BE49-F238E27FC236}">
                <a16:creationId xmlns:a16="http://schemas.microsoft.com/office/drawing/2014/main" id="{1EE62595-EA44-4019-AA11-137355828CF8}"/>
              </a:ext>
            </a:extLst>
          </p:cNvPr>
          <p:cNvCxnSpPr/>
          <p:nvPr/>
        </p:nvCxnSpPr>
        <p:spPr>
          <a:xfrm flipV="1">
            <a:off x="559279" y="990600"/>
            <a:ext cx="7898921" cy="2399"/>
          </a:xfrm>
          <a:prstGeom prst="line">
            <a:avLst/>
          </a:prstGeom>
          <a:ln w="34925">
            <a:solidFill>
              <a:srgbClr val="FFDE3B"/>
            </a:solidFill>
          </a:ln>
        </p:spPr>
        <p:style>
          <a:lnRef idx="1">
            <a:schemeClr val="accent1"/>
          </a:lnRef>
          <a:fillRef idx="0">
            <a:schemeClr val="accent1"/>
          </a:fillRef>
          <a:effectRef idx="0">
            <a:schemeClr val="accent1"/>
          </a:effectRef>
          <a:fontRef idx="minor">
            <a:schemeClr val="tx1"/>
          </a:fontRef>
        </p:style>
      </p:cxnSp>
      <p:pic>
        <p:nvPicPr>
          <p:cNvPr id="2" name="Picture 1"/>
          <p:cNvPicPr>
            <a:picLocks noChangeAspect="1"/>
          </p:cNvPicPr>
          <p:nvPr/>
        </p:nvPicPr>
        <p:blipFill>
          <a:blip r:embed="rId3"/>
          <a:stretch>
            <a:fillRect/>
          </a:stretch>
        </p:blipFill>
        <p:spPr>
          <a:xfrm>
            <a:off x="5638800" y="1981200"/>
            <a:ext cx="2509670" cy="2589162"/>
          </a:xfrm>
          <a:prstGeom prst="rect">
            <a:avLst/>
          </a:prstGeom>
        </p:spPr>
      </p:pic>
      <p:sp>
        <p:nvSpPr>
          <p:cNvPr id="8" name="TextBox 7"/>
          <p:cNvSpPr txBox="1"/>
          <p:nvPr/>
        </p:nvSpPr>
        <p:spPr>
          <a:xfrm>
            <a:off x="8646782" y="6400800"/>
            <a:ext cx="312906" cy="369332"/>
          </a:xfrm>
          <a:prstGeom prst="rect">
            <a:avLst/>
          </a:prstGeom>
          <a:noFill/>
        </p:spPr>
        <p:txBody>
          <a:bodyPr wrap="none" rtlCol="0">
            <a:spAutoFit/>
          </a:bodyPr>
          <a:lstStyle/>
          <a:p>
            <a:r>
              <a:rPr lang="en-US" dirty="0" smtClean="0">
                <a:solidFill>
                  <a:schemeClr val="bg1"/>
                </a:solidFill>
              </a:rPr>
              <a:t>7</a:t>
            </a:r>
            <a:endParaRPr lang="en-US" dirty="0">
              <a:solidFill>
                <a:schemeClr val="bg1"/>
              </a:solidFill>
            </a:endParaRPr>
          </a:p>
        </p:txBody>
      </p:sp>
      <p:sp>
        <p:nvSpPr>
          <p:cNvPr id="3" name="TextBox 2"/>
          <p:cNvSpPr txBox="1"/>
          <p:nvPr/>
        </p:nvSpPr>
        <p:spPr>
          <a:xfrm>
            <a:off x="1295400" y="2658670"/>
            <a:ext cx="4114800" cy="923330"/>
          </a:xfrm>
          <a:prstGeom prst="rect">
            <a:avLst/>
          </a:prstGeom>
          <a:noFill/>
        </p:spPr>
        <p:txBody>
          <a:bodyPr wrap="square" rtlCol="0">
            <a:spAutoFit/>
          </a:bodyPr>
          <a:lstStyle/>
          <a:p>
            <a:pPr marL="285750" indent="-285750">
              <a:buFont typeface="Wingdings" panose="05000000000000000000" pitchFamily="2" charset="2"/>
              <a:buChar char="q"/>
            </a:pPr>
            <a:r>
              <a:rPr lang="en-US" dirty="0" smtClean="0"/>
              <a:t>Requisition Questionnaire</a:t>
            </a:r>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en-US" dirty="0" smtClean="0"/>
              <a:t>Requisition Commodity Field</a:t>
            </a:r>
            <a:endParaRPr lang="en-US" dirty="0"/>
          </a:p>
        </p:txBody>
      </p:sp>
    </p:spTree>
    <p:extLst>
      <p:ext uri="{BB962C8B-B14F-4D97-AF65-F5344CB8AC3E}">
        <p14:creationId xmlns:p14="http://schemas.microsoft.com/office/powerpoint/2010/main" val="16811273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16568" y="164512"/>
            <a:ext cx="7948863" cy="1230592"/>
          </a:xfrm>
        </p:spPr>
        <p:txBody>
          <a:bodyPr>
            <a:noAutofit/>
          </a:bodyPr>
          <a:lstStyle/>
          <a:p>
            <a:pPr algn="l"/>
            <a:r>
              <a:rPr lang="en-US" dirty="0" smtClean="0">
                <a:latin typeface="Arial Narrow" panose="020B0606020202030204" pitchFamily="34" charset="0"/>
                <a:cs typeface="Arial" panose="020B0604020202020204" pitchFamily="34" charset="0"/>
              </a:rPr>
              <a:t>October Newsletter Topics</a:t>
            </a:r>
            <a:endParaRPr lang="en-US" dirty="0">
              <a:solidFill>
                <a:prstClr val="white"/>
              </a:solidFill>
              <a:latin typeface="Arial Narrow" panose="020B0606020202030204" pitchFamily="34" charset="0"/>
            </a:endParaRPr>
          </a:p>
        </p:txBody>
      </p:sp>
      <p:sp>
        <p:nvSpPr>
          <p:cNvPr id="4" name="Line 9"/>
          <p:cNvSpPr>
            <a:spLocks noChangeShapeType="1"/>
          </p:cNvSpPr>
          <p:nvPr/>
        </p:nvSpPr>
        <p:spPr bwMode="auto">
          <a:xfrm>
            <a:off x="228600" y="12192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5" name="TextBox 4"/>
          <p:cNvSpPr txBox="1"/>
          <p:nvPr/>
        </p:nvSpPr>
        <p:spPr>
          <a:xfrm>
            <a:off x="8252443" y="6400800"/>
            <a:ext cx="891557" cy="369332"/>
          </a:xfrm>
          <a:prstGeom prst="rect">
            <a:avLst/>
          </a:prstGeom>
          <a:noFill/>
        </p:spPr>
        <p:txBody>
          <a:bodyPr wrap="square" rtlCol="0">
            <a:spAutoFit/>
          </a:bodyPr>
          <a:lstStyle/>
          <a:p>
            <a:pPr algn="r"/>
            <a:r>
              <a:rPr lang="en-US" dirty="0" smtClean="0">
                <a:solidFill>
                  <a:schemeClr val="bg1"/>
                </a:solidFill>
              </a:rPr>
              <a:t>8</a:t>
            </a:r>
            <a:endParaRPr lang="en-US" dirty="0">
              <a:solidFill>
                <a:schemeClr val="bg1"/>
              </a:solidFill>
            </a:endParaRPr>
          </a:p>
        </p:txBody>
      </p:sp>
      <p:pic>
        <p:nvPicPr>
          <p:cNvPr id="2053" name="Picture 2" descr="cid:image001.jpg@01D57AA4.8164F4C0"/>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465826" y="3329454"/>
            <a:ext cx="1885950" cy="800100"/>
          </a:xfrm>
          <a:prstGeom prst="rect">
            <a:avLst/>
          </a:prstGeom>
          <a:noFill/>
          <a:extLst>
            <a:ext uri="{909E8E84-426E-40DD-AFC4-6F175D3DCCD1}">
              <a14:hiddenFill xmlns:a14="http://schemas.microsoft.com/office/drawing/2010/main">
                <a:solidFill>
                  <a:srgbClr val="FFFFFF"/>
                </a:solidFill>
              </a14:hiddenFill>
            </a:ext>
          </a:extLst>
        </p:spPr>
      </p:pic>
      <p:pic>
        <p:nvPicPr>
          <p:cNvPr id="2049" name="Picture 1" descr="cid:image005.jpg@01D57AA4.8164F4C0"/>
          <p:cNvPicPr>
            <a:picLocks noChangeAspect="1" noChangeArrowheads="1"/>
          </p:cNvPicPr>
          <p:nvPr/>
        </p:nvPicPr>
        <p:blipFill>
          <a:blip r:embed="rId5" r:link="rId6">
            <a:extLst>
              <a:ext uri="{28A0092B-C50C-407E-A947-70E740481C1C}">
                <a14:useLocalDpi xmlns:a14="http://schemas.microsoft.com/office/drawing/2010/main" val="0"/>
              </a:ext>
            </a:extLst>
          </a:blip>
          <a:srcRect/>
          <a:stretch>
            <a:fillRect/>
          </a:stretch>
        </p:blipFill>
        <p:spPr bwMode="auto">
          <a:xfrm>
            <a:off x="283773" y="4487080"/>
            <a:ext cx="4352925" cy="1343025"/>
          </a:xfrm>
          <a:prstGeom prst="rect">
            <a:avLst/>
          </a:prstGeom>
          <a:noFill/>
          <a:extLst>
            <a:ext uri="{909E8E84-426E-40DD-AFC4-6F175D3DCCD1}">
              <a14:hiddenFill xmlns:a14="http://schemas.microsoft.com/office/drawing/2010/main">
                <a:solidFill>
                  <a:srgbClr val="FFFFFF"/>
                </a:solidFill>
              </a14:hiddenFill>
            </a:ext>
          </a:extLst>
        </p:spPr>
      </p:pic>
      <p:pic>
        <p:nvPicPr>
          <p:cNvPr id="2052" name="Rounded Rectangle 39"/>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00243" y="5358332"/>
            <a:ext cx="504825" cy="276225"/>
          </a:xfrm>
          <a:prstGeom prst="rect">
            <a:avLst/>
          </a:prstGeom>
          <a:noFill/>
          <a:extLst>
            <a:ext uri="{909E8E84-426E-40DD-AFC4-6F175D3DCCD1}">
              <a14:hiddenFill xmlns:a14="http://schemas.microsoft.com/office/drawing/2010/main">
                <a:solidFill>
                  <a:srgbClr val="FFFFFF"/>
                </a:solidFill>
              </a14:hiddenFill>
            </a:ext>
          </a:extLst>
        </p:spPr>
      </p:pic>
      <p:pic>
        <p:nvPicPr>
          <p:cNvPr id="2051" name="Rounded Rectangle 38"/>
          <p:cNvPicPr>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085975" y="4473334"/>
            <a:ext cx="409575" cy="276225"/>
          </a:xfrm>
          <a:prstGeom prst="rect">
            <a:avLst/>
          </a:prstGeom>
          <a:noFill/>
          <a:extLst>
            <a:ext uri="{909E8E84-426E-40DD-AFC4-6F175D3DCCD1}">
              <a14:hiddenFill xmlns:a14="http://schemas.microsoft.com/office/drawing/2010/main">
                <a:solidFill>
                  <a:srgbClr val="FFFFFF"/>
                </a:solidFill>
              </a14:hiddenFill>
            </a:ext>
          </a:extLst>
        </p:spPr>
      </p:pic>
      <p:pic>
        <p:nvPicPr>
          <p:cNvPr id="2050" name="Rounded Rectangle 37"/>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495550" y="5137426"/>
            <a:ext cx="1343025" cy="2762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6"/>
          <p:cNvSpPr>
            <a:spLocks noChangeArrowheads="1"/>
          </p:cNvSpPr>
          <p:nvPr/>
        </p:nvSpPr>
        <p:spPr bwMode="auto">
          <a:xfrm>
            <a:off x="228600" y="1241216"/>
            <a:ext cx="8305800"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rgbClr val="FF0000"/>
                </a:solidFill>
                <a:effectLst/>
                <a:latin typeface="Arial Narrow" panose="020B0606020202030204" pitchFamily="34" charset="0"/>
                <a:ea typeface="Calibri" panose="020F0502020204030204" pitchFamily="34" charset="0"/>
              </a:rPr>
              <a:t>Expedited SIR Pilot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smtClean="0">
              <a:ln>
                <a:noFill/>
              </a:ln>
              <a:solidFill>
                <a:schemeClr val="tx1"/>
              </a:solidFill>
              <a:effectLst/>
              <a:latin typeface="Arial Narrow" panose="020B0606020202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rPr>
              <a:t>New functionality is being piloted with Payroll SIR Initiators whereby they will select a Spend Category that has been configured for Expedited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rPr>
              <a:t>processing.  Expedited processing allows for a single Special Category Approval prior to payment.  This process has been designed similar to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rPr>
              <a:t>the paper/email process today and is limited to a very few central activities (primarily Payroll and Human Resources).  </a:t>
            </a:r>
            <a:endParaRPr kumimoji="0" lang="en-US" altLang="en-US" sz="1200" b="0" i="0" u="none" strike="noStrike" cap="none" normalizeH="0" baseline="0" dirty="0" smtClean="0">
              <a:ln>
                <a:noFill/>
              </a:ln>
              <a:solidFill>
                <a:schemeClr val="tx1"/>
              </a:solidFill>
              <a:effectLst/>
              <a:latin typeface="Arial Narrow" panose="020B0606020202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rPr>
              <a:t>It is important to note that Expedited processing is very different from Rush processing.  Most P2P users should never use the Expedited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rPr>
              <a:t>process.  If you accidentally use one of these expedited spend categories, you’ll need to Cancel your SIR and start a new SIR with the correct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rPr>
              <a:t>Spend Category.  Editing the SIR for the correct SC will not work because there will be no Special Category Approver designated and the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rPr>
              <a:t>SIR cannot be re-assigned to follow the proper approval path.  The SIR must be Canceled.  </a:t>
            </a:r>
            <a:endParaRPr kumimoji="0" lang="en-US" altLang="en-US" sz="1200" b="0" i="0" u="none" strike="noStrike" cap="none" normalizeH="0" baseline="0" dirty="0" smtClean="0">
              <a:ln>
                <a:noFill/>
              </a:ln>
              <a:solidFill>
                <a:schemeClr val="tx1"/>
              </a:solidFill>
              <a:effectLst/>
              <a:latin typeface="Arial Narrow" panose="020B0606020202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smtClean="0">
              <a:ln>
                <a:noFill/>
              </a:ln>
              <a:solidFill>
                <a:schemeClr val="tx1"/>
              </a:solidFill>
              <a:effectLst/>
              <a:latin typeface="Arial Narrow" panose="020B0606020202030204" pitchFamily="34" charset="0"/>
            </a:endParaRPr>
          </a:p>
        </p:txBody>
      </p:sp>
      <p:sp>
        <p:nvSpPr>
          <p:cNvPr id="7" name="Rectangle 7"/>
          <p:cNvSpPr>
            <a:spLocks noChangeArrowheads="1"/>
          </p:cNvSpPr>
          <p:nvPr/>
        </p:nvSpPr>
        <p:spPr bwMode="auto">
          <a:xfrm>
            <a:off x="228600" y="316323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4858006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3846" y="1208526"/>
            <a:ext cx="7828115" cy="1585306"/>
          </a:xfrm>
          <a:prstGeom prst="rect">
            <a:avLst/>
          </a:prstGeom>
        </p:spPr>
        <p:txBody>
          <a:bodyPr wrap="square">
            <a:spAutoFit/>
          </a:bodyPr>
          <a:lstStyle/>
          <a:p>
            <a:pPr>
              <a:lnSpc>
                <a:spcPct val="107000"/>
              </a:lnSpc>
              <a:spcAft>
                <a:spcPts val="600"/>
              </a:spcAft>
            </a:pPr>
            <a:r>
              <a:rPr lang="en-US" sz="1600" b="1" dirty="0">
                <a:solidFill>
                  <a:srgbClr val="FF0000"/>
                </a:solidFill>
                <a:latin typeface="Arial Narrow" panose="020B0606020202030204" pitchFamily="34" charset="0"/>
                <a:ea typeface="Calibri" panose="020F0502020204030204" pitchFamily="34" charset="0"/>
                <a:cs typeface="Arial" panose="020B0604020202020204" pitchFamily="34" charset="0"/>
              </a:rPr>
              <a:t>Submitting Receipts</a:t>
            </a:r>
          </a:p>
          <a:p>
            <a:pPr>
              <a:lnSpc>
                <a:spcPct val="107000"/>
              </a:lnSpc>
              <a:spcAft>
                <a:spcPts val="600"/>
              </a:spcAft>
            </a:pPr>
            <a:r>
              <a:rPr lang="en-US" sz="1400" dirty="0">
                <a:latin typeface="Arial Narrow" panose="020B0606020202030204" pitchFamily="34" charset="0"/>
                <a:ea typeface="Calibri" panose="020F0502020204030204" pitchFamily="34" charset="0"/>
                <a:cs typeface="Times New Roman" panose="02020603050405020304" pitchFamily="18" charset="0"/>
              </a:rPr>
              <a:t>Many people have been creating receipts, but not fully submitting them.  This results in a Draft Receipt that will not resolve a match exception.  When this happens the receipt will need to be edited and submitted.  When creating a receipt remember to hit submit after filling in the amount or quantity you wish to receive.  Even if you check the Fully Receive box you still need to click on submit.  Your receipt is not complete unless you see a message stating you have successfully submitted a receipt.</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38600" y="3810000"/>
            <a:ext cx="2835093" cy="1869563"/>
          </a:xfrm>
          <a:prstGeom prst="rect">
            <a:avLst/>
          </a:prstGeom>
        </p:spPr>
      </p:pic>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0600" y="3352800"/>
            <a:ext cx="2609045" cy="2534671"/>
          </a:xfrm>
          <a:prstGeom prst="rect">
            <a:avLst/>
          </a:prstGeom>
        </p:spPr>
      </p:pic>
      <p:sp>
        <p:nvSpPr>
          <p:cNvPr id="5" name="Title 1"/>
          <p:cNvSpPr txBox="1">
            <a:spLocks/>
          </p:cNvSpPr>
          <p:nvPr/>
        </p:nvSpPr>
        <p:spPr bwMode="auto">
          <a:xfrm>
            <a:off x="443098" y="131044"/>
            <a:ext cx="7948863" cy="1230592"/>
          </a:xfrm>
          <a:prstGeom prst="rect">
            <a:avLst/>
          </a:prstGeom>
          <a:noFill/>
          <a:ln>
            <a:noFill/>
          </a:ln>
          <a:effectLst>
            <a:outerShdw blurRad="50800" dist="12700" dir="8100000" algn="ctr" rotWithShape="0">
              <a:srgbClr val="FFFFFF">
                <a:alpha val="7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24" charset="0"/>
                <a:ea typeface="MS Pゴシック" pitchFamily="-92" charset="-128"/>
              </a:defRPr>
            </a:lvl2pPr>
            <a:lvl3pPr algn="ctr" rtl="0" fontAlgn="base">
              <a:spcBef>
                <a:spcPct val="0"/>
              </a:spcBef>
              <a:spcAft>
                <a:spcPct val="0"/>
              </a:spcAft>
              <a:defRPr sz="4400">
                <a:solidFill>
                  <a:schemeClr val="tx2"/>
                </a:solidFill>
                <a:latin typeface="Times New Roman" pitchFamily="124" charset="0"/>
                <a:ea typeface="MS Pゴシック" pitchFamily="-92" charset="-128"/>
              </a:defRPr>
            </a:lvl3pPr>
            <a:lvl4pPr algn="ctr" rtl="0" fontAlgn="base">
              <a:spcBef>
                <a:spcPct val="0"/>
              </a:spcBef>
              <a:spcAft>
                <a:spcPct val="0"/>
              </a:spcAft>
              <a:defRPr sz="4400">
                <a:solidFill>
                  <a:schemeClr val="tx2"/>
                </a:solidFill>
                <a:latin typeface="Times New Roman" pitchFamily="124" charset="0"/>
                <a:ea typeface="MS Pゴシック" pitchFamily="-92" charset="-128"/>
              </a:defRPr>
            </a:lvl4pPr>
            <a:lvl5pPr algn="ctr" rtl="0" fontAlgn="base">
              <a:spcBef>
                <a:spcPct val="0"/>
              </a:spcBef>
              <a:spcAft>
                <a:spcPct val="0"/>
              </a:spcAft>
              <a:defRPr sz="4400">
                <a:solidFill>
                  <a:schemeClr val="tx2"/>
                </a:solidFill>
                <a:latin typeface="Times New Roman" pitchFamily="124" charset="0"/>
                <a:ea typeface="MS Pゴシック" pitchFamily="-92" charset="-128"/>
              </a:defRPr>
            </a:lvl5pPr>
            <a:lvl6pPr marL="457200" algn="ctr" rtl="0" fontAlgn="base">
              <a:spcBef>
                <a:spcPct val="0"/>
              </a:spcBef>
              <a:spcAft>
                <a:spcPct val="0"/>
              </a:spcAft>
              <a:defRPr sz="4400">
                <a:solidFill>
                  <a:schemeClr val="tx2"/>
                </a:solidFill>
                <a:latin typeface="Times New Roman" pitchFamily="124" charset="0"/>
                <a:ea typeface="MS Pゴシック" pitchFamily="-92" charset="-128"/>
              </a:defRPr>
            </a:lvl6pPr>
            <a:lvl7pPr marL="914400" algn="ctr" rtl="0" fontAlgn="base">
              <a:spcBef>
                <a:spcPct val="0"/>
              </a:spcBef>
              <a:spcAft>
                <a:spcPct val="0"/>
              </a:spcAft>
              <a:defRPr sz="4400">
                <a:solidFill>
                  <a:schemeClr val="tx2"/>
                </a:solidFill>
                <a:latin typeface="Times New Roman" pitchFamily="124" charset="0"/>
                <a:ea typeface="MS Pゴシック" pitchFamily="-92" charset="-128"/>
              </a:defRPr>
            </a:lvl7pPr>
            <a:lvl8pPr marL="1371600" algn="ctr" rtl="0" fontAlgn="base">
              <a:spcBef>
                <a:spcPct val="0"/>
              </a:spcBef>
              <a:spcAft>
                <a:spcPct val="0"/>
              </a:spcAft>
              <a:defRPr sz="4400">
                <a:solidFill>
                  <a:schemeClr val="tx2"/>
                </a:solidFill>
                <a:latin typeface="Times New Roman" pitchFamily="124" charset="0"/>
                <a:ea typeface="MS Pゴシック" pitchFamily="-92" charset="-128"/>
              </a:defRPr>
            </a:lvl8pPr>
            <a:lvl9pPr marL="1828800" algn="ctr" rtl="0" fontAlgn="base">
              <a:spcBef>
                <a:spcPct val="0"/>
              </a:spcBef>
              <a:spcAft>
                <a:spcPct val="0"/>
              </a:spcAft>
              <a:defRPr sz="4400">
                <a:solidFill>
                  <a:schemeClr val="tx2"/>
                </a:solidFill>
                <a:latin typeface="Times New Roman" pitchFamily="124" charset="0"/>
                <a:ea typeface="MS Pゴシック" pitchFamily="-92" charset="-128"/>
              </a:defRPr>
            </a:lvl9pPr>
          </a:lstStyle>
          <a:p>
            <a:pPr algn="l"/>
            <a:r>
              <a:rPr lang="en-US" kern="0" smtClean="0">
                <a:latin typeface="Arial Narrow" panose="020B0606020202030204" pitchFamily="34" charset="0"/>
                <a:cs typeface="Arial" panose="020B0604020202020204" pitchFamily="34" charset="0"/>
              </a:rPr>
              <a:t>October Newsletter Topics</a:t>
            </a:r>
            <a:endParaRPr lang="en-US" kern="0" dirty="0">
              <a:solidFill>
                <a:prstClr val="white"/>
              </a:solidFill>
              <a:latin typeface="Arial Narrow" panose="020B0606020202030204" pitchFamily="34" charset="0"/>
            </a:endParaRPr>
          </a:p>
        </p:txBody>
      </p:sp>
      <p:sp>
        <p:nvSpPr>
          <p:cNvPr id="6" name="Line 9"/>
          <p:cNvSpPr>
            <a:spLocks noChangeShapeType="1"/>
          </p:cNvSpPr>
          <p:nvPr/>
        </p:nvSpPr>
        <p:spPr bwMode="auto">
          <a:xfrm>
            <a:off x="563846" y="1093694"/>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7" name="TextBox 6"/>
          <p:cNvSpPr txBox="1"/>
          <p:nvPr/>
        </p:nvSpPr>
        <p:spPr>
          <a:xfrm>
            <a:off x="8252443" y="6400800"/>
            <a:ext cx="891557" cy="369332"/>
          </a:xfrm>
          <a:prstGeom prst="rect">
            <a:avLst/>
          </a:prstGeom>
          <a:noFill/>
        </p:spPr>
        <p:txBody>
          <a:bodyPr wrap="square" rtlCol="0">
            <a:spAutoFit/>
          </a:bodyPr>
          <a:lstStyle/>
          <a:p>
            <a:pPr algn="r"/>
            <a:r>
              <a:rPr lang="en-US" dirty="0" smtClean="0">
                <a:solidFill>
                  <a:schemeClr val="bg1"/>
                </a:solidFill>
              </a:rPr>
              <a:t>9</a:t>
            </a:r>
            <a:endParaRPr lang="en-US" dirty="0">
              <a:solidFill>
                <a:schemeClr val="bg1"/>
              </a:solidFill>
            </a:endParaRPr>
          </a:p>
        </p:txBody>
      </p:sp>
    </p:spTree>
    <p:extLst>
      <p:ext uri="{BB962C8B-B14F-4D97-AF65-F5344CB8AC3E}">
        <p14:creationId xmlns:p14="http://schemas.microsoft.com/office/powerpoint/2010/main" val="513263182"/>
      </p:ext>
    </p:extLst>
  </p:cSld>
  <p:clrMapOvr>
    <a:masterClrMapping/>
  </p:clrMapOvr>
</p:sld>
</file>

<file path=ppt/theme/theme1.xml><?xml version="1.0" encoding="utf-8"?>
<a:theme xmlns:a="http://schemas.openxmlformats.org/drawingml/2006/main" name="1_Office Them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Theme">
      <a:majorFont>
        <a:latin typeface="Times New Roman"/>
        <a:ea typeface="MS Pゴシック"/>
        <a:cs typeface=""/>
      </a:majorFont>
      <a:minorFont>
        <a:latin typeface="Times New Roman"/>
        <a:ea typeface="MS P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charset="0"/>
            <a:ea typeface="MS Pゴシック" pitchFamily="-9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charset="0"/>
            <a:ea typeface="MS Pゴシック" pitchFamily="-92" charset="-128"/>
          </a:defRPr>
        </a:defPPr>
      </a:lstStyle>
    </a:lnDef>
  </a:objectDefaults>
  <a:extraClrSchemeLst>
    <a:extraClrScheme>
      <a:clrScheme name="Office Theme 1">
        <a:dk1>
          <a:srgbClr val="000000"/>
        </a:dk1>
        <a:lt1>
          <a:srgbClr val="E8EAE9"/>
        </a:lt1>
        <a:dk2>
          <a:srgbClr val="000000"/>
        </a:dk2>
        <a:lt2>
          <a:srgbClr val="808080"/>
        </a:lt2>
        <a:accent1>
          <a:srgbClr val="99CCFF"/>
        </a:accent1>
        <a:accent2>
          <a:srgbClr val="CCCCFF"/>
        </a:accent2>
        <a:accent3>
          <a:srgbClr val="F2F3F2"/>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E8EAE9"/>
        </a:lt1>
        <a:dk2>
          <a:srgbClr val="000000"/>
        </a:dk2>
        <a:lt2>
          <a:srgbClr val="3E3E5C"/>
        </a:lt2>
        <a:accent1>
          <a:srgbClr val="60597B"/>
        </a:accent1>
        <a:accent2>
          <a:srgbClr val="6666FF"/>
        </a:accent2>
        <a:accent3>
          <a:srgbClr val="F2F3F2"/>
        </a:accent3>
        <a:accent4>
          <a:srgbClr val="000000"/>
        </a:accent4>
        <a:accent5>
          <a:srgbClr val="B6B5BF"/>
        </a:accent5>
        <a:accent6>
          <a:srgbClr val="5C5CE7"/>
        </a:accent6>
        <a:hlink>
          <a:srgbClr val="99CCFF"/>
        </a:hlink>
        <a:folHlink>
          <a:srgbClr val="FFFF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rca:RCAuthoringProperties xmlns:rca="urn:sharePointPublishingRcaProperties">
  <rca:Converter rca:guid="6dfdc5b4-2a28-4a06-b0c6-ad3901e3a807">
    <rca:property rca:type="InheritParentSettings">False</rca:property>
    <rca:property rca:type="SelectedPageLayout">28</rca:property>
    <rca:property rca:type="SelectedPageField">f55c4d88-1f2e-4ad9-aaa8-819af4ee7ee8</rca:property>
    <rca:property rca:type="SelectedStylesField">00000000-0000-0000-0000-000000000000</rca:property>
    <rca:property rca:type="CreatePageWithSourceDocument">True</rca:property>
    <rca:property rca:type="AllowChangeLocationConfig">False</rca:property>
    <rca:property rca:type="ConfiguredPageLocation">https://uofr.rochester.edu</rca:property>
    <rca:property rca:type="CreateSynchronously">False</rca:property>
    <rca:property rca:type="AllowChangeProcessingConfig">False</rca:property>
    <rca:property rca:type="ConverterSpecificSettings"/>
  </rca:Converter>
</rca:RCAuthoring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Status xmlns="445c0127-97e6-4ecf-8763-62a3d9444353">In Build</Status>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F9BF38ED958B0D42A1DB4C3166A68EE8" ma:contentTypeVersion="2" ma:contentTypeDescription="Create a new document." ma:contentTypeScope="" ma:versionID="108eeeb8665d8e084ebb628891056e6d">
  <xsd:schema xmlns:xsd="http://www.w3.org/2001/XMLSchema" xmlns:p="http://schemas.microsoft.com/office/2006/metadata/properties" xmlns:ns2="445c0127-97e6-4ecf-8763-62a3d9444353" targetNamespace="http://schemas.microsoft.com/office/2006/metadata/properties" ma:root="true" ma:fieldsID="67fc13db787d5e920f87b6a691640e83" ns2:_="">
    <xsd:import namespace="445c0127-97e6-4ecf-8763-62a3d9444353"/>
    <xsd:element name="properties">
      <xsd:complexType>
        <xsd:sequence>
          <xsd:element name="documentManagement">
            <xsd:complexType>
              <xsd:all>
                <xsd:element ref="ns2:Status" minOccurs="0"/>
              </xsd:all>
            </xsd:complexType>
          </xsd:element>
        </xsd:sequence>
      </xsd:complexType>
    </xsd:element>
  </xsd:schema>
  <xsd:schema xmlns:xsd="http://www.w3.org/2001/XMLSchema" xmlns:dms="http://schemas.microsoft.com/office/2006/documentManagement/types" targetNamespace="445c0127-97e6-4ecf-8763-62a3d9444353" elementFormDefault="qualified">
    <xsd:import namespace="http://schemas.microsoft.com/office/2006/documentManagement/types"/>
    <xsd:element name="Status" ma:index="8" nillable="true" ma:displayName="Status" ma:default="In Build" ma:format="Dropdown" ma:internalName="Status">
      <xsd:simpleType>
        <xsd:restriction base="dms:Choice">
          <xsd:enumeration value="In Build"/>
          <xsd:enumeration value="Ready for Testing"/>
          <xsd:enumeration value="In Process"/>
          <xsd:enumeration value="Completed - With Errors"/>
          <xsd:enumeration value="Completed - Without Error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590AE3C2-51D7-4772-85EF-99B26ACECB13}">
  <ds:schemaRefs>
    <ds:schemaRef ds:uri="urn:sharePointPublishingRcaProperties"/>
  </ds:schemaRefs>
</ds:datastoreItem>
</file>

<file path=customXml/itemProps2.xml><?xml version="1.0" encoding="utf-8"?>
<ds:datastoreItem xmlns:ds="http://schemas.openxmlformats.org/officeDocument/2006/customXml" ds:itemID="{8CE1EC6E-7DEE-40A7-8470-13A775BFD7B1}">
  <ds:schemaRefs>
    <ds:schemaRef ds:uri="http://schemas.microsoft.com/sharepoint/v3/contenttype/forms"/>
  </ds:schemaRefs>
</ds:datastoreItem>
</file>

<file path=customXml/itemProps3.xml><?xml version="1.0" encoding="utf-8"?>
<ds:datastoreItem xmlns:ds="http://schemas.openxmlformats.org/officeDocument/2006/customXml" ds:itemID="{57650506-E0D1-4842-AE4E-075A8982DE02}">
  <ds:schemaRefs>
    <ds:schemaRef ds:uri="http://purl.org/dc/terms/"/>
    <ds:schemaRef ds:uri="http://schemas.openxmlformats.org/package/2006/metadata/core-properties"/>
    <ds:schemaRef ds:uri="http://schemas.microsoft.com/office/2006/documentManagement/types"/>
    <ds:schemaRef ds:uri="http://purl.org/dc/elements/1.1/"/>
    <ds:schemaRef ds:uri="http://schemas.microsoft.com/office/2006/metadata/properties"/>
    <ds:schemaRef ds:uri="445c0127-97e6-4ecf-8763-62a3d9444353"/>
    <ds:schemaRef ds:uri="http://www.w3.org/XML/1998/namespace"/>
    <ds:schemaRef ds:uri="http://purl.org/dc/dcmitype/"/>
  </ds:schemaRefs>
</ds:datastoreItem>
</file>

<file path=customXml/itemProps4.xml><?xml version="1.0" encoding="utf-8"?>
<ds:datastoreItem xmlns:ds="http://schemas.openxmlformats.org/officeDocument/2006/customXml" ds:itemID="{41A2773B-34BB-4B2F-95B1-ED89D23180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45c0127-97e6-4ecf-8763-62a3d944435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55438</TotalTime>
  <Words>590</Words>
  <Application>Microsoft Office PowerPoint</Application>
  <PresentationFormat>On-screen Show (4:3)</PresentationFormat>
  <Paragraphs>151</Paragraphs>
  <Slides>13</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Arial Narrow</vt:lpstr>
      <vt:lpstr>Calibri</vt:lpstr>
      <vt:lpstr>MS Pゴシック</vt:lpstr>
      <vt:lpstr>Times New Roman</vt:lpstr>
      <vt:lpstr>Wingdings</vt:lpstr>
      <vt:lpstr>1_Office Theme</vt:lpstr>
      <vt:lpstr>PowerPoint Presentation</vt:lpstr>
      <vt:lpstr>Topics</vt:lpstr>
      <vt:lpstr>P2P Requisition Questionnaire</vt:lpstr>
      <vt:lpstr>P2P Requisition Questionnaire</vt:lpstr>
      <vt:lpstr>P2P Requisition Questionnaire</vt:lpstr>
      <vt:lpstr>P2P Requisition Commodity Field</vt:lpstr>
      <vt:lpstr>PowerPoint Presentation</vt:lpstr>
      <vt:lpstr>October Newsletter Topics</vt:lpstr>
      <vt:lpstr>PowerPoint Presentation</vt:lpstr>
      <vt:lpstr>October Newsletter Topics</vt:lpstr>
      <vt:lpstr>October Newsletter Topics</vt:lpstr>
      <vt:lpstr>October Newsletter Topics</vt:lpstr>
      <vt:lpstr>P2P Overview Session</vt:lpstr>
    </vt:vector>
  </TitlesOfParts>
  <Company>University of Rochester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EDUCAUSE 2007</dc:subject>
  <dc:creator>Jim Dobbertin, Doug Wylie, John Barden</dc:creator>
  <cp:lastModifiedBy>Flotteron, Debbie</cp:lastModifiedBy>
  <cp:revision>2892</cp:revision>
  <cp:lastPrinted>2019-04-23T12:11:05Z</cp:lastPrinted>
  <dcterms:created xsi:type="dcterms:W3CDTF">2007-09-21T12:15:26Z</dcterms:created>
  <dcterms:modified xsi:type="dcterms:W3CDTF">2019-10-23T01:12:17Z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ContentTypeId">
    <vt:lpwstr>0x010100F9BF38ED958B0D42A1DB4C3166A68EE8</vt:lpwstr>
  </property>
</Properties>
</file>