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79" r:id="rId5"/>
  </p:sldMasterIdLst>
  <p:notesMasterIdLst>
    <p:notesMasterId r:id="rId33"/>
  </p:notesMasterIdLst>
  <p:handoutMasterIdLst>
    <p:handoutMasterId r:id="rId34"/>
  </p:handoutMasterIdLst>
  <p:sldIdLst>
    <p:sldId id="942" r:id="rId6"/>
    <p:sldId id="976" r:id="rId7"/>
    <p:sldId id="941" r:id="rId8"/>
    <p:sldId id="977" r:id="rId9"/>
    <p:sldId id="978" r:id="rId10"/>
    <p:sldId id="1084" r:id="rId11"/>
    <p:sldId id="1011" r:id="rId12"/>
    <p:sldId id="1085" r:id="rId13"/>
    <p:sldId id="1086" r:id="rId14"/>
    <p:sldId id="1057" r:id="rId15"/>
    <p:sldId id="1087" r:id="rId16"/>
    <p:sldId id="1088" r:id="rId17"/>
    <p:sldId id="1089" r:id="rId18"/>
    <p:sldId id="1090" r:id="rId19"/>
    <p:sldId id="988" r:id="rId20"/>
    <p:sldId id="1078" r:id="rId21"/>
    <p:sldId id="1055" r:id="rId22"/>
    <p:sldId id="1039" r:id="rId23"/>
    <p:sldId id="996" r:id="rId24"/>
    <p:sldId id="1038" r:id="rId25"/>
    <p:sldId id="1017" r:id="rId26"/>
    <p:sldId id="989" r:id="rId27"/>
    <p:sldId id="1083" r:id="rId28"/>
    <p:sldId id="1034" r:id="rId29"/>
    <p:sldId id="1047" r:id="rId30"/>
    <p:sldId id="1037" r:id="rId31"/>
    <p:sldId id="1040" r:id="rId32"/>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189" userDrawn="1">
          <p15:clr>
            <a:srgbClr val="A4A3A4"/>
          </p15:clr>
        </p15:guide>
        <p15:guide id="3" orient="horz" pos="2923" userDrawn="1">
          <p15:clr>
            <a:srgbClr val="A4A3A4"/>
          </p15:clr>
        </p15:guide>
        <p15:guide id="4" pos="2185" userDrawn="1">
          <p15:clr>
            <a:srgbClr val="A4A3A4"/>
          </p15:clr>
        </p15:guide>
        <p15:guide id="5" orient="horz" pos="2908" userDrawn="1">
          <p15:clr>
            <a:srgbClr val="A4A3A4"/>
          </p15:clr>
        </p15:guide>
        <p15:guide id="6" orient="horz" pos="29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s_local" initials="i" lastIdx="1" clrIdx="0"/>
  <p:cmAuthor id="1" name="Sophill Butler" initials="SB" lastIdx="18" clrIdx="1">
    <p:extLst>
      <p:ext uri="{19B8F6BF-5375-455C-9EA6-DF929625EA0E}">
        <p15:presenceInfo xmlns:p15="http://schemas.microsoft.com/office/powerpoint/2012/main" userId="S::sbutler@huronconsultinggroup.com::9e89bf94-b0cf-4d8a-b954-aa40e8f08202" providerId="AD"/>
      </p:ext>
    </p:extLst>
  </p:cmAuthor>
  <p:cmAuthor id="2" name="Flotteron, Debbie" initials="FD" lastIdx="1" clrIdx="2">
    <p:extLst>
      <p:ext uri="{19B8F6BF-5375-455C-9EA6-DF929625EA0E}">
        <p15:presenceInfo xmlns:p15="http://schemas.microsoft.com/office/powerpoint/2012/main" userId="S-1-5-21-329068152-583907252-725345543-364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D98"/>
    <a:srgbClr val="FFCC00"/>
    <a:srgbClr val="003E74"/>
    <a:srgbClr val="C7E68F"/>
    <a:srgbClr val="FFEB89"/>
    <a:srgbClr val="FFFFCC"/>
    <a:srgbClr val="E26A54"/>
    <a:srgbClr val="F2F2F2"/>
    <a:srgbClr val="2F589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6395" autoAdjust="0"/>
  </p:normalViewPr>
  <p:slideViewPr>
    <p:cSldViewPr>
      <p:cViewPr varScale="1">
        <p:scale>
          <a:sx n="65" d="100"/>
          <a:sy n="65" d="100"/>
        </p:scale>
        <p:origin x="136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262"/>
    </p:cViewPr>
  </p:sorterViewPr>
  <p:notesViewPr>
    <p:cSldViewPr>
      <p:cViewPr varScale="1">
        <p:scale>
          <a:sx n="86" d="100"/>
          <a:sy n="86" d="100"/>
        </p:scale>
        <p:origin x="3822" y="96"/>
      </p:cViewPr>
      <p:guideLst>
        <p:guide orient="horz" pos="2927"/>
        <p:guide pos="2189"/>
        <p:guide orient="horz" pos="2923"/>
        <p:guide pos="2185"/>
        <p:guide orient="horz" pos="2908"/>
        <p:guide orient="horz" pos="29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sadoffherrick\Documents\$Data\2019-10-07%20P2P%20Stabilization%20Metric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Charts!$A$2</c:f>
              <c:strCache>
                <c:ptCount val="1"/>
                <c:pt idx="0">
                  <c:v>P2P Service Calls</c:v>
                </c:pt>
              </c:strCache>
            </c:strRef>
          </c:tx>
          <c:spPr>
            <a:ln w="28575" cap="rnd">
              <a:solidFill>
                <a:schemeClr val="accent6"/>
              </a:solidFill>
              <a:prstDash val="sysDash"/>
              <a:round/>
            </a:ln>
            <a:effectLst/>
          </c:spPr>
          <c:marker>
            <c:symbol val="none"/>
          </c:marker>
          <c:cat>
            <c:numRef>
              <c:f>Charts!$B$1:$I$1</c:f>
              <c:numCache>
                <c:formatCode>mm/dd/yyyy</c:formatCode>
                <c:ptCount val="8"/>
                <c:pt idx="0">
                  <c:v>43745</c:v>
                </c:pt>
                <c:pt idx="1">
                  <c:v>43738</c:v>
                </c:pt>
                <c:pt idx="2">
                  <c:v>43731</c:v>
                </c:pt>
                <c:pt idx="3">
                  <c:v>43723</c:v>
                </c:pt>
                <c:pt idx="4">
                  <c:v>43716</c:v>
                </c:pt>
                <c:pt idx="5">
                  <c:v>43710</c:v>
                </c:pt>
                <c:pt idx="6">
                  <c:v>43702</c:v>
                </c:pt>
                <c:pt idx="7">
                  <c:v>43695</c:v>
                </c:pt>
              </c:numCache>
            </c:numRef>
          </c:cat>
          <c:val>
            <c:numRef>
              <c:f>Charts!$B$2:$I$2</c:f>
              <c:numCache>
                <c:formatCode>General</c:formatCode>
                <c:ptCount val="8"/>
                <c:pt idx="0">
                  <c:v>102</c:v>
                </c:pt>
                <c:pt idx="1">
                  <c:v>90</c:v>
                </c:pt>
                <c:pt idx="2">
                  <c:v>91</c:v>
                </c:pt>
                <c:pt idx="3">
                  <c:v>88</c:v>
                </c:pt>
                <c:pt idx="4">
                  <c:v>74</c:v>
                </c:pt>
                <c:pt idx="5">
                  <c:v>91</c:v>
                </c:pt>
                <c:pt idx="6">
                  <c:v>97</c:v>
                </c:pt>
                <c:pt idx="7">
                  <c:v>90</c:v>
                </c:pt>
              </c:numCache>
            </c:numRef>
          </c:val>
          <c:smooth val="0"/>
          <c:extLst>
            <c:ext xmlns:c16="http://schemas.microsoft.com/office/drawing/2014/chart" uri="{C3380CC4-5D6E-409C-BE32-E72D297353CC}">
              <c16:uniqueId val="{00000000-CAB0-4597-B21D-49D7A3B31915}"/>
            </c:ext>
          </c:extLst>
        </c:ser>
        <c:dLbls>
          <c:showLegendKey val="0"/>
          <c:showVal val="0"/>
          <c:showCatName val="0"/>
          <c:showSerName val="0"/>
          <c:showPercent val="0"/>
          <c:showBubbleSize val="0"/>
        </c:dLbls>
        <c:smooth val="0"/>
        <c:axId val="448957024"/>
        <c:axId val="448962432"/>
      </c:lineChart>
      <c:dateAx>
        <c:axId val="448957024"/>
        <c:scaling>
          <c:orientation val="minMax"/>
        </c:scaling>
        <c:delete val="0"/>
        <c:axPos val="b"/>
        <c:numFmt formatCode="mm/d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962432"/>
        <c:crosses val="autoZero"/>
        <c:auto val="1"/>
        <c:lblOffset val="100"/>
        <c:baseTimeUnit val="days"/>
      </c:dateAx>
      <c:valAx>
        <c:axId val="448962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957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22A045-F0F1-4212-9FE8-754235DD9812}" type="doc">
      <dgm:prSet loTypeId="urn:microsoft.com/office/officeart/2005/8/layout/hChevron3" loCatId="process" qsTypeId="urn:microsoft.com/office/officeart/2005/8/quickstyle/simple1" qsCatId="simple" csTypeId="urn:microsoft.com/office/officeart/2005/8/colors/accent1_4" csCatId="accent1" phldr="1"/>
      <dgm:spPr/>
    </dgm:pt>
    <dgm:pt modelId="{5BFC84E4-210E-4C74-B564-AA2B5FAB9F00}">
      <dgm:prSet phldrT="[Text]"/>
      <dgm:spPr/>
      <dgm:t>
        <a:bodyPr/>
        <a:lstStyle/>
        <a:p>
          <a:r>
            <a:rPr lang="en-US" dirty="0">
              <a:latin typeface="Arial" panose="020B0604020202020204" pitchFamily="34" charset="0"/>
              <a:cs typeface="Arial" panose="020B0604020202020204" pitchFamily="34" charset="0"/>
            </a:rPr>
            <a:t>Prepare</a:t>
          </a:r>
        </a:p>
      </dgm:t>
    </dgm:pt>
    <dgm:pt modelId="{00921539-BE16-4DFA-907E-021671FA48E3}" type="parTrans" cxnId="{FF56319D-6AD3-4D36-8FA8-34C66F075819}">
      <dgm:prSet/>
      <dgm:spPr/>
      <dgm:t>
        <a:bodyPr/>
        <a:lstStyle/>
        <a:p>
          <a:endParaRPr lang="en-US"/>
        </a:p>
      </dgm:t>
    </dgm:pt>
    <dgm:pt modelId="{1910FE18-23E0-4799-BF08-84AA86696F77}" type="sibTrans" cxnId="{FF56319D-6AD3-4D36-8FA8-34C66F075819}">
      <dgm:prSet/>
      <dgm:spPr/>
      <dgm:t>
        <a:bodyPr/>
        <a:lstStyle/>
        <a:p>
          <a:endParaRPr lang="en-US"/>
        </a:p>
      </dgm:t>
    </dgm:pt>
    <dgm:pt modelId="{FB1AFC20-5E4B-49EE-AE9E-B6E455CE2F7F}">
      <dgm:prSet phldrT="[Text]"/>
      <dgm:spPr/>
      <dgm:t>
        <a:bodyPr/>
        <a:lstStyle/>
        <a:p>
          <a:r>
            <a:rPr lang="en-US" dirty="0">
              <a:latin typeface="Arial" panose="020B0604020202020204" pitchFamily="34" charset="0"/>
              <a:cs typeface="Arial" panose="020B0604020202020204" pitchFamily="34" charset="0"/>
            </a:rPr>
            <a:t>User Acceptance Test 1, 2</a:t>
          </a:r>
        </a:p>
      </dgm:t>
    </dgm:pt>
    <dgm:pt modelId="{BE9CBD29-E44F-4E08-82FA-498C250E58E6}" type="parTrans" cxnId="{D6BC02BD-FC50-4DB0-AC29-754CF13D447C}">
      <dgm:prSet/>
      <dgm:spPr/>
      <dgm:t>
        <a:bodyPr/>
        <a:lstStyle/>
        <a:p>
          <a:endParaRPr lang="en-US"/>
        </a:p>
      </dgm:t>
    </dgm:pt>
    <dgm:pt modelId="{6C451B9B-D56E-41E7-B6C6-C019ED36C668}" type="sibTrans" cxnId="{D6BC02BD-FC50-4DB0-AC29-754CF13D447C}">
      <dgm:prSet/>
      <dgm:spPr/>
      <dgm:t>
        <a:bodyPr/>
        <a:lstStyle/>
        <a:p>
          <a:endParaRPr lang="en-US"/>
        </a:p>
      </dgm:t>
    </dgm:pt>
    <dgm:pt modelId="{0DEC9FAE-B71C-4323-9635-7E79177E8ADC}">
      <dgm:prSet phldrT="[Text]"/>
      <dgm:spPr/>
      <dgm:t>
        <a:bodyPr/>
        <a:lstStyle/>
        <a:p>
          <a:r>
            <a:rPr lang="en-US" dirty="0">
              <a:latin typeface="Arial" panose="020B0604020202020204" pitchFamily="34" charset="0"/>
              <a:cs typeface="Arial" panose="020B0604020202020204" pitchFamily="34" charset="0"/>
            </a:rPr>
            <a:t>Pilot Groups </a:t>
          </a:r>
        </a:p>
        <a:p>
          <a:r>
            <a:rPr lang="en-US" dirty="0">
              <a:latin typeface="Arial" panose="020B0604020202020204" pitchFamily="34" charset="0"/>
              <a:cs typeface="Arial" panose="020B0604020202020204" pitchFamily="34" charset="0"/>
            </a:rPr>
            <a:t>1 and 2</a:t>
          </a:r>
        </a:p>
      </dgm:t>
    </dgm:pt>
    <dgm:pt modelId="{87D62B7C-23D3-4B29-998F-0D999FE03FBD}" type="parTrans" cxnId="{3B070DE3-02C4-4B36-8F0D-4FAACC39491C}">
      <dgm:prSet/>
      <dgm:spPr/>
      <dgm:t>
        <a:bodyPr/>
        <a:lstStyle/>
        <a:p>
          <a:endParaRPr lang="en-US"/>
        </a:p>
      </dgm:t>
    </dgm:pt>
    <dgm:pt modelId="{D5047D7C-80B3-4B2F-9B20-278976F7D91A}" type="sibTrans" cxnId="{3B070DE3-02C4-4B36-8F0D-4FAACC39491C}">
      <dgm:prSet/>
      <dgm:spPr/>
      <dgm:t>
        <a:bodyPr/>
        <a:lstStyle/>
        <a:p>
          <a:endParaRPr lang="en-US"/>
        </a:p>
      </dgm:t>
    </dgm:pt>
    <dgm:pt modelId="{C7D78891-236F-4FFB-BD59-DE5F71DBDD8A}">
      <dgm:prSet/>
      <dgm:spPr/>
      <dgm:t>
        <a:bodyPr/>
        <a:lstStyle/>
        <a:p>
          <a:r>
            <a:rPr lang="en-US" dirty="0">
              <a:latin typeface="Arial" panose="020B0604020202020204" pitchFamily="34" charset="0"/>
              <a:cs typeface="Arial" panose="020B0604020202020204" pitchFamily="34" charset="0"/>
            </a:rPr>
            <a:t>System Roll Out </a:t>
          </a:r>
        </a:p>
        <a:p>
          <a:r>
            <a:rPr lang="en-US" dirty="0">
              <a:latin typeface="Arial" panose="020B0604020202020204" pitchFamily="34" charset="0"/>
              <a:cs typeface="Arial" panose="020B0604020202020204" pitchFamily="34" charset="0"/>
            </a:rPr>
            <a:t>1, 2, 3, …</a:t>
          </a:r>
        </a:p>
      </dgm:t>
    </dgm:pt>
    <dgm:pt modelId="{839162F9-EB6F-428F-89FE-3C5D5B38B131}" type="parTrans" cxnId="{A496CB6C-D678-466C-9B7B-23F15B0F6B6F}">
      <dgm:prSet/>
      <dgm:spPr/>
      <dgm:t>
        <a:bodyPr/>
        <a:lstStyle/>
        <a:p>
          <a:endParaRPr lang="en-US"/>
        </a:p>
      </dgm:t>
    </dgm:pt>
    <dgm:pt modelId="{0CDE3ECF-565E-4658-AE0A-B0D00466547E}" type="sibTrans" cxnId="{A496CB6C-D678-466C-9B7B-23F15B0F6B6F}">
      <dgm:prSet/>
      <dgm:spPr/>
      <dgm:t>
        <a:bodyPr/>
        <a:lstStyle/>
        <a:p>
          <a:endParaRPr lang="en-US"/>
        </a:p>
      </dgm:t>
    </dgm:pt>
    <dgm:pt modelId="{62E1FF6E-EDE1-4D2C-8FA2-9E2B377352EE}" type="pres">
      <dgm:prSet presAssocID="{C022A045-F0F1-4212-9FE8-754235DD9812}" presName="Name0" presStyleCnt="0">
        <dgm:presLayoutVars>
          <dgm:dir/>
          <dgm:resizeHandles val="exact"/>
        </dgm:presLayoutVars>
      </dgm:prSet>
      <dgm:spPr/>
    </dgm:pt>
    <dgm:pt modelId="{4B88DE30-BE02-4394-81AD-64C14A4AE0BC}" type="pres">
      <dgm:prSet presAssocID="{5BFC84E4-210E-4C74-B564-AA2B5FAB9F00}" presName="parTxOnly" presStyleLbl="node1" presStyleIdx="0" presStyleCnt="4">
        <dgm:presLayoutVars>
          <dgm:bulletEnabled val="1"/>
        </dgm:presLayoutVars>
      </dgm:prSet>
      <dgm:spPr/>
      <dgm:t>
        <a:bodyPr/>
        <a:lstStyle/>
        <a:p>
          <a:endParaRPr lang="en-US"/>
        </a:p>
      </dgm:t>
    </dgm:pt>
    <dgm:pt modelId="{8DAAF6E5-50EB-46A5-985A-B74F294AE309}" type="pres">
      <dgm:prSet presAssocID="{1910FE18-23E0-4799-BF08-84AA86696F77}" presName="parSpace" presStyleCnt="0"/>
      <dgm:spPr/>
    </dgm:pt>
    <dgm:pt modelId="{618A71AA-A518-4ADB-92F4-970688C5B295}" type="pres">
      <dgm:prSet presAssocID="{FB1AFC20-5E4B-49EE-AE9E-B6E455CE2F7F}" presName="parTxOnly" presStyleLbl="node1" presStyleIdx="1" presStyleCnt="4">
        <dgm:presLayoutVars>
          <dgm:bulletEnabled val="1"/>
        </dgm:presLayoutVars>
      </dgm:prSet>
      <dgm:spPr/>
      <dgm:t>
        <a:bodyPr/>
        <a:lstStyle/>
        <a:p>
          <a:endParaRPr lang="en-US"/>
        </a:p>
      </dgm:t>
    </dgm:pt>
    <dgm:pt modelId="{FFB279EB-675A-45A0-9635-0F17D8DCFD2D}" type="pres">
      <dgm:prSet presAssocID="{6C451B9B-D56E-41E7-B6C6-C019ED36C668}" presName="parSpace" presStyleCnt="0"/>
      <dgm:spPr/>
    </dgm:pt>
    <dgm:pt modelId="{62364550-980B-4F91-B84E-F3617A61D8A6}" type="pres">
      <dgm:prSet presAssocID="{0DEC9FAE-B71C-4323-9635-7E79177E8ADC}" presName="parTxOnly" presStyleLbl="node1" presStyleIdx="2" presStyleCnt="4">
        <dgm:presLayoutVars>
          <dgm:bulletEnabled val="1"/>
        </dgm:presLayoutVars>
      </dgm:prSet>
      <dgm:spPr/>
      <dgm:t>
        <a:bodyPr/>
        <a:lstStyle/>
        <a:p>
          <a:endParaRPr lang="en-US"/>
        </a:p>
      </dgm:t>
    </dgm:pt>
    <dgm:pt modelId="{BF59BAF2-6150-44FA-821E-E33168CBA027}" type="pres">
      <dgm:prSet presAssocID="{D5047D7C-80B3-4B2F-9B20-278976F7D91A}" presName="parSpace" presStyleCnt="0"/>
      <dgm:spPr/>
    </dgm:pt>
    <dgm:pt modelId="{CA76FB86-06C4-4EB9-AE7E-C97F0E21CFD8}" type="pres">
      <dgm:prSet presAssocID="{C7D78891-236F-4FFB-BD59-DE5F71DBDD8A}" presName="parTxOnly" presStyleLbl="node1" presStyleIdx="3" presStyleCnt="4">
        <dgm:presLayoutVars>
          <dgm:bulletEnabled val="1"/>
        </dgm:presLayoutVars>
      </dgm:prSet>
      <dgm:spPr/>
      <dgm:t>
        <a:bodyPr/>
        <a:lstStyle/>
        <a:p>
          <a:endParaRPr lang="en-US"/>
        </a:p>
      </dgm:t>
    </dgm:pt>
  </dgm:ptLst>
  <dgm:cxnLst>
    <dgm:cxn modelId="{CCA16079-7831-4FFE-B7F3-6A304C56283C}" type="presOf" srcId="{5BFC84E4-210E-4C74-B564-AA2B5FAB9F00}" destId="{4B88DE30-BE02-4394-81AD-64C14A4AE0BC}" srcOrd="0" destOrd="0" presId="urn:microsoft.com/office/officeart/2005/8/layout/hChevron3"/>
    <dgm:cxn modelId="{31D38F59-E184-4833-9CDC-09C4607E2FFF}" type="presOf" srcId="{C022A045-F0F1-4212-9FE8-754235DD9812}" destId="{62E1FF6E-EDE1-4D2C-8FA2-9E2B377352EE}" srcOrd="0" destOrd="0" presId="urn:microsoft.com/office/officeart/2005/8/layout/hChevron3"/>
    <dgm:cxn modelId="{A496CB6C-D678-466C-9B7B-23F15B0F6B6F}" srcId="{C022A045-F0F1-4212-9FE8-754235DD9812}" destId="{C7D78891-236F-4FFB-BD59-DE5F71DBDD8A}" srcOrd="3" destOrd="0" parTransId="{839162F9-EB6F-428F-89FE-3C5D5B38B131}" sibTransId="{0CDE3ECF-565E-4658-AE0A-B0D00466547E}"/>
    <dgm:cxn modelId="{CE0DB887-625B-43F6-B893-A9358E7BBB92}" type="presOf" srcId="{C7D78891-236F-4FFB-BD59-DE5F71DBDD8A}" destId="{CA76FB86-06C4-4EB9-AE7E-C97F0E21CFD8}" srcOrd="0" destOrd="0" presId="urn:microsoft.com/office/officeart/2005/8/layout/hChevron3"/>
    <dgm:cxn modelId="{3B070DE3-02C4-4B36-8F0D-4FAACC39491C}" srcId="{C022A045-F0F1-4212-9FE8-754235DD9812}" destId="{0DEC9FAE-B71C-4323-9635-7E79177E8ADC}" srcOrd="2" destOrd="0" parTransId="{87D62B7C-23D3-4B29-998F-0D999FE03FBD}" sibTransId="{D5047D7C-80B3-4B2F-9B20-278976F7D91A}"/>
    <dgm:cxn modelId="{00305FBB-B8B5-4AAD-942E-C0B3BE5AEB73}" type="presOf" srcId="{FB1AFC20-5E4B-49EE-AE9E-B6E455CE2F7F}" destId="{618A71AA-A518-4ADB-92F4-970688C5B295}" srcOrd="0" destOrd="0" presId="urn:microsoft.com/office/officeart/2005/8/layout/hChevron3"/>
    <dgm:cxn modelId="{F5768B91-860C-4AAA-A7C3-E472716F9E17}" type="presOf" srcId="{0DEC9FAE-B71C-4323-9635-7E79177E8ADC}" destId="{62364550-980B-4F91-B84E-F3617A61D8A6}" srcOrd="0" destOrd="0" presId="urn:microsoft.com/office/officeart/2005/8/layout/hChevron3"/>
    <dgm:cxn modelId="{D6BC02BD-FC50-4DB0-AC29-754CF13D447C}" srcId="{C022A045-F0F1-4212-9FE8-754235DD9812}" destId="{FB1AFC20-5E4B-49EE-AE9E-B6E455CE2F7F}" srcOrd="1" destOrd="0" parTransId="{BE9CBD29-E44F-4E08-82FA-498C250E58E6}" sibTransId="{6C451B9B-D56E-41E7-B6C6-C019ED36C668}"/>
    <dgm:cxn modelId="{FF56319D-6AD3-4D36-8FA8-34C66F075819}" srcId="{C022A045-F0F1-4212-9FE8-754235DD9812}" destId="{5BFC84E4-210E-4C74-B564-AA2B5FAB9F00}" srcOrd="0" destOrd="0" parTransId="{00921539-BE16-4DFA-907E-021671FA48E3}" sibTransId="{1910FE18-23E0-4799-BF08-84AA86696F77}"/>
    <dgm:cxn modelId="{8316879C-2061-43AB-BD7A-E28784ED3728}" type="presParOf" srcId="{62E1FF6E-EDE1-4D2C-8FA2-9E2B377352EE}" destId="{4B88DE30-BE02-4394-81AD-64C14A4AE0BC}" srcOrd="0" destOrd="0" presId="urn:microsoft.com/office/officeart/2005/8/layout/hChevron3"/>
    <dgm:cxn modelId="{69F6F77C-AFA6-4737-83C1-863C2FBA6453}" type="presParOf" srcId="{62E1FF6E-EDE1-4D2C-8FA2-9E2B377352EE}" destId="{8DAAF6E5-50EB-46A5-985A-B74F294AE309}" srcOrd="1" destOrd="0" presId="urn:microsoft.com/office/officeart/2005/8/layout/hChevron3"/>
    <dgm:cxn modelId="{9C6C7392-F778-46F3-9F9D-62D06D4BA5BF}" type="presParOf" srcId="{62E1FF6E-EDE1-4D2C-8FA2-9E2B377352EE}" destId="{618A71AA-A518-4ADB-92F4-970688C5B295}" srcOrd="2" destOrd="0" presId="urn:microsoft.com/office/officeart/2005/8/layout/hChevron3"/>
    <dgm:cxn modelId="{B12E3EDB-5928-40FD-87E0-D85C48EE7B25}" type="presParOf" srcId="{62E1FF6E-EDE1-4D2C-8FA2-9E2B377352EE}" destId="{FFB279EB-675A-45A0-9635-0F17D8DCFD2D}" srcOrd="3" destOrd="0" presId="urn:microsoft.com/office/officeart/2005/8/layout/hChevron3"/>
    <dgm:cxn modelId="{BF0D9394-1010-482A-9E46-1F4F63F123BC}" type="presParOf" srcId="{62E1FF6E-EDE1-4D2C-8FA2-9E2B377352EE}" destId="{62364550-980B-4F91-B84E-F3617A61D8A6}" srcOrd="4" destOrd="0" presId="urn:microsoft.com/office/officeart/2005/8/layout/hChevron3"/>
    <dgm:cxn modelId="{89E8B3D1-A0FF-47B2-8BDF-27FA8FE552D1}" type="presParOf" srcId="{62E1FF6E-EDE1-4D2C-8FA2-9E2B377352EE}" destId="{BF59BAF2-6150-44FA-821E-E33168CBA027}" srcOrd="5" destOrd="0" presId="urn:microsoft.com/office/officeart/2005/8/layout/hChevron3"/>
    <dgm:cxn modelId="{717EAE78-4FC1-4778-8C8A-94F19F9AEFF6}" type="presParOf" srcId="{62E1FF6E-EDE1-4D2C-8FA2-9E2B377352EE}" destId="{CA76FB86-06C4-4EB9-AE7E-C97F0E21CFD8}"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8DE30-BE02-4394-81AD-64C14A4AE0BC}">
      <dsp:nvSpPr>
        <dsp:cNvPr id="0" name=""/>
        <dsp:cNvSpPr/>
      </dsp:nvSpPr>
      <dsp:spPr>
        <a:xfrm>
          <a:off x="2407" y="1815650"/>
          <a:ext cx="2415248" cy="966099"/>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Prepare</a:t>
          </a:r>
        </a:p>
      </dsp:txBody>
      <dsp:txXfrm>
        <a:off x="2407" y="1815650"/>
        <a:ext cx="2173723" cy="966099"/>
      </dsp:txXfrm>
    </dsp:sp>
    <dsp:sp modelId="{618A71AA-A518-4ADB-92F4-970688C5B295}">
      <dsp:nvSpPr>
        <dsp:cNvPr id="0" name=""/>
        <dsp:cNvSpPr/>
      </dsp:nvSpPr>
      <dsp:spPr>
        <a:xfrm>
          <a:off x="1934606" y="1815650"/>
          <a:ext cx="2415248" cy="966099"/>
        </a:xfrm>
        <a:prstGeom prst="chevron">
          <a:avLst/>
        </a:prstGeom>
        <a:solidFill>
          <a:schemeClr val="accent1">
            <a:shade val="50000"/>
            <a:hueOff val="104739"/>
            <a:satOff val="-1999"/>
            <a:lumOff val="204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User Acceptance Test 1, 2</a:t>
          </a:r>
        </a:p>
      </dsp:txBody>
      <dsp:txXfrm>
        <a:off x="2417656" y="1815650"/>
        <a:ext cx="1449149" cy="966099"/>
      </dsp:txXfrm>
    </dsp:sp>
    <dsp:sp modelId="{62364550-980B-4F91-B84E-F3617A61D8A6}">
      <dsp:nvSpPr>
        <dsp:cNvPr id="0" name=""/>
        <dsp:cNvSpPr/>
      </dsp:nvSpPr>
      <dsp:spPr>
        <a:xfrm>
          <a:off x="3866805" y="1815650"/>
          <a:ext cx="2415248" cy="966099"/>
        </a:xfrm>
        <a:prstGeom prst="chevron">
          <a:avLst/>
        </a:prstGeom>
        <a:solidFill>
          <a:schemeClr val="accent1">
            <a:shade val="50000"/>
            <a:hueOff val="209478"/>
            <a:satOff val="-3997"/>
            <a:lumOff val="408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Pilot Groups </a:t>
          </a:r>
        </a:p>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1 and 2</a:t>
          </a:r>
        </a:p>
      </dsp:txBody>
      <dsp:txXfrm>
        <a:off x="4349855" y="1815650"/>
        <a:ext cx="1449149" cy="966099"/>
      </dsp:txXfrm>
    </dsp:sp>
    <dsp:sp modelId="{CA76FB86-06C4-4EB9-AE7E-C97F0E21CFD8}">
      <dsp:nvSpPr>
        <dsp:cNvPr id="0" name=""/>
        <dsp:cNvSpPr/>
      </dsp:nvSpPr>
      <dsp:spPr>
        <a:xfrm>
          <a:off x="5799004" y="1815650"/>
          <a:ext cx="2415248" cy="966099"/>
        </a:xfrm>
        <a:prstGeom prst="chevron">
          <a:avLst/>
        </a:prstGeom>
        <a:solidFill>
          <a:schemeClr val="accent1">
            <a:shade val="50000"/>
            <a:hueOff val="104739"/>
            <a:satOff val="-1999"/>
            <a:lumOff val="204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System Roll Out </a:t>
          </a:r>
        </a:p>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1, 2, 3, …</a:t>
          </a:r>
        </a:p>
      </dsp:txBody>
      <dsp:txXfrm>
        <a:off x="6282054" y="1815650"/>
        <a:ext cx="1449149" cy="96609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3"/>
            <a:ext cx="3004610" cy="461010"/>
          </a:xfrm>
          <a:prstGeom prst="rect">
            <a:avLst/>
          </a:prstGeom>
        </p:spPr>
        <p:txBody>
          <a:bodyPr vert="horz" lIns="90939" tIns="45470" rIns="90939" bIns="45470" rtlCol="0"/>
          <a:lstStyle>
            <a:lvl1pPr algn="l">
              <a:defRPr sz="1200"/>
            </a:lvl1pPr>
          </a:lstStyle>
          <a:p>
            <a:endParaRPr lang="en-US" dirty="0"/>
          </a:p>
        </p:txBody>
      </p:sp>
      <p:sp>
        <p:nvSpPr>
          <p:cNvPr id="3" name="Date Placeholder 2"/>
          <p:cNvSpPr>
            <a:spLocks noGrp="1"/>
          </p:cNvSpPr>
          <p:nvPr>
            <p:ph type="dt" sz="quarter" idx="1"/>
          </p:nvPr>
        </p:nvSpPr>
        <p:spPr>
          <a:xfrm>
            <a:off x="3928026" y="3"/>
            <a:ext cx="3004610" cy="461010"/>
          </a:xfrm>
          <a:prstGeom prst="rect">
            <a:avLst/>
          </a:prstGeom>
        </p:spPr>
        <p:txBody>
          <a:bodyPr vert="horz" lIns="90939" tIns="45470" rIns="90939" bIns="45470" rtlCol="0"/>
          <a:lstStyle>
            <a:lvl1pPr algn="r">
              <a:defRPr sz="1200"/>
            </a:lvl1pPr>
          </a:lstStyle>
          <a:p>
            <a:fld id="{C5665B36-4B68-4038-B04C-4259637837E9}" type="datetimeFigureOut">
              <a:rPr lang="en-US" smtClean="0"/>
              <a:pPr/>
              <a:t>10/22/2019</a:t>
            </a:fld>
            <a:endParaRPr lang="en-US" dirty="0"/>
          </a:p>
        </p:txBody>
      </p:sp>
      <p:sp>
        <p:nvSpPr>
          <p:cNvPr id="4" name="Footer Placeholder 3"/>
          <p:cNvSpPr>
            <a:spLocks noGrp="1"/>
          </p:cNvSpPr>
          <p:nvPr>
            <p:ph type="ftr" sz="quarter" idx="2"/>
          </p:nvPr>
        </p:nvSpPr>
        <p:spPr>
          <a:xfrm>
            <a:off x="12" y="8757621"/>
            <a:ext cx="3004610" cy="461010"/>
          </a:xfrm>
          <a:prstGeom prst="rect">
            <a:avLst/>
          </a:prstGeom>
        </p:spPr>
        <p:txBody>
          <a:bodyPr vert="horz" lIns="90939" tIns="45470" rIns="90939" bIns="454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8026" y="8757621"/>
            <a:ext cx="3004610" cy="461010"/>
          </a:xfrm>
          <a:prstGeom prst="rect">
            <a:avLst/>
          </a:prstGeom>
        </p:spPr>
        <p:txBody>
          <a:bodyPr vert="horz" lIns="90939" tIns="45470" rIns="90939" bIns="45470" rtlCol="0" anchor="b"/>
          <a:lstStyle>
            <a:lvl1pPr algn="r">
              <a:defRPr sz="1200"/>
            </a:lvl1pPr>
          </a:lstStyle>
          <a:p>
            <a:fld id="{D13542EC-0850-4146-A731-B7F0AE82D523}" type="slidenum">
              <a:rPr lang="en-US" smtClean="0"/>
              <a:pPr/>
              <a:t>‹#›</a:t>
            </a:fld>
            <a:endParaRPr lang="en-US" dirty="0"/>
          </a:p>
        </p:txBody>
      </p:sp>
    </p:spTree>
    <p:extLst>
      <p:ext uri="{BB962C8B-B14F-4D97-AF65-F5344CB8AC3E}">
        <p14:creationId xmlns:p14="http://schemas.microsoft.com/office/powerpoint/2010/main" val="341861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3"/>
            <a:ext cx="3004610" cy="461010"/>
          </a:xfrm>
          <a:prstGeom prst="rect">
            <a:avLst/>
          </a:prstGeom>
        </p:spPr>
        <p:txBody>
          <a:bodyPr vert="horz" lIns="92449" tIns="46224" rIns="92449" bIns="46224" rtlCol="0"/>
          <a:lstStyle>
            <a:lvl1pPr algn="l">
              <a:defRPr sz="1200"/>
            </a:lvl1pPr>
          </a:lstStyle>
          <a:p>
            <a:pPr>
              <a:defRPr/>
            </a:pPr>
            <a:endParaRPr lang="en-US" dirty="0"/>
          </a:p>
        </p:txBody>
      </p:sp>
      <p:sp>
        <p:nvSpPr>
          <p:cNvPr id="3" name="Date Placeholder 2"/>
          <p:cNvSpPr>
            <a:spLocks noGrp="1"/>
          </p:cNvSpPr>
          <p:nvPr>
            <p:ph type="dt" idx="1"/>
          </p:nvPr>
        </p:nvSpPr>
        <p:spPr>
          <a:xfrm>
            <a:off x="3928026" y="3"/>
            <a:ext cx="3004610" cy="461010"/>
          </a:xfrm>
          <a:prstGeom prst="rect">
            <a:avLst/>
          </a:prstGeom>
        </p:spPr>
        <p:txBody>
          <a:bodyPr vert="horz" lIns="92449" tIns="46224" rIns="92449" bIns="46224" rtlCol="0"/>
          <a:lstStyle>
            <a:lvl1pPr algn="r">
              <a:defRPr sz="1200"/>
            </a:lvl1pPr>
          </a:lstStyle>
          <a:p>
            <a:pPr>
              <a:defRPr/>
            </a:pPr>
            <a:fld id="{B899B9D9-9514-4BB5-BD1B-84C8C666A399}" type="datetimeFigureOut">
              <a:rPr lang="en-US"/>
              <a:pPr>
                <a:defRPr/>
              </a:pPr>
              <a:t>10/22/2019</a:t>
            </a:fld>
            <a:endParaRPr lang="en-US" dirty="0"/>
          </a:p>
        </p:txBody>
      </p:sp>
      <p:sp>
        <p:nvSpPr>
          <p:cNvPr id="4" name="Slide Image Placeholder 3"/>
          <p:cNvSpPr>
            <a:spLocks noGrp="1" noRot="1" noChangeAspect="1"/>
          </p:cNvSpPr>
          <p:nvPr>
            <p:ph type="sldImg" idx="2"/>
          </p:nvPr>
        </p:nvSpPr>
        <p:spPr>
          <a:xfrm>
            <a:off x="1163638" y="693738"/>
            <a:ext cx="4608512" cy="3457575"/>
          </a:xfrm>
          <a:prstGeom prst="rect">
            <a:avLst/>
          </a:prstGeom>
          <a:noFill/>
          <a:ln w="12700">
            <a:solidFill>
              <a:prstClr val="black"/>
            </a:solidFill>
          </a:ln>
        </p:spPr>
        <p:txBody>
          <a:bodyPr vert="horz" lIns="92449" tIns="46224" rIns="92449" bIns="46224" rtlCol="0" anchor="ctr"/>
          <a:lstStyle/>
          <a:p>
            <a:pPr lvl="0"/>
            <a:endParaRPr lang="en-US" noProof="0" dirty="0"/>
          </a:p>
        </p:txBody>
      </p:sp>
      <p:sp>
        <p:nvSpPr>
          <p:cNvPr id="5" name="Notes Placeholder 4"/>
          <p:cNvSpPr>
            <a:spLocks noGrp="1"/>
          </p:cNvSpPr>
          <p:nvPr>
            <p:ph type="body" sz="quarter" idx="3"/>
          </p:nvPr>
        </p:nvSpPr>
        <p:spPr>
          <a:xfrm>
            <a:off x="693737" y="4379602"/>
            <a:ext cx="5546731" cy="4149090"/>
          </a:xfrm>
          <a:prstGeom prst="rect">
            <a:avLst/>
          </a:prstGeom>
        </p:spPr>
        <p:txBody>
          <a:bodyPr vert="horz" lIns="92449" tIns="46224" rIns="92449" bIns="4622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2" y="8757621"/>
            <a:ext cx="3004610" cy="461010"/>
          </a:xfrm>
          <a:prstGeom prst="rect">
            <a:avLst/>
          </a:prstGeom>
        </p:spPr>
        <p:txBody>
          <a:bodyPr vert="horz" lIns="92449" tIns="46224" rIns="92449" bIns="46224"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28026" y="8757621"/>
            <a:ext cx="3004610" cy="461010"/>
          </a:xfrm>
          <a:prstGeom prst="rect">
            <a:avLst/>
          </a:prstGeom>
        </p:spPr>
        <p:txBody>
          <a:bodyPr vert="horz" lIns="92449" tIns="46224" rIns="92449" bIns="46224" rtlCol="0" anchor="b"/>
          <a:lstStyle>
            <a:lvl1pPr algn="r">
              <a:defRPr sz="1200"/>
            </a:lvl1pPr>
          </a:lstStyle>
          <a:p>
            <a:pPr>
              <a:defRPr/>
            </a:pPr>
            <a:fld id="{6DD86180-870F-4C4E-80A9-4C1C75E40D3B}" type="slidenum">
              <a:rPr lang="en-US"/>
              <a:pPr>
                <a:defRPr/>
              </a:pPr>
              <a:t>‹#›</a:t>
            </a:fld>
            <a:endParaRPr lang="en-US" dirty="0"/>
          </a:p>
        </p:txBody>
      </p:sp>
    </p:spTree>
    <p:extLst>
      <p:ext uri="{BB962C8B-B14F-4D97-AF65-F5344CB8AC3E}">
        <p14:creationId xmlns:p14="http://schemas.microsoft.com/office/powerpoint/2010/main" val="2022473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Dobbertin</a:t>
            </a:r>
            <a:r>
              <a:rPr lang="en-US" baseline="0" dirty="0"/>
              <a:t> – Introduction and Kick Off</a:t>
            </a:r>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a:t>
            </a:fld>
            <a:endParaRPr lang="en-US" dirty="0"/>
          </a:p>
        </p:txBody>
      </p:sp>
    </p:spTree>
    <p:extLst>
      <p:ext uri="{BB962C8B-B14F-4D97-AF65-F5344CB8AC3E}">
        <p14:creationId xmlns:p14="http://schemas.microsoft.com/office/powerpoint/2010/main" val="1019069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13</a:t>
            </a:fld>
            <a:endParaRPr lang="en-US" dirty="0"/>
          </a:p>
        </p:txBody>
      </p:sp>
    </p:spTree>
    <p:extLst>
      <p:ext uri="{BB962C8B-B14F-4D97-AF65-F5344CB8AC3E}">
        <p14:creationId xmlns:p14="http://schemas.microsoft.com/office/powerpoint/2010/main" val="1937603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14</a:t>
            </a:fld>
            <a:endParaRPr lang="en-US" dirty="0"/>
          </a:p>
        </p:txBody>
      </p:sp>
    </p:spTree>
    <p:extLst>
      <p:ext uri="{BB962C8B-B14F-4D97-AF65-F5344CB8AC3E}">
        <p14:creationId xmlns:p14="http://schemas.microsoft.com/office/powerpoint/2010/main" val="2396992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Flotteron</a:t>
            </a:r>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15</a:t>
            </a:fld>
            <a:endParaRPr lang="en-US" dirty="0">
              <a:solidFill>
                <a:prstClr val="black"/>
              </a:solidFill>
            </a:endParaRPr>
          </a:p>
        </p:txBody>
      </p:sp>
    </p:spTree>
    <p:extLst>
      <p:ext uri="{BB962C8B-B14F-4D97-AF65-F5344CB8AC3E}">
        <p14:creationId xmlns:p14="http://schemas.microsoft.com/office/powerpoint/2010/main" val="1284382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16</a:t>
            </a:fld>
            <a:endParaRPr lang="en-US" dirty="0"/>
          </a:p>
        </p:txBody>
      </p:sp>
    </p:spTree>
    <p:extLst>
      <p:ext uri="{BB962C8B-B14F-4D97-AF65-F5344CB8AC3E}">
        <p14:creationId xmlns:p14="http://schemas.microsoft.com/office/powerpoint/2010/main" val="633933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17</a:t>
            </a:fld>
            <a:endParaRPr lang="en-US" dirty="0"/>
          </a:p>
        </p:txBody>
      </p:sp>
    </p:spTree>
    <p:extLst>
      <p:ext uri="{BB962C8B-B14F-4D97-AF65-F5344CB8AC3E}">
        <p14:creationId xmlns:p14="http://schemas.microsoft.com/office/powerpoint/2010/main" val="711152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 Brock</a:t>
            </a:r>
          </a:p>
        </p:txBody>
      </p:sp>
      <p:sp>
        <p:nvSpPr>
          <p:cNvPr id="4" name="Slide Number Placeholder 3"/>
          <p:cNvSpPr>
            <a:spLocks noGrp="1"/>
          </p:cNvSpPr>
          <p:nvPr>
            <p:ph type="sldNum" sz="quarter" idx="10"/>
          </p:nvPr>
        </p:nvSpPr>
        <p:spPr/>
        <p:txBody>
          <a:bodyPr/>
          <a:lstStyle/>
          <a:p>
            <a:pPr defTabSz="932958">
              <a:defRPr/>
            </a:pPr>
            <a:fld id="{6DD86180-870F-4C4E-80A9-4C1C75E40D3B}" type="slidenum">
              <a:rPr lang="en-US">
                <a:solidFill>
                  <a:prstClr val="black"/>
                </a:solidFill>
              </a:rPr>
              <a:pPr defTabSz="932958">
                <a:defRPr/>
              </a:pPr>
              <a:t>18</a:t>
            </a:fld>
            <a:endParaRPr lang="en-US" dirty="0">
              <a:solidFill>
                <a:prstClr val="black"/>
              </a:solidFill>
            </a:endParaRPr>
          </a:p>
        </p:txBody>
      </p:sp>
    </p:spTree>
    <p:extLst>
      <p:ext uri="{BB962C8B-B14F-4D97-AF65-F5344CB8AC3E}">
        <p14:creationId xmlns:p14="http://schemas.microsoft.com/office/powerpoint/2010/main" val="455258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19</a:t>
            </a:fld>
            <a:endParaRPr lang="en-US" dirty="0"/>
          </a:p>
        </p:txBody>
      </p:sp>
    </p:spTree>
    <p:extLst>
      <p:ext uri="{BB962C8B-B14F-4D97-AF65-F5344CB8AC3E}">
        <p14:creationId xmlns:p14="http://schemas.microsoft.com/office/powerpoint/2010/main" val="595355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20</a:t>
            </a:fld>
            <a:endParaRPr lang="en-US" dirty="0"/>
          </a:p>
        </p:txBody>
      </p:sp>
    </p:spTree>
    <p:extLst>
      <p:ext uri="{BB962C8B-B14F-4D97-AF65-F5344CB8AC3E}">
        <p14:creationId xmlns:p14="http://schemas.microsoft.com/office/powerpoint/2010/main" val="825959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see the Need Help button contact</a:t>
            </a:r>
            <a:r>
              <a:rPr lang="en-US" baseline="0" dirty="0"/>
              <a:t> the IT helpdesk at 275-2000 </a:t>
            </a:r>
            <a:r>
              <a:rPr lang="en-US" baseline="0"/>
              <a:t>or Univithelp@Rochester.edu</a:t>
            </a:r>
            <a:endParaRPr lang="en-US" dirty="0"/>
          </a:p>
        </p:txBody>
      </p:sp>
      <p:sp>
        <p:nvSpPr>
          <p:cNvPr id="4" name="Slide Number Placeholder 3"/>
          <p:cNvSpPr>
            <a:spLocks noGrp="1"/>
          </p:cNvSpPr>
          <p:nvPr>
            <p:ph type="sldNum" sz="quarter" idx="10"/>
          </p:nvPr>
        </p:nvSpPr>
        <p:spPr/>
        <p:txBody>
          <a:bodyPr/>
          <a:lstStyle/>
          <a:p>
            <a:fld id="{0CF855B5-ACEF-4A83-85BF-A735064E05F2}" type="slidenum">
              <a:rPr lang="en-US" smtClean="0"/>
              <a:t>21</a:t>
            </a:fld>
            <a:endParaRPr lang="en-US" dirty="0"/>
          </a:p>
        </p:txBody>
      </p:sp>
    </p:spTree>
    <p:extLst>
      <p:ext uri="{BB962C8B-B14F-4D97-AF65-F5344CB8AC3E}">
        <p14:creationId xmlns:p14="http://schemas.microsoft.com/office/powerpoint/2010/main" val="1271055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a:p>
            <a:endParaRPr lang="en-US" dirty="0"/>
          </a:p>
          <a:p>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22</a:t>
            </a:fld>
            <a:endParaRPr lang="en-US" dirty="0">
              <a:solidFill>
                <a:prstClr val="black"/>
              </a:solidFill>
            </a:endParaRPr>
          </a:p>
        </p:txBody>
      </p:sp>
    </p:spTree>
    <p:extLst>
      <p:ext uri="{BB962C8B-B14F-4D97-AF65-F5344CB8AC3E}">
        <p14:creationId xmlns:p14="http://schemas.microsoft.com/office/powerpoint/2010/main" val="569309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Dobbertin    Note:  If we do not have time to address questions submitted, they will be summarized and posted to the UR Procurement Website.</a:t>
            </a:r>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2</a:t>
            </a:fld>
            <a:endParaRPr lang="en-US" dirty="0">
              <a:solidFill>
                <a:prstClr val="black"/>
              </a:solidFill>
            </a:endParaRPr>
          </a:p>
        </p:txBody>
      </p:sp>
    </p:spTree>
    <p:extLst>
      <p:ext uri="{BB962C8B-B14F-4D97-AF65-F5344CB8AC3E}">
        <p14:creationId xmlns:p14="http://schemas.microsoft.com/office/powerpoint/2010/main" val="4196569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a:p>
            <a:endParaRPr lang="en-US" dirty="0"/>
          </a:p>
          <a:p>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23</a:t>
            </a:fld>
            <a:endParaRPr lang="en-US" dirty="0">
              <a:solidFill>
                <a:prstClr val="black"/>
              </a:solidFill>
            </a:endParaRPr>
          </a:p>
        </p:txBody>
      </p:sp>
    </p:spTree>
    <p:extLst>
      <p:ext uri="{BB962C8B-B14F-4D97-AF65-F5344CB8AC3E}">
        <p14:creationId xmlns:p14="http://schemas.microsoft.com/office/powerpoint/2010/main" val="3476913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24</a:t>
            </a:fld>
            <a:endParaRPr lang="en-US" dirty="0"/>
          </a:p>
        </p:txBody>
      </p:sp>
    </p:spTree>
    <p:extLst>
      <p:ext uri="{BB962C8B-B14F-4D97-AF65-F5344CB8AC3E}">
        <p14:creationId xmlns:p14="http://schemas.microsoft.com/office/powerpoint/2010/main" val="2382903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25</a:t>
            </a:fld>
            <a:endParaRPr lang="en-US" dirty="0"/>
          </a:p>
        </p:txBody>
      </p:sp>
    </p:spTree>
    <p:extLst>
      <p:ext uri="{BB962C8B-B14F-4D97-AF65-F5344CB8AC3E}">
        <p14:creationId xmlns:p14="http://schemas.microsoft.com/office/powerpoint/2010/main" val="2457448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 Brock</a:t>
            </a:r>
          </a:p>
        </p:txBody>
      </p:sp>
      <p:sp>
        <p:nvSpPr>
          <p:cNvPr id="4" name="Slide Number Placeholder 3"/>
          <p:cNvSpPr>
            <a:spLocks noGrp="1"/>
          </p:cNvSpPr>
          <p:nvPr>
            <p:ph type="sldNum" sz="quarter" idx="10"/>
          </p:nvPr>
        </p:nvSpPr>
        <p:spPr/>
        <p:txBody>
          <a:bodyPr/>
          <a:lstStyle/>
          <a:p>
            <a:pPr defTabSz="932958">
              <a:defRPr/>
            </a:pPr>
            <a:fld id="{6DD86180-870F-4C4E-80A9-4C1C75E40D3B}" type="slidenum">
              <a:rPr lang="en-US">
                <a:solidFill>
                  <a:prstClr val="black"/>
                </a:solidFill>
              </a:rPr>
              <a:pPr defTabSz="932958">
                <a:defRPr/>
              </a:pPr>
              <a:t>26</a:t>
            </a:fld>
            <a:endParaRPr lang="en-US" dirty="0">
              <a:solidFill>
                <a:prstClr val="black"/>
              </a:solidFill>
            </a:endParaRPr>
          </a:p>
        </p:txBody>
      </p:sp>
    </p:spTree>
    <p:extLst>
      <p:ext uri="{BB962C8B-B14F-4D97-AF65-F5344CB8AC3E}">
        <p14:creationId xmlns:p14="http://schemas.microsoft.com/office/powerpoint/2010/main" val="2157620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 Brock</a:t>
            </a:r>
          </a:p>
        </p:txBody>
      </p:sp>
      <p:sp>
        <p:nvSpPr>
          <p:cNvPr id="4" name="Slide Number Placeholder 3"/>
          <p:cNvSpPr>
            <a:spLocks noGrp="1"/>
          </p:cNvSpPr>
          <p:nvPr>
            <p:ph type="sldNum" sz="quarter" idx="10"/>
          </p:nvPr>
        </p:nvSpPr>
        <p:spPr/>
        <p:txBody>
          <a:bodyPr/>
          <a:lstStyle/>
          <a:p>
            <a:pPr defTabSz="932958">
              <a:defRPr/>
            </a:pPr>
            <a:fld id="{6DD86180-870F-4C4E-80A9-4C1C75E40D3B}" type="slidenum">
              <a:rPr lang="en-US">
                <a:solidFill>
                  <a:prstClr val="black"/>
                </a:solidFill>
              </a:rPr>
              <a:pPr defTabSz="932958">
                <a:defRPr/>
              </a:pPr>
              <a:t>27</a:t>
            </a:fld>
            <a:endParaRPr lang="en-US" dirty="0">
              <a:solidFill>
                <a:prstClr val="black"/>
              </a:solidFill>
            </a:endParaRPr>
          </a:p>
        </p:txBody>
      </p:sp>
    </p:spTree>
    <p:extLst>
      <p:ext uri="{BB962C8B-B14F-4D97-AF65-F5344CB8AC3E}">
        <p14:creationId xmlns:p14="http://schemas.microsoft.com/office/powerpoint/2010/main" val="4053417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 Tietjen and Liz Milavec</a:t>
            </a:r>
          </a:p>
          <a:p>
            <a:endParaRPr lang="en-US" dirty="0"/>
          </a:p>
          <a:p>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3</a:t>
            </a:fld>
            <a:endParaRPr lang="en-US" dirty="0">
              <a:solidFill>
                <a:prstClr val="black"/>
              </a:solidFill>
            </a:endParaRPr>
          </a:p>
        </p:txBody>
      </p:sp>
    </p:spTree>
    <p:extLst>
      <p:ext uri="{BB962C8B-B14F-4D97-AF65-F5344CB8AC3E}">
        <p14:creationId xmlns:p14="http://schemas.microsoft.com/office/powerpoint/2010/main" val="2568828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Katherine Sadoff-Herrick   Are we sure we want to include the P2P Video?</a:t>
            </a:r>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4</a:t>
            </a:fld>
            <a:endParaRPr lang="en-US" dirty="0"/>
          </a:p>
        </p:txBody>
      </p:sp>
    </p:spTree>
    <p:extLst>
      <p:ext uri="{BB962C8B-B14F-4D97-AF65-F5344CB8AC3E}">
        <p14:creationId xmlns:p14="http://schemas.microsoft.com/office/powerpoint/2010/main" val="199268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Katherine Sadoff-Herrick</a:t>
            </a:r>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5</a:t>
            </a:fld>
            <a:endParaRPr lang="en-US" dirty="0"/>
          </a:p>
        </p:txBody>
      </p:sp>
    </p:spTree>
    <p:extLst>
      <p:ext uri="{BB962C8B-B14F-4D97-AF65-F5344CB8AC3E}">
        <p14:creationId xmlns:p14="http://schemas.microsoft.com/office/powerpoint/2010/main" val="3661585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Dobbertin</a:t>
            </a:r>
          </a:p>
          <a:p>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7</a:t>
            </a:fld>
            <a:endParaRPr lang="en-US" dirty="0">
              <a:solidFill>
                <a:prstClr val="black"/>
              </a:solidFill>
            </a:endParaRPr>
          </a:p>
        </p:txBody>
      </p:sp>
    </p:spTree>
    <p:extLst>
      <p:ext uri="{BB962C8B-B14F-4D97-AF65-F5344CB8AC3E}">
        <p14:creationId xmlns:p14="http://schemas.microsoft.com/office/powerpoint/2010/main" val="3377720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8</a:t>
            </a:fld>
            <a:endParaRPr lang="en-US" dirty="0"/>
          </a:p>
        </p:txBody>
      </p:sp>
    </p:spTree>
    <p:extLst>
      <p:ext uri="{BB962C8B-B14F-4D97-AF65-F5344CB8AC3E}">
        <p14:creationId xmlns:p14="http://schemas.microsoft.com/office/powerpoint/2010/main" val="982520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11</a:t>
            </a:fld>
            <a:endParaRPr lang="en-US" dirty="0"/>
          </a:p>
        </p:txBody>
      </p:sp>
    </p:spTree>
    <p:extLst>
      <p:ext uri="{BB962C8B-B14F-4D97-AF65-F5344CB8AC3E}">
        <p14:creationId xmlns:p14="http://schemas.microsoft.com/office/powerpoint/2010/main" val="125848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12</a:t>
            </a:fld>
            <a:endParaRPr lang="en-US" dirty="0"/>
          </a:p>
        </p:txBody>
      </p:sp>
    </p:spTree>
    <p:extLst>
      <p:ext uri="{BB962C8B-B14F-4D97-AF65-F5344CB8AC3E}">
        <p14:creationId xmlns:p14="http://schemas.microsoft.com/office/powerpoint/2010/main" val="2494048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57400"/>
            <a:ext cx="7772400" cy="1143000"/>
          </a:xfrm>
        </p:spPr>
        <p:txBody>
          <a:bodyPr/>
          <a:lstStyle>
            <a:lvl1pPr>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685800" y="3505200"/>
            <a:ext cx="7772400" cy="1752600"/>
          </a:xfrm>
        </p:spPr>
        <p:txBody>
          <a:bodyPr/>
          <a:lstStyle>
            <a:lvl1pPr marL="0" indent="0" algn="ctr">
              <a:buFont typeface="Wingdings" pitchFamily="124" charset="2"/>
              <a:buNone/>
              <a:defRPr/>
            </a:lvl1pPr>
          </a:lstStyle>
          <a:p>
            <a:pPr lvl="0"/>
            <a:r>
              <a:rPr lang="en-US" altLang="en-US" noProof="0"/>
              <a:t>Click to edit Master subtitle style</a:t>
            </a:r>
          </a:p>
        </p:txBody>
      </p:sp>
      <p:pic>
        <p:nvPicPr>
          <p:cNvPr id="3079" name="Picture 7" descr="footerd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0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2158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614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9" descr="Hor2color"/>
          <p:cNvPicPr>
            <a:picLocks noChangeAspect="1" noChangeArrowheads="1"/>
          </p:cNvPicPr>
          <p:nvPr userDrawn="1"/>
        </p:nvPicPr>
        <p:blipFill>
          <a:blip r:embed="rId2" cstate="print"/>
          <a:srcRect/>
          <a:stretch>
            <a:fillRect/>
          </a:stretch>
        </p:blipFill>
        <p:spPr bwMode="auto">
          <a:xfrm>
            <a:off x="685800" y="4572000"/>
            <a:ext cx="2286000" cy="1798967"/>
          </a:xfrm>
          <a:prstGeom prst="rect">
            <a:avLst/>
          </a:prstGeom>
          <a:noFill/>
          <a:ln w="9525">
            <a:noFill/>
            <a:miter lim="800000"/>
            <a:headEnd/>
            <a:tailEnd/>
          </a:ln>
        </p:spPr>
      </p:pic>
      <p:sp>
        <p:nvSpPr>
          <p:cNvPr id="5" name="Line 9"/>
          <p:cNvSpPr>
            <a:spLocks noChangeShapeType="1"/>
          </p:cNvSpPr>
          <p:nvPr userDrawn="1"/>
        </p:nvSpPr>
        <p:spPr bwMode="auto">
          <a:xfrm>
            <a:off x="3200400" y="5257800"/>
            <a:ext cx="59436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11" name="Text Placeholder 10"/>
          <p:cNvSpPr>
            <a:spLocks noGrp="1"/>
          </p:cNvSpPr>
          <p:nvPr>
            <p:ph type="body" sz="quarter" idx="10" hasCustomPrompt="1"/>
          </p:nvPr>
        </p:nvSpPr>
        <p:spPr>
          <a:xfrm>
            <a:off x="685800" y="1676400"/>
            <a:ext cx="7772400" cy="731520"/>
          </a:xfrm>
        </p:spPr>
        <p:txBody>
          <a:bodyPr/>
          <a:lstStyle>
            <a:lvl1pPr marL="0" indent="0">
              <a:buNone/>
              <a:defRPr sz="4400"/>
            </a:lvl1pPr>
            <a:lvl2pPr marL="457200" indent="0">
              <a:buNone/>
              <a:defRPr/>
            </a:lvl2pPr>
          </a:lstStyle>
          <a:p>
            <a:pPr lvl="0"/>
            <a:r>
              <a:rPr lang="en-US" dirty="0"/>
              <a:t>Title</a:t>
            </a:r>
          </a:p>
        </p:txBody>
      </p:sp>
      <p:sp>
        <p:nvSpPr>
          <p:cNvPr id="13" name="Text Placeholder 12"/>
          <p:cNvSpPr>
            <a:spLocks noGrp="1"/>
          </p:cNvSpPr>
          <p:nvPr>
            <p:ph type="body" sz="quarter" idx="11" hasCustomPrompt="1"/>
          </p:nvPr>
        </p:nvSpPr>
        <p:spPr>
          <a:xfrm>
            <a:off x="685800" y="2514600"/>
            <a:ext cx="7772400" cy="584775"/>
          </a:xfrm>
        </p:spPr>
        <p:txBody>
          <a:bodyPr>
            <a:spAutoFit/>
          </a:bodyPr>
          <a:lstStyle>
            <a:lvl1pPr marL="0" indent="0">
              <a:buNone/>
              <a:defRPr sz="3200"/>
            </a:lvl1pPr>
          </a:lstStyle>
          <a:p>
            <a:pPr lvl="0"/>
            <a:r>
              <a:rPr lang="en-US" dirty="0"/>
              <a:t>Subtitle</a:t>
            </a:r>
          </a:p>
        </p:txBody>
      </p:sp>
      <p:sp>
        <p:nvSpPr>
          <p:cNvPr id="16" name="Text Placeholder 12"/>
          <p:cNvSpPr>
            <a:spLocks noGrp="1"/>
          </p:cNvSpPr>
          <p:nvPr>
            <p:ph type="body" sz="quarter" idx="12" hasCustomPrompt="1"/>
          </p:nvPr>
        </p:nvSpPr>
        <p:spPr>
          <a:xfrm>
            <a:off x="685800" y="3581400"/>
            <a:ext cx="1828800" cy="381000"/>
          </a:xfrm>
        </p:spPr>
        <p:txBody>
          <a:bodyPr/>
          <a:lstStyle>
            <a:lvl1pPr marL="0" indent="0" algn="l">
              <a:buNone/>
              <a:defRPr sz="2000"/>
            </a:lvl1pPr>
          </a:lstStyle>
          <a:p>
            <a:pPr lvl="0"/>
            <a:r>
              <a:rPr lang="en-US" dirty="0"/>
              <a:t>Date</a:t>
            </a:r>
          </a:p>
        </p:txBody>
      </p:sp>
    </p:spTree>
    <p:extLst>
      <p:ext uri="{BB962C8B-B14F-4D97-AF65-F5344CB8AC3E}">
        <p14:creationId xmlns:p14="http://schemas.microsoft.com/office/powerpoint/2010/main" val="33653277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763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2658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76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12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7279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47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722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431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36" name="Picture 12" descr="footerdar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76476352"/>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p:titleStyle>
    <p:bodyStyle>
      <a:lvl1pPr marL="342900" indent="-342900" algn="l" rtl="0" fontAlgn="base">
        <a:spcBef>
          <a:spcPct val="20000"/>
        </a:spcBef>
        <a:spcAft>
          <a:spcPct val="0"/>
        </a:spcAft>
        <a:buFont typeface="Wingdings" pitchFamily="124"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mn-lt"/>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mn-lt"/>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mn-lt"/>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hyperlink" Target="https://www.rochester.edu/adminfinance/urprocurement/resources-support-training/resources/reference-guide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cid:image011.jpg@01D57E9A.7BDE7EA0" TargetMode="External"/><Relationship Id="rId5" Type="http://schemas.openxmlformats.org/officeDocument/2006/relationships/image" Target="../media/image21.jpeg"/><Relationship Id="rId4" Type="http://schemas.openxmlformats.org/officeDocument/2006/relationships/image" Target="cid:image003.jpg@01D57E9A.7BDE7EA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rochester.edu/adminfinance/urprocurement/frequently-asked-question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rldefense.proofpoint.com/v2/url?u=http-3A__service.rochester.edu_procurement&amp;d=DwQFAg&amp;c=4sF48jRmVAe_CH-k9mXYXEGfSnM3bY53YSKuLUQRxhA&amp;r=3DhiZ3tNHMgPc41aeCt0qBZgGUg3WRvuINjLrO8ndSg&amp;m=aIx_5mIuhNWpEQ7DbVySZkCNF3h0NLivcMi5lPTiOKI&amp;s=TmJDjv6Blj3esx89t3l_M7dHI3hiCY0H1k03QyEow5Q&amp;e="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hyperlink" Target="mailto:Procurement_service_center@ur.rochester.edu"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service.rochester.edu/procuement" TargetMode="External"/><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hyperlink" Target="https://www.rochester.edu/adminfinance/urprocureme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hyperlink" Target="mailto:URProcurement@Rochester.edu"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chart" Target="../charts/char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400" y="1221601"/>
            <a:ext cx="7772400" cy="731520"/>
          </a:xfrm>
        </p:spPr>
        <p:txBody>
          <a:bodyPr/>
          <a:lstStyle/>
          <a:p>
            <a:r>
              <a:rPr lang="en-US" dirty="0">
                <a:latin typeface="Arial Narrow" panose="020B0606020202030204" pitchFamily="34" charset="0"/>
              </a:rPr>
              <a:t>Procure to Pay Project</a:t>
            </a:r>
          </a:p>
        </p:txBody>
      </p:sp>
      <p:sp>
        <p:nvSpPr>
          <p:cNvPr id="3" name="Text Placeholder 2"/>
          <p:cNvSpPr>
            <a:spLocks noGrp="1"/>
          </p:cNvSpPr>
          <p:nvPr>
            <p:ph type="body" sz="quarter" idx="11"/>
          </p:nvPr>
        </p:nvSpPr>
        <p:spPr>
          <a:xfrm>
            <a:off x="838200" y="2057400"/>
            <a:ext cx="7772400" cy="1668149"/>
          </a:xfrm>
        </p:spPr>
        <p:txBody>
          <a:bodyPr/>
          <a:lstStyle/>
          <a:p>
            <a:r>
              <a:rPr lang="en-US" sz="4000" dirty="0">
                <a:latin typeface="Arial Narrow" panose="020B0606020202030204" pitchFamily="34" charset="0"/>
              </a:rPr>
              <a:t>Demo Days</a:t>
            </a:r>
          </a:p>
          <a:p>
            <a:endParaRPr lang="en-US" dirty="0">
              <a:latin typeface="Arial Narrow" panose="020B0606020202030204" pitchFamily="34" charset="0"/>
            </a:endParaRPr>
          </a:p>
          <a:p>
            <a:r>
              <a:rPr lang="en-US" sz="2000" dirty="0">
                <a:latin typeface="Arial Narrow" panose="020B0606020202030204" pitchFamily="34" charset="0"/>
              </a:rPr>
              <a:t>October, 2019</a:t>
            </a:r>
          </a:p>
        </p:txBody>
      </p:sp>
      <p:pic>
        <p:nvPicPr>
          <p:cNvPr id="4" name="Content Placeholder 3"/>
          <p:cNvPicPr>
            <a:picLocks noChangeAspect="1"/>
          </p:cNvPicPr>
          <p:nvPr/>
        </p:nvPicPr>
        <p:blipFill>
          <a:blip r:embed="rId3"/>
          <a:stretch>
            <a:fillRect/>
          </a:stretch>
        </p:blipFill>
        <p:spPr>
          <a:xfrm>
            <a:off x="3581400" y="3054989"/>
            <a:ext cx="4771607" cy="1676400"/>
          </a:xfrm>
          <a:prstGeom prst="rect">
            <a:avLst/>
          </a:prstGeom>
        </p:spPr>
      </p:pic>
    </p:spTree>
    <p:extLst>
      <p:ext uri="{BB962C8B-B14F-4D97-AF65-F5344CB8AC3E}">
        <p14:creationId xmlns:p14="http://schemas.microsoft.com/office/powerpoint/2010/main" val="63641141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22539" y="152400"/>
            <a:ext cx="7645161" cy="613305"/>
          </a:xfrm>
        </p:spPr>
        <p:txBody>
          <a:bodyPr>
            <a:noAutofit/>
          </a:bodyPr>
          <a:lstStyle/>
          <a:p>
            <a:pPr algn="l"/>
            <a:r>
              <a:rPr lang="en-US" sz="3600" dirty="0">
                <a:latin typeface="Arial Narrow" panose="020B0606020202030204" pitchFamily="34" charset="0"/>
                <a:cs typeface="Arial" panose="020B0604020202020204" pitchFamily="34" charset="0"/>
              </a:rPr>
              <a:t>P2P Roll Out Process and Expectations</a:t>
            </a:r>
          </a:p>
        </p:txBody>
      </p:sp>
      <p:cxnSp>
        <p:nvCxnSpPr>
          <p:cNvPr id="7" name="Straight Connector 6"/>
          <p:cNvCxnSpPr/>
          <p:nvPr/>
        </p:nvCxnSpPr>
        <p:spPr>
          <a:xfrm flipV="1">
            <a:off x="736839" y="765705"/>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640355" y="6380371"/>
            <a:ext cx="354584" cy="276999"/>
          </a:xfrm>
          <a:prstGeom prst="rect">
            <a:avLst/>
          </a:prstGeom>
          <a:noFill/>
        </p:spPr>
        <p:txBody>
          <a:bodyPr wrap="none" rtlCol="0">
            <a:spAutoFit/>
          </a:bodyPr>
          <a:lstStyle/>
          <a:p>
            <a:pPr algn="r"/>
            <a:r>
              <a:rPr lang="en-US" sz="1200" dirty="0">
                <a:solidFill>
                  <a:schemeClr val="bg1"/>
                </a:solidFill>
              </a:rPr>
              <a:t>10</a:t>
            </a:r>
          </a:p>
        </p:txBody>
      </p:sp>
      <p:sp>
        <p:nvSpPr>
          <p:cNvPr id="3" name="TextBox 2"/>
          <p:cNvSpPr txBox="1"/>
          <p:nvPr/>
        </p:nvSpPr>
        <p:spPr>
          <a:xfrm>
            <a:off x="744028" y="958904"/>
            <a:ext cx="7416561" cy="646331"/>
          </a:xfrm>
          <a:prstGeom prst="rect">
            <a:avLst/>
          </a:prstGeom>
          <a:noFill/>
        </p:spPr>
        <p:txBody>
          <a:bodyPr wrap="square" rtlCol="0">
            <a:spAutoFit/>
          </a:bodyPr>
          <a:lstStyle/>
          <a:p>
            <a:r>
              <a:rPr lang="en-US" dirty="0"/>
              <a:t>Review the Procure to Pay Website regarding detail on what to expect with the roll out process and implementation.</a:t>
            </a:r>
          </a:p>
        </p:txBody>
      </p:sp>
      <p:pic>
        <p:nvPicPr>
          <p:cNvPr id="4" name="Picture 3"/>
          <p:cNvPicPr>
            <a:picLocks noChangeAspect="1"/>
          </p:cNvPicPr>
          <p:nvPr/>
        </p:nvPicPr>
        <p:blipFill>
          <a:blip r:embed="rId2"/>
          <a:stretch>
            <a:fillRect/>
          </a:stretch>
        </p:blipFill>
        <p:spPr>
          <a:xfrm>
            <a:off x="990600" y="1676400"/>
            <a:ext cx="4019923" cy="3051526"/>
          </a:xfrm>
          <a:prstGeom prst="rect">
            <a:avLst/>
          </a:prstGeom>
        </p:spPr>
      </p:pic>
      <p:pic>
        <p:nvPicPr>
          <p:cNvPr id="6" name="Picture 5"/>
          <p:cNvPicPr>
            <a:picLocks noChangeAspect="1"/>
          </p:cNvPicPr>
          <p:nvPr/>
        </p:nvPicPr>
        <p:blipFill>
          <a:blip r:embed="rId3"/>
          <a:stretch>
            <a:fillRect/>
          </a:stretch>
        </p:blipFill>
        <p:spPr>
          <a:xfrm>
            <a:off x="4648200" y="3260266"/>
            <a:ext cx="2895600" cy="2935320"/>
          </a:xfrm>
          <a:prstGeom prst="rect">
            <a:avLst/>
          </a:prstGeom>
        </p:spPr>
      </p:pic>
    </p:spTree>
    <p:extLst>
      <p:ext uri="{BB962C8B-B14F-4D97-AF65-F5344CB8AC3E}">
        <p14:creationId xmlns:p14="http://schemas.microsoft.com/office/powerpoint/2010/main" val="1286245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7948863" cy="1230592"/>
          </a:xfrm>
        </p:spPr>
        <p:txBody>
          <a:bodyPr>
            <a:noAutofit/>
          </a:bodyPr>
          <a:lstStyle/>
          <a:p>
            <a:pPr algn="l"/>
            <a:r>
              <a:rPr lang="en-US" sz="3200" dirty="0">
                <a:latin typeface="Arial Narrow" panose="020B0606020202030204" pitchFamily="34" charset="0"/>
                <a:cs typeface="Arial" panose="020B0604020202020204" pitchFamily="34" charset="0"/>
              </a:rPr>
              <a:t>P2P Design Changes – Requisition Questionnaire</a:t>
            </a:r>
            <a:endParaRPr lang="en-US" sz="3200" dirty="0">
              <a:solidFill>
                <a:prstClr val="white"/>
              </a:solidFill>
              <a:latin typeface="Arial Narrow" panose="020B0606020202030204" pitchFamily="34" charset="0"/>
            </a:endParaRPr>
          </a:p>
        </p:txBody>
      </p:sp>
      <p:sp>
        <p:nvSpPr>
          <p:cNvPr id="3" name="Content Placeholder 2"/>
          <p:cNvSpPr>
            <a:spLocks noGrp="1"/>
          </p:cNvSpPr>
          <p:nvPr>
            <p:ph idx="4294967295"/>
          </p:nvPr>
        </p:nvSpPr>
        <p:spPr>
          <a:xfrm>
            <a:off x="376744" y="1353495"/>
            <a:ext cx="8015217" cy="4710133"/>
          </a:xfrm>
        </p:spPr>
        <p:txBody>
          <a:bodyPr>
            <a:noAutofit/>
          </a:bodyPr>
          <a:lstStyle/>
          <a:p>
            <a:pPr fontAlgn="ctr"/>
            <a:r>
              <a:rPr lang="en-US" sz="1800" dirty="0">
                <a:latin typeface="Arial Narrow" panose="020B0606020202030204" pitchFamily="34" charset="0"/>
              </a:rPr>
              <a:t>Starting October 28th, we will be implementing a requisition questionnaire.</a:t>
            </a:r>
          </a:p>
          <a:p>
            <a:pPr fontAlgn="ctr"/>
            <a:endParaRPr lang="en-US" sz="1800" dirty="0">
              <a:latin typeface="Arial Narrow" panose="020B0606020202030204" pitchFamily="34" charset="0"/>
            </a:endParaRPr>
          </a:p>
          <a:p>
            <a:r>
              <a:rPr lang="en-US" sz="1800" dirty="0">
                <a:latin typeface="Arial Narrow" panose="020B0606020202030204" pitchFamily="34" charset="0"/>
              </a:rPr>
              <a:t>A preliminary questionnaire will be sent to the </a:t>
            </a:r>
            <a:r>
              <a:rPr lang="en-US" sz="1800" dirty="0" err="1">
                <a:latin typeface="Arial Narrow" panose="020B0606020202030204" pitchFamily="34" charset="0"/>
              </a:rPr>
              <a:t>Requisitioner</a:t>
            </a:r>
            <a:r>
              <a:rPr lang="en-US" sz="1800" dirty="0">
                <a:latin typeface="Arial Narrow" panose="020B0606020202030204" pitchFamily="34" charset="0"/>
              </a:rPr>
              <a:t> after the “Submit” button is pressed.  These questions are essential to mitigate risk to the university and medical center.  A similar questionnaire is currently in use for Supplier Invoice Requests (SIRs).</a:t>
            </a:r>
          </a:p>
          <a:p>
            <a:endParaRPr lang="en-US" sz="1800" dirty="0">
              <a:latin typeface="Arial Narrow" panose="020B0606020202030204" pitchFamily="34" charset="0"/>
            </a:endParaRPr>
          </a:p>
          <a:p>
            <a:pPr fontAlgn="ctr"/>
            <a:r>
              <a:rPr lang="en-US" sz="1800" dirty="0">
                <a:latin typeface="Arial Narrow" panose="020B0606020202030204" pitchFamily="34" charset="0"/>
              </a:rPr>
              <a:t>This questionnaire should help expedite requisitions in Purchasing rather than having them contact you via email or phone for answers to the questions. Answers to some of the questions will also be used to route the requisition to the appropriate individual to determine if additional analysis is required.  Note that depending on the answer selected, additional attachments may be necessary.</a:t>
            </a:r>
          </a:p>
          <a:p>
            <a:pPr fontAlgn="ctr"/>
            <a:endParaRPr lang="en-US" sz="1800" dirty="0">
              <a:latin typeface="Arial Narrow" panose="020B0606020202030204" pitchFamily="34" charset="0"/>
            </a:endParaRPr>
          </a:p>
          <a:p>
            <a:pPr fontAlgn="ctr"/>
            <a:r>
              <a:rPr lang="en-US" sz="1800" dirty="0">
                <a:latin typeface="Arial Narrow" panose="020B0606020202030204" pitchFamily="34" charset="0"/>
              </a:rPr>
              <a:t>The questionnaire will only be required for </a:t>
            </a:r>
            <a:r>
              <a:rPr lang="en-US" sz="1800" b="1" i="1" dirty="0">
                <a:latin typeface="Arial Narrow" panose="020B0606020202030204" pitchFamily="34" charset="0"/>
              </a:rPr>
              <a:t>non-catalogued</a:t>
            </a:r>
            <a:r>
              <a:rPr lang="en-US" sz="1800" dirty="0">
                <a:latin typeface="Arial Narrow" panose="020B0606020202030204" pitchFamily="34" charset="0"/>
              </a:rPr>
              <a:t> requisitions.</a:t>
            </a:r>
          </a:p>
          <a:p>
            <a:pPr fontAlgn="ctr"/>
            <a:endParaRPr lang="en-US" sz="1800" dirty="0">
              <a:latin typeface="Arial Narrow" panose="020B0606020202030204" pitchFamily="34" charset="0"/>
            </a:endParaRPr>
          </a:p>
          <a:p>
            <a:pPr fontAlgn="ctr"/>
            <a:r>
              <a:rPr lang="en-US" sz="1800" dirty="0">
                <a:latin typeface="Arial Narrow" panose="020B0606020202030204" pitchFamily="34" charset="0"/>
              </a:rPr>
              <a:t>Additional questions will be added in the future.</a:t>
            </a:r>
          </a:p>
        </p:txBody>
      </p:sp>
      <p:sp>
        <p:nvSpPr>
          <p:cNvPr id="4" name="Line 9"/>
          <p:cNvSpPr>
            <a:spLocks noChangeShapeType="1"/>
          </p:cNvSpPr>
          <p:nvPr/>
        </p:nvSpPr>
        <p:spPr bwMode="auto">
          <a:xfrm>
            <a:off x="228600" y="1219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8468161" y="6400800"/>
            <a:ext cx="675839" cy="276999"/>
          </a:xfrm>
          <a:prstGeom prst="rect">
            <a:avLst/>
          </a:prstGeom>
          <a:noFill/>
        </p:spPr>
        <p:txBody>
          <a:bodyPr wrap="square" rtlCol="0">
            <a:spAutoFit/>
          </a:bodyPr>
          <a:lstStyle/>
          <a:p>
            <a:pPr algn="r"/>
            <a:r>
              <a:rPr lang="en-US" sz="1200" dirty="0">
                <a:solidFill>
                  <a:schemeClr val="bg1"/>
                </a:solidFill>
              </a:rPr>
              <a:t>11</a:t>
            </a:r>
          </a:p>
        </p:txBody>
      </p:sp>
    </p:spTree>
    <p:extLst>
      <p:ext uri="{BB962C8B-B14F-4D97-AF65-F5344CB8AC3E}">
        <p14:creationId xmlns:p14="http://schemas.microsoft.com/office/powerpoint/2010/main" val="203120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7948863" cy="1230592"/>
          </a:xfrm>
        </p:spPr>
        <p:txBody>
          <a:bodyPr>
            <a:noAutofit/>
          </a:bodyPr>
          <a:lstStyle/>
          <a:p>
            <a:pPr algn="l"/>
            <a:r>
              <a:rPr lang="en-US" sz="3200" dirty="0">
                <a:latin typeface="Arial Narrow" panose="020B0606020202030204" pitchFamily="34" charset="0"/>
                <a:cs typeface="Arial" panose="020B0604020202020204" pitchFamily="34" charset="0"/>
              </a:rPr>
              <a:t>P2P Design Changes - Requisition Questionnaire</a:t>
            </a:r>
            <a:endParaRPr lang="en-US" sz="3200" dirty="0">
              <a:solidFill>
                <a:prstClr val="white"/>
              </a:solidFill>
              <a:latin typeface="Arial Narrow" panose="020B0606020202030204" pitchFamily="34" charset="0"/>
            </a:endParaRPr>
          </a:p>
        </p:txBody>
      </p:sp>
      <p:sp>
        <p:nvSpPr>
          <p:cNvPr id="3" name="Content Placeholder 2"/>
          <p:cNvSpPr>
            <a:spLocks noGrp="1"/>
          </p:cNvSpPr>
          <p:nvPr>
            <p:ph idx="4294967295"/>
          </p:nvPr>
        </p:nvSpPr>
        <p:spPr>
          <a:xfrm>
            <a:off x="237226" y="1382992"/>
            <a:ext cx="8015217" cy="4560608"/>
          </a:xfrm>
        </p:spPr>
        <p:txBody>
          <a:bodyPr>
            <a:noAutofit/>
          </a:bodyPr>
          <a:lstStyle/>
          <a:p>
            <a:r>
              <a:rPr lang="en-US" sz="1800" dirty="0">
                <a:latin typeface="Arial Narrow" panose="020B0606020202030204" pitchFamily="34" charset="0"/>
              </a:rPr>
              <a:t>In the event that you are uncertain how to answer any of these questions, please consult with the requestor for answers, or reach out to the P2P Customer Service Center for assistance.</a:t>
            </a:r>
          </a:p>
          <a:p>
            <a:endParaRPr lang="en-US" sz="1800" dirty="0">
              <a:latin typeface="Arial Narrow" panose="020B0606020202030204" pitchFamily="34" charset="0"/>
            </a:endParaRPr>
          </a:p>
          <a:p>
            <a:pPr marL="457200" lvl="1" indent="0">
              <a:buNone/>
            </a:pPr>
            <a:r>
              <a:rPr lang="en-US" sz="1800" dirty="0">
                <a:latin typeface="Arial Narrow" panose="020B0606020202030204" pitchFamily="34" charset="0"/>
              </a:rPr>
              <a:t>The questions are based on the following topics:</a:t>
            </a:r>
          </a:p>
          <a:p>
            <a:pPr marL="457200" lvl="1" indent="0">
              <a:buNone/>
            </a:pPr>
            <a:endParaRPr lang="en-US" sz="1800" dirty="0">
              <a:latin typeface="Arial Narrow" panose="020B0606020202030204" pitchFamily="34" charset="0"/>
            </a:endParaRPr>
          </a:p>
          <a:p>
            <a:pPr lvl="1"/>
            <a:r>
              <a:rPr lang="en-US" sz="1800" dirty="0">
                <a:latin typeface="Arial Narrow" panose="020B0606020202030204" pitchFamily="34" charset="0"/>
              </a:rPr>
              <a:t>Consultant/Independent Contractor transaction</a:t>
            </a:r>
          </a:p>
          <a:p>
            <a:pPr lvl="1"/>
            <a:endParaRPr lang="en-US" sz="1800" dirty="0">
              <a:latin typeface="Arial Narrow" panose="020B0606020202030204" pitchFamily="34" charset="0"/>
            </a:endParaRPr>
          </a:p>
          <a:p>
            <a:pPr lvl="1"/>
            <a:r>
              <a:rPr lang="en-US" sz="1800" dirty="0">
                <a:latin typeface="Arial Narrow" panose="020B0606020202030204" pitchFamily="34" charset="0"/>
              </a:rPr>
              <a:t>Conflict of Interest</a:t>
            </a:r>
          </a:p>
          <a:p>
            <a:pPr lvl="1"/>
            <a:endParaRPr lang="en-US" sz="1800" dirty="0">
              <a:latin typeface="Arial Narrow" panose="020B0606020202030204" pitchFamily="34" charset="0"/>
            </a:endParaRPr>
          </a:p>
          <a:p>
            <a:pPr lvl="1"/>
            <a:r>
              <a:rPr lang="en-US" sz="1800" dirty="0">
                <a:latin typeface="Arial Narrow" panose="020B0606020202030204" pitchFamily="34" charset="0"/>
              </a:rPr>
              <a:t>Lease Agreement or Arrangement</a:t>
            </a:r>
          </a:p>
          <a:p>
            <a:pPr marL="457200" lvl="1" indent="0">
              <a:buNone/>
            </a:pPr>
            <a:endParaRPr lang="en-US" sz="1800" dirty="0">
              <a:latin typeface="Arial Narrow" panose="020B0606020202030204" pitchFamily="34" charset="0"/>
            </a:endParaRPr>
          </a:p>
          <a:p>
            <a:pPr marL="457200" lvl="1" indent="0">
              <a:buNone/>
            </a:pPr>
            <a:endParaRPr lang="en-US" sz="1800" dirty="0">
              <a:latin typeface="Arial Narrow" panose="020B0606020202030204" pitchFamily="34" charset="0"/>
            </a:endParaRPr>
          </a:p>
          <a:p>
            <a:pPr marL="457200" lvl="1" indent="0">
              <a:buNone/>
            </a:pPr>
            <a:r>
              <a:rPr lang="en-US" sz="1800" dirty="0">
                <a:latin typeface="Arial Narrow" panose="020B0606020202030204" pitchFamily="34" charset="0"/>
              </a:rPr>
              <a:t>See the next slide for a draft of the questionnaire:</a:t>
            </a:r>
          </a:p>
          <a:p>
            <a:pPr marL="457200" lvl="1" indent="0">
              <a:buNone/>
            </a:pPr>
            <a:endParaRPr lang="en-US" sz="1400" dirty="0">
              <a:latin typeface="Arial Narrow" panose="020B0606020202030204" pitchFamily="34" charset="0"/>
            </a:endParaRPr>
          </a:p>
          <a:p>
            <a:pPr marL="457200" lvl="1" indent="0">
              <a:buNone/>
            </a:pPr>
            <a:endParaRPr lang="en-US" sz="1400" dirty="0">
              <a:latin typeface="Arial Narrow" panose="020B0606020202030204" pitchFamily="34" charset="0"/>
            </a:endParaRPr>
          </a:p>
          <a:p>
            <a:pPr fontAlgn="ctr"/>
            <a:endParaRPr lang="en-US" sz="2000" dirty="0">
              <a:latin typeface="Arial Narrow" panose="020B0606020202030204" pitchFamily="34" charset="0"/>
            </a:endParaRPr>
          </a:p>
        </p:txBody>
      </p:sp>
      <p:sp>
        <p:nvSpPr>
          <p:cNvPr id="4" name="Line 9"/>
          <p:cNvSpPr>
            <a:spLocks noChangeShapeType="1"/>
          </p:cNvSpPr>
          <p:nvPr/>
        </p:nvSpPr>
        <p:spPr bwMode="auto">
          <a:xfrm>
            <a:off x="228600" y="1219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6" name="TextBox 5"/>
          <p:cNvSpPr txBox="1"/>
          <p:nvPr/>
        </p:nvSpPr>
        <p:spPr>
          <a:xfrm>
            <a:off x="8391961" y="6400800"/>
            <a:ext cx="752039" cy="276999"/>
          </a:xfrm>
          <a:prstGeom prst="rect">
            <a:avLst/>
          </a:prstGeom>
          <a:noFill/>
        </p:spPr>
        <p:txBody>
          <a:bodyPr wrap="square" rtlCol="0">
            <a:spAutoFit/>
          </a:bodyPr>
          <a:lstStyle/>
          <a:p>
            <a:pPr algn="r"/>
            <a:r>
              <a:rPr lang="en-US" sz="1200" dirty="0">
                <a:solidFill>
                  <a:schemeClr val="bg1"/>
                </a:solidFill>
              </a:rPr>
              <a:t>12</a:t>
            </a:r>
          </a:p>
        </p:txBody>
      </p:sp>
    </p:spTree>
    <p:extLst>
      <p:ext uri="{BB962C8B-B14F-4D97-AF65-F5344CB8AC3E}">
        <p14:creationId xmlns:p14="http://schemas.microsoft.com/office/powerpoint/2010/main" val="1284612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2276" y="174520"/>
            <a:ext cx="7948863" cy="572578"/>
          </a:xfrm>
        </p:spPr>
        <p:txBody>
          <a:bodyPr>
            <a:noAutofit/>
          </a:bodyPr>
          <a:lstStyle/>
          <a:p>
            <a:pPr algn="l"/>
            <a:r>
              <a:rPr lang="en-US" sz="3200" dirty="0">
                <a:latin typeface="Arial Narrow" panose="020B0606020202030204" pitchFamily="34" charset="0"/>
                <a:cs typeface="Arial" panose="020B0604020202020204" pitchFamily="34" charset="0"/>
              </a:rPr>
              <a:t>P2P Design Changes - Requisition Questionnaire</a:t>
            </a:r>
            <a:endParaRPr lang="en-US" sz="3200" dirty="0">
              <a:solidFill>
                <a:prstClr val="white"/>
              </a:solidFill>
              <a:latin typeface="Arial Narrow" panose="020B0606020202030204" pitchFamily="34" charset="0"/>
            </a:endParaRPr>
          </a:p>
        </p:txBody>
      </p:sp>
      <p:sp>
        <p:nvSpPr>
          <p:cNvPr id="4" name="Line 9"/>
          <p:cNvSpPr>
            <a:spLocks noChangeShapeType="1"/>
          </p:cNvSpPr>
          <p:nvPr/>
        </p:nvSpPr>
        <p:spPr bwMode="auto">
          <a:xfrm>
            <a:off x="542003" y="759446"/>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6" name="TextBox 5"/>
          <p:cNvSpPr txBox="1"/>
          <p:nvPr/>
        </p:nvSpPr>
        <p:spPr>
          <a:xfrm>
            <a:off x="8305800" y="6400800"/>
            <a:ext cx="752039" cy="276999"/>
          </a:xfrm>
          <a:prstGeom prst="rect">
            <a:avLst/>
          </a:prstGeom>
          <a:noFill/>
        </p:spPr>
        <p:txBody>
          <a:bodyPr wrap="square" rtlCol="0">
            <a:spAutoFit/>
          </a:bodyPr>
          <a:lstStyle/>
          <a:p>
            <a:pPr algn="r"/>
            <a:r>
              <a:rPr lang="en-US" sz="1200" dirty="0">
                <a:solidFill>
                  <a:schemeClr val="bg1"/>
                </a:solidFill>
              </a:rPr>
              <a:t>13</a:t>
            </a:r>
          </a:p>
        </p:txBody>
      </p:sp>
      <p:pic>
        <p:nvPicPr>
          <p:cNvPr id="9" name="Picture 8">
            <a:extLst>
              <a:ext uri="{FF2B5EF4-FFF2-40B4-BE49-F238E27FC236}">
                <a16:creationId xmlns:a16="http://schemas.microsoft.com/office/drawing/2014/main" id="{0A76F0E1-4ACD-40BD-AEB0-897BDA2933B4}"/>
              </a:ext>
            </a:extLst>
          </p:cNvPr>
          <p:cNvPicPr>
            <a:picLocks noChangeAspect="1"/>
          </p:cNvPicPr>
          <p:nvPr/>
        </p:nvPicPr>
        <p:blipFill>
          <a:blip r:embed="rId3"/>
          <a:stretch>
            <a:fillRect/>
          </a:stretch>
        </p:blipFill>
        <p:spPr>
          <a:xfrm>
            <a:off x="457200" y="981996"/>
            <a:ext cx="8091302" cy="3437779"/>
          </a:xfrm>
          <a:prstGeom prst="rect">
            <a:avLst/>
          </a:prstGeom>
        </p:spPr>
      </p:pic>
      <p:pic>
        <p:nvPicPr>
          <p:cNvPr id="10" name="Picture 9">
            <a:extLst>
              <a:ext uri="{FF2B5EF4-FFF2-40B4-BE49-F238E27FC236}">
                <a16:creationId xmlns:a16="http://schemas.microsoft.com/office/drawing/2014/main" id="{BC2C9219-BDEC-483B-AB51-C3C4B017ACE0}"/>
              </a:ext>
            </a:extLst>
          </p:cNvPr>
          <p:cNvPicPr>
            <a:picLocks noChangeAspect="1"/>
          </p:cNvPicPr>
          <p:nvPr/>
        </p:nvPicPr>
        <p:blipFill>
          <a:blip r:embed="rId4"/>
          <a:stretch>
            <a:fillRect/>
          </a:stretch>
        </p:blipFill>
        <p:spPr>
          <a:xfrm>
            <a:off x="533400" y="4534162"/>
            <a:ext cx="8039843" cy="1180838"/>
          </a:xfrm>
          <a:prstGeom prst="rect">
            <a:avLst/>
          </a:prstGeom>
        </p:spPr>
      </p:pic>
      <p:sp>
        <p:nvSpPr>
          <p:cNvPr id="3" name="Rectangle 2"/>
          <p:cNvSpPr/>
          <p:nvPr/>
        </p:nvSpPr>
        <p:spPr>
          <a:xfrm>
            <a:off x="533400" y="5829387"/>
            <a:ext cx="8316924" cy="307777"/>
          </a:xfrm>
          <a:prstGeom prst="rect">
            <a:avLst/>
          </a:prstGeom>
        </p:spPr>
        <p:txBody>
          <a:bodyPr wrap="square">
            <a:spAutoFit/>
          </a:bodyPr>
          <a:lstStyle/>
          <a:p>
            <a:r>
              <a:rPr lang="en-US" sz="1400" b="1" dirty="0"/>
              <a:t>Note:  </a:t>
            </a:r>
            <a:r>
              <a:rPr lang="en-US" sz="1400" dirty="0"/>
              <a:t>SIR Questionnaire will be updated to align with Requisition questionnaire.</a:t>
            </a:r>
            <a:endParaRPr lang="en-US" sz="1400" dirty="0"/>
          </a:p>
        </p:txBody>
      </p:sp>
    </p:spTree>
    <p:extLst>
      <p:ext uri="{BB962C8B-B14F-4D97-AF65-F5344CB8AC3E}">
        <p14:creationId xmlns:p14="http://schemas.microsoft.com/office/powerpoint/2010/main" val="4091512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75383"/>
            <a:ext cx="7948863" cy="572578"/>
          </a:xfrm>
        </p:spPr>
        <p:txBody>
          <a:bodyPr>
            <a:noAutofit/>
          </a:bodyPr>
          <a:lstStyle/>
          <a:p>
            <a:pPr algn="l"/>
            <a:r>
              <a:rPr lang="en-US" sz="2800" dirty="0">
                <a:latin typeface="Arial Narrow" panose="020B0606020202030204" pitchFamily="34" charset="0"/>
                <a:cs typeface="Arial" panose="020B0604020202020204" pitchFamily="34" charset="0"/>
              </a:rPr>
              <a:t>P2P Design Changes – Requisition Commodity Field</a:t>
            </a:r>
            <a:endParaRPr lang="en-US" sz="2800" dirty="0">
              <a:solidFill>
                <a:prstClr val="white"/>
              </a:solidFill>
              <a:latin typeface="Arial Narrow" panose="020B0606020202030204" pitchFamily="34" charset="0"/>
            </a:endParaRPr>
          </a:p>
        </p:txBody>
      </p:sp>
      <p:sp>
        <p:nvSpPr>
          <p:cNvPr id="4" name="Line 9"/>
          <p:cNvSpPr>
            <a:spLocks noChangeShapeType="1"/>
          </p:cNvSpPr>
          <p:nvPr/>
        </p:nvSpPr>
        <p:spPr bwMode="auto">
          <a:xfrm>
            <a:off x="533400" y="656587"/>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6" name="TextBox 5"/>
          <p:cNvSpPr txBox="1"/>
          <p:nvPr/>
        </p:nvSpPr>
        <p:spPr>
          <a:xfrm>
            <a:off x="8391961" y="6424598"/>
            <a:ext cx="752039" cy="276999"/>
          </a:xfrm>
          <a:prstGeom prst="rect">
            <a:avLst/>
          </a:prstGeom>
          <a:noFill/>
        </p:spPr>
        <p:txBody>
          <a:bodyPr wrap="square" rtlCol="0">
            <a:spAutoFit/>
          </a:bodyPr>
          <a:lstStyle/>
          <a:p>
            <a:pPr algn="r"/>
            <a:r>
              <a:rPr lang="en-US" sz="1200" dirty="0">
                <a:solidFill>
                  <a:schemeClr val="bg1"/>
                </a:solidFill>
              </a:rPr>
              <a:t>14</a:t>
            </a:r>
          </a:p>
        </p:txBody>
      </p:sp>
      <p:pic>
        <p:nvPicPr>
          <p:cNvPr id="1026" name="Picture 2" descr="cid:image003.jpg@01D57E9A.7BDE7EA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47800" y="2717908"/>
            <a:ext cx="2733675" cy="7334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cid:image011.jpg@01D57E9A.7BDE7EA0"/>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633901" y="3048253"/>
            <a:ext cx="2752725" cy="24669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533400" y="698619"/>
            <a:ext cx="8153400" cy="210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indent="-171450" eaLnBrk="0" hangingPunct="0">
              <a:buFont typeface="Wingdings" panose="05000000000000000000" pitchFamily="2" charset="2"/>
              <a:buChar char="q"/>
            </a:pPr>
            <a:r>
              <a:rPr kumimoji="0" lang="en-US" altLang="en-US" sz="1000" b="0" i="0" u="none" strike="noStrike" cap="none" normalizeH="0" baseline="0" dirty="0">
                <a:ln>
                  <a:noFill/>
                </a:ln>
                <a:solidFill>
                  <a:srgbClr val="1F497D"/>
                </a:solidFill>
                <a:effectLst/>
                <a:latin typeface="Arial" panose="020B0604020202020204" pitchFamily="34" charset="0"/>
                <a:ea typeface="Calibri" panose="020F0502020204030204" pitchFamily="34" charset="0"/>
              </a:rPr>
              <a:t> </a:t>
            </a:r>
            <a:r>
              <a:rPr lang="en-US" sz="1100" dirty="0">
                <a:solidFill>
                  <a:srgbClr val="1F497D"/>
                </a:solidFill>
                <a:latin typeface="Arial Narrow" panose="020B0606020202030204" pitchFamily="34" charset="0"/>
                <a:ea typeface="Calibri" panose="020F0502020204030204" pitchFamily="34" charset="0"/>
              </a:rPr>
              <a:t>Additional commodities have been added to Commodity field (Requisition Checkout &gt; Line Defaults tab).   </a:t>
            </a:r>
            <a:endParaRPr lang="en-US" sz="1100" dirty="0">
              <a:latin typeface="Arial Narrow" panose="020B0606020202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endParaRPr lang="en-US" altLang="en-US" sz="1100" dirty="0">
              <a:solidFill>
                <a:srgbClr val="1F497D"/>
              </a:solidFill>
              <a:latin typeface="Arial Narrow" panose="020B0606020202030204" pitchFamily="34" charset="0"/>
              <a:ea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100" b="0" i="0" u="none" strike="noStrike" cap="none" normalizeH="0" baseline="0" dirty="0" err="1">
                <a:ln>
                  <a:noFill/>
                </a:ln>
                <a:solidFill>
                  <a:srgbClr val="1F497D"/>
                </a:solidFill>
                <a:effectLst/>
                <a:latin typeface="Arial Narrow" panose="020B0606020202030204" pitchFamily="34" charset="0"/>
                <a:ea typeface="Calibri" panose="020F0502020204030204" pitchFamily="34" charset="0"/>
              </a:rPr>
              <a:t>Requisitioners</a:t>
            </a:r>
            <a:r>
              <a:rPr kumimoji="0" lang="en-US" altLang="en-US" sz="1100" b="0" i="0" u="none" strike="noStrike" cap="none" normalizeH="0" baseline="0" dirty="0">
                <a:ln>
                  <a:noFill/>
                </a:ln>
                <a:solidFill>
                  <a:srgbClr val="1F497D"/>
                </a:solidFill>
                <a:effectLst/>
                <a:latin typeface="Arial Narrow" panose="020B0606020202030204" pitchFamily="34" charset="0"/>
                <a:ea typeface="Calibri" panose="020F0502020204030204" pitchFamily="34" charset="0"/>
              </a:rPr>
              <a:t> will still need to select a single commodity for their requisition.  It can still be the top-most Commodity group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a:solidFill>
                  <a:srgbClr val="1F497D"/>
                </a:solidFill>
                <a:latin typeface="Arial Narrow" panose="020B0606020202030204" pitchFamily="34" charset="0"/>
                <a:ea typeface="Calibri" panose="020F0502020204030204" pitchFamily="34" charset="0"/>
              </a:rPr>
              <a:t>     </a:t>
            </a:r>
            <a:r>
              <a:rPr kumimoji="0" lang="en-US" altLang="en-US" sz="1100" b="0" i="0" u="none" strike="noStrike" cap="none" normalizeH="0" baseline="0" dirty="0">
                <a:ln>
                  <a:noFill/>
                </a:ln>
                <a:solidFill>
                  <a:srgbClr val="1F497D"/>
                </a:solidFill>
                <a:effectLst/>
                <a:latin typeface="Arial Narrow" panose="020B0606020202030204" pitchFamily="34" charset="0"/>
                <a:ea typeface="Calibri" panose="020F0502020204030204" pitchFamily="34" charset="0"/>
              </a:rPr>
              <a:t>(</a:t>
            </a:r>
            <a:r>
              <a:rPr kumimoji="0" lang="en-US" altLang="en-US" sz="1100" b="0" i="1" u="none" strike="noStrike" cap="none" normalizeH="0" baseline="0" dirty="0">
                <a:ln>
                  <a:noFill/>
                </a:ln>
                <a:solidFill>
                  <a:srgbClr val="1F497D"/>
                </a:solidFill>
                <a:effectLst/>
                <a:latin typeface="Arial Narrow" panose="020B0606020202030204" pitchFamily="34" charset="0"/>
                <a:ea typeface="Calibri" panose="020F0502020204030204" pitchFamily="34" charset="0"/>
              </a:rPr>
              <a:t>0000 Capital and Equipment Commodity, 0000 Non-Clinical or 0000 Services Commodity</a:t>
            </a:r>
            <a:r>
              <a:rPr kumimoji="0" lang="en-US" altLang="en-US" sz="1100" b="0" i="0" u="none" strike="noStrike" cap="none" normalizeH="0" baseline="0" dirty="0">
                <a:ln>
                  <a:noFill/>
                </a:ln>
                <a:solidFill>
                  <a:srgbClr val="1F497D"/>
                </a:solidFill>
                <a:effectLst/>
                <a:latin typeface="Arial Narrow" panose="020B0606020202030204" pitchFamily="34" charset="0"/>
                <a:ea typeface="Calibri" panose="020F0502020204030204" pitchFamily="34" charset="0"/>
              </a:rPr>
              <a:t>, which will always show at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1F497D"/>
                </a:solidFill>
                <a:effectLst/>
                <a:latin typeface="Arial Narrow" panose="020B0606020202030204" pitchFamily="34" charset="0"/>
                <a:ea typeface="Calibri" panose="020F0502020204030204" pitchFamily="34" charset="0"/>
              </a:rPr>
              <a:t>     top of the Commodity list.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1F497D"/>
              </a:solidFill>
              <a:latin typeface="Arial Narrow" panose="020B0606020202030204" pitchFamily="34" charset="0"/>
              <a:ea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100" b="0" i="0" u="none" strike="noStrike" cap="none" normalizeH="0" baseline="0" dirty="0">
                <a:ln>
                  <a:noFill/>
                </a:ln>
                <a:solidFill>
                  <a:srgbClr val="1F497D"/>
                </a:solidFill>
                <a:effectLst/>
                <a:latin typeface="Arial Narrow" panose="020B0606020202030204" pitchFamily="34" charset="0"/>
                <a:ea typeface="Calibri" panose="020F0502020204030204" pitchFamily="34" charset="0"/>
              </a:rPr>
              <a:t>With this change requisitions</a:t>
            </a:r>
            <a:r>
              <a:rPr kumimoji="0" lang="en-US" altLang="en-US" sz="1100" b="0" i="0" u="none" strike="noStrike" cap="none" normalizeH="0" dirty="0">
                <a:ln>
                  <a:noFill/>
                </a:ln>
                <a:solidFill>
                  <a:srgbClr val="1F497D"/>
                </a:solidFill>
                <a:effectLst/>
                <a:latin typeface="Arial Narrow" panose="020B0606020202030204" pitchFamily="34" charset="0"/>
                <a:ea typeface="Calibri" panose="020F0502020204030204" pitchFamily="34" charset="0"/>
              </a:rPr>
              <a:t> have a </a:t>
            </a:r>
            <a:r>
              <a:rPr kumimoji="0" lang="en-US" altLang="en-US" sz="1100" b="0" i="0" u="none" strike="noStrike" cap="none" normalizeH="0" baseline="0" dirty="0">
                <a:ln>
                  <a:noFill/>
                </a:ln>
                <a:solidFill>
                  <a:srgbClr val="1F497D"/>
                </a:solidFill>
                <a:effectLst/>
                <a:latin typeface="Arial Narrow" panose="020B0606020202030204" pitchFamily="34" charset="0"/>
                <a:ea typeface="Calibri" panose="020F0502020204030204" pitchFamily="34" charset="0"/>
              </a:rPr>
              <a:t>choice:  they can select the top-most Commodity Group or they can select a sub-commodity, if they so choose.  Either way, their non-catalog requisitions should still only have one commodity per requisition.  And if they have a multi-line requisitions, all lines still need to be the same Commodity or sub-commodity.</a:t>
            </a:r>
            <a:endParaRPr kumimoji="0" lang="en-US" altLang="en-US" sz="11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1F497D"/>
                </a:solidFill>
                <a:effectLst/>
                <a:latin typeface="Arial Narrow" panose="020B0606020202030204" pitchFamily="34" charset="0"/>
                <a:ea typeface="Calibri" panose="020F0502020204030204" pitchFamily="34" charset="0"/>
              </a:rPr>
              <a:t>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100" b="0" i="0" u="none" strike="noStrike" cap="none" normalizeH="0" baseline="0" dirty="0">
                <a:ln>
                  <a:noFill/>
                </a:ln>
                <a:solidFill>
                  <a:srgbClr val="1F497D"/>
                </a:solidFill>
                <a:effectLst/>
                <a:latin typeface="Arial Narrow" panose="020B0606020202030204" pitchFamily="34" charset="0"/>
                <a:ea typeface="Calibri" panose="020F0502020204030204" pitchFamily="34" charset="0"/>
              </a:rPr>
              <a:t>The sub-commodities will be utilized by the purchasing staff to better route and process your non-catalog requisitions</a:t>
            </a:r>
            <a:r>
              <a:rPr kumimoji="0" lang="en-US" altLang="en-US" sz="1000" b="0" i="0" u="none" strike="noStrike" cap="none" normalizeH="0" baseline="0" dirty="0">
                <a:ln>
                  <a:noFill/>
                </a:ln>
                <a:solidFill>
                  <a:srgbClr val="1F497D"/>
                </a:solidFill>
                <a:effectLst/>
                <a:latin typeface="Arial" panose="020B0604020202020204" pitchFamily="34" charset="0"/>
                <a:ea typeface="Calibri" panose="020F0502020204030204" pitchFamily="34" charset="0"/>
              </a:rPr>
              <a:t>. </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0" name="Rectangle 4"/>
          <p:cNvSpPr>
            <a:spLocks noChangeArrowheads="1"/>
          </p:cNvSpPr>
          <p:nvPr/>
        </p:nvSpPr>
        <p:spPr bwMode="auto">
          <a:xfrm>
            <a:off x="304800" y="24290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p:cNvSpPr>
            <a:spLocks noChangeArrowheads="1"/>
          </p:cNvSpPr>
          <p:nvPr/>
        </p:nvSpPr>
        <p:spPr bwMode="auto">
          <a:xfrm>
            <a:off x="252401" y="5539026"/>
            <a:ext cx="8763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000" b="0" i="0" u="none" strike="noStrike" cap="none" normalizeH="0" baseline="0" dirty="0">
                <a:ln>
                  <a:noFill/>
                </a:ln>
                <a:solidFill>
                  <a:srgbClr val="1F497D"/>
                </a:solidFill>
                <a:effectLst/>
                <a:latin typeface="Arial" panose="020B0604020202020204" pitchFamily="34" charset="0"/>
                <a:ea typeface="Calibri" panose="020F0502020204030204" pitchFamily="34" charset="0"/>
              </a:rPr>
              <a:t>The sub-commodities are also listed under the Active Commodity Organizations by Commodity Hierarchy section or can be searched by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1F497D"/>
                </a:solidFill>
                <a:effectLst/>
                <a:latin typeface="Arial" panose="020B0604020202020204" pitchFamily="34" charset="0"/>
                <a:ea typeface="Calibri" panose="020F0502020204030204" pitchFamily="34" charset="0"/>
              </a:rPr>
              <a:t>     typing a key word and pressing &lt;enter&gt;.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a:p>
            <a:pPr lvl="0" eaLnBrk="0" hangingPunct="0"/>
            <a:r>
              <a:rPr lang="en-US" altLang="en-US" sz="1000" dirty="0">
                <a:solidFill>
                  <a:srgbClr val="1F497D"/>
                </a:solidFill>
                <a:latin typeface="Arial" panose="020B0604020202020204" pitchFamily="34" charset="0"/>
                <a:ea typeface="Calibri" panose="020F0502020204030204" pitchFamily="34" charset="0"/>
              </a:rPr>
              <a:t>For Commodity details, visit the </a:t>
            </a:r>
            <a:r>
              <a:rPr lang="en-US" altLang="en-US" sz="1000" dirty="0">
                <a:solidFill>
                  <a:srgbClr val="1F497D"/>
                </a:solidFill>
                <a:latin typeface="Arial" panose="020B0604020202020204" pitchFamily="34" charset="0"/>
                <a:ea typeface="Calibri" panose="020F0502020204030204" pitchFamily="34" charset="0"/>
                <a:hlinkClick r:id="rId7"/>
              </a:rPr>
              <a:t>UR Procurement Website</a:t>
            </a:r>
            <a:endParaRPr lang="en-US" altLang="en-US" sz="10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9872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CADC5E-A4DC-4428-AC5D-2BEE41724F4B}"/>
              </a:ext>
            </a:extLst>
          </p:cNvPr>
          <p:cNvSpPr txBox="1">
            <a:spLocks/>
          </p:cNvSpPr>
          <p:nvPr/>
        </p:nvSpPr>
        <p:spPr bwMode="auto">
          <a:xfrm>
            <a:off x="457200" y="381000"/>
            <a:ext cx="8610600"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3200" kern="0" dirty="0">
                <a:latin typeface="Arial Narrow" panose="020B0606020202030204" pitchFamily="34" charset="0"/>
              </a:rPr>
              <a:t>P2P Demonstration – Design Changes</a:t>
            </a:r>
          </a:p>
        </p:txBody>
      </p:sp>
      <p:cxnSp>
        <p:nvCxnSpPr>
          <p:cNvPr id="7" name="Straight Connector 6">
            <a:extLst>
              <a:ext uri="{FF2B5EF4-FFF2-40B4-BE49-F238E27FC236}">
                <a16:creationId xmlns:a16="http://schemas.microsoft.com/office/drawing/2014/main" id="{1EE62595-EA44-4019-AA11-137355828CF8}"/>
              </a:ext>
            </a:extLst>
          </p:cNvPr>
          <p:cNvCxnSpPr/>
          <p:nvPr/>
        </p:nvCxnSpPr>
        <p:spPr>
          <a:xfrm flipV="1">
            <a:off x="55927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6019800" y="1371600"/>
            <a:ext cx="1905000" cy="1965340"/>
          </a:xfrm>
          <a:prstGeom prst="rect">
            <a:avLst/>
          </a:prstGeom>
        </p:spPr>
      </p:pic>
      <p:sp>
        <p:nvSpPr>
          <p:cNvPr id="8" name="TextBox 7"/>
          <p:cNvSpPr txBox="1"/>
          <p:nvPr/>
        </p:nvSpPr>
        <p:spPr>
          <a:xfrm>
            <a:off x="8733344" y="6400800"/>
            <a:ext cx="354584" cy="276999"/>
          </a:xfrm>
          <a:prstGeom prst="rect">
            <a:avLst/>
          </a:prstGeom>
          <a:noFill/>
        </p:spPr>
        <p:txBody>
          <a:bodyPr wrap="none" rtlCol="0">
            <a:spAutoFit/>
          </a:bodyPr>
          <a:lstStyle/>
          <a:p>
            <a:pPr algn="r"/>
            <a:r>
              <a:rPr lang="en-US" sz="1200" dirty="0">
                <a:solidFill>
                  <a:schemeClr val="bg1"/>
                </a:solidFill>
              </a:rPr>
              <a:t>15</a:t>
            </a:r>
          </a:p>
        </p:txBody>
      </p:sp>
      <p:sp>
        <p:nvSpPr>
          <p:cNvPr id="3" name="Rectangle 2"/>
          <p:cNvSpPr/>
          <p:nvPr/>
        </p:nvSpPr>
        <p:spPr>
          <a:xfrm>
            <a:off x="579407" y="2049470"/>
            <a:ext cx="7010400" cy="2308324"/>
          </a:xfrm>
          <a:prstGeom prst="rect">
            <a:avLst/>
          </a:prstGeom>
        </p:spPr>
        <p:txBody>
          <a:bodyPr wrap="square">
            <a:spAutoFit/>
          </a:bodyPr>
          <a:lstStyle/>
          <a:p>
            <a:pPr marL="285750" indent="-285750">
              <a:buFont typeface="Wingdings" panose="05000000000000000000" pitchFamily="2" charset="2"/>
              <a:buChar char="q"/>
            </a:pPr>
            <a:r>
              <a:rPr lang="en-US" dirty="0">
                <a:latin typeface="Arial Narrow" panose="020B0606020202030204" pitchFamily="34" charset="0"/>
              </a:rPr>
              <a:t>Requisition Questionnaire</a:t>
            </a:r>
          </a:p>
          <a:p>
            <a:pPr marL="285750" indent="-285750">
              <a:buFont typeface="Wingdings" panose="05000000000000000000" pitchFamily="2" charset="2"/>
              <a:buChar char="q"/>
            </a:pPr>
            <a:endParaRPr lang="en-US" dirty="0">
              <a:latin typeface="Arial Narrow" panose="020B0606020202030204" pitchFamily="34" charset="0"/>
            </a:endParaRPr>
          </a:p>
          <a:p>
            <a:pPr marL="285750" indent="-285750">
              <a:buFont typeface="Wingdings" panose="05000000000000000000" pitchFamily="2" charset="2"/>
              <a:buChar char="q"/>
            </a:pPr>
            <a:endParaRPr lang="en-US" dirty="0">
              <a:latin typeface="Arial Narrow" panose="020B0606020202030204" pitchFamily="34" charset="0"/>
            </a:endParaRPr>
          </a:p>
          <a:p>
            <a:pPr marL="285750" indent="-285750">
              <a:buFont typeface="Wingdings" panose="05000000000000000000" pitchFamily="2" charset="2"/>
              <a:buChar char="q"/>
            </a:pPr>
            <a:r>
              <a:rPr lang="en-US" dirty="0">
                <a:latin typeface="Arial Narrow" panose="020B0606020202030204" pitchFamily="34" charset="0"/>
              </a:rPr>
              <a:t>Requisition Commodity Field</a:t>
            </a:r>
          </a:p>
          <a:p>
            <a:pPr marL="285750" indent="-285750">
              <a:buFont typeface="Wingdings" panose="05000000000000000000" pitchFamily="2" charset="2"/>
              <a:buChar char="q"/>
            </a:pPr>
            <a:endParaRPr lang="en-US" dirty="0">
              <a:latin typeface="Arial Narrow" panose="020B0606020202030204" pitchFamily="34" charset="0"/>
            </a:endParaRPr>
          </a:p>
          <a:p>
            <a:pPr marL="285750" indent="-285750">
              <a:buFont typeface="Wingdings" panose="05000000000000000000" pitchFamily="2" charset="2"/>
              <a:buChar char="q"/>
            </a:pPr>
            <a:endParaRPr lang="en-US" dirty="0">
              <a:latin typeface="Arial Narrow" panose="020B0606020202030204" pitchFamily="34" charset="0"/>
            </a:endParaRPr>
          </a:p>
          <a:p>
            <a:pPr marL="285750" indent="-285750">
              <a:buFont typeface="Wingdings" panose="05000000000000000000" pitchFamily="2" charset="2"/>
              <a:buChar char="q"/>
            </a:pPr>
            <a:endParaRPr lang="en-US" dirty="0">
              <a:latin typeface="Arial Narrow" panose="020B0606020202030204" pitchFamily="34" charset="0"/>
            </a:endParaRPr>
          </a:p>
          <a:p>
            <a:pPr marL="285750" indent="-285750">
              <a:buFont typeface="Wingdings" panose="05000000000000000000" pitchFamily="2" charset="2"/>
              <a:buChar char="q"/>
            </a:pPr>
            <a:endParaRPr lang="en-US" dirty="0">
              <a:latin typeface="Arial Narrow" panose="020B0606020202030204" pitchFamily="34" charset="0"/>
            </a:endParaRPr>
          </a:p>
        </p:txBody>
      </p:sp>
    </p:spTree>
    <p:extLst>
      <p:ext uri="{BB962C8B-B14F-4D97-AF65-F5344CB8AC3E}">
        <p14:creationId xmlns:p14="http://schemas.microsoft.com/office/powerpoint/2010/main" val="1681127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630"/>
            <a:ext cx="7645161" cy="613305"/>
          </a:xfrm>
        </p:spPr>
        <p:txBody>
          <a:bodyPr>
            <a:noAutofit/>
          </a:bodyPr>
          <a:lstStyle/>
          <a:p>
            <a:pPr algn="l"/>
            <a:r>
              <a:rPr lang="en-US" sz="3200" dirty="0">
                <a:latin typeface="Arial Narrow" panose="020B0606020202030204" pitchFamily="34" charset="0"/>
              </a:rPr>
              <a:t>P2P Training	</a:t>
            </a:r>
            <a:endParaRPr lang="en-US" sz="3200" dirty="0">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a:xfrm>
            <a:off x="432040" y="762000"/>
            <a:ext cx="8153402" cy="5477925"/>
          </a:xfrm>
        </p:spPr>
        <p:txBody>
          <a:bodyPr>
            <a:noAutofit/>
          </a:bodyPr>
          <a:lstStyle/>
          <a:p>
            <a:pPr marL="0" indent="0">
              <a:buNone/>
            </a:pPr>
            <a:r>
              <a:rPr lang="en-US" sz="1100" b="1" u="sng" dirty="0">
                <a:latin typeface="Arial Narrow" panose="020B0606020202030204" pitchFamily="34" charset="0"/>
              </a:rPr>
              <a:t>Required Training:</a:t>
            </a:r>
          </a:p>
          <a:p>
            <a:pPr marL="0" indent="0">
              <a:buNone/>
            </a:pPr>
            <a:endParaRPr lang="en-US" sz="1050" b="1" dirty="0">
              <a:latin typeface="Arial Narrow" panose="020B0606020202030204" pitchFamily="34" charset="0"/>
            </a:endParaRPr>
          </a:p>
          <a:p>
            <a:pPr marL="0" indent="0">
              <a:buNone/>
            </a:pPr>
            <a:r>
              <a:rPr lang="en-US" sz="1050" b="1" dirty="0">
                <a:solidFill>
                  <a:schemeClr val="accent3">
                    <a:lumMod val="60000"/>
                    <a:lumOff val="40000"/>
                  </a:schemeClr>
                </a:solidFill>
                <a:latin typeface="Arial Narrow" panose="020B0606020202030204" pitchFamily="34" charset="0"/>
              </a:rPr>
              <a:t>MyPath (before Go-Live)</a:t>
            </a:r>
            <a:endParaRPr lang="en-US" sz="1050" dirty="0">
              <a:latin typeface="Arial Narrow" panose="020B0606020202030204" pitchFamily="34" charset="0"/>
            </a:endParaRPr>
          </a:p>
          <a:p>
            <a:pPr lvl="1"/>
            <a:r>
              <a:rPr lang="en-US" sz="1050" dirty="0">
                <a:latin typeface="Arial Narrow" panose="020B0606020202030204" pitchFamily="34" charset="0"/>
              </a:rPr>
              <a:t>Initiator (Requisitions, F4 Forms, SOLO)</a:t>
            </a:r>
          </a:p>
          <a:p>
            <a:pPr lvl="1"/>
            <a:r>
              <a:rPr lang="en-US" sz="1050" dirty="0">
                <a:latin typeface="Arial Narrow" panose="020B0606020202030204" pitchFamily="34" charset="0"/>
              </a:rPr>
              <a:t>Approver</a:t>
            </a:r>
          </a:p>
          <a:p>
            <a:pPr marL="0" indent="0">
              <a:buNone/>
            </a:pPr>
            <a:endParaRPr lang="en-US" sz="1050" b="1" dirty="0">
              <a:solidFill>
                <a:schemeClr val="accent3">
                  <a:lumMod val="60000"/>
                  <a:lumOff val="40000"/>
                </a:schemeClr>
              </a:solidFill>
              <a:latin typeface="Arial Narrow" panose="020B0606020202030204" pitchFamily="34" charset="0"/>
            </a:endParaRPr>
          </a:p>
          <a:p>
            <a:pPr marL="0" indent="0">
              <a:buNone/>
            </a:pPr>
            <a:r>
              <a:rPr lang="en-US" sz="1050" b="1" dirty="0">
                <a:solidFill>
                  <a:schemeClr val="accent3">
                    <a:lumMod val="60000"/>
                    <a:lumOff val="40000"/>
                  </a:schemeClr>
                </a:solidFill>
                <a:latin typeface="Arial Narrow" panose="020B0606020202030204" pitchFamily="34" charset="0"/>
              </a:rPr>
              <a:t>MyPath (after Go-Live)</a:t>
            </a:r>
            <a:endParaRPr lang="en-US" sz="1050" dirty="0">
              <a:latin typeface="Arial Narrow" panose="020B0606020202030204" pitchFamily="34" charset="0"/>
            </a:endParaRPr>
          </a:p>
          <a:p>
            <a:pPr lvl="1"/>
            <a:r>
              <a:rPr lang="en-US" sz="1050" dirty="0">
                <a:latin typeface="Arial Narrow" panose="020B0606020202030204" pitchFamily="34" charset="0"/>
              </a:rPr>
              <a:t>Create Receipt and Match Exception Overview (</a:t>
            </a:r>
            <a:r>
              <a:rPr lang="en-US" sz="1050" b="1" i="1" dirty="0">
                <a:latin typeface="Arial Narrow" panose="020B0606020202030204" pitchFamily="34" charset="0"/>
              </a:rPr>
              <a:t>Initiators Only</a:t>
            </a:r>
            <a:r>
              <a:rPr lang="en-US" sz="1050" dirty="0">
                <a:latin typeface="Arial Narrow" panose="020B0606020202030204" pitchFamily="34" charset="0"/>
              </a:rPr>
              <a:t>) </a:t>
            </a:r>
          </a:p>
          <a:p>
            <a:endParaRPr lang="en-US" sz="1050" dirty="0">
              <a:latin typeface="Arial Narrow" panose="020B0606020202030204" pitchFamily="34" charset="0"/>
            </a:endParaRPr>
          </a:p>
          <a:p>
            <a:pPr marL="0" indent="0">
              <a:buNone/>
            </a:pPr>
            <a:r>
              <a:rPr lang="en-US" sz="1100" b="1" u="sng" dirty="0">
                <a:latin typeface="Arial Narrow" panose="020B0606020202030204" pitchFamily="34" charset="0"/>
              </a:rPr>
              <a:t>Optional Training:</a:t>
            </a:r>
          </a:p>
          <a:p>
            <a:pPr marL="0" indent="0">
              <a:buNone/>
            </a:pPr>
            <a:endParaRPr lang="en-US" sz="1050" dirty="0">
              <a:latin typeface="Arial Narrow" panose="020B0606020202030204" pitchFamily="34" charset="0"/>
            </a:endParaRPr>
          </a:p>
          <a:p>
            <a:pPr marL="0" indent="0">
              <a:buNone/>
            </a:pPr>
            <a:r>
              <a:rPr lang="en-US" sz="1050" b="1" dirty="0">
                <a:solidFill>
                  <a:schemeClr val="accent3">
                    <a:lumMod val="60000"/>
                    <a:lumOff val="40000"/>
                  </a:schemeClr>
                </a:solidFill>
                <a:latin typeface="Arial Narrow" panose="020B0606020202030204" pitchFamily="34" charset="0"/>
              </a:rPr>
              <a:t>Classroom instructor led </a:t>
            </a:r>
            <a:r>
              <a:rPr lang="en-US" sz="1050" dirty="0">
                <a:latin typeface="Arial Narrow" panose="020B0606020202030204" pitchFamily="34" charset="0"/>
              </a:rPr>
              <a:t>monthly training option for:</a:t>
            </a:r>
          </a:p>
          <a:p>
            <a:endParaRPr lang="en-US" sz="1050" dirty="0">
              <a:latin typeface="Arial Narrow" panose="020B0606020202030204" pitchFamily="34" charset="0"/>
            </a:endParaRPr>
          </a:p>
          <a:p>
            <a:pPr lvl="1"/>
            <a:r>
              <a:rPr lang="en-US" sz="1050" dirty="0" err="1">
                <a:latin typeface="Arial Narrow" panose="020B0606020202030204" pitchFamily="34" charset="0"/>
              </a:rPr>
              <a:t>Requisitioner</a:t>
            </a:r>
            <a:r>
              <a:rPr lang="en-US" sz="1050" dirty="0">
                <a:latin typeface="Arial Narrow" panose="020B0606020202030204" pitchFamily="34" charset="0"/>
              </a:rPr>
              <a:t> </a:t>
            </a:r>
          </a:p>
          <a:p>
            <a:pPr lvl="1"/>
            <a:r>
              <a:rPr lang="en-US" sz="1050" dirty="0">
                <a:latin typeface="Arial Narrow" panose="020B0606020202030204" pitchFamily="34" charset="0"/>
              </a:rPr>
              <a:t>Supplier Invoice Requester</a:t>
            </a:r>
          </a:p>
          <a:p>
            <a:pPr lvl="1"/>
            <a:endParaRPr lang="en-US" sz="1050" dirty="0">
              <a:latin typeface="Arial Narrow" panose="020B0606020202030204" pitchFamily="34" charset="0"/>
            </a:endParaRPr>
          </a:p>
          <a:p>
            <a:pPr marL="457200" lvl="1" indent="0">
              <a:buNone/>
            </a:pPr>
            <a:r>
              <a:rPr lang="en-US" sz="1050" dirty="0">
                <a:latin typeface="Arial Narrow" panose="020B0606020202030204" pitchFamily="34" charset="0"/>
              </a:rPr>
              <a:t>Classes offered in Saunders Research Building Training Lab 1301</a:t>
            </a:r>
          </a:p>
          <a:p>
            <a:pPr marL="457200" lvl="1" indent="0">
              <a:buNone/>
            </a:pPr>
            <a:r>
              <a:rPr lang="en-US" sz="1050" dirty="0">
                <a:latin typeface="Arial Narrow" panose="020B0606020202030204" pitchFamily="34" charset="0"/>
              </a:rPr>
              <a:t>Classes offered in </a:t>
            </a:r>
            <a:r>
              <a:rPr lang="en-US" sz="1050" dirty="0" err="1">
                <a:latin typeface="Arial Narrow" panose="020B0606020202030204" pitchFamily="34" charset="0"/>
              </a:rPr>
              <a:t>Gavett</a:t>
            </a:r>
            <a:r>
              <a:rPr lang="en-US" sz="1050" dirty="0">
                <a:latin typeface="Arial Narrow" panose="020B0606020202030204" pitchFamily="34" charset="0"/>
              </a:rPr>
              <a:t> Hall 208 and </a:t>
            </a:r>
            <a:r>
              <a:rPr lang="en-US" sz="1050" dirty="0" err="1">
                <a:latin typeface="Arial Narrow" panose="020B0606020202030204" pitchFamily="34" charset="0"/>
              </a:rPr>
              <a:t>Goergen</a:t>
            </a:r>
            <a:r>
              <a:rPr lang="en-US" sz="1050" dirty="0">
                <a:latin typeface="Arial Narrow" panose="020B0606020202030204" pitchFamily="34" charset="0"/>
              </a:rPr>
              <a:t> Hall 102</a:t>
            </a:r>
          </a:p>
          <a:p>
            <a:pPr marL="457200" lvl="1" indent="0">
              <a:buNone/>
            </a:pPr>
            <a:endParaRPr lang="en-US" sz="1050" dirty="0">
              <a:latin typeface="Arial Narrow" panose="020B0606020202030204" pitchFamily="34" charset="0"/>
              <a:cs typeface="Arial" panose="020B0604020202020204" pitchFamily="34" charset="0"/>
            </a:endParaRPr>
          </a:p>
          <a:p>
            <a:pPr marL="0" indent="0">
              <a:buNone/>
            </a:pPr>
            <a:r>
              <a:rPr lang="en-US" sz="1050" b="1" dirty="0">
                <a:solidFill>
                  <a:schemeClr val="accent3">
                    <a:lumMod val="60000"/>
                    <a:lumOff val="40000"/>
                  </a:schemeClr>
                </a:solidFill>
                <a:latin typeface="Arial Narrow" panose="020B0606020202030204" pitchFamily="34" charset="0"/>
              </a:rPr>
              <a:t>MyPath (after Go-Live)</a:t>
            </a:r>
          </a:p>
          <a:p>
            <a:pPr lvl="1"/>
            <a:r>
              <a:rPr lang="en-US" sz="1050" dirty="0">
                <a:latin typeface="Arial Narrow" panose="020B0606020202030204" pitchFamily="34" charset="0"/>
              </a:rPr>
              <a:t>Reporting and Analytics Overview</a:t>
            </a:r>
          </a:p>
          <a:p>
            <a:pPr lvl="1"/>
            <a:endParaRPr lang="en-US" sz="1050" dirty="0">
              <a:latin typeface="Arial Narrow" panose="020B0606020202030204" pitchFamily="34" charset="0"/>
            </a:endParaRPr>
          </a:p>
          <a:p>
            <a:pPr marL="0" indent="0">
              <a:buNone/>
            </a:pPr>
            <a:r>
              <a:rPr lang="en-US" sz="1100" b="1" u="sng" dirty="0">
                <a:latin typeface="Arial Narrow" panose="020B0606020202030204" pitchFamily="34" charset="0"/>
              </a:rPr>
              <a:t>Other Training/Support:</a:t>
            </a:r>
          </a:p>
          <a:p>
            <a:r>
              <a:rPr lang="en-US" sz="1050" dirty="0">
                <a:latin typeface="Arial Narrow" panose="020B0606020202030204" pitchFamily="34" charset="0"/>
              </a:rPr>
              <a:t>Job Aids, Quick Reference Cards, Video Snippets, Newsletters, Etc.</a:t>
            </a:r>
          </a:p>
          <a:p>
            <a:endParaRPr lang="en-US" sz="1050" dirty="0">
              <a:latin typeface="Arial Narrow" panose="020B0606020202030204" pitchFamily="34" charset="0"/>
            </a:endParaRPr>
          </a:p>
          <a:p>
            <a:r>
              <a:rPr lang="en-US" sz="1050" dirty="0">
                <a:latin typeface="Arial Narrow" panose="020B0606020202030204" pitchFamily="34" charset="0"/>
              </a:rPr>
              <a:t>Daily post go-live calls include a Tips and Trick Training Topic</a:t>
            </a:r>
          </a:p>
          <a:p>
            <a:endParaRPr lang="en-US" sz="1050" dirty="0">
              <a:latin typeface="Arial Narrow" panose="020B0606020202030204" pitchFamily="34" charset="0"/>
            </a:endParaRPr>
          </a:p>
          <a:p>
            <a:r>
              <a:rPr lang="en-US" sz="1050" dirty="0">
                <a:latin typeface="Arial Narrow" panose="020B0606020202030204" pitchFamily="34" charset="0"/>
              </a:rPr>
              <a:t>Weekly Workshop</a:t>
            </a:r>
          </a:p>
          <a:p>
            <a:pPr lvl="1"/>
            <a:endParaRPr lang="en-US" sz="1050" dirty="0">
              <a:latin typeface="Arial Narrow" panose="020B0606020202030204" pitchFamily="34" charset="0"/>
            </a:endParaRPr>
          </a:p>
          <a:p>
            <a:pPr lvl="1"/>
            <a:endParaRPr lang="en-US" sz="1050" dirty="0">
              <a:latin typeface="Arial Narrow" panose="020B0606020202030204" pitchFamily="34" charset="0"/>
            </a:endParaRPr>
          </a:p>
          <a:p>
            <a:pPr marL="457200" lvl="1" indent="0">
              <a:buNone/>
            </a:pPr>
            <a:endParaRPr lang="en-US" sz="105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267700" y="6477000"/>
            <a:ext cx="857852" cy="288925"/>
          </a:xfrm>
          <a:prstGeom prst="rect">
            <a:avLst/>
          </a:prstGeom>
        </p:spPr>
        <p:txBody>
          <a:bodyPr/>
          <a:lstStyle/>
          <a:p>
            <a:pPr algn="r"/>
            <a:r>
              <a:rPr lang="en-US" sz="1200" dirty="0">
                <a:solidFill>
                  <a:schemeClr val="bg1"/>
                </a:solidFill>
              </a:rPr>
              <a:t>16</a:t>
            </a:r>
          </a:p>
        </p:txBody>
      </p:sp>
      <p:cxnSp>
        <p:nvCxnSpPr>
          <p:cNvPr id="5" name="Straight Connector 4">
            <a:extLst>
              <a:ext uri="{FF2B5EF4-FFF2-40B4-BE49-F238E27FC236}">
                <a16:creationId xmlns:a16="http://schemas.microsoft.com/office/drawing/2014/main" id="{AD4BFD92-2BCD-4E55-867A-D491DC1D8650}"/>
              </a:ext>
            </a:extLst>
          </p:cNvPr>
          <p:cNvCxnSpPr/>
          <p:nvPr/>
        </p:nvCxnSpPr>
        <p:spPr>
          <a:xfrm flipV="1">
            <a:off x="432040" y="635433"/>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5181600" y="3615972"/>
            <a:ext cx="2590800" cy="1762125"/>
          </a:xfrm>
          <a:prstGeom prst="rect">
            <a:avLst/>
          </a:prstGeom>
        </p:spPr>
      </p:pic>
      <p:pic>
        <p:nvPicPr>
          <p:cNvPr id="7" name="Picture 6"/>
          <p:cNvPicPr>
            <a:picLocks noChangeAspect="1"/>
          </p:cNvPicPr>
          <p:nvPr/>
        </p:nvPicPr>
        <p:blipFill>
          <a:blip r:embed="rId4"/>
          <a:stretch>
            <a:fillRect/>
          </a:stretch>
        </p:blipFill>
        <p:spPr>
          <a:xfrm>
            <a:off x="5210355" y="914400"/>
            <a:ext cx="3261089" cy="1172981"/>
          </a:xfrm>
          <a:prstGeom prst="rect">
            <a:avLst/>
          </a:prstGeom>
        </p:spPr>
      </p:pic>
    </p:spTree>
    <p:extLst>
      <p:ext uri="{BB962C8B-B14F-4D97-AF65-F5344CB8AC3E}">
        <p14:creationId xmlns:p14="http://schemas.microsoft.com/office/powerpoint/2010/main" val="1483617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39" y="377295"/>
            <a:ext cx="7645161" cy="613305"/>
          </a:xfrm>
        </p:spPr>
        <p:txBody>
          <a:bodyPr>
            <a:noAutofit/>
          </a:bodyPr>
          <a:lstStyle/>
          <a:p>
            <a:pPr algn="l"/>
            <a:r>
              <a:rPr lang="en-US" sz="3200" dirty="0">
                <a:latin typeface="Arial Narrow" panose="020B0606020202030204" pitchFamily="34" charset="0"/>
              </a:rPr>
              <a:t>P2P Training Options	</a:t>
            </a:r>
            <a:endParaRPr lang="en-US" sz="3200" dirty="0">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a:xfrm>
            <a:off x="619608" y="1295400"/>
            <a:ext cx="8153402" cy="5029200"/>
          </a:xfrm>
        </p:spPr>
        <p:txBody>
          <a:bodyPr>
            <a:normAutofit/>
          </a:bodyPr>
          <a:lstStyle/>
          <a:p>
            <a:pPr marL="57150" indent="0">
              <a:buNone/>
            </a:pPr>
            <a:r>
              <a:rPr lang="en-US" sz="2500" dirty="0">
                <a:solidFill>
                  <a:schemeClr val="tx2">
                    <a:lumMod val="75000"/>
                  </a:schemeClr>
                </a:solidFill>
                <a:latin typeface="Arial" panose="020B0604020202020204" pitchFamily="34" charset="0"/>
                <a:cs typeface="Arial" panose="020B0604020202020204" pitchFamily="34" charset="0"/>
              </a:rPr>
              <a:t>P2P Workshops</a:t>
            </a:r>
          </a:p>
          <a:p>
            <a:pPr marL="57150" indent="0">
              <a:buNone/>
            </a:pPr>
            <a:endParaRPr lang="en-US" sz="2100" dirty="0">
              <a:solidFill>
                <a:schemeClr val="tx2">
                  <a:lumMod val="75000"/>
                </a:schemeClr>
              </a:solidFill>
              <a:latin typeface="Arial" panose="020B0604020202020204" pitchFamily="34" charset="0"/>
              <a:cs typeface="Arial" panose="020B0604020202020204" pitchFamily="34" charset="0"/>
            </a:endParaRPr>
          </a:p>
          <a:p>
            <a:pPr indent="-285750">
              <a:spcBef>
                <a:spcPts val="0"/>
              </a:spcBef>
              <a:buFont typeface="Wingdings" panose="05000000000000000000" pitchFamily="2" charset="2"/>
              <a:buChar char="q"/>
            </a:pPr>
            <a:r>
              <a:rPr lang="en-US" sz="1800" dirty="0">
                <a:latin typeface="Arial Narrow" panose="020B0606020202030204" pitchFamily="34" charset="0"/>
                <a:cs typeface="Arial" panose="020B0604020202020204" pitchFamily="34" charset="0"/>
              </a:rPr>
              <a:t>These Workshops will be held in College Town (CTown 3102 Training Room). They are "open", meaning that we will not be covering a specific topic, but will customize our training to your individual needs. Bring in your questions, concerns, requisitions and invoices and we will walk-through the solutions together. </a:t>
            </a:r>
          </a:p>
          <a:p>
            <a:pPr indent="-285750">
              <a:spcBef>
                <a:spcPts val="0"/>
              </a:spcBef>
              <a:buFont typeface="Wingdings" panose="05000000000000000000" pitchFamily="2" charset="2"/>
              <a:buChar char="q"/>
            </a:pPr>
            <a:endParaRPr lang="en-US" sz="1800" dirty="0">
              <a:latin typeface="Arial Narrow" panose="020B0606020202030204" pitchFamily="34" charset="0"/>
              <a:cs typeface="Arial" panose="020B0604020202020204" pitchFamily="34" charset="0"/>
            </a:endParaRPr>
          </a:p>
          <a:p>
            <a:pPr indent="-285750">
              <a:spcBef>
                <a:spcPts val="0"/>
              </a:spcBef>
              <a:buFont typeface="Wingdings" panose="05000000000000000000" pitchFamily="2" charset="2"/>
              <a:buChar char="q"/>
            </a:pPr>
            <a:r>
              <a:rPr lang="en-US" sz="1800" dirty="0">
                <a:latin typeface="Arial Narrow" panose="020B0606020202030204" pitchFamily="34" charset="0"/>
                <a:cs typeface="Arial" panose="020B0604020202020204" pitchFamily="34" charset="0"/>
              </a:rPr>
              <a:t>These will be 2 hour sessions alternating morning and afternoons.</a:t>
            </a:r>
          </a:p>
          <a:p>
            <a:pPr indent="-285750">
              <a:spcBef>
                <a:spcPts val="0"/>
              </a:spcBef>
              <a:buFont typeface="Wingdings" panose="05000000000000000000" pitchFamily="2" charset="2"/>
              <a:buChar char="q"/>
            </a:pPr>
            <a:endParaRPr lang="en-US" sz="1800" dirty="0">
              <a:latin typeface="Arial Narrow" panose="020B0606020202030204" pitchFamily="34" charset="0"/>
              <a:cs typeface="Arial" panose="020B0604020202020204" pitchFamily="34" charset="0"/>
            </a:endParaRPr>
          </a:p>
          <a:p>
            <a:pPr indent="-285750">
              <a:spcBef>
                <a:spcPts val="0"/>
              </a:spcBef>
              <a:buFont typeface="Wingdings" panose="05000000000000000000" pitchFamily="2" charset="2"/>
              <a:buChar char="q"/>
            </a:pPr>
            <a:r>
              <a:rPr lang="en-US" sz="1800" dirty="0">
                <a:latin typeface="Arial Narrow" panose="020B0606020202030204" pitchFamily="34" charset="0"/>
                <a:cs typeface="Arial" panose="020B0604020202020204" pitchFamily="34" charset="0"/>
              </a:rPr>
              <a:t>You can register for a session in MyPath.</a:t>
            </a:r>
          </a:p>
          <a:p>
            <a:pPr marL="400050">
              <a:spcBef>
                <a:spcPts val="0"/>
              </a:spcBef>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57150" indent="0">
              <a:spcBef>
                <a:spcPts val="0"/>
              </a:spcBef>
              <a:buNone/>
            </a:pPr>
            <a:endParaRPr lang="en-US" sz="2500" dirty="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267700" y="6477000"/>
            <a:ext cx="857852" cy="288925"/>
          </a:xfrm>
          <a:prstGeom prst="rect">
            <a:avLst/>
          </a:prstGeom>
        </p:spPr>
        <p:txBody>
          <a:bodyPr/>
          <a:lstStyle/>
          <a:p>
            <a:pPr algn="r"/>
            <a:r>
              <a:rPr lang="en-US" sz="1200" dirty="0">
                <a:solidFill>
                  <a:schemeClr val="bg1"/>
                </a:solidFill>
              </a:rPr>
              <a:t>17</a:t>
            </a:r>
          </a:p>
        </p:txBody>
      </p:sp>
      <p:cxnSp>
        <p:nvCxnSpPr>
          <p:cNvPr id="5" name="Straight Connector 4">
            <a:extLst>
              <a:ext uri="{FF2B5EF4-FFF2-40B4-BE49-F238E27FC236}">
                <a16:creationId xmlns:a16="http://schemas.microsoft.com/office/drawing/2014/main" id="{AD4BFD92-2BCD-4E55-867A-D491DC1D8650}"/>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8" name="AutoShape 2" descr="Image result for Ne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stretch>
            <a:fillRect/>
          </a:stretch>
        </p:blipFill>
        <p:spPr>
          <a:xfrm>
            <a:off x="2438400" y="4724400"/>
            <a:ext cx="3800475" cy="1200150"/>
          </a:xfrm>
          <a:prstGeom prst="rect">
            <a:avLst/>
          </a:prstGeom>
        </p:spPr>
      </p:pic>
    </p:spTree>
    <p:extLst>
      <p:ext uri="{BB962C8B-B14F-4D97-AF65-F5344CB8AC3E}">
        <p14:creationId xmlns:p14="http://schemas.microsoft.com/office/powerpoint/2010/main" val="760710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1378"/>
            <a:ext cx="8229600" cy="609600"/>
          </a:xfrm>
        </p:spPr>
        <p:txBody>
          <a:bodyPr>
            <a:noAutofit/>
          </a:bodyPr>
          <a:lstStyle/>
          <a:p>
            <a:pPr algn="l"/>
            <a:r>
              <a:rPr lang="en-US" sz="3600" dirty="0">
                <a:latin typeface="Arial Narrow" panose="020B0606020202030204" pitchFamily="34" charset="0"/>
              </a:rPr>
              <a:t>MyPath P2P Training Curriculum - Required</a:t>
            </a:r>
          </a:p>
        </p:txBody>
      </p:sp>
      <p:cxnSp>
        <p:nvCxnSpPr>
          <p:cNvPr id="5" name="Straight Connector 4"/>
          <p:cNvCxnSpPr/>
          <p:nvPr/>
        </p:nvCxnSpPr>
        <p:spPr>
          <a:xfrm flipV="1">
            <a:off x="641276" y="826185"/>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nvPr>
        </p:nvGraphicFramePr>
        <p:xfrm>
          <a:off x="568569" y="1743326"/>
          <a:ext cx="8045523" cy="3920324"/>
        </p:xfrm>
        <a:graphic>
          <a:graphicData uri="http://schemas.openxmlformats.org/drawingml/2006/table">
            <a:tbl>
              <a:tblPr firstRow="1" bandRow="1">
                <a:tableStyleId>{5C22544A-7EE6-4342-B048-85BDC9FD1C3A}</a:tableStyleId>
              </a:tblPr>
              <a:tblGrid>
                <a:gridCol w="1776995">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gridCol w="1467928">
                  <a:extLst>
                    <a:ext uri="{9D8B030D-6E8A-4147-A177-3AD203B41FA5}">
                      <a16:colId xmlns:a16="http://schemas.microsoft.com/office/drawing/2014/main" val="20002"/>
                    </a:ext>
                  </a:extLst>
                </a:gridCol>
              </a:tblGrid>
              <a:tr h="426956">
                <a:tc>
                  <a:txBody>
                    <a:bodyPr/>
                    <a:lstStyle/>
                    <a:p>
                      <a:r>
                        <a:rPr lang="en-US" sz="1800" dirty="0">
                          <a:latin typeface="Arial Narrow" panose="020B0606020202030204" pitchFamily="34" charset="0"/>
                        </a:rPr>
                        <a:t>Role</a:t>
                      </a:r>
                    </a:p>
                  </a:txBody>
                  <a:tcPr/>
                </a:tc>
                <a:tc>
                  <a:txBody>
                    <a:bodyPr/>
                    <a:lstStyle/>
                    <a:p>
                      <a:r>
                        <a:rPr lang="en-US" sz="1800" dirty="0">
                          <a:latin typeface="Arial Narrow" panose="020B0606020202030204" pitchFamily="34" charset="0"/>
                        </a:rPr>
                        <a:t>Required Module(s)</a:t>
                      </a:r>
                    </a:p>
                  </a:txBody>
                  <a:tcPr/>
                </a:tc>
                <a:tc>
                  <a:txBody>
                    <a:bodyPr/>
                    <a:lstStyle/>
                    <a:p>
                      <a:pPr algn="ctr"/>
                      <a:r>
                        <a:rPr lang="en-US" sz="1800" dirty="0">
                          <a:latin typeface="Arial Narrow" panose="020B0606020202030204" pitchFamily="34" charset="0"/>
                        </a:rPr>
                        <a:t>Duration</a:t>
                      </a:r>
                    </a:p>
                    <a:p>
                      <a:pPr algn="ctr"/>
                      <a:r>
                        <a:rPr lang="en-US" sz="1800" dirty="0">
                          <a:latin typeface="Arial Narrow" panose="020B0606020202030204" pitchFamily="34" charset="0"/>
                        </a:rPr>
                        <a:t>(minutes)</a:t>
                      </a:r>
                    </a:p>
                  </a:txBody>
                  <a:tcPr/>
                </a:tc>
                <a:extLst>
                  <a:ext uri="{0D108BD9-81ED-4DB2-BD59-A6C34878D82A}">
                    <a16:rowId xmlns:a16="http://schemas.microsoft.com/office/drawing/2014/main" val="10000"/>
                  </a:ext>
                </a:extLst>
              </a:tr>
              <a:tr h="1521279">
                <a:tc>
                  <a:txBody>
                    <a:bodyPr/>
                    <a:lstStyle/>
                    <a:p>
                      <a:r>
                        <a:rPr lang="en-US" sz="1800" b="1" dirty="0">
                          <a:latin typeface="Arial Narrow" panose="020B0606020202030204" pitchFamily="34" charset="0"/>
                        </a:rPr>
                        <a:t>Initiator</a:t>
                      </a:r>
                    </a:p>
                    <a:p>
                      <a:r>
                        <a:rPr lang="en-US" sz="1800" b="1" dirty="0">
                          <a:latin typeface="Arial Narrow" panose="020B0606020202030204" pitchFamily="34" charset="0"/>
                        </a:rPr>
                        <a:t>Requisitioner</a:t>
                      </a:r>
                    </a:p>
                    <a:p>
                      <a:r>
                        <a:rPr lang="en-US" sz="1800" b="1" dirty="0">
                          <a:latin typeface="Arial Narrow" panose="020B0606020202030204" pitchFamily="34" charset="0"/>
                        </a:rPr>
                        <a:t>(Blue 312 Reqs)</a:t>
                      </a:r>
                    </a:p>
                    <a:p>
                      <a:r>
                        <a:rPr lang="en-US" sz="1800" b="1" dirty="0">
                          <a:latin typeface="Arial Narrow" panose="020B0606020202030204" pitchFamily="34" charset="0"/>
                        </a:rPr>
                        <a:t>SIR Requestor</a:t>
                      </a:r>
                    </a:p>
                    <a:p>
                      <a:r>
                        <a:rPr lang="en-US" sz="1800" b="1" dirty="0">
                          <a:latin typeface="Arial Narrow" panose="020B0606020202030204" pitchFamily="34" charset="0"/>
                        </a:rPr>
                        <a:t>(F4 Payments)</a:t>
                      </a:r>
                    </a:p>
                  </a:txBody>
                  <a:tcPr/>
                </a:tc>
                <a:tc>
                  <a:txBody>
                    <a:bodyPr/>
                    <a:lstStyle/>
                    <a:p>
                      <a:r>
                        <a:rPr lang="en-US" sz="1800" dirty="0">
                          <a:solidFill>
                            <a:srgbClr val="56575C"/>
                          </a:solidFill>
                          <a:latin typeface="Arial Narrow" panose="020B0606020202030204" pitchFamily="34" charset="0"/>
                        </a:rPr>
                        <a:t>Buying and Paying Guide Overview </a:t>
                      </a:r>
                    </a:p>
                    <a:p>
                      <a:r>
                        <a:rPr lang="en-US" sz="1800" dirty="0">
                          <a:solidFill>
                            <a:srgbClr val="56575C"/>
                          </a:solidFill>
                          <a:latin typeface="Arial Narrow" panose="020B0606020202030204" pitchFamily="34" charset="0"/>
                        </a:rPr>
                        <a:t>P2P: UR Procurement Basic Navigation </a:t>
                      </a:r>
                    </a:p>
                    <a:p>
                      <a:r>
                        <a:rPr lang="en-US" sz="1800" dirty="0">
                          <a:solidFill>
                            <a:srgbClr val="56575C"/>
                          </a:solidFill>
                          <a:latin typeface="Arial Narrow" panose="020B0606020202030204" pitchFamily="34" charset="0"/>
                        </a:rPr>
                        <a:t>P2P: Create Requisition Overview </a:t>
                      </a:r>
                      <a:endParaRPr lang="en-US" sz="1800" dirty="0">
                        <a:solidFill>
                          <a:srgbClr val="000000"/>
                        </a:solidFill>
                        <a:latin typeface="Arial Narrow" panose="020B0606020202030204" pitchFamily="34" charset="0"/>
                      </a:endParaRPr>
                    </a:p>
                    <a:p>
                      <a:r>
                        <a:rPr lang="en-US" sz="1800" dirty="0">
                          <a:solidFill>
                            <a:srgbClr val="56575C"/>
                          </a:solidFill>
                          <a:latin typeface="Arial Narrow" panose="020B0606020202030204" pitchFamily="34" charset="0"/>
                        </a:rPr>
                        <a:t>P2P: Marketplace Overview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56575C"/>
                          </a:solidFill>
                          <a:latin typeface="Arial Narrow" panose="020B0606020202030204" pitchFamily="34" charset="0"/>
                        </a:rPr>
                        <a:t>P2P: Supplier Invoice Request (SIR) Overview </a:t>
                      </a:r>
                      <a:endParaRPr lang="en-US" sz="1800" dirty="0">
                        <a:solidFill>
                          <a:srgbClr val="000000"/>
                        </a:solidFill>
                        <a:latin typeface="Arial Narrow" panose="020B0606020202030204" pitchFamily="34" charset="0"/>
                      </a:endParaRPr>
                    </a:p>
                    <a:p>
                      <a:endParaRPr lang="en-US" sz="1800" dirty="0">
                        <a:solidFill>
                          <a:srgbClr val="56575C"/>
                        </a:solidFill>
                        <a:latin typeface="Arial Narrow" panose="020B0606020202030204" pitchFamily="34" charset="0"/>
                      </a:endParaRPr>
                    </a:p>
                  </a:txBody>
                  <a:tcPr/>
                </a:tc>
                <a:tc>
                  <a:txBody>
                    <a:bodyPr/>
                    <a:lstStyle/>
                    <a:p>
                      <a:pPr algn="ctr"/>
                      <a:r>
                        <a:rPr lang="en-US" sz="1800" dirty="0">
                          <a:solidFill>
                            <a:srgbClr val="56575C"/>
                          </a:solidFill>
                          <a:latin typeface="Arial Narrow" panose="020B0606020202030204" pitchFamily="34" charset="0"/>
                        </a:rPr>
                        <a:t>15</a:t>
                      </a:r>
                    </a:p>
                    <a:p>
                      <a:pPr algn="ctr"/>
                      <a:r>
                        <a:rPr lang="en-US" sz="1800" dirty="0">
                          <a:solidFill>
                            <a:srgbClr val="56575C"/>
                          </a:solidFill>
                          <a:latin typeface="Arial Narrow" panose="020B0606020202030204" pitchFamily="34" charset="0"/>
                        </a:rPr>
                        <a:t>15</a:t>
                      </a:r>
                    </a:p>
                    <a:p>
                      <a:pPr algn="ctr"/>
                      <a:r>
                        <a:rPr lang="en-US" sz="1800" dirty="0">
                          <a:solidFill>
                            <a:srgbClr val="56575C"/>
                          </a:solidFill>
                          <a:latin typeface="Arial Narrow" panose="020B0606020202030204" pitchFamily="34" charset="0"/>
                        </a:rPr>
                        <a:t>20</a:t>
                      </a:r>
                    </a:p>
                    <a:p>
                      <a:pPr algn="ctr"/>
                      <a:r>
                        <a:rPr lang="en-US" sz="1800" dirty="0">
                          <a:solidFill>
                            <a:srgbClr val="56575C"/>
                          </a:solidFill>
                          <a:latin typeface="Arial Narrow" panose="020B0606020202030204" pitchFamily="34" charset="0"/>
                        </a:rPr>
                        <a:t>20</a:t>
                      </a:r>
                    </a:p>
                    <a:p>
                      <a:pPr algn="ctr"/>
                      <a:r>
                        <a:rPr lang="en-US" sz="1800" dirty="0">
                          <a:solidFill>
                            <a:schemeClr val="accent6">
                              <a:lumMod val="75000"/>
                            </a:schemeClr>
                          </a:solidFill>
                          <a:latin typeface="Arial Narrow" panose="020B0606020202030204" pitchFamily="34" charset="0"/>
                        </a:rPr>
                        <a:t>20</a:t>
                      </a:r>
                    </a:p>
                  </a:txBody>
                  <a:tcPr/>
                </a:tc>
                <a:extLst>
                  <a:ext uri="{0D108BD9-81ED-4DB2-BD59-A6C34878D82A}">
                    <a16:rowId xmlns:a16="http://schemas.microsoft.com/office/drawing/2014/main" val="10001"/>
                  </a:ext>
                </a:extLst>
              </a:tr>
              <a:tr h="729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tx1"/>
                          </a:solidFill>
                          <a:latin typeface="Arial Narrow" panose="020B0606020202030204" pitchFamily="34" charset="0"/>
                          <a:ea typeface="+mn-ea"/>
                          <a:cs typeface="+mn-cs"/>
                        </a:rPr>
                        <a:t>Initiator </a:t>
                      </a:r>
                      <a:r>
                        <a:rPr lang="en-US" sz="1600" b="1" i="0" u="none" strike="noStrike" kern="1200" baseline="0" dirty="0" err="1">
                          <a:solidFill>
                            <a:schemeClr val="tx1"/>
                          </a:solidFill>
                          <a:latin typeface="Arial Narrow" panose="020B0606020202030204" pitchFamily="34" charset="0"/>
                          <a:ea typeface="+mn-ea"/>
                          <a:cs typeface="+mn-cs"/>
                        </a:rPr>
                        <a:t>Requisitioner</a:t>
                      </a:r>
                      <a:endParaRPr lang="en-US" sz="1600" b="0" i="0" u="none" strike="noStrike" kern="1200" baseline="0" dirty="0">
                        <a:solidFill>
                          <a:schemeClr val="tx1"/>
                        </a:solidFill>
                        <a:latin typeface="Arial Narrow" panose="020B0606020202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accent6">
                              <a:lumMod val="75000"/>
                            </a:schemeClr>
                          </a:solidFill>
                          <a:latin typeface="Arial Narrow" panose="020B0606020202030204" pitchFamily="34" charset="0"/>
                          <a:ea typeface="+mn-ea"/>
                          <a:cs typeface="+mn-cs"/>
                        </a:rPr>
                        <a:t>P2P: Create Receipt and Invoice Match Exception Overview (</a:t>
                      </a:r>
                      <a:r>
                        <a:rPr lang="en-US" sz="1600" b="0" i="0" u="none" strike="noStrike" kern="1200" baseline="0" dirty="0">
                          <a:solidFill>
                            <a:srgbClr val="FFC000"/>
                          </a:solidFill>
                          <a:latin typeface="Arial Narrow" panose="020B0606020202030204" pitchFamily="34" charset="0"/>
                          <a:ea typeface="+mn-ea"/>
                          <a:cs typeface="+mn-cs"/>
                        </a:rPr>
                        <a:t>Required</a:t>
                      </a:r>
                      <a:r>
                        <a:rPr lang="en-US" sz="1600" b="0" i="0" u="none" strike="noStrike" kern="1200" baseline="0" dirty="0">
                          <a:solidFill>
                            <a:schemeClr val="accent6">
                              <a:lumMod val="75000"/>
                            </a:schemeClr>
                          </a:solidFill>
                          <a:latin typeface="Arial Narrow" panose="020B0606020202030204" pitchFamily="34" charset="0"/>
                          <a:ea typeface="+mn-ea"/>
                          <a:cs typeface="+mn-cs"/>
                        </a:rPr>
                        <a:t> </a:t>
                      </a:r>
                      <a:r>
                        <a:rPr lang="en-US" sz="1600" b="0" i="0" u="none" strike="noStrike" kern="1200" baseline="0" dirty="0">
                          <a:solidFill>
                            <a:srgbClr val="FFC000"/>
                          </a:solidFill>
                          <a:latin typeface="Arial Narrow" panose="020B0606020202030204" pitchFamily="34" charset="0"/>
                          <a:ea typeface="+mn-ea"/>
                          <a:cs typeface="+mn-cs"/>
                        </a:rPr>
                        <a:t>after Go-Live</a:t>
                      </a:r>
                      <a:r>
                        <a:rPr lang="en-US" sz="1600" b="0" i="0" u="none" strike="noStrike" kern="1200" baseline="0" dirty="0">
                          <a:solidFill>
                            <a:schemeClr val="accent6">
                              <a:lumMod val="75000"/>
                            </a:schemeClr>
                          </a:solidFill>
                          <a:latin typeface="Arial Narrow" panose="020B0606020202030204" pitchFamily="34" charset="0"/>
                          <a:ea typeface="+mn-ea"/>
                          <a:cs typeface="+mn-cs"/>
                        </a:rPr>
                        <a:t>)</a:t>
                      </a:r>
                    </a:p>
                  </a:txBody>
                  <a:tcPr/>
                </a:tc>
                <a:tc>
                  <a:txBody>
                    <a:bodyPr/>
                    <a:lstStyle/>
                    <a:p>
                      <a:pPr algn="ctr"/>
                      <a:r>
                        <a:rPr lang="en-US" sz="1800" dirty="0">
                          <a:solidFill>
                            <a:schemeClr val="accent6">
                              <a:lumMod val="75000"/>
                            </a:schemeClr>
                          </a:solidFill>
                          <a:latin typeface="Arial Narrow" panose="020B0606020202030204" pitchFamily="34" charset="0"/>
                        </a:rPr>
                        <a:t>20</a:t>
                      </a:r>
                      <a:r>
                        <a:rPr lang="en-US" sz="1800" dirty="0">
                          <a:solidFill>
                            <a:schemeClr val="accent6"/>
                          </a:solidFill>
                          <a:latin typeface="Arial Narrow" panose="020B0606020202030204" pitchFamily="34" charset="0"/>
                        </a:rPr>
                        <a:t> </a:t>
                      </a:r>
                    </a:p>
                  </a:txBody>
                  <a:tcPr/>
                </a:tc>
                <a:extLst>
                  <a:ext uri="{0D108BD9-81ED-4DB2-BD59-A6C34878D82A}">
                    <a16:rowId xmlns:a16="http://schemas.microsoft.com/office/drawing/2014/main" val="2006719840"/>
                  </a:ext>
                </a:extLst>
              </a:tr>
              <a:tr h="813707">
                <a:tc>
                  <a:txBody>
                    <a:bodyPr/>
                    <a:lstStyle/>
                    <a:p>
                      <a:r>
                        <a:rPr lang="en-US" sz="1800" b="1" dirty="0">
                          <a:latin typeface="Arial Narrow" panose="020B0606020202030204" pitchFamily="34" charset="0"/>
                        </a:rPr>
                        <a:t>Approver</a:t>
                      </a:r>
                    </a:p>
                  </a:txBody>
                  <a:tcPr/>
                </a:tc>
                <a:tc>
                  <a:txBody>
                    <a:bodyPr/>
                    <a:lstStyle/>
                    <a:p>
                      <a:r>
                        <a:rPr lang="en-US" sz="1800" dirty="0">
                          <a:solidFill>
                            <a:srgbClr val="56575C"/>
                          </a:solidFill>
                          <a:latin typeface="Arial Narrow" panose="020B0606020202030204" pitchFamily="34" charset="0"/>
                        </a:rPr>
                        <a:t>P2P:</a:t>
                      </a:r>
                      <a:r>
                        <a:rPr lang="en-US" sz="1800" baseline="0" dirty="0">
                          <a:solidFill>
                            <a:srgbClr val="56575C"/>
                          </a:solidFill>
                          <a:latin typeface="Arial Narrow" panose="020B0606020202030204" pitchFamily="34" charset="0"/>
                        </a:rPr>
                        <a:t> UR Procurement Basic Navigation</a:t>
                      </a:r>
                    </a:p>
                    <a:p>
                      <a:r>
                        <a:rPr lang="en-US" sz="1800" dirty="0">
                          <a:solidFill>
                            <a:srgbClr val="56575C"/>
                          </a:solidFill>
                          <a:latin typeface="Arial Narrow" panose="020B0606020202030204" pitchFamily="34" charset="0"/>
                        </a:rPr>
                        <a:t>P2P: UR Procurement Approver Overview </a:t>
                      </a:r>
                      <a:endParaRPr lang="en-US" sz="1800" dirty="0">
                        <a:latin typeface="Arial Narrow" panose="020B0606020202030204" pitchFamily="34" charset="0"/>
                      </a:endParaRPr>
                    </a:p>
                  </a:txBody>
                  <a:tcPr/>
                </a:tc>
                <a:tc>
                  <a:txBody>
                    <a:bodyPr/>
                    <a:lstStyle/>
                    <a:p>
                      <a:pPr algn="ctr"/>
                      <a:r>
                        <a:rPr lang="en-US" sz="1800" dirty="0">
                          <a:latin typeface="Arial Narrow" panose="020B0606020202030204" pitchFamily="34" charset="0"/>
                        </a:rPr>
                        <a:t>15</a:t>
                      </a:r>
                    </a:p>
                    <a:p>
                      <a:pPr algn="ctr"/>
                      <a:r>
                        <a:rPr lang="en-US" sz="1800" dirty="0">
                          <a:latin typeface="Arial Narrow" panose="020B0606020202030204" pitchFamily="34" charset="0"/>
                        </a:rPr>
                        <a:t>15</a:t>
                      </a:r>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8382000" y="6400800"/>
            <a:ext cx="762000" cy="276999"/>
          </a:xfrm>
          <a:prstGeom prst="rect">
            <a:avLst/>
          </a:prstGeom>
          <a:noFill/>
        </p:spPr>
        <p:txBody>
          <a:bodyPr wrap="square" rtlCol="0">
            <a:spAutoFit/>
          </a:bodyPr>
          <a:lstStyle/>
          <a:p>
            <a:pPr algn="r"/>
            <a:r>
              <a:rPr lang="en-US" sz="1200" dirty="0">
                <a:solidFill>
                  <a:schemeClr val="bg1"/>
                </a:solidFill>
              </a:rPr>
              <a:t>18</a:t>
            </a:r>
          </a:p>
        </p:txBody>
      </p:sp>
      <p:sp>
        <p:nvSpPr>
          <p:cNvPr id="3" name="Rectangle 2"/>
          <p:cNvSpPr/>
          <p:nvPr/>
        </p:nvSpPr>
        <p:spPr>
          <a:xfrm>
            <a:off x="457200" y="5762535"/>
            <a:ext cx="8229600" cy="738664"/>
          </a:xfrm>
          <a:prstGeom prst="rect">
            <a:avLst/>
          </a:prstGeom>
        </p:spPr>
        <p:txBody>
          <a:bodyPr wrap="square">
            <a:spAutoFit/>
          </a:bodyPr>
          <a:lstStyle/>
          <a:p>
            <a:r>
              <a:rPr lang="en-US" sz="1400" b="1" dirty="0">
                <a:solidFill>
                  <a:schemeClr val="accent3">
                    <a:lumMod val="60000"/>
                    <a:lumOff val="40000"/>
                  </a:schemeClr>
                </a:solidFill>
                <a:latin typeface="Arial Narrow" panose="020B0606020202030204" pitchFamily="34" charset="0"/>
              </a:rPr>
              <a:t>P2P MyPath courses are available for all employees however, P2P team will continue to send email to targeted users as part of the rollout schedule</a:t>
            </a:r>
          </a:p>
          <a:p>
            <a:endParaRPr lang="en-US" sz="1400" dirty="0">
              <a:latin typeface="Arial Narrow" panose="020B0606020202030204" pitchFamily="34" charset="0"/>
            </a:endParaRPr>
          </a:p>
        </p:txBody>
      </p:sp>
      <p:pic>
        <p:nvPicPr>
          <p:cNvPr id="4" name="Picture 3"/>
          <p:cNvPicPr>
            <a:picLocks noChangeAspect="1"/>
          </p:cNvPicPr>
          <p:nvPr/>
        </p:nvPicPr>
        <p:blipFill>
          <a:blip r:embed="rId3"/>
          <a:stretch>
            <a:fillRect/>
          </a:stretch>
        </p:blipFill>
        <p:spPr>
          <a:xfrm>
            <a:off x="3962400" y="925042"/>
            <a:ext cx="914400" cy="768842"/>
          </a:xfrm>
          <a:prstGeom prst="rect">
            <a:avLst/>
          </a:prstGeom>
        </p:spPr>
      </p:pic>
    </p:spTree>
    <p:extLst>
      <p:ext uri="{BB962C8B-B14F-4D97-AF65-F5344CB8AC3E}">
        <p14:creationId xmlns:p14="http://schemas.microsoft.com/office/powerpoint/2010/main" val="3076539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2272" y="363666"/>
            <a:ext cx="8178325" cy="495300"/>
          </a:xfrm>
        </p:spPr>
        <p:txBody>
          <a:bodyPr>
            <a:normAutofit fontScale="90000"/>
          </a:bodyPr>
          <a:lstStyle/>
          <a:p>
            <a:pPr algn="l"/>
            <a:r>
              <a:rPr lang="en-US" sz="3600" dirty="0">
                <a:latin typeface="Arial Narrow" panose="020B0606020202030204" pitchFamily="34" charset="0"/>
                <a:cs typeface="Arial" panose="020B0604020202020204" pitchFamily="34" charset="0"/>
              </a:rPr>
              <a:t>P2P Communications</a:t>
            </a:r>
            <a:endParaRPr lang="en-US" sz="2400" dirty="0">
              <a:latin typeface="Arial Narrow" panose="020B0606020202030204" pitchFamily="34" charset="0"/>
              <a:cs typeface="Arial" panose="020B0604020202020204" pitchFamily="34" charset="0"/>
            </a:endParaRPr>
          </a:p>
        </p:txBody>
      </p:sp>
      <p:sp>
        <p:nvSpPr>
          <p:cNvPr id="3" name="Content Placeholder 2"/>
          <p:cNvSpPr>
            <a:spLocks noGrp="1"/>
          </p:cNvSpPr>
          <p:nvPr>
            <p:ph idx="4294967295"/>
          </p:nvPr>
        </p:nvSpPr>
        <p:spPr>
          <a:xfrm>
            <a:off x="449179" y="1245268"/>
            <a:ext cx="8305800" cy="4953000"/>
          </a:xfrm>
        </p:spPr>
        <p:txBody>
          <a:bodyPr>
            <a:noAutofit/>
          </a:bodyPr>
          <a:lstStyle/>
          <a:p>
            <a:pPr hangingPunct="0"/>
            <a:endParaRPr lang="en-US" sz="1100" b="1" u="sng" dirty="0"/>
          </a:p>
          <a:p>
            <a:pPr hangingPunct="0"/>
            <a:endParaRPr lang="en-US" sz="1100" b="1" u="sng" dirty="0"/>
          </a:p>
          <a:p>
            <a:pPr hangingPunct="0"/>
            <a:endParaRPr lang="en-US" sz="1100" b="1" u="sng" dirty="0"/>
          </a:p>
        </p:txBody>
      </p:sp>
      <p:sp>
        <p:nvSpPr>
          <p:cNvPr id="4" name="Line 9"/>
          <p:cNvSpPr>
            <a:spLocks noChangeShapeType="1"/>
          </p:cNvSpPr>
          <p:nvPr/>
        </p:nvSpPr>
        <p:spPr bwMode="auto">
          <a:xfrm>
            <a:off x="457200"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TextBox 6"/>
          <p:cNvSpPr txBox="1"/>
          <p:nvPr/>
        </p:nvSpPr>
        <p:spPr>
          <a:xfrm>
            <a:off x="520936" y="1146430"/>
            <a:ext cx="8000999" cy="5170646"/>
          </a:xfrm>
          <a:prstGeom prst="rect">
            <a:avLst/>
          </a:prstGeom>
          <a:noFill/>
        </p:spPr>
        <p:txBody>
          <a:bodyPr wrap="square" rtlCol="0">
            <a:spAutoFit/>
          </a:bodyPr>
          <a:lstStyle/>
          <a:p>
            <a:r>
              <a:rPr lang="en-US" b="1" dirty="0">
                <a:latin typeface="Arial Narrow" panose="020B0606020202030204" pitchFamily="34" charset="0"/>
              </a:rPr>
              <a:t>Procure to Pay Website </a:t>
            </a:r>
            <a:r>
              <a:rPr lang="en-US" sz="1400" dirty="0">
                <a:latin typeface="Arial Narrow" panose="020B0606020202030204" pitchFamily="34" charset="0"/>
                <a:cs typeface="Arial" panose="020B0604020202020204" pitchFamily="34" charset="0"/>
              </a:rPr>
              <a:t>rochester.edu/</a:t>
            </a:r>
            <a:r>
              <a:rPr lang="en-US" sz="1400" dirty="0" err="1">
                <a:latin typeface="Arial Narrow" panose="020B0606020202030204" pitchFamily="34" charset="0"/>
                <a:cs typeface="Arial" panose="020B0604020202020204" pitchFamily="34" charset="0"/>
              </a:rPr>
              <a:t>adminfinance</a:t>
            </a:r>
            <a:r>
              <a:rPr lang="en-US" sz="1400" dirty="0">
                <a:latin typeface="Arial Narrow" panose="020B0606020202030204" pitchFamily="34" charset="0"/>
                <a:cs typeface="Arial" panose="020B0604020202020204" pitchFamily="34" charset="0"/>
              </a:rPr>
              <a:t>/</a:t>
            </a:r>
            <a:r>
              <a:rPr lang="en-US" sz="1400" dirty="0" err="1">
                <a:latin typeface="Arial Narrow" panose="020B0606020202030204" pitchFamily="34" charset="0"/>
                <a:cs typeface="Arial" panose="020B0604020202020204" pitchFamily="34" charset="0"/>
              </a:rPr>
              <a:t>urprocurement</a:t>
            </a:r>
            <a:endParaRPr lang="en-US" sz="1400" dirty="0">
              <a:latin typeface="Arial Narrow" panose="020B0606020202030204" pitchFamily="34" charset="0"/>
              <a:cs typeface="Arial" panose="020B0604020202020204" pitchFamily="34" charset="0"/>
            </a:endParaRPr>
          </a:p>
          <a:p>
            <a:r>
              <a:rPr lang="en-US" sz="1400" dirty="0">
                <a:latin typeface="Arial Narrow" panose="020B0606020202030204" pitchFamily="34" charset="0"/>
                <a:cs typeface="Arial" panose="020B0604020202020204" pitchFamily="34" charset="0"/>
              </a:rPr>
              <a:t> </a:t>
            </a:r>
          </a:p>
          <a:p>
            <a:pPr lvl="1"/>
            <a:r>
              <a:rPr lang="en-US" sz="1400" b="1" dirty="0">
                <a:latin typeface="Arial Narrow" panose="020B0606020202030204" pitchFamily="34" charset="0"/>
                <a:cs typeface="Arial" panose="020B0604020202020204" pitchFamily="34" charset="0"/>
              </a:rPr>
              <a:t>Reference Guides</a:t>
            </a:r>
          </a:p>
          <a:p>
            <a:pPr lvl="1"/>
            <a:endParaRPr lang="en-US" sz="1400" b="1" dirty="0">
              <a:latin typeface="Arial Narrow" panose="020B0606020202030204" pitchFamily="34" charset="0"/>
              <a:cs typeface="Arial" panose="020B0604020202020204" pitchFamily="34" charset="0"/>
            </a:endParaRPr>
          </a:p>
          <a:p>
            <a:pPr lvl="1"/>
            <a:r>
              <a:rPr lang="en-US" sz="1400" b="1" dirty="0">
                <a:latin typeface="Arial Narrow" panose="020B0606020202030204" pitchFamily="34" charset="0"/>
                <a:cs typeface="Arial" panose="020B0604020202020204" pitchFamily="34" charset="0"/>
              </a:rPr>
              <a:t>Newsletters </a:t>
            </a:r>
          </a:p>
          <a:p>
            <a:pPr lvl="1"/>
            <a:endParaRPr lang="en-US" sz="1400" b="1" dirty="0">
              <a:latin typeface="Arial Narrow" panose="020B0606020202030204" pitchFamily="34" charset="0"/>
              <a:cs typeface="Arial" panose="020B0604020202020204" pitchFamily="34" charset="0"/>
            </a:endParaRPr>
          </a:p>
          <a:p>
            <a:pPr lvl="1"/>
            <a:r>
              <a:rPr lang="en-US" sz="1400" b="1" dirty="0">
                <a:latin typeface="Arial Narrow" panose="020B0606020202030204" pitchFamily="34" charset="0"/>
                <a:cs typeface="Arial" panose="020B0604020202020204" pitchFamily="34" charset="0"/>
              </a:rPr>
              <a:t>FAQs</a:t>
            </a:r>
          </a:p>
          <a:p>
            <a:pPr lvl="1"/>
            <a:endParaRPr lang="en-US" sz="1400" b="1" dirty="0">
              <a:latin typeface="Arial Narrow" panose="020B0606020202030204" pitchFamily="34" charset="0"/>
              <a:cs typeface="Arial" panose="020B0604020202020204" pitchFamily="34" charset="0"/>
            </a:endParaRPr>
          </a:p>
          <a:p>
            <a:pPr lvl="1"/>
            <a:r>
              <a:rPr lang="en-US" sz="1400" b="1" dirty="0">
                <a:latin typeface="Arial Narrow" panose="020B0606020202030204" pitchFamily="34" charset="0"/>
                <a:cs typeface="Arial" panose="020B0604020202020204" pitchFamily="34" charset="0"/>
              </a:rPr>
              <a:t>Project Schedule and Status</a:t>
            </a:r>
          </a:p>
          <a:p>
            <a:r>
              <a:rPr lang="en-US" sz="1400" b="1" dirty="0">
                <a:latin typeface="Arial Narrow" panose="020B0606020202030204" pitchFamily="34" charset="0"/>
                <a:cs typeface="Arial" panose="020B0604020202020204" pitchFamily="34" charset="0"/>
              </a:rPr>
              <a:t>         </a:t>
            </a:r>
          </a:p>
          <a:p>
            <a:r>
              <a:rPr lang="en-US" sz="1400" b="1" dirty="0">
                <a:latin typeface="Arial Narrow" panose="020B0606020202030204" pitchFamily="34" charset="0"/>
                <a:cs typeface="Arial" panose="020B0604020202020204" pitchFamily="34" charset="0"/>
              </a:rPr>
              <a:t>           Tips and Tricks</a:t>
            </a:r>
          </a:p>
          <a:p>
            <a:endParaRPr lang="en-US" sz="1400" b="1" dirty="0">
              <a:latin typeface="Arial Narrow" panose="020B0606020202030204" pitchFamily="34" charset="0"/>
              <a:cs typeface="Arial" panose="020B0604020202020204" pitchFamily="34" charset="0"/>
            </a:endParaRPr>
          </a:p>
          <a:p>
            <a:r>
              <a:rPr lang="en-US" sz="1400" b="1" dirty="0">
                <a:latin typeface="Arial Narrow" panose="020B0606020202030204" pitchFamily="34" charset="0"/>
                <a:cs typeface="Arial" panose="020B0604020202020204" pitchFamily="34" charset="0"/>
              </a:rPr>
              <a:t>           Training Schedule and Information</a:t>
            </a:r>
          </a:p>
          <a:p>
            <a:r>
              <a:rPr lang="en-US" sz="1400" b="1" dirty="0">
                <a:latin typeface="Arial Narrow" panose="020B0606020202030204" pitchFamily="34" charset="0"/>
                <a:cs typeface="Arial" panose="020B0604020202020204" pitchFamily="34" charset="0"/>
              </a:rPr>
              <a:t>        </a:t>
            </a:r>
          </a:p>
          <a:p>
            <a:r>
              <a:rPr lang="en-US" sz="1400" b="1" dirty="0">
                <a:latin typeface="Arial Narrow" panose="020B0606020202030204" pitchFamily="34" charset="0"/>
                <a:cs typeface="Arial" panose="020B0604020202020204" pitchFamily="34" charset="0"/>
              </a:rPr>
              <a:t>           Video Snippets</a:t>
            </a:r>
            <a:endParaRPr lang="en-US" b="1" dirty="0">
              <a:latin typeface="Arial Narrow" panose="020B0606020202030204" pitchFamily="34" charset="0"/>
            </a:endParaRPr>
          </a:p>
          <a:p>
            <a:endParaRPr lang="en-US" b="1" dirty="0">
              <a:latin typeface="Arial Narrow" panose="020B0606020202030204" pitchFamily="34" charset="0"/>
            </a:endParaRPr>
          </a:p>
          <a:p>
            <a:endParaRPr lang="en-US" sz="1400" b="1" dirty="0">
              <a:latin typeface="Arial Narrow" panose="020B0606020202030204" pitchFamily="34" charset="0"/>
            </a:endParaRPr>
          </a:p>
          <a:p>
            <a:r>
              <a:rPr lang="en-US" sz="1400" b="1" dirty="0">
                <a:latin typeface="Arial Narrow" panose="020B0606020202030204" pitchFamily="34" charset="0"/>
              </a:rPr>
              <a:t>Monthly P2P Demo Days</a:t>
            </a:r>
          </a:p>
          <a:p>
            <a:endParaRPr lang="en-US" sz="1400" dirty="0">
              <a:latin typeface="Arial Narrow" panose="020B0606020202030204" pitchFamily="34" charset="0"/>
            </a:endParaRPr>
          </a:p>
          <a:p>
            <a:r>
              <a:rPr lang="en-US" sz="1400" dirty="0">
                <a:latin typeface="Arial Narrow" panose="020B0606020202030204" pitchFamily="34" charset="0"/>
              </a:rPr>
              <a:t>   2 Sessions (Medical Center and Campus)</a:t>
            </a:r>
          </a:p>
          <a:p>
            <a:endParaRPr lang="en-US" sz="1400" dirty="0">
              <a:latin typeface="Arial Narrow" panose="020B0606020202030204" pitchFamily="34" charset="0"/>
            </a:endParaRPr>
          </a:p>
          <a:p>
            <a:r>
              <a:rPr lang="en-US" sz="1400" dirty="0">
                <a:latin typeface="Arial Narrow" panose="020B0606020202030204" pitchFamily="34" charset="0"/>
              </a:rPr>
              <a:t>   Project Updates, Demo of system functionality</a:t>
            </a:r>
          </a:p>
          <a:p>
            <a:endParaRPr lang="en-US" sz="1400" b="1" dirty="0"/>
          </a:p>
        </p:txBody>
      </p:sp>
      <p:sp>
        <p:nvSpPr>
          <p:cNvPr id="8" name="Rectangle 7"/>
          <p:cNvSpPr/>
          <p:nvPr/>
        </p:nvSpPr>
        <p:spPr>
          <a:xfrm>
            <a:off x="432274" y="3380593"/>
            <a:ext cx="4572000" cy="1615827"/>
          </a:xfrm>
          <a:prstGeom prst="rect">
            <a:avLst/>
          </a:prstGeom>
        </p:spPr>
        <p:txBody>
          <a:bodyPr>
            <a:spAutoFit/>
          </a:bodyPr>
          <a:lstStyle/>
          <a:p>
            <a:pPr hangingPunct="0"/>
            <a:endParaRPr lang="en-US" sz="1100" b="1" u="sng" dirty="0"/>
          </a:p>
          <a:p>
            <a:pPr hangingPunct="0"/>
            <a:endParaRPr lang="en-US" sz="1100" b="1" u="sng" dirty="0"/>
          </a:p>
          <a:p>
            <a:pPr hangingPunct="0"/>
            <a:endParaRPr lang="en-US" sz="1100" b="1" u="sng" dirty="0"/>
          </a:p>
          <a:p>
            <a:pPr hangingPunct="0"/>
            <a:endParaRPr lang="en-US" sz="1100" b="1" u="sng" dirty="0"/>
          </a:p>
          <a:p>
            <a:pPr hangingPunct="0"/>
            <a:endParaRPr lang="en-US" sz="1100" b="1" u="sng" dirty="0"/>
          </a:p>
          <a:p>
            <a:pPr hangingPunct="0"/>
            <a:endParaRPr lang="en-US" sz="1100" b="1" u="sng" dirty="0"/>
          </a:p>
          <a:p>
            <a:pPr hangingPunct="0"/>
            <a:endParaRPr lang="en-US" sz="1100" b="1" u="sng" dirty="0"/>
          </a:p>
          <a:p>
            <a:pPr hangingPunct="0"/>
            <a:endParaRPr lang="en-US" sz="1100" b="1" u="sng" dirty="0"/>
          </a:p>
          <a:p>
            <a:pPr hangingPunct="0"/>
            <a:endParaRPr lang="en-US" sz="1100" b="1" u="sng" dirty="0"/>
          </a:p>
        </p:txBody>
      </p:sp>
      <p:pic>
        <p:nvPicPr>
          <p:cNvPr id="6" name="Picture 5"/>
          <p:cNvPicPr>
            <a:picLocks noChangeAspect="1"/>
          </p:cNvPicPr>
          <p:nvPr/>
        </p:nvPicPr>
        <p:blipFill>
          <a:blip r:embed="rId3"/>
          <a:stretch>
            <a:fillRect/>
          </a:stretch>
        </p:blipFill>
        <p:spPr>
          <a:xfrm>
            <a:off x="4408449" y="1905083"/>
            <a:ext cx="4657084" cy="3437895"/>
          </a:xfrm>
          <a:prstGeom prst="rect">
            <a:avLst/>
          </a:prstGeom>
        </p:spPr>
      </p:pic>
      <p:sp>
        <p:nvSpPr>
          <p:cNvPr id="9" name="TextBox 8"/>
          <p:cNvSpPr txBox="1"/>
          <p:nvPr/>
        </p:nvSpPr>
        <p:spPr>
          <a:xfrm>
            <a:off x="8572730" y="6376735"/>
            <a:ext cx="354584" cy="276999"/>
          </a:xfrm>
          <a:prstGeom prst="rect">
            <a:avLst/>
          </a:prstGeom>
          <a:noFill/>
        </p:spPr>
        <p:txBody>
          <a:bodyPr wrap="none" rtlCol="0">
            <a:spAutoFit/>
          </a:bodyPr>
          <a:lstStyle/>
          <a:p>
            <a:r>
              <a:rPr lang="en-US" sz="1200" dirty="0">
                <a:solidFill>
                  <a:schemeClr val="bg1"/>
                </a:solidFill>
              </a:rPr>
              <a:t>19</a:t>
            </a:r>
          </a:p>
        </p:txBody>
      </p:sp>
    </p:spTree>
    <p:extLst>
      <p:ext uri="{BB962C8B-B14F-4D97-AF65-F5344CB8AC3E}">
        <p14:creationId xmlns:p14="http://schemas.microsoft.com/office/powerpoint/2010/main" val="553092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3600" dirty="0">
                <a:latin typeface="Arial Narrow" panose="020B0606020202030204" pitchFamily="34" charset="0"/>
              </a:rPr>
              <a:t>Are You On the Zoom?</a:t>
            </a:r>
          </a:p>
        </p:txBody>
      </p:sp>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bwMode="auto">
          <a:xfrm>
            <a:off x="291860" y="1192539"/>
            <a:ext cx="8229600" cy="815322"/>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marL="117475"/>
            <a:r>
              <a:rPr lang="en-US" kern="0" dirty="0">
                <a:latin typeface="Arial Narrow" panose="020B0606020202030204" pitchFamily="34" charset="0"/>
              </a:rPr>
              <a:t>Information for Zoom Participants</a:t>
            </a:r>
          </a:p>
        </p:txBody>
      </p:sp>
      <p:sp>
        <p:nvSpPr>
          <p:cNvPr id="10" name="TextBox 9"/>
          <p:cNvSpPr txBox="1"/>
          <p:nvPr/>
        </p:nvSpPr>
        <p:spPr bwMode="auto">
          <a:xfrm>
            <a:off x="159058" y="2667000"/>
            <a:ext cx="8229600" cy="2400657"/>
          </a:xfrm>
          <a:prstGeom prst="rect">
            <a:avLst/>
          </a:prstGeom>
          <a:solidFill>
            <a:schemeClr val="bg1"/>
          </a:solidFill>
          <a:ln w="12700">
            <a:noFill/>
            <a:miter lim="800000"/>
            <a:headEnd/>
            <a:tailEnd/>
          </a:ln>
        </p:spPr>
        <p:txBody>
          <a:bodyPr wrap="square" rtlCol="0" anchor="ctr">
            <a:spAutoFit/>
          </a:bodyPr>
          <a:lstStyle/>
          <a:p>
            <a:r>
              <a:rPr lang="en-US" b="1" i="1" dirty="0">
                <a:latin typeface="Arial Narrow" panose="020B0606020202030204" pitchFamily="34" charset="0"/>
              </a:rPr>
              <a:t>For those joining the Zoom:</a:t>
            </a:r>
          </a:p>
          <a:p>
            <a:endParaRPr lang="en-US" dirty="0">
              <a:latin typeface="Arial Narrow" panose="020B0606020202030204" pitchFamily="34" charset="0"/>
            </a:endParaRPr>
          </a:p>
          <a:p>
            <a:r>
              <a:rPr lang="en-US" sz="1600" dirty="0">
                <a:latin typeface="Arial Narrow" panose="020B0606020202030204" pitchFamily="34" charset="0"/>
              </a:rPr>
              <a:t>1)    Phones will be muted.  Due to the volume of content to be shared, we may not have time for questions.</a:t>
            </a:r>
          </a:p>
          <a:p>
            <a:endParaRPr lang="en-US" sz="1600" dirty="0">
              <a:latin typeface="Arial Narrow" panose="020B0606020202030204" pitchFamily="34" charset="0"/>
            </a:endParaRPr>
          </a:p>
          <a:p>
            <a:pPr marL="342900" indent="-342900">
              <a:buAutoNum type="arabicParenR" startAt="2"/>
            </a:pPr>
            <a:r>
              <a:rPr lang="en-US" sz="1600" dirty="0">
                <a:latin typeface="Arial Narrow" panose="020B0606020202030204" pitchFamily="34" charset="0"/>
              </a:rPr>
              <a:t>Send your questions to URProcurement@Rochester.edu   They will be summarized and posted to the UR Procurement Website</a:t>
            </a:r>
          </a:p>
          <a:p>
            <a:endParaRPr lang="en-US" sz="1600" dirty="0">
              <a:latin typeface="Arial Narrow" panose="020B0606020202030204" pitchFamily="34" charset="0"/>
            </a:endParaRPr>
          </a:p>
          <a:p>
            <a:r>
              <a:rPr lang="en-US" sz="1600" dirty="0">
                <a:latin typeface="Arial Narrow" panose="020B0606020202030204" pitchFamily="34" charset="0"/>
              </a:rPr>
              <a:t>3)    P2P Frequently Asked Questions can also be found on the </a:t>
            </a:r>
            <a:r>
              <a:rPr lang="en-US" sz="1600" dirty="0">
                <a:latin typeface="Arial Narrow" panose="020B0606020202030204" pitchFamily="34" charset="0"/>
                <a:hlinkClick r:id="rId3"/>
              </a:rPr>
              <a:t>UR Procurement Website</a:t>
            </a:r>
            <a:r>
              <a:rPr lang="en-US" sz="1600" dirty="0">
                <a:latin typeface="Arial Narrow" panose="020B0606020202030204" pitchFamily="34" charset="0"/>
              </a:rPr>
              <a:t>.</a:t>
            </a:r>
          </a:p>
          <a:p>
            <a:r>
              <a:rPr lang="en-US" dirty="0">
                <a:latin typeface="+mn-lt"/>
              </a:rPr>
              <a:t> </a:t>
            </a:r>
          </a:p>
        </p:txBody>
      </p:sp>
      <p:sp>
        <p:nvSpPr>
          <p:cNvPr id="3" name="TextBox 2"/>
          <p:cNvSpPr txBox="1"/>
          <p:nvPr/>
        </p:nvSpPr>
        <p:spPr>
          <a:xfrm>
            <a:off x="8709851" y="6400800"/>
            <a:ext cx="269626" cy="276999"/>
          </a:xfrm>
          <a:prstGeom prst="rect">
            <a:avLst/>
          </a:prstGeom>
          <a:noFill/>
        </p:spPr>
        <p:txBody>
          <a:bodyPr wrap="none" rtlCol="0">
            <a:spAutoFit/>
          </a:bodyPr>
          <a:lstStyle/>
          <a:p>
            <a:r>
              <a:rPr lang="en-US" sz="1200" dirty="0">
                <a:solidFill>
                  <a:schemeClr val="bg1"/>
                </a:solidFill>
              </a:rPr>
              <a:t>2</a:t>
            </a:r>
          </a:p>
        </p:txBody>
      </p:sp>
    </p:spTree>
    <p:extLst>
      <p:ext uri="{BB962C8B-B14F-4D97-AF65-F5344CB8AC3E}">
        <p14:creationId xmlns:p14="http://schemas.microsoft.com/office/powerpoint/2010/main" val="252353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2274" y="419101"/>
            <a:ext cx="8178325" cy="495300"/>
          </a:xfrm>
        </p:spPr>
        <p:txBody>
          <a:bodyPr>
            <a:noAutofit/>
          </a:bodyPr>
          <a:lstStyle/>
          <a:p>
            <a:pPr algn="l"/>
            <a:r>
              <a:rPr lang="en-US" sz="3200" dirty="0">
                <a:latin typeface="Arial Narrow" panose="020B0606020202030204" pitchFamily="34" charset="0"/>
                <a:cs typeface="Arial" panose="020B0604020202020204" pitchFamily="34" charset="0"/>
              </a:rPr>
              <a:t>P2P Support</a:t>
            </a:r>
          </a:p>
        </p:txBody>
      </p:sp>
      <p:sp>
        <p:nvSpPr>
          <p:cNvPr id="3" name="Content Placeholder 2"/>
          <p:cNvSpPr>
            <a:spLocks noGrp="1"/>
          </p:cNvSpPr>
          <p:nvPr>
            <p:ph idx="4294967295"/>
          </p:nvPr>
        </p:nvSpPr>
        <p:spPr>
          <a:xfrm>
            <a:off x="450668" y="1371600"/>
            <a:ext cx="8540931" cy="4953000"/>
          </a:xfrm>
        </p:spPr>
        <p:txBody>
          <a:bodyPr>
            <a:noAutofit/>
          </a:bodyPr>
          <a:lstStyle/>
          <a:p>
            <a:pPr marL="0" indent="0">
              <a:buNone/>
            </a:pPr>
            <a:r>
              <a:rPr lang="en-US" sz="2000" b="1" dirty="0">
                <a:latin typeface="Calibri" panose="020F0502020204030204" pitchFamily="34" charset="0"/>
              </a:rPr>
              <a:t>Procure to Pay Customer Service Center</a:t>
            </a:r>
          </a:p>
          <a:p>
            <a:endParaRPr lang="en-US" sz="1400" dirty="0">
              <a:latin typeface="Calibri" panose="020F0502020204030204" pitchFamily="34" charset="0"/>
              <a:cs typeface="Arial" panose="020B0604020202020204" pitchFamily="34" charset="0"/>
            </a:endParaRPr>
          </a:p>
          <a:p>
            <a:pPr marL="457200" lvl="1" indent="0">
              <a:buNone/>
            </a:pPr>
            <a:r>
              <a:rPr lang="en-US" sz="1800" dirty="0">
                <a:latin typeface="Calibri" panose="020F0502020204030204" pitchFamily="34" charset="0"/>
                <a:cs typeface="Arial" panose="020B0604020202020204" pitchFamily="34" charset="0"/>
              </a:rPr>
              <a:t>Service Desk Portal : </a:t>
            </a:r>
            <a:r>
              <a:rPr lang="en-US" sz="1800" dirty="0">
                <a:latin typeface="Calibri" panose="020F0502020204030204" pitchFamily="34" charset="0"/>
                <a:cs typeface="Arial" panose="020B0604020202020204" pitchFamily="34" charset="0"/>
                <a:hlinkClick r:id="rId3"/>
              </a:rPr>
              <a:t>service.rochester.edu/procurement</a:t>
            </a:r>
            <a:endParaRPr lang="en-US" sz="1800" dirty="0">
              <a:latin typeface="Calibri" panose="020F0502020204030204" pitchFamily="34" charset="0"/>
              <a:cs typeface="Arial" panose="020B0604020202020204" pitchFamily="34" charset="0"/>
            </a:endParaRPr>
          </a:p>
          <a:p>
            <a:pPr marL="457200" lvl="1" indent="0">
              <a:buNone/>
            </a:pPr>
            <a:r>
              <a:rPr lang="en-US" sz="1800" dirty="0">
                <a:latin typeface="Calibri" panose="020F0502020204030204" pitchFamily="34" charset="0"/>
                <a:cs typeface="Arial" panose="020B0604020202020204" pitchFamily="34" charset="0"/>
              </a:rPr>
              <a:t>P2P Service Center: 275-2012</a:t>
            </a:r>
          </a:p>
          <a:p>
            <a:pPr marL="457200" lvl="1" indent="0">
              <a:buNone/>
            </a:pPr>
            <a:r>
              <a:rPr lang="en-US" sz="1800" dirty="0">
                <a:latin typeface="Calibri" panose="020F0502020204030204" pitchFamily="34" charset="0"/>
                <a:cs typeface="Arial" panose="020B0604020202020204" pitchFamily="34" charset="0"/>
              </a:rPr>
              <a:t>Email: </a:t>
            </a:r>
            <a:r>
              <a:rPr lang="en-US" sz="1800" dirty="0">
                <a:latin typeface="Calibri" panose="020F0502020204030204" pitchFamily="34" charset="0"/>
                <a:cs typeface="Arial" panose="020B0604020202020204" pitchFamily="34" charset="0"/>
                <a:hlinkClick r:id="rId4"/>
              </a:rPr>
              <a:t>Procurement_service_center@ur.rochester.edu</a:t>
            </a:r>
            <a:endParaRPr lang="en-US" sz="1800" dirty="0">
              <a:latin typeface="Calibri" panose="020F0502020204030204" pitchFamily="34" charset="0"/>
              <a:cs typeface="Arial" panose="020B0604020202020204" pitchFamily="34" charset="0"/>
            </a:endParaRPr>
          </a:p>
          <a:p>
            <a:pPr marL="457200" lvl="1" indent="0">
              <a:buNone/>
            </a:pPr>
            <a:r>
              <a:rPr lang="en-US" sz="1800" dirty="0">
                <a:latin typeface="Calibri" panose="020F0502020204030204" pitchFamily="34" charset="0"/>
                <a:cs typeface="Arial" panose="020B0604020202020204" pitchFamily="34" charset="0"/>
              </a:rPr>
              <a:t>For System Access &amp; Issues</a:t>
            </a:r>
          </a:p>
          <a:p>
            <a:pPr lvl="2"/>
            <a:r>
              <a:rPr lang="en-US" sz="1800" dirty="0">
                <a:latin typeface="Calibri" panose="020F0502020204030204" pitchFamily="34" charset="0"/>
                <a:cs typeface="Arial" panose="020B0604020202020204" pitchFamily="34" charset="0"/>
              </a:rPr>
              <a:t>Help Desk: UnivIT: 275-2000, UnivITHelp@ rochester.edu</a:t>
            </a:r>
          </a:p>
          <a:p>
            <a:pPr lvl="2"/>
            <a:r>
              <a:rPr lang="en-US" sz="1800" dirty="0">
                <a:latin typeface="Calibri" panose="020F0502020204030204" pitchFamily="34" charset="0"/>
                <a:cs typeface="Arial" panose="020B0604020202020204" pitchFamily="34" charset="0"/>
              </a:rPr>
              <a:t>Help Desk URMC: 275-3200, helpdesk_ISD@ urmc.rochester.edu</a:t>
            </a:r>
          </a:p>
          <a:p>
            <a:pPr>
              <a:spcBef>
                <a:spcPts val="600"/>
              </a:spcBef>
              <a:spcAft>
                <a:spcPts val="0"/>
              </a:spcAft>
            </a:pPr>
            <a:endParaRPr lang="en-US" sz="1200" dirty="0">
              <a:latin typeface="Calibri" panose="020F0502020204030204" pitchFamily="34" charset="0"/>
            </a:endParaRPr>
          </a:p>
          <a:p>
            <a:pPr>
              <a:spcBef>
                <a:spcPts val="600"/>
              </a:spcBef>
              <a:spcAft>
                <a:spcPts val="0"/>
              </a:spcAft>
            </a:pPr>
            <a:r>
              <a:rPr lang="en-US" sz="1600" dirty="0">
                <a:latin typeface="Calibri" panose="020F0502020204030204" pitchFamily="34" charset="0"/>
              </a:rPr>
              <a:t>Quick Reference Guides</a:t>
            </a:r>
          </a:p>
          <a:p>
            <a:pPr>
              <a:spcBef>
                <a:spcPts val="600"/>
              </a:spcBef>
              <a:spcAft>
                <a:spcPts val="0"/>
              </a:spcAft>
            </a:pPr>
            <a:endParaRPr lang="en-US" sz="1600" dirty="0">
              <a:latin typeface="Calibri" panose="020F0502020204030204" pitchFamily="34" charset="0"/>
            </a:endParaRPr>
          </a:p>
          <a:p>
            <a:pPr>
              <a:spcBef>
                <a:spcPts val="600"/>
              </a:spcBef>
              <a:spcAft>
                <a:spcPts val="0"/>
              </a:spcAft>
            </a:pPr>
            <a:r>
              <a:rPr lang="en-US" sz="1600" dirty="0">
                <a:latin typeface="Calibri" panose="020F0502020204030204" pitchFamily="34" charset="0"/>
              </a:rPr>
              <a:t>Quick Reference Videos</a:t>
            </a:r>
          </a:p>
          <a:p>
            <a:pPr>
              <a:spcBef>
                <a:spcPts val="600"/>
              </a:spcBef>
              <a:spcAft>
                <a:spcPts val="0"/>
              </a:spcAft>
            </a:pPr>
            <a:endParaRPr lang="en-US" sz="1600" dirty="0">
              <a:latin typeface="Calibri" panose="020F0502020204030204" pitchFamily="34" charset="0"/>
            </a:endParaRPr>
          </a:p>
          <a:p>
            <a:pPr>
              <a:spcBef>
                <a:spcPts val="600"/>
              </a:spcBef>
              <a:spcAft>
                <a:spcPts val="0"/>
              </a:spcAft>
            </a:pPr>
            <a:r>
              <a:rPr lang="en-US" sz="1600" dirty="0">
                <a:latin typeface="Calibri" panose="020F0502020204030204" pitchFamily="34" charset="0"/>
              </a:rPr>
              <a:t>Walkme </a:t>
            </a:r>
          </a:p>
        </p:txBody>
      </p:sp>
      <p:sp>
        <p:nvSpPr>
          <p:cNvPr id="4" name="Line 9"/>
          <p:cNvSpPr>
            <a:spLocks noChangeShapeType="1"/>
          </p:cNvSpPr>
          <p:nvPr/>
        </p:nvSpPr>
        <p:spPr bwMode="auto">
          <a:xfrm>
            <a:off x="457200"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848600" y="6400800"/>
            <a:ext cx="1066800" cy="492443"/>
          </a:xfrm>
          <a:prstGeom prst="rect">
            <a:avLst/>
          </a:prstGeom>
          <a:noFill/>
        </p:spPr>
        <p:txBody>
          <a:bodyPr wrap="square" rtlCol="0">
            <a:spAutoFit/>
          </a:bodyPr>
          <a:lstStyle/>
          <a:p>
            <a:pPr algn="r"/>
            <a:r>
              <a:rPr lang="en-US" sz="1200" dirty="0">
                <a:solidFill>
                  <a:schemeClr val="bg1"/>
                </a:solidFill>
              </a:rPr>
              <a:t>20</a:t>
            </a:r>
          </a:p>
          <a:p>
            <a:pPr algn="r"/>
            <a:endParaRPr lang="en-US" sz="1400" dirty="0">
              <a:solidFill>
                <a:schemeClr val="bg1"/>
              </a:solidFill>
            </a:endParaRPr>
          </a:p>
        </p:txBody>
      </p:sp>
      <p:pic>
        <p:nvPicPr>
          <p:cNvPr id="6" name="Picture 5"/>
          <p:cNvPicPr>
            <a:picLocks noChangeAspect="1"/>
          </p:cNvPicPr>
          <p:nvPr/>
        </p:nvPicPr>
        <p:blipFill>
          <a:blip r:embed="rId5"/>
          <a:stretch>
            <a:fillRect/>
          </a:stretch>
        </p:blipFill>
        <p:spPr>
          <a:xfrm>
            <a:off x="6657241" y="342900"/>
            <a:ext cx="2305050" cy="1981200"/>
          </a:xfrm>
          <a:prstGeom prst="rect">
            <a:avLst/>
          </a:prstGeom>
        </p:spPr>
      </p:pic>
    </p:spTree>
    <p:extLst>
      <p:ext uri="{BB962C8B-B14F-4D97-AF65-F5344CB8AC3E}">
        <p14:creationId xmlns:p14="http://schemas.microsoft.com/office/powerpoint/2010/main" val="2470624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7516" y="1246508"/>
            <a:ext cx="4060493" cy="1154162"/>
          </a:xfrm>
          <a:prstGeom prst="rect">
            <a:avLst/>
          </a:prstGeom>
        </p:spPr>
        <p:txBody>
          <a:bodyPr wrap="square">
            <a:spAutoFit/>
          </a:bodyPr>
          <a:lstStyle/>
          <a:p>
            <a:r>
              <a:rPr lang="en-US" sz="1500" b="1" dirty="0">
                <a:solidFill>
                  <a:srgbClr val="FFC000"/>
                </a:solidFill>
                <a:latin typeface="Arial Narrow" panose="020B0606020202030204" pitchFamily="34" charset="0"/>
                <a:cs typeface="Arial" panose="020B0604020202020204" pitchFamily="34" charset="0"/>
              </a:rPr>
              <a:t>P2P Service Center </a:t>
            </a:r>
          </a:p>
          <a:p>
            <a:r>
              <a:rPr lang="en-US" dirty="0">
                <a:latin typeface="Arial Narrow" panose="020B0606020202030204" pitchFamily="34" charset="0"/>
                <a:hlinkClick r:id="rId3"/>
              </a:rPr>
              <a:t>https://service.rochester.edu/procuement</a:t>
            </a:r>
            <a:endParaRPr lang="en-US" dirty="0">
              <a:latin typeface="Arial Narrow" panose="020B0606020202030204" pitchFamily="34" charset="0"/>
            </a:endParaRPr>
          </a:p>
          <a:p>
            <a:r>
              <a:rPr lang="en-US" dirty="0">
                <a:latin typeface="Arial Narrow" panose="020B0606020202030204" pitchFamily="34" charset="0"/>
              </a:rPr>
              <a:t>Log in with your Domain Name, </a:t>
            </a:r>
            <a:r>
              <a:rPr lang="en-US" dirty="0"/>
              <a:t>choose domain.</a:t>
            </a:r>
          </a:p>
        </p:txBody>
      </p:sp>
      <p:pic>
        <p:nvPicPr>
          <p:cNvPr id="6" name="Picture 5"/>
          <p:cNvPicPr>
            <a:picLocks noChangeAspect="1"/>
          </p:cNvPicPr>
          <p:nvPr/>
        </p:nvPicPr>
        <p:blipFill>
          <a:blip r:embed="rId4"/>
          <a:stretch>
            <a:fillRect/>
          </a:stretch>
        </p:blipFill>
        <p:spPr>
          <a:xfrm>
            <a:off x="552507" y="2544869"/>
            <a:ext cx="2772086" cy="3286012"/>
          </a:xfrm>
          <a:prstGeom prst="rect">
            <a:avLst/>
          </a:prstGeom>
        </p:spPr>
      </p:pic>
      <p:sp>
        <p:nvSpPr>
          <p:cNvPr id="8" name="Rectangle 7"/>
          <p:cNvSpPr/>
          <p:nvPr/>
        </p:nvSpPr>
        <p:spPr>
          <a:xfrm>
            <a:off x="451763" y="332868"/>
            <a:ext cx="6137339" cy="769441"/>
          </a:xfrm>
          <a:prstGeom prst="rect">
            <a:avLst/>
          </a:prstGeom>
        </p:spPr>
        <p:txBody>
          <a:bodyPr wrap="square">
            <a:spAutoFit/>
          </a:bodyPr>
          <a:lstStyle/>
          <a:p>
            <a:r>
              <a:rPr lang="en-US" sz="4400" dirty="0">
                <a:solidFill>
                  <a:schemeClr val="accent1">
                    <a:lumMod val="75000"/>
                  </a:schemeClr>
                </a:solidFill>
                <a:cs typeface="Arial" panose="020B0604020202020204" pitchFamily="34" charset="0"/>
              </a:rPr>
              <a:t>Resources cont’d</a:t>
            </a:r>
          </a:p>
        </p:txBody>
      </p:sp>
      <p:sp>
        <p:nvSpPr>
          <p:cNvPr id="9" name="Line 9"/>
          <p:cNvSpPr>
            <a:spLocks noChangeShapeType="1"/>
          </p:cNvSpPr>
          <p:nvPr/>
        </p:nvSpPr>
        <p:spPr bwMode="auto">
          <a:xfrm flipV="1">
            <a:off x="576949" y="1054148"/>
            <a:ext cx="6012153" cy="11119"/>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12" name="Rectangle 11"/>
          <p:cNvSpPr/>
          <p:nvPr/>
        </p:nvSpPr>
        <p:spPr>
          <a:xfrm>
            <a:off x="4681071" y="1712848"/>
            <a:ext cx="3834279" cy="1154162"/>
          </a:xfrm>
          <a:prstGeom prst="rect">
            <a:avLst/>
          </a:prstGeom>
        </p:spPr>
        <p:txBody>
          <a:bodyPr wrap="square">
            <a:spAutoFit/>
          </a:bodyPr>
          <a:lstStyle/>
          <a:p>
            <a:r>
              <a:rPr lang="en-US" sz="1500" b="1" dirty="0">
                <a:solidFill>
                  <a:srgbClr val="FFC000"/>
                </a:solidFill>
                <a:cs typeface="Arial" panose="020B0604020202020204" pitchFamily="34" charset="0"/>
              </a:rPr>
              <a:t>WalkMe</a:t>
            </a:r>
          </a:p>
          <a:p>
            <a:r>
              <a:rPr lang="en-US" dirty="0"/>
              <a:t>Select </a:t>
            </a:r>
            <a:r>
              <a:rPr lang="en-US" b="1" dirty="0"/>
              <a:t>Need Help? </a:t>
            </a:r>
            <a:r>
              <a:rPr lang="en-US" dirty="0"/>
              <a:t>for step-by-step on-screen help.</a:t>
            </a:r>
          </a:p>
          <a:p>
            <a:r>
              <a:rPr lang="en-US" i="1" dirty="0"/>
              <a:t>Smart Tips </a:t>
            </a:r>
            <a:r>
              <a:rPr lang="en-US" dirty="0"/>
              <a:t>are also available</a:t>
            </a:r>
          </a:p>
        </p:txBody>
      </p:sp>
      <p:pic>
        <p:nvPicPr>
          <p:cNvPr id="13" name="Picture 12"/>
          <p:cNvPicPr>
            <a:picLocks noChangeAspect="1"/>
          </p:cNvPicPr>
          <p:nvPr/>
        </p:nvPicPr>
        <p:blipFill>
          <a:blip r:embed="rId5"/>
          <a:stretch>
            <a:fillRect/>
          </a:stretch>
        </p:blipFill>
        <p:spPr>
          <a:xfrm>
            <a:off x="4591339" y="2920179"/>
            <a:ext cx="4389777" cy="896105"/>
          </a:xfrm>
          <a:prstGeom prst="rect">
            <a:avLst/>
          </a:prstGeom>
        </p:spPr>
      </p:pic>
      <p:pic>
        <p:nvPicPr>
          <p:cNvPr id="14" name="Picture 13"/>
          <p:cNvPicPr>
            <a:picLocks noChangeAspect="1"/>
          </p:cNvPicPr>
          <p:nvPr/>
        </p:nvPicPr>
        <p:blipFill>
          <a:blip r:embed="rId6"/>
          <a:stretch>
            <a:fillRect/>
          </a:stretch>
        </p:blipFill>
        <p:spPr>
          <a:xfrm>
            <a:off x="5741134" y="3923275"/>
            <a:ext cx="2461445" cy="2239568"/>
          </a:xfrm>
          <a:prstGeom prst="rect">
            <a:avLst/>
          </a:prstGeom>
        </p:spPr>
      </p:pic>
      <p:pic>
        <p:nvPicPr>
          <p:cNvPr id="15" name="Picture 14"/>
          <p:cNvPicPr>
            <a:picLocks noChangeAspect="1"/>
          </p:cNvPicPr>
          <p:nvPr/>
        </p:nvPicPr>
        <p:blipFill>
          <a:blip r:embed="rId7"/>
          <a:stretch>
            <a:fillRect/>
          </a:stretch>
        </p:blipFill>
        <p:spPr>
          <a:xfrm>
            <a:off x="6613544" y="308770"/>
            <a:ext cx="2367572" cy="1297087"/>
          </a:xfrm>
          <a:prstGeom prst="rect">
            <a:avLst/>
          </a:prstGeom>
        </p:spPr>
      </p:pic>
      <p:pic>
        <p:nvPicPr>
          <p:cNvPr id="17" name="Picture 16"/>
          <p:cNvPicPr>
            <a:picLocks noChangeAspect="1"/>
          </p:cNvPicPr>
          <p:nvPr/>
        </p:nvPicPr>
        <p:blipFill>
          <a:blip r:embed="rId8"/>
          <a:stretch>
            <a:fillRect/>
          </a:stretch>
        </p:blipFill>
        <p:spPr>
          <a:xfrm>
            <a:off x="6786228" y="2219706"/>
            <a:ext cx="185629" cy="152870"/>
          </a:xfrm>
          <a:prstGeom prst="rect">
            <a:avLst/>
          </a:prstGeom>
        </p:spPr>
      </p:pic>
      <p:sp>
        <p:nvSpPr>
          <p:cNvPr id="16" name="TextBox 15"/>
          <p:cNvSpPr txBox="1"/>
          <p:nvPr/>
        </p:nvSpPr>
        <p:spPr>
          <a:xfrm>
            <a:off x="8697162" y="6400800"/>
            <a:ext cx="354584" cy="276999"/>
          </a:xfrm>
          <a:prstGeom prst="rect">
            <a:avLst/>
          </a:prstGeom>
          <a:noFill/>
        </p:spPr>
        <p:txBody>
          <a:bodyPr wrap="none" rtlCol="0">
            <a:spAutoFit/>
          </a:bodyPr>
          <a:lstStyle/>
          <a:p>
            <a:pPr algn="r"/>
            <a:r>
              <a:rPr lang="en-US" sz="1200" dirty="0">
                <a:solidFill>
                  <a:schemeClr val="bg1"/>
                </a:solidFill>
              </a:rPr>
              <a:t>21</a:t>
            </a:r>
          </a:p>
        </p:txBody>
      </p:sp>
    </p:spTree>
    <p:extLst>
      <p:ext uri="{BB962C8B-B14F-4D97-AF65-F5344CB8AC3E}">
        <p14:creationId xmlns:p14="http://schemas.microsoft.com/office/powerpoint/2010/main" val="1135917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3600" dirty="0">
                <a:latin typeface="Arial Narrow" panose="020B0606020202030204" pitchFamily="34" charset="0"/>
              </a:rPr>
              <a:t>Next Steps</a:t>
            </a:r>
          </a:p>
        </p:txBody>
      </p:sp>
      <p:sp>
        <p:nvSpPr>
          <p:cNvPr id="8" name="Content Placeholder 4"/>
          <p:cNvSpPr>
            <a:spLocks noGrp="1"/>
          </p:cNvSpPr>
          <p:nvPr>
            <p:ph idx="1"/>
          </p:nvPr>
        </p:nvSpPr>
        <p:spPr>
          <a:xfrm>
            <a:off x="457200" y="1143000"/>
            <a:ext cx="8229600" cy="5105400"/>
          </a:xfrm>
        </p:spPr>
        <p:txBody>
          <a:bodyPr>
            <a:noAutofit/>
          </a:bodyPr>
          <a:lstStyle/>
          <a:p>
            <a:pPr>
              <a:buFont typeface="Wingdings" panose="05000000000000000000" pitchFamily="2" charset="2"/>
              <a:buChar char="§"/>
            </a:pPr>
            <a:r>
              <a:rPr lang="en-US" sz="1800" dirty="0">
                <a:latin typeface="Arial Narrow" panose="020B0606020202030204" pitchFamily="34" charset="0"/>
              </a:rPr>
              <a:t>Plan for Departmental Implementation:</a:t>
            </a:r>
          </a:p>
          <a:p>
            <a:pPr lvl="1">
              <a:buFont typeface="Wingdings" panose="05000000000000000000" pitchFamily="2" charset="2"/>
              <a:buChar char="§"/>
            </a:pPr>
            <a:r>
              <a:rPr lang="en-US" sz="1400" dirty="0">
                <a:latin typeface="Arial Narrow" panose="020B0606020202030204" pitchFamily="34" charset="0"/>
              </a:rPr>
              <a:t>Identify initiators (312 requisitions/SOLO Order placement/F4 Forms) </a:t>
            </a:r>
          </a:p>
          <a:p>
            <a:pPr lvl="1">
              <a:buFont typeface="Wingdings" panose="05000000000000000000" pitchFamily="2" charset="2"/>
              <a:buChar char="§"/>
            </a:pPr>
            <a:r>
              <a:rPr lang="en-US" sz="1400" dirty="0">
                <a:latin typeface="Arial Narrow" panose="020B0606020202030204" pitchFamily="34" charset="0"/>
              </a:rPr>
              <a:t>Identify approvers (Approve requisitions and F4/SIR Transactions)</a:t>
            </a:r>
          </a:p>
          <a:p>
            <a:endParaRPr lang="en-US" sz="1800" dirty="0">
              <a:latin typeface="Arial Narrow" panose="020B0606020202030204" pitchFamily="34" charset="0"/>
            </a:endParaRPr>
          </a:p>
          <a:p>
            <a:r>
              <a:rPr lang="en-US" sz="1800" dirty="0">
                <a:latin typeface="Arial Narrow" panose="020B0606020202030204" pitchFamily="34" charset="0"/>
              </a:rPr>
              <a:t>Participate in Monthly Demo Day Meetings</a:t>
            </a:r>
          </a:p>
          <a:p>
            <a:pPr lvl="1"/>
            <a:r>
              <a:rPr lang="en-US" sz="1600" dirty="0">
                <a:latin typeface="Arial Narrow" panose="020B0606020202030204" pitchFamily="34" charset="0"/>
              </a:rPr>
              <a:t>Medical Center</a:t>
            </a:r>
          </a:p>
          <a:p>
            <a:pPr lvl="1"/>
            <a:r>
              <a:rPr lang="en-US" sz="1600" dirty="0">
                <a:latin typeface="Arial Narrow" panose="020B0606020202030204" pitchFamily="34" charset="0"/>
              </a:rPr>
              <a:t>River Campus</a:t>
            </a:r>
          </a:p>
          <a:p>
            <a:endParaRPr lang="en-US" sz="2000" dirty="0">
              <a:latin typeface="Arial Narrow" panose="020B0606020202030204" pitchFamily="34" charset="0"/>
            </a:endParaRPr>
          </a:p>
          <a:p>
            <a:r>
              <a:rPr lang="en-US" sz="1800" dirty="0">
                <a:latin typeface="Arial Narrow" panose="020B0606020202030204" pitchFamily="34" charset="0"/>
              </a:rPr>
              <a:t>Visit the P2P Website </a:t>
            </a:r>
            <a:r>
              <a:rPr lang="en-US" sz="1800" dirty="0">
                <a:latin typeface="Arial Narrow" panose="020B0606020202030204" pitchFamily="34" charset="0"/>
                <a:hlinkClick r:id="rId3"/>
              </a:rPr>
              <a:t>UR Procurement Website</a:t>
            </a:r>
            <a:endParaRPr lang="en-US" sz="1800" dirty="0">
              <a:latin typeface="Arial Narrow" panose="020B0606020202030204" pitchFamily="34" charset="0"/>
            </a:endParaRPr>
          </a:p>
          <a:p>
            <a:endParaRPr lang="en-US" sz="2000" dirty="0">
              <a:latin typeface="Arial Narrow" panose="020B0606020202030204" pitchFamily="34" charset="0"/>
            </a:endParaRPr>
          </a:p>
          <a:p>
            <a:r>
              <a:rPr lang="en-US" sz="1800" dirty="0">
                <a:latin typeface="Arial Narrow" panose="020B0606020202030204" pitchFamily="34" charset="0"/>
              </a:rPr>
              <a:t>Questions? Please reach out to:</a:t>
            </a:r>
          </a:p>
          <a:p>
            <a:pPr lvl="1"/>
            <a:r>
              <a:rPr lang="en-US" sz="1800" dirty="0">
                <a:latin typeface="Arial Narrow" panose="020B0606020202030204" pitchFamily="34" charset="0"/>
                <a:cs typeface="+mn-cs"/>
                <a:hlinkClick r:id="rId4"/>
              </a:rPr>
              <a:t>URProcurement@Rochester.edu</a:t>
            </a:r>
            <a:endParaRPr lang="en-US" sz="1800" dirty="0">
              <a:latin typeface="Arial Narrow" panose="020B0606020202030204" pitchFamily="34" charset="0"/>
              <a:cs typeface="+mn-cs"/>
            </a:endParaRPr>
          </a:p>
          <a:p>
            <a:pPr lvl="1"/>
            <a:endParaRPr lang="en-US" sz="2000" dirty="0">
              <a:latin typeface="Arial Narrow" panose="020B0606020202030204" pitchFamily="34" charset="0"/>
              <a:cs typeface="+mn-cs"/>
            </a:endParaRPr>
          </a:p>
          <a:p>
            <a:r>
              <a:rPr lang="en-US" sz="1800" dirty="0">
                <a:latin typeface="Arial Narrow" panose="020B0606020202030204" pitchFamily="34" charset="0"/>
              </a:rPr>
              <a:t>Future Demo Day Topics</a:t>
            </a:r>
          </a:p>
          <a:p>
            <a:pPr lvl="1"/>
            <a:r>
              <a:rPr lang="en-US" sz="1600" dirty="0">
                <a:latin typeface="Arial Narrow" panose="020B0606020202030204" pitchFamily="34" charset="0"/>
              </a:rPr>
              <a:t>November:  TBD</a:t>
            </a:r>
          </a:p>
        </p:txBody>
      </p:sp>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746045" y="6398401"/>
            <a:ext cx="354584" cy="276999"/>
          </a:xfrm>
          <a:prstGeom prst="rect">
            <a:avLst/>
          </a:prstGeom>
          <a:noFill/>
        </p:spPr>
        <p:txBody>
          <a:bodyPr wrap="none" rtlCol="0">
            <a:spAutoFit/>
          </a:bodyPr>
          <a:lstStyle/>
          <a:p>
            <a:pPr algn="r"/>
            <a:r>
              <a:rPr lang="en-US" sz="1200" dirty="0">
                <a:solidFill>
                  <a:schemeClr val="bg1"/>
                </a:solidFill>
              </a:rPr>
              <a:t>22</a:t>
            </a:r>
          </a:p>
        </p:txBody>
      </p:sp>
      <p:pic>
        <p:nvPicPr>
          <p:cNvPr id="1026" name="Picture 2" descr="Image result for next st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1381" y="173247"/>
            <a:ext cx="1746196" cy="196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642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3600" dirty="0">
                <a:latin typeface="Arial Narrow" panose="020B0606020202030204" pitchFamily="34" charset="0"/>
              </a:rPr>
              <a:t>Appendix</a:t>
            </a:r>
          </a:p>
        </p:txBody>
      </p:sp>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746045" y="6398401"/>
            <a:ext cx="354584" cy="276999"/>
          </a:xfrm>
          <a:prstGeom prst="rect">
            <a:avLst/>
          </a:prstGeom>
          <a:noFill/>
        </p:spPr>
        <p:txBody>
          <a:bodyPr wrap="none" rtlCol="0">
            <a:spAutoFit/>
          </a:bodyPr>
          <a:lstStyle/>
          <a:p>
            <a:pPr algn="r"/>
            <a:r>
              <a:rPr lang="en-US" sz="1200" dirty="0">
                <a:solidFill>
                  <a:schemeClr val="bg1"/>
                </a:solidFill>
              </a:rPr>
              <a:t>23</a:t>
            </a:r>
          </a:p>
        </p:txBody>
      </p:sp>
    </p:spTree>
    <p:extLst>
      <p:ext uri="{BB962C8B-B14F-4D97-AF65-F5344CB8AC3E}">
        <p14:creationId xmlns:p14="http://schemas.microsoft.com/office/powerpoint/2010/main" val="3989516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39" y="377295"/>
            <a:ext cx="7645161" cy="613305"/>
          </a:xfrm>
        </p:spPr>
        <p:txBody>
          <a:bodyPr>
            <a:noAutofit/>
          </a:bodyPr>
          <a:lstStyle/>
          <a:p>
            <a:pPr algn="l"/>
            <a:r>
              <a:rPr lang="en-US" sz="3200" dirty="0">
                <a:latin typeface="Arial Narrow" panose="020B0606020202030204" pitchFamily="34" charset="0"/>
              </a:rPr>
              <a:t>P2P Training Options	</a:t>
            </a:r>
            <a:endParaRPr lang="en-US" sz="3200" dirty="0">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a:xfrm>
            <a:off x="619608" y="1295400"/>
            <a:ext cx="8153402" cy="5029200"/>
          </a:xfrm>
        </p:spPr>
        <p:txBody>
          <a:bodyPr>
            <a:normAutofit/>
          </a:bodyPr>
          <a:lstStyle/>
          <a:p>
            <a:pPr marL="57150" indent="0">
              <a:buNone/>
            </a:pPr>
            <a:r>
              <a:rPr lang="en-US" sz="1600" dirty="0">
                <a:latin typeface="Arial Narrow" panose="020B0606020202030204" pitchFamily="34" charset="0"/>
                <a:cs typeface="Calibri" panose="020F0502020204030204" pitchFamily="34" charset="0"/>
              </a:rPr>
              <a:t>To learn more about P2P Training options, go to the UR Procurement Website</a:t>
            </a:r>
            <a:endParaRPr lang="en-US" sz="1600" dirty="0">
              <a:solidFill>
                <a:schemeClr val="tx2">
                  <a:lumMod val="75000"/>
                </a:schemeClr>
              </a:solidFill>
              <a:latin typeface="Arial Narrow" panose="020B0606020202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8267700" y="6477000"/>
            <a:ext cx="857852" cy="288925"/>
          </a:xfrm>
          <a:prstGeom prst="rect">
            <a:avLst/>
          </a:prstGeom>
        </p:spPr>
        <p:txBody>
          <a:bodyPr/>
          <a:lstStyle/>
          <a:p>
            <a:pPr algn="r"/>
            <a:r>
              <a:rPr lang="en-US" sz="1200" dirty="0">
                <a:solidFill>
                  <a:schemeClr val="bg1"/>
                </a:solidFill>
              </a:rPr>
              <a:t>24</a:t>
            </a:r>
          </a:p>
        </p:txBody>
      </p:sp>
      <p:cxnSp>
        <p:nvCxnSpPr>
          <p:cNvPr id="5" name="Straight Connector 4">
            <a:extLst>
              <a:ext uri="{FF2B5EF4-FFF2-40B4-BE49-F238E27FC236}">
                <a16:creationId xmlns:a16="http://schemas.microsoft.com/office/drawing/2014/main" id="{AD4BFD92-2BCD-4E55-867A-D491DC1D8650}"/>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5196368" y="1852957"/>
            <a:ext cx="1524000" cy="1036544"/>
          </a:xfrm>
          <a:prstGeom prst="rect">
            <a:avLst/>
          </a:prstGeom>
        </p:spPr>
      </p:pic>
      <p:pic>
        <p:nvPicPr>
          <p:cNvPr id="8" name="Picture 7"/>
          <p:cNvPicPr>
            <a:picLocks noChangeAspect="1"/>
          </p:cNvPicPr>
          <p:nvPr/>
        </p:nvPicPr>
        <p:blipFill>
          <a:blip r:embed="rId4"/>
          <a:stretch>
            <a:fillRect/>
          </a:stretch>
        </p:blipFill>
        <p:spPr>
          <a:xfrm>
            <a:off x="762000" y="1743571"/>
            <a:ext cx="3623003" cy="3072781"/>
          </a:xfrm>
          <a:prstGeom prst="rect">
            <a:avLst/>
          </a:prstGeom>
        </p:spPr>
      </p:pic>
      <p:pic>
        <p:nvPicPr>
          <p:cNvPr id="9" name="Picture 8"/>
          <p:cNvPicPr>
            <a:picLocks noChangeAspect="1"/>
          </p:cNvPicPr>
          <p:nvPr/>
        </p:nvPicPr>
        <p:blipFill>
          <a:blip r:embed="rId5"/>
          <a:stretch>
            <a:fillRect/>
          </a:stretch>
        </p:blipFill>
        <p:spPr>
          <a:xfrm>
            <a:off x="4267200" y="3124200"/>
            <a:ext cx="3382337" cy="3087133"/>
          </a:xfrm>
          <a:prstGeom prst="rect">
            <a:avLst/>
          </a:prstGeom>
        </p:spPr>
      </p:pic>
    </p:spTree>
    <p:extLst>
      <p:ext uri="{BB962C8B-B14F-4D97-AF65-F5344CB8AC3E}">
        <p14:creationId xmlns:p14="http://schemas.microsoft.com/office/powerpoint/2010/main" val="324384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39" y="377295"/>
            <a:ext cx="7645161" cy="613305"/>
          </a:xfrm>
        </p:spPr>
        <p:txBody>
          <a:bodyPr>
            <a:noAutofit/>
          </a:bodyPr>
          <a:lstStyle/>
          <a:p>
            <a:pPr algn="l"/>
            <a:r>
              <a:rPr lang="en-US" sz="3200" dirty="0">
                <a:latin typeface="Arial Narrow" panose="020B0606020202030204" pitchFamily="34" charset="0"/>
              </a:rPr>
              <a:t>P2P Training Option – Non-Employees</a:t>
            </a:r>
            <a:endParaRPr lang="en-US" sz="3200" dirty="0">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a:xfrm>
            <a:off x="619608" y="1295400"/>
            <a:ext cx="8153402" cy="5029200"/>
          </a:xfrm>
        </p:spPr>
        <p:txBody>
          <a:bodyPr>
            <a:normAutofit/>
          </a:bodyPr>
          <a:lstStyle/>
          <a:p>
            <a:pPr marL="0" indent="0">
              <a:buNone/>
            </a:pPr>
            <a:r>
              <a:rPr lang="en-US" sz="2400" dirty="0">
                <a:latin typeface="Arial Narrow" panose="020B0606020202030204" pitchFamily="34" charset="0"/>
              </a:rPr>
              <a:t>Since most non-employees don’t have access to MyPath, we are developing an option to still have them perform the necessary prerequisites before gaining access to P2P:</a:t>
            </a:r>
          </a:p>
          <a:p>
            <a:r>
              <a:rPr lang="en-US" sz="2400" dirty="0">
                <a:latin typeface="Arial Narrow" panose="020B0606020202030204" pitchFamily="34" charset="0"/>
              </a:rPr>
              <a:t>Applies to students and contractors who initiate purchases</a:t>
            </a:r>
          </a:p>
          <a:p>
            <a:r>
              <a:rPr lang="en-US" sz="2400" dirty="0">
                <a:latin typeface="Arial Narrow" panose="020B0606020202030204" pitchFamily="34" charset="0"/>
              </a:rPr>
              <a:t>Approval roles are not allowed</a:t>
            </a:r>
          </a:p>
          <a:p>
            <a:r>
              <a:rPr lang="en-US" sz="2400" dirty="0">
                <a:latin typeface="Arial Narrow" panose="020B0606020202030204" pitchFamily="34" charset="0"/>
              </a:rPr>
              <a:t>An employee must “sponsor” the non-employee</a:t>
            </a:r>
          </a:p>
          <a:p>
            <a:r>
              <a:rPr lang="en-US" sz="2400" dirty="0">
                <a:latin typeface="Arial Narrow" panose="020B0606020202030204" pitchFamily="34" charset="0"/>
              </a:rPr>
              <a:t>Sponsor is responsible for verifying the non-employee has performed the required training</a:t>
            </a:r>
          </a:p>
          <a:p>
            <a:r>
              <a:rPr lang="en-US" sz="2400" dirty="0">
                <a:latin typeface="Arial Narrow" panose="020B0606020202030204" pitchFamily="34" charset="0"/>
              </a:rPr>
              <a:t>Sponsor is required to contact the P2P Customer Service Center to communicate the requested access</a:t>
            </a:r>
          </a:p>
          <a:p>
            <a:r>
              <a:rPr lang="en-US" sz="2400" dirty="0">
                <a:latin typeface="Arial Narrow" panose="020B0606020202030204" pitchFamily="34" charset="0"/>
              </a:rPr>
              <a:t>Detailed requirements forthcoming</a:t>
            </a:r>
          </a:p>
        </p:txBody>
      </p:sp>
      <p:sp>
        <p:nvSpPr>
          <p:cNvPr id="4" name="Slide Number Placeholder 3"/>
          <p:cNvSpPr>
            <a:spLocks noGrp="1"/>
          </p:cNvSpPr>
          <p:nvPr>
            <p:ph type="sldNum" sz="quarter" idx="4294967295"/>
          </p:nvPr>
        </p:nvSpPr>
        <p:spPr>
          <a:xfrm>
            <a:off x="8267700" y="6477000"/>
            <a:ext cx="857852" cy="288925"/>
          </a:xfrm>
          <a:prstGeom prst="rect">
            <a:avLst/>
          </a:prstGeom>
        </p:spPr>
        <p:txBody>
          <a:bodyPr/>
          <a:lstStyle/>
          <a:p>
            <a:pPr algn="r"/>
            <a:r>
              <a:rPr lang="en-US" sz="1200" dirty="0">
                <a:solidFill>
                  <a:schemeClr val="bg1"/>
                </a:solidFill>
              </a:rPr>
              <a:t>25</a:t>
            </a:r>
          </a:p>
        </p:txBody>
      </p:sp>
      <p:cxnSp>
        <p:nvCxnSpPr>
          <p:cNvPr id="5" name="Straight Connector 4">
            <a:extLst>
              <a:ext uri="{FF2B5EF4-FFF2-40B4-BE49-F238E27FC236}">
                <a16:creationId xmlns:a16="http://schemas.microsoft.com/office/drawing/2014/main" id="{AD4BFD92-2BCD-4E55-867A-D491DC1D8650}"/>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477000" y="0"/>
            <a:ext cx="2436351"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New</a:t>
            </a:r>
          </a:p>
        </p:txBody>
      </p:sp>
    </p:spTree>
    <p:extLst>
      <p:ext uri="{BB962C8B-B14F-4D97-AF65-F5344CB8AC3E}">
        <p14:creationId xmlns:p14="http://schemas.microsoft.com/office/powerpoint/2010/main" val="3039638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3600" dirty="0">
                <a:latin typeface="Arial Narrow" panose="020B0606020202030204" pitchFamily="34" charset="0"/>
              </a:rPr>
              <a:t>Instructor Led Training (Optional)</a:t>
            </a:r>
          </a:p>
        </p:txBody>
      </p:sp>
      <p:sp>
        <p:nvSpPr>
          <p:cNvPr id="8" name="Content Placeholder 4"/>
          <p:cNvSpPr>
            <a:spLocks noGrp="1"/>
          </p:cNvSpPr>
          <p:nvPr>
            <p:ph idx="1"/>
          </p:nvPr>
        </p:nvSpPr>
        <p:spPr>
          <a:xfrm>
            <a:off x="475011" y="1044677"/>
            <a:ext cx="8229600" cy="5105400"/>
          </a:xfrm>
        </p:spPr>
        <p:txBody>
          <a:bodyPr>
            <a:noAutofit/>
          </a:bodyPr>
          <a:lstStyle/>
          <a:p>
            <a:pPr lvl="1"/>
            <a:endParaRPr lang="en-US" dirty="0"/>
          </a:p>
          <a:p>
            <a:endParaRPr lang="en-US" sz="2800" dirty="0"/>
          </a:p>
          <a:p>
            <a:endParaRPr lang="en-US" sz="2800" dirty="0"/>
          </a:p>
        </p:txBody>
      </p:sp>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473918161"/>
              </p:ext>
            </p:extLst>
          </p:nvPr>
        </p:nvGraphicFramePr>
        <p:xfrm>
          <a:off x="389442" y="2895600"/>
          <a:ext cx="8400738" cy="3019767"/>
        </p:xfrm>
        <a:graphic>
          <a:graphicData uri="http://schemas.openxmlformats.org/drawingml/2006/table">
            <a:tbl>
              <a:tblPr firstRow="1" bandRow="1">
                <a:tableStyleId>{5C22544A-7EE6-4342-B048-85BDC9FD1C3A}</a:tableStyleId>
              </a:tblPr>
              <a:tblGrid>
                <a:gridCol w="1807604">
                  <a:extLst>
                    <a:ext uri="{9D8B030D-6E8A-4147-A177-3AD203B41FA5}">
                      <a16:colId xmlns:a16="http://schemas.microsoft.com/office/drawing/2014/main" val="20000"/>
                    </a:ext>
                  </a:extLst>
                </a:gridCol>
                <a:gridCol w="5050396">
                  <a:extLst>
                    <a:ext uri="{9D8B030D-6E8A-4147-A177-3AD203B41FA5}">
                      <a16:colId xmlns:a16="http://schemas.microsoft.com/office/drawing/2014/main" val="20001"/>
                    </a:ext>
                  </a:extLst>
                </a:gridCol>
                <a:gridCol w="1542738">
                  <a:extLst>
                    <a:ext uri="{9D8B030D-6E8A-4147-A177-3AD203B41FA5}">
                      <a16:colId xmlns:a16="http://schemas.microsoft.com/office/drawing/2014/main" val="20002"/>
                    </a:ext>
                  </a:extLst>
                </a:gridCol>
              </a:tblGrid>
              <a:tr h="398487">
                <a:tc>
                  <a:txBody>
                    <a:bodyPr/>
                    <a:lstStyle/>
                    <a:p>
                      <a:r>
                        <a:rPr lang="en-US" sz="1600" dirty="0">
                          <a:latin typeface="Arial Narrow" panose="020B0606020202030204" pitchFamily="34" charset="0"/>
                        </a:rPr>
                        <a:t>Course</a:t>
                      </a:r>
                    </a:p>
                  </a:txBody>
                  <a:tcPr/>
                </a:tc>
                <a:tc>
                  <a:txBody>
                    <a:bodyPr/>
                    <a:lstStyle/>
                    <a:p>
                      <a:r>
                        <a:rPr lang="en-US" sz="1600" dirty="0">
                          <a:latin typeface="Arial Narrow" panose="020B0606020202030204" pitchFamily="34" charset="0"/>
                        </a:rPr>
                        <a:t>Description</a:t>
                      </a:r>
                    </a:p>
                  </a:txBody>
                  <a:tcPr/>
                </a:tc>
                <a:tc>
                  <a:txBody>
                    <a:bodyPr/>
                    <a:lstStyle/>
                    <a:p>
                      <a:r>
                        <a:rPr lang="en-US" sz="1600" dirty="0">
                          <a:latin typeface="Arial Narrow" panose="020B0606020202030204" pitchFamily="34" charset="0"/>
                        </a:rPr>
                        <a:t>Duration</a:t>
                      </a:r>
                    </a:p>
                  </a:txBody>
                  <a:tcPr/>
                </a:tc>
                <a:extLst>
                  <a:ext uri="{0D108BD9-81ED-4DB2-BD59-A6C34878D82A}">
                    <a16:rowId xmlns:a16="http://schemas.microsoft.com/office/drawing/2014/main" val="10000"/>
                  </a:ext>
                </a:extLst>
              </a:tr>
              <a:tr h="1204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dk1"/>
                          </a:solidFill>
                          <a:latin typeface="Arial Narrow" panose="020B0606020202030204" pitchFamily="34" charset="0"/>
                          <a:ea typeface="+mn-ea"/>
                          <a:cs typeface="+mn-cs"/>
                        </a:rPr>
                        <a:t>UR Procurement Create Requisition (312) and Marketplace (SOLO) Class</a:t>
                      </a:r>
                      <a:endParaRPr lang="en-US" sz="1600" b="0" i="0" u="none" strike="noStrike" kern="1200" baseline="0" dirty="0">
                        <a:solidFill>
                          <a:schemeClr val="dk1"/>
                        </a:solidFill>
                        <a:latin typeface="Arial Narrow" panose="020B0606020202030204" pitchFamily="34" charset="0"/>
                        <a:ea typeface="+mn-ea"/>
                        <a:cs typeface="+mn-cs"/>
                      </a:endParaRPr>
                    </a:p>
                  </a:txBody>
                  <a:tcPr/>
                </a:tc>
                <a:tc>
                  <a:txBody>
                    <a:bodyPr/>
                    <a:lstStyle/>
                    <a:p>
                      <a:r>
                        <a:rPr lang="en-US" sz="1600" b="0" i="0" u="none" strike="noStrike" kern="1200" baseline="0" dirty="0">
                          <a:solidFill>
                            <a:schemeClr val="dk1"/>
                          </a:solidFill>
                          <a:latin typeface="Arial Narrow" panose="020B0606020202030204" pitchFamily="34" charset="0"/>
                          <a:ea typeface="+mn-ea"/>
                          <a:cs typeface="+mn-cs"/>
                        </a:rPr>
                        <a:t>This classroom training provides an overview of the procure to pay (P2P) process and the UR Procurement system (Workday). Get hands-on practice entering requisitions for goods and services as well as ordering from the Marketplace (previously SOLO).  Register for the class in MyPath</a:t>
                      </a:r>
                    </a:p>
                  </a:txBody>
                  <a:tcPr/>
                </a:tc>
                <a:tc>
                  <a:txBody>
                    <a:bodyPr/>
                    <a:lstStyle/>
                    <a:p>
                      <a:r>
                        <a:rPr lang="en-US" sz="1600" dirty="0">
                          <a:latin typeface="Arial Narrow" panose="020B0606020202030204" pitchFamily="34" charset="0"/>
                        </a:rPr>
                        <a:t>2.5</a:t>
                      </a:r>
                      <a:r>
                        <a:rPr lang="en-US" sz="1600" baseline="0" dirty="0">
                          <a:latin typeface="Arial Narrow" panose="020B0606020202030204" pitchFamily="34" charset="0"/>
                        </a:rPr>
                        <a:t> hours</a:t>
                      </a:r>
                      <a:endParaRPr lang="en-US" sz="1600" dirty="0">
                        <a:latin typeface="Arial Narrow" panose="020B0606020202030204" pitchFamily="34" charset="0"/>
                      </a:endParaRPr>
                    </a:p>
                  </a:txBody>
                  <a:tcPr/>
                </a:tc>
                <a:extLst>
                  <a:ext uri="{0D108BD9-81ED-4DB2-BD59-A6C34878D82A}">
                    <a16:rowId xmlns:a16="http://schemas.microsoft.com/office/drawing/2014/main" val="10001"/>
                  </a:ext>
                </a:extLst>
              </a:tr>
              <a:tr h="3984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dk1"/>
                          </a:solidFill>
                          <a:latin typeface="Arial Narrow" panose="020B0606020202030204" pitchFamily="34" charset="0"/>
                          <a:ea typeface="+mn-ea"/>
                          <a:cs typeface="+mn-cs"/>
                        </a:rPr>
                        <a:t>UR Procurement Supplier Invoice Request (F4 Payment Request Form) Class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Arial Narrow" panose="020B0606020202030204" pitchFamily="34" charset="0"/>
                          <a:ea typeface="+mn-ea"/>
                          <a:cs typeface="+mn-cs"/>
                        </a:rPr>
                        <a:t>This classroom training provides an overview of the Supplier Invoice Request process in the UR Procurement system (Workday). Get hands-on practice entering SIRs. Register for the class in MyPath</a:t>
                      </a:r>
                    </a:p>
                  </a:txBody>
                  <a:tcPr/>
                </a:tc>
                <a:tc>
                  <a:txBody>
                    <a:bodyPr/>
                    <a:lstStyle/>
                    <a:p>
                      <a:r>
                        <a:rPr lang="en-US" sz="1600" dirty="0">
                          <a:latin typeface="Arial Narrow" panose="020B0606020202030204" pitchFamily="34" charset="0"/>
                        </a:rPr>
                        <a:t>90</a:t>
                      </a:r>
                      <a:r>
                        <a:rPr lang="en-US" sz="1600" baseline="0" dirty="0">
                          <a:latin typeface="Arial Narrow" panose="020B0606020202030204" pitchFamily="34" charset="0"/>
                        </a:rPr>
                        <a:t> minutes</a:t>
                      </a:r>
                      <a:endParaRPr lang="en-US" sz="1600" dirty="0">
                        <a:latin typeface="Arial Narrow" panose="020B0606020202030204" pitchFamily="34" charset="0"/>
                      </a:endParaRP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8382000" y="6400800"/>
            <a:ext cx="762000" cy="276999"/>
          </a:xfrm>
          <a:prstGeom prst="rect">
            <a:avLst/>
          </a:prstGeom>
          <a:noFill/>
        </p:spPr>
        <p:txBody>
          <a:bodyPr wrap="square" rtlCol="0">
            <a:spAutoFit/>
          </a:bodyPr>
          <a:lstStyle/>
          <a:p>
            <a:pPr algn="r"/>
            <a:r>
              <a:rPr lang="en-US" sz="1200" dirty="0">
                <a:solidFill>
                  <a:schemeClr val="bg1"/>
                </a:solidFill>
              </a:rPr>
              <a:t>26</a:t>
            </a:r>
          </a:p>
        </p:txBody>
      </p:sp>
      <p:pic>
        <p:nvPicPr>
          <p:cNvPr id="7" name="Picture 6"/>
          <p:cNvPicPr>
            <a:picLocks noChangeAspect="1"/>
          </p:cNvPicPr>
          <p:nvPr/>
        </p:nvPicPr>
        <p:blipFill>
          <a:blip r:embed="rId3"/>
          <a:stretch>
            <a:fillRect/>
          </a:stretch>
        </p:blipFill>
        <p:spPr>
          <a:xfrm>
            <a:off x="6260412" y="852345"/>
            <a:ext cx="2590800" cy="1762125"/>
          </a:xfrm>
          <a:prstGeom prst="rect">
            <a:avLst/>
          </a:prstGeom>
        </p:spPr>
      </p:pic>
    </p:spTree>
    <p:extLst>
      <p:ext uri="{BB962C8B-B14F-4D97-AF65-F5344CB8AC3E}">
        <p14:creationId xmlns:p14="http://schemas.microsoft.com/office/powerpoint/2010/main" val="1380898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3600" dirty="0">
                <a:latin typeface="Arial Narrow" panose="020B0606020202030204" pitchFamily="34" charset="0"/>
              </a:rPr>
              <a:t>MyPath P2P Training - Optional</a:t>
            </a:r>
          </a:p>
        </p:txBody>
      </p:sp>
      <p:sp>
        <p:nvSpPr>
          <p:cNvPr id="8" name="Content Placeholder 4"/>
          <p:cNvSpPr>
            <a:spLocks noGrp="1"/>
          </p:cNvSpPr>
          <p:nvPr>
            <p:ph idx="1"/>
          </p:nvPr>
        </p:nvSpPr>
        <p:spPr>
          <a:xfrm>
            <a:off x="475011" y="1044677"/>
            <a:ext cx="8229600" cy="5105400"/>
          </a:xfrm>
        </p:spPr>
        <p:txBody>
          <a:bodyPr>
            <a:noAutofit/>
          </a:bodyPr>
          <a:lstStyle/>
          <a:p>
            <a:pPr lvl="1"/>
            <a:endParaRPr lang="en-US" dirty="0"/>
          </a:p>
          <a:p>
            <a:endParaRPr lang="en-US" sz="2800" dirty="0"/>
          </a:p>
          <a:p>
            <a:endParaRPr lang="en-US" sz="2800" dirty="0"/>
          </a:p>
        </p:txBody>
      </p:sp>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nvPr>
        </p:nvGraphicFramePr>
        <p:xfrm>
          <a:off x="451583" y="2093102"/>
          <a:ext cx="7903604" cy="1602598"/>
        </p:xfrm>
        <a:graphic>
          <a:graphicData uri="http://schemas.openxmlformats.org/drawingml/2006/table">
            <a:tbl>
              <a:tblPr firstRow="1" bandRow="1">
                <a:tableStyleId>{5C22544A-7EE6-4342-B048-85BDC9FD1C3A}</a:tableStyleId>
              </a:tblPr>
              <a:tblGrid>
                <a:gridCol w="3255404">
                  <a:extLst>
                    <a:ext uri="{9D8B030D-6E8A-4147-A177-3AD203B41FA5}">
                      <a16:colId xmlns:a16="http://schemas.microsoft.com/office/drawing/2014/main" val="20000"/>
                    </a:ext>
                  </a:extLst>
                </a:gridCol>
                <a:gridCol w="3196757">
                  <a:extLst>
                    <a:ext uri="{9D8B030D-6E8A-4147-A177-3AD203B41FA5}">
                      <a16:colId xmlns:a16="http://schemas.microsoft.com/office/drawing/2014/main" val="20001"/>
                    </a:ext>
                  </a:extLst>
                </a:gridCol>
                <a:gridCol w="1451443">
                  <a:extLst>
                    <a:ext uri="{9D8B030D-6E8A-4147-A177-3AD203B41FA5}">
                      <a16:colId xmlns:a16="http://schemas.microsoft.com/office/drawing/2014/main" val="20002"/>
                    </a:ext>
                  </a:extLst>
                </a:gridCol>
              </a:tblGrid>
              <a:tr h="398487">
                <a:tc>
                  <a:txBody>
                    <a:bodyPr/>
                    <a:lstStyle/>
                    <a:p>
                      <a:r>
                        <a:rPr lang="en-US" sz="1600" dirty="0">
                          <a:latin typeface="Arial Narrow" panose="020B0606020202030204" pitchFamily="34" charset="0"/>
                        </a:rPr>
                        <a:t>Course</a:t>
                      </a:r>
                    </a:p>
                  </a:txBody>
                  <a:tcPr/>
                </a:tc>
                <a:tc>
                  <a:txBody>
                    <a:bodyPr/>
                    <a:lstStyle/>
                    <a:p>
                      <a:r>
                        <a:rPr lang="en-US" sz="1600" dirty="0">
                          <a:latin typeface="Arial Narrow" panose="020B0606020202030204" pitchFamily="34" charset="0"/>
                        </a:rPr>
                        <a:t>Description</a:t>
                      </a:r>
                    </a:p>
                  </a:txBody>
                  <a:tcPr/>
                </a:tc>
                <a:tc>
                  <a:txBody>
                    <a:bodyPr/>
                    <a:lstStyle/>
                    <a:p>
                      <a:r>
                        <a:rPr lang="en-US" sz="1600" dirty="0">
                          <a:latin typeface="Arial Narrow" panose="020B0606020202030204" pitchFamily="34" charset="0"/>
                        </a:rPr>
                        <a:t>Duration</a:t>
                      </a:r>
                    </a:p>
                  </a:txBody>
                  <a:tcPr/>
                </a:tc>
                <a:extLst>
                  <a:ext uri="{0D108BD9-81ED-4DB2-BD59-A6C34878D82A}">
                    <a16:rowId xmlns:a16="http://schemas.microsoft.com/office/drawing/2014/main" val="10000"/>
                  </a:ext>
                </a:extLst>
              </a:tr>
              <a:tr h="1204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dk1"/>
                          </a:solidFill>
                          <a:latin typeface="Arial Narrow" panose="020B0606020202030204" pitchFamily="34" charset="0"/>
                          <a:ea typeface="+mn-ea"/>
                          <a:cs typeface="+mn-cs"/>
                        </a:rPr>
                        <a:t>UR Procurement: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dk1"/>
                          </a:solidFill>
                          <a:latin typeface="Arial Narrow" panose="020B0606020202030204" pitchFamily="34" charset="0"/>
                          <a:ea typeface="+mn-ea"/>
                          <a:cs typeface="+mn-cs"/>
                        </a:rPr>
                        <a:t>P2P Reporting and Analytics Overview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Arial Narrow" panose="020B0606020202030204" pitchFamily="34" charset="0"/>
                          <a:ea typeface="+mn-ea"/>
                          <a:cs typeface="+mn-cs"/>
                        </a:rPr>
                        <a:t>This Training provides an overview of the reporting capabilities in the UR Procurement System. </a:t>
                      </a:r>
                    </a:p>
                  </a:txBody>
                  <a:tcPr/>
                </a:tc>
                <a:tc>
                  <a:txBody>
                    <a:bodyPr/>
                    <a:lstStyle/>
                    <a:p>
                      <a:r>
                        <a:rPr lang="en-US" sz="1600" dirty="0">
                          <a:latin typeface="Arial Narrow" panose="020B0606020202030204" pitchFamily="34" charset="0"/>
                        </a:rPr>
                        <a:t>20 minutes</a:t>
                      </a:r>
                    </a:p>
                  </a:txBody>
                  <a:tcPr/>
                </a:tc>
                <a:extLst>
                  <a:ext uri="{0D108BD9-81ED-4DB2-BD59-A6C34878D82A}">
                    <a16:rowId xmlns:a16="http://schemas.microsoft.com/office/drawing/2014/main" val="4151842430"/>
                  </a:ext>
                </a:extLst>
              </a:tr>
            </a:tbl>
          </a:graphicData>
        </a:graphic>
      </p:graphicFrame>
      <p:sp>
        <p:nvSpPr>
          <p:cNvPr id="6" name="TextBox 5"/>
          <p:cNvSpPr txBox="1"/>
          <p:nvPr/>
        </p:nvSpPr>
        <p:spPr>
          <a:xfrm>
            <a:off x="8382000" y="6400800"/>
            <a:ext cx="762000" cy="276999"/>
          </a:xfrm>
          <a:prstGeom prst="rect">
            <a:avLst/>
          </a:prstGeom>
          <a:noFill/>
        </p:spPr>
        <p:txBody>
          <a:bodyPr wrap="square" rtlCol="0">
            <a:spAutoFit/>
          </a:bodyPr>
          <a:lstStyle/>
          <a:p>
            <a:pPr algn="r"/>
            <a:r>
              <a:rPr lang="en-US" sz="1200" dirty="0">
                <a:solidFill>
                  <a:schemeClr val="bg1"/>
                </a:solidFill>
              </a:rPr>
              <a:t>27</a:t>
            </a:r>
          </a:p>
        </p:txBody>
      </p:sp>
      <p:sp>
        <p:nvSpPr>
          <p:cNvPr id="4" name="AutoShape 2" descr="Image result for available s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49571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016"/>
            <a:ext cx="8229600" cy="609600"/>
          </a:xfrm>
        </p:spPr>
        <p:txBody>
          <a:bodyPr>
            <a:noAutofit/>
          </a:bodyPr>
          <a:lstStyle/>
          <a:p>
            <a:pPr algn="l"/>
            <a:r>
              <a:rPr lang="en-US" sz="3600" dirty="0">
                <a:latin typeface="Arial Narrow" panose="020B0606020202030204" pitchFamily="34" charset="0"/>
              </a:rPr>
              <a:t>Topics</a:t>
            </a:r>
          </a:p>
        </p:txBody>
      </p:sp>
      <p:sp>
        <p:nvSpPr>
          <p:cNvPr id="8" name="Content Placeholder 4"/>
          <p:cNvSpPr>
            <a:spLocks noGrp="1"/>
          </p:cNvSpPr>
          <p:nvPr>
            <p:ph idx="1"/>
          </p:nvPr>
        </p:nvSpPr>
        <p:spPr>
          <a:xfrm>
            <a:off x="533400" y="1002247"/>
            <a:ext cx="8381084" cy="5374784"/>
          </a:xfrm>
        </p:spPr>
        <p:txBody>
          <a:bodyPr>
            <a:noAutofit/>
          </a:bodyPr>
          <a:lstStyle/>
          <a:p>
            <a:r>
              <a:rPr lang="en-US" sz="2800" dirty="0">
                <a:latin typeface="Arial Narrow" panose="020B0606020202030204" pitchFamily="34" charset="0"/>
              </a:rPr>
              <a:t>Project Review</a:t>
            </a:r>
          </a:p>
          <a:p>
            <a:pPr>
              <a:buFont typeface="Wingdings" panose="05000000000000000000" pitchFamily="2" charset="2"/>
              <a:buChar char="§"/>
            </a:pPr>
            <a:r>
              <a:rPr lang="en-US" sz="2800" dirty="0">
                <a:latin typeface="Arial Narrow" panose="020B0606020202030204" pitchFamily="34" charset="0"/>
              </a:rPr>
              <a:t>P2P Status Report</a:t>
            </a:r>
          </a:p>
          <a:p>
            <a:pPr>
              <a:buFont typeface="Wingdings" panose="05000000000000000000" pitchFamily="2" charset="2"/>
              <a:buChar char="§"/>
            </a:pPr>
            <a:r>
              <a:rPr lang="en-US" sz="2800" dirty="0">
                <a:latin typeface="Arial Narrow" panose="020B0606020202030204" pitchFamily="34" charset="0"/>
              </a:rPr>
              <a:t>Draft Roll Out Schedule</a:t>
            </a:r>
          </a:p>
          <a:p>
            <a:pPr>
              <a:buFont typeface="Wingdings" panose="05000000000000000000" pitchFamily="2" charset="2"/>
              <a:buChar char="§"/>
            </a:pPr>
            <a:r>
              <a:rPr lang="en-US" sz="2800" dirty="0">
                <a:latin typeface="Arial Narrow" panose="020B0606020202030204" pitchFamily="34" charset="0"/>
              </a:rPr>
              <a:t>Design Changes</a:t>
            </a:r>
          </a:p>
          <a:p>
            <a:pPr>
              <a:buFont typeface="Wingdings" panose="05000000000000000000" pitchFamily="2" charset="2"/>
              <a:buChar char="§"/>
            </a:pPr>
            <a:r>
              <a:rPr lang="en-US" sz="2800" dirty="0">
                <a:latin typeface="Arial Narrow" panose="020B0606020202030204" pitchFamily="34" charset="0"/>
              </a:rPr>
              <a:t>Demonstration:  Design Changes and Tips and Tricks</a:t>
            </a:r>
          </a:p>
          <a:p>
            <a:pPr>
              <a:buFont typeface="Wingdings" panose="05000000000000000000" pitchFamily="2" charset="2"/>
              <a:buChar char="§"/>
            </a:pPr>
            <a:r>
              <a:rPr lang="en-US" sz="2800" dirty="0">
                <a:latin typeface="Arial Narrow" panose="020B0606020202030204" pitchFamily="34" charset="0"/>
              </a:rPr>
              <a:t>Resources</a:t>
            </a:r>
          </a:p>
          <a:p>
            <a:r>
              <a:rPr lang="en-US" sz="2800" dirty="0">
                <a:latin typeface="Arial Narrow" panose="020B0606020202030204" pitchFamily="34" charset="0"/>
              </a:rPr>
              <a:t>Training</a:t>
            </a:r>
          </a:p>
          <a:p>
            <a:r>
              <a:rPr lang="en-US" sz="2800" dirty="0">
                <a:latin typeface="Arial Narrow" panose="020B0606020202030204" pitchFamily="34" charset="0"/>
              </a:rPr>
              <a:t>Support Organization</a:t>
            </a:r>
          </a:p>
          <a:p>
            <a:r>
              <a:rPr lang="en-US" sz="2800" dirty="0">
                <a:latin typeface="Arial Narrow" panose="020B0606020202030204" pitchFamily="34" charset="0"/>
              </a:rPr>
              <a:t>Next Steps</a:t>
            </a:r>
          </a:p>
          <a:p>
            <a:pPr>
              <a:lnSpc>
                <a:spcPct val="200000"/>
              </a:lnSpc>
            </a:pPr>
            <a:endParaRPr lang="en-US" sz="2800" dirty="0">
              <a:latin typeface="Arial Narrow" panose="020B0606020202030204" pitchFamily="34" charset="0"/>
            </a:endParaRPr>
          </a:p>
        </p:txBody>
      </p:sp>
      <p:cxnSp>
        <p:nvCxnSpPr>
          <p:cNvPr id="5" name="Straight Connector 4"/>
          <p:cNvCxnSpPr/>
          <p:nvPr/>
        </p:nvCxnSpPr>
        <p:spPr>
          <a:xfrm flipV="1">
            <a:off x="622539" y="798616"/>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7162799" y="493816"/>
            <a:ext cx="1524000" cy="1524000"/>
          </a:xfrm>
          <a:prstGeom prst="rect">
            <a:avLst/>
          </a:prstGeom>
        </p:spPr>
      </p:pic>
      <p:sp>
        <p:nvSpPr>
          <p:cNvPr id="7" name="TextBox 6"/>
          <p:cNvSpPr txBox="1"/>
          <p:nvPr/>
        </p:nvSpPr>
        <p:spPr>
          <a:xfrm>
            <a:off x="8719867" y="6395722"/>
            <a:ext cx="269626" cy="276999"/>
          </a:xfrm>
          <a:prstGeom prst="rect">
            <a:avLst/>
          </a:prstGeom>
          <a:noFill/>
        </p:spPr>
        <p:txBody>
          <a:bodyPr wrap="none" rtlCol="0">
            <a:spAutoFit/>
          </a:bodyPr>
          <a:lstStyle/>
          <a:p>
            <a:r>
              <a:rPr lang="en-US" sz="1200" dirty="0">
                <a:solidFill>
                  <a:schemeClr val="bg1"/>
                </a:solidFill>
              </a:rPr>
              <a:t>3</a:t>
            </a:r>
          </a:p>
        </p:txBody>
      </p:sp>
    </p:spTree>
    <p:extLst>
      <p:ext uri="{BB962C8B-B14F-4D97-AF65-F5344CB8AC3E}">
        <p14:creationId xmlns:p14="http://schemas.microsoft.com/office/powerpoint/2010/main" val="731761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74452" y="2438400"/>
            <a:ext cx="8292861" cy="3657600"/>
          </a:xfrm>
        </p:spPr>
        <p:txBody>
          <a:bodyPr>
            <a:noAutofit/>
          </a:bodyPr>
          <a:lstStyle/>
          <a:p>
            <a:pPr marL="0" indent="0">
              <a:spcBef>
                <a:spcPts val="600"/>
              </a:spcBef>
              <a:spcAft>
                <a:spcPts val="0"/>
              </a:spcAft>
              <a:buNone/>
            </a:pPr>
            <a:endParaRPr lang="en-US" sz="500" dirty="0">
              <a:latin typeface="Arial Narrow" panose="020B0606020202030204" pitchFamily="34" charset="0"/>
              <a:cs typeface="Arial" panose="020B0604020202020204" pitchFamily="34" charset="0"/>
            </a:endParaRPr>
          </a:p>
          <a:p>
            <a:pPr>
              <a:spcBef>
                <a:spcPts val="600"/>
              </a:spcBef>
              <a:spcAft>
                <a:spcPts val="0"/>
              </a:spcAft>
            </a:pPr>
            <a:r>
              <a:rPr lang="en-US" sz="2400" dirty="0">
                <a:latin typeface="Arial Narrow" panose="020B0606020202030204" pitchFamily="34" charset="0"/>
                <a:cs typeface="Arial" panose="020B0604020202020204" pitchFamily="34" charset="0"/>
              </a:rPr>
              <a:t>Transition from paper-based to electronic transactions</a:t>
            </a:r>
          </a:p>
          <a:p>
            <a:pPr>
              <a:spcBef>
                <a:spcPts val="600"/>
              </a:spcBef>
              <a:spcAft>
                <a:spcPts val="0"/>
              </a:spcAft>
            </a:pPr>
            <a:r>
              <a:rPr lang="en-US" sz="2400" dirty="0">
                <a:latin typeface="Arial Narrow" panose="020B0606020202030204" pitchFamily="34" charset="0"/>
                <a:cs typeface="Arial" panose="020B0604020202020204" pitchFamily="34" charset="0"/>
              </a:rPr>
              <a:t>Provide full transparency and visibility into all P2P transactions from entry to payment (procure-to-pay!)</a:t>
            </a:r>
          </a:p>
          <a:p>
            <a:pPr>
              <a:spcBef>
                <a:spcPts val="600"/>
              </a:spcBef>
              <a:spcAft>
                <a:spcPts val="0"/>
              </a:spcAft>
            </a:pPr>
            <a:r>
              <a:rPr lang="en-US" sz="2400" dirty="0">
                <a:latin typeface="Arial Narrow" panose="020B0606020202030204" pitchFamily="34" charset="0"/>
                <a:cs typeface="Arial" panose="020B0604020202020204" pitchFamily="34" charset="0"/>
              </a:rPr>
              <a:t>Streamline entry and approval activities to enable better internal controls</a:t>
            </a:r>
          </a:p>
          <a:p>
            <a:pPr>
              <a:spcBef>
                <a:spcPts val="600"/>
              </a:spcBef>
              <a:spcAft>
                <a:spcPts val="0"/>
              </a:spcAft>
            </a:pPr>
            <a:r>
              <a:rPr lang="en-US" sz="2400" dirty="0">
                <a:latin typeface="Arial Narrow" panose="020B0606020202030204" pitchFamily="34" charset="0"/>
                <a:cs typeface="Arial" panose="020B0604020202020204" pitchFamily="34" charset="0"/>
              </a:rPr>
              <a:t>Standardize purchasing activity</a:t>
            </a:r>
          </a:p>
          <a:p>
            <a:pPr>
              <a:spcBef>
                <a:spcPts val="600"/>
              </a:spcBef>
              <a:spcAft>
                <a:spcPts val="0"/>
              </a:spcAft>
            </a:pPr>
            <a:r>
              <a:rPr lang="en-US" sz="2400" dirty="0">
                <a:latin typeface="Arial Narrow" panose="020B0606020202030204" pitchFamily="34" charset="0"/>
                <a:cs typeface="Arial" panose="020B0604020202020204" pitchFamily="34" charset="0"/>
              </a:rPr>
              <a:t>Improve cycle and approval times</a:t>
            </a:r>
          </a:p>
          <a:p>
            <a:pPr>
              <a:spcBef>
                <a:spcPts val="600"/>
              </a:spcBef>
              <a:spcAft>
                <a:spcPts val="0"/>
              </a:spcAft>
            </a:pPr>
            <a:r>
              <a:rPr lang="en-US" sz="2400" dirty="0">
                <a:latin typeface="Arial Narrow" panose="020B0606020202030204" pitchFamily="34" charset="0"/>
                <a:cs typeface="Arial" panose="020B0604020202020204" pitchFamily="34" charset="0"/>
              </a:rPr>
              <a:t>Enable data driven price negotiations and strategic sourcing</a:t>
            </a:r>
          </a:p>
        </p:txBody>
      </p:sp>
      <p:sp>
        <p:nvSpPr>
          <p:cNvPr id="7" name="Title 1">
            <a:extLst>
              <a:ext uri="{FF2B5EF4-FFF2-40B4-BE49-F238E27FC236}">
                <a16:creationId xmlns:a16="http://schemas.microsoft.com/office/drawing/2014/main" id="{C281A16F-83CA-4969-8869-DBC85572D055}"/>
              </a:ext>
            </a:extLst>
          </p:cNvPr>
          <p:cNvSpPr txBox="1">
            <a:spLocks/>
          </p:cNvSpPr>
          <p:nvPr/>
        </p:nvSpPr>
        <p:spPr bwMode="auto">
          <a:xfrm>
            <a:off x="475938" y="381000"/>
            <a:ext cx="8229600"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3600" kern="0" dirty="0">
                <a:latin typeface="Arial Narrow" panose="020B0606020202030204" pitchFamily="34" charset="0"/>
              </a:rPr>
              <a:t>Procure to Pay Objectives</a:t>
            </a:r>
          </a:p>
        </p:txBody>
      </p:sp>
      <p:cxnSp>
        <p:nvCxnSpPr>
          <p:cNvPr id="9" name="Straight Connector 8">
            <a:extLst>
              <a:ext uri="{FF2B5EF4-FFF2-40B4-BE49-F238E27FC236}">
                <a16:creationId xmlns:a16="http://schemas.microsoft.com/office/drawing/2014/main" id="{B7721B49-C320-4D13-9DD7-387DF8878553}"/>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5904960" y="416404"/>
            <a:ext cx="2619375" cy="1743075"/>
          </a:xfrm>
          <a:prstGeom prst="rect">
            <a:avLst/>
          </a:prstGeom>
        </p:spPr>
      </p:pic>
      <p:sp>
        <p:nvSpPr>
          <p:cNvPr id="10" name="TextBox 9"/>
          <p:cNvSpPr txBox="1"/>
          <p:nvPr/>
        </p:nvSpPr>
        <p:spPr>
          <a:xfrm>
            <a:off x="8771626" y="6400800"/>
            <a:ext cx="269626" cy="276999"/>
          </a:xfrm>
          <a:prstGeom prst="rect">
            <a:avLst/>
          </a:prstGeom>
          <a:noFill/>
        </p:spPr>
        <p:txBody>
          <a:bodyPr wrap="none" rtlCol="0">
            <a:spAutoFit/>
          </a:bodyPr>
          <a:lstStyle/>
          <a:p>
            <a:r>
              <a:rPr lang="en-US" sz="1200" dirty="0">
                <a:solidFill>
                  <a:schemeClr val="bg1"/>
                </a:solidFill>
              </a:rPr>
              <a:t>4</a:t>
            </a:r>
          </a:p>
        </p:txBody>
      </p:sp>
    </p:spTree>
    <p:extLst>
      <p:ext uri="{BB962C8B-B14F-4D97-AF65-F5344CB8AC3E}">
        <p14:creationId xmlns:p14="http://schemas.microsoft.com/office/powerpoint/2010/main" val="322860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081951175"/>
              </p:ext>
            </p:extLst>
          </p:nvPr>
        </p:nvGraphicFramePr>
        <p:xfrm>
          <a:off x="546339" y="-558801"/>
          <a:ext cx="8216661" cy="4597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562904" y="2743200"/>
            <a:ext cx="7958556" cy="3418942"/>
          </a:xfrm>
        </p:spPr>
        <p:txBody>
          <a:bodyPr>
            <a:noAutofit/>
          </a:bodyPr>
          <a:lstStyle/>
          <a:p>
            <a:r>
              <a:rPr lang="en-US" sz="2100" dirty="0">
                <a:latin typeface="Arial Narrow" panose="020B0606020202030204" pitchFamily="34" charset="0"/>
                <a:cs typeface="Arial" panose="020B0604020202020204" pitchFamily="34" charset="0"/>
              </a:rPr>
              <a:t>June 11, 2018: Early Users - Workday for non-catalogue goods and services</a:t>
            </a:r>
          </a:p>
          <a:p>
            <a:pPr>
              <a:spcBef>
                <a:spcPts val="400"/>
              </a:spcBef>
            </a:pPr>
            <a:r>
              <a:rPr lang="en-US" sz="2100" dirty="0">
                <a:latin typeface="Arial Narrow" panose="020B0606020202030204" pitchFamily="34" charset="0"/>
                <a:cs typeface="Arial" panose="020B0604020202020204" pitchFamily="34" charset="0"/>
              </a:rPr>
              <a:t>November 19, 2018: Adds Marketplace (Jaggaer) for creating shopping carts for catalogue items and purchase order distribution (Amazon look and feel)</a:t>
            </a:r>
          </a:p>
          <a:p>
            <a:r>
              <a:rPr lang="en-US" sz="2100" dirty="0">
                <a:latin typeface="Arial Narrow" panose="020B0606020202030204" pitchFamily="34" charset="0"/>
                <a:cs typeface="Arial" panose="020B0604020202020204" pitchFamily="34" charset="0"/>
              </a:rPr>
              <a:t>February 18, 2019: Pilot 1 – Add additional departments/users, refine P2P design</a:t>
            </a:r>
          </a:p>
          <a:p>
            <a:r>
              <a:rPr lang="en-US" sz="2100" dirty="0">
                <a:latin typeface="Arial Narrow" panose="020B0606020202030204" pitchFamily="34" charset="0"/>
                <a:cs typeface="Arial" panose="020B0604020202020204" pitchFamily="34" charset="0"/>
              </a:rPr>
              <a:t>April 15,  2019: Pilot 2 – Add additional departments/users, refine P2P design</a:t>
            </a:r>
          </a:p>
          <a:p>
            <a:r>
              <a:rPr lang="en-US" sz="2100" dirty="0">
                <a:latin typeface="Arial Narrow" panose="020B0606020202030204" pitchFamily="34" charset="0"/>
                <a:cs typeface="Arial" panose="020B0604020202020204" pitchFamily="34" charset="0"/>
              </a:rPr>
              <a:t>July/August 2019: Start phased roll out to remaining departments and users</a:t>
            </a:r>
          </a:p>
        </p:txBody>
      </p:sp>
      <p:sp>
        <p:nvSpPr>
          <p:cNvPr id="9" name="TextBox 8"/>
          <p:cNvSpPr txBox="1"/>
          <p:nvPr/>
        </p:nvSpPr>
        <p:spPr>
          <a:xfrm>
            <a:off x="466512" y="2174846"/>
            <a:ext cx="7810471" cy="338554"/>
          </a:xfrm>
          <a:prstGeom prst="rect">
            <a:avLst/>
          </a:prstGeom>
          <a:noFill/>
        </p:spPr>
        <p:txBody>
          <a:bodyPr wrap="none" rtlCol="0">
            <a:spAutoFit/>
          </a:bodyPr>
          <a:lstStyle/>
          <a:p>
            <a:pPr>
              <a:tabLst>
                <a:tab pos="2233613" algn="l"/>
                <a:tab pos="4119563" algn="l"/>
                <a:tab pos="5891213" algn="l"/>
              </a:tabLst>
            </a:pPr>
            <a:r>
              <a:rPr lang="en-US" sz="1600" dirty="0"/>
              <a:t>Nov 2017 - May 2018	June - Dec 2018	Feb - June 2019	July – March 2020</a:t>
            </a:r>
          </a:p>
        </p:txBody>
      </p:sp>
      <p:sp>
        <p:nvSpPr>
          <p:cNvPr id="10" name="Title 1">
            <a:extLst>
              <a:ext uri="{FF2B5EF4-FFF2-40B4-BE49-F238E27FC236}">
                <a16:creationId xmlns:a16="http://schemas.microsoft.com/office/drawing/2014/main" id="{EE8EBB80-72B5-468D-9B85-9D3E7D0F1C1C}"/>
              </a:ext>
            </a:extLst>
          </p:cNvPr>
          <p:cNvSpPr txBox="1">
            <a:spLocks/>
          </p:cNvSpPr>
          <p:nvPr/>
        </p:nvSpPr>
        <p:spPr bwMode="auto">
          <a:xfrm>
            <a:off x="475938" y="381000"/>
            <a:ext cx="8229600"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3600" kern="0" dirty="0">
                <a:latin typeface="Arial Narrow" panose="020B0606020202030204" pitchFamily="34" charset="0"/>
              </a:rPr>
              <a:t>P2P Project Phases</a:t>
            </a:r>
          </a:p>
        </p:txBody>
      </p:sp>
      <p:cxnSp>
        <p:nvCxnSpPr>
          <p:cNvPr id="11" name="Straight Connector 10">
            <a:extLst>
              <a:ext uri="{FF2B5EF4-FFF2-40B4-BE49-F238E27FC236}">
                <a16:creationId xmlns:a16="http://schemas.microsoft.com/office/drawing/2014/main" id="{67919815-7523-42EE-BACB-7178139DC1CA}"/>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763000" y="6400800"/>
            <a:ext cx="269626" cy="276999"/>
          </a:xfrm>
          <a:prstGeom prst="rect">
            <a:avLst/>
          </a:prstGeom>
          <a:noFill/>
        </p:spPr>
        <p:txBody>
          <a:bodyPr wrap="none" rtlCol="0">
            <a:spAutoFit/>
          </a:bodyPr>
          <a:lstStyle/>
          <a:p>
            <a:r>
              <a:rPr lang="en-US" sz="1200" dirty="0">
                <a:solidFill>
                  <a:schemeClr val="bg1"/>
                </a:solidFill>
              </a:rPr>
              <a:t>5</a:t>
            </a:r>
          </a:p>
        </p:txBody>
      </p:sp>
    </p:spTree>
    <p:extLst>
      <p:ext uri="{BB962C8B-B14F-4D97-AF65-F5344CB8AC3E}">
        <p14:creationId xmlns:p14="http://schemas.microsoft.com/office/powerpoint/2010/main" val="547185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7244" y="857800"/>
            <a:ext cx="4201428" cy="21403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11" name="TextBox 10"/>
          <p:cNvSpPr txBox="1"/>
          <p:nvPr/>
        </p:nvSpPr>
        <p:spPr>
          <a:xfrm>
            <a:off x="4945797" y="2551397"/>
            <a:ext cx="3298457" cy="34624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128588" indent="-128588" defTabSz="685800" fontAlgn="auto">
              <a:spcBef>
                <a:spcPts val="0"/>
              </a:spcBef>
              <a:spcAft>
                <a:spcPts val="0"/>
              </a:spcAft>
              <a:buFont typeface="Arial" panose="020B0604020202020204" pitchFamily="34" charset="0"/>
              <a:buChar char="•"/>
              <a:defRPr/>
            </a:pPr>
            <a:r>
              <a:rPr lang="en-US" sz="825" dirty="0">
                <a:solidFill>
                  <a:prstClr val="black"/>
                </a:solidFill>
                <a:latin typeface="Calibri" panose="020F0502020204030204"/>
              </a:rPr>
              <a:t>Discrepant Invoice Average of 34% for week</a:t>
            </a:r>
          </a:p>
          <a:p>
            <a:pPr marL="128588" indent="-128588" defTabSz="685800" fontAlgn="auto">
              <a:spcBef>
                <a:spcPts val="0"/>
              </a:spcBef>
              <a:spcAft>
                <a:spcPts val="0"/>
              </a:spcAft>
              <a:buFont typeface="Arial" panose="020B0604020202020204" pitchFamily="34" charset="0"/>
              <a:buChar char="•"/>
              <a:defRPr/>
            </a:pPr>
            <a:r>
              <a:rPr lang="en-US" sz="825" dirty="0">
                <a:solidFill>
                  <a:prstClr val="black"/>
                </a:solidFill>
                <a:latin typeface="Calibri" panose="020F0502020204030204"/>
              </a:rPr>
              <a:t>97% of total Match Exceptions for week due to Missing Receipt</a:t>
            </a:r>
          </a:p>
        </p:txBody>
      </p:sp>
      <p:sp>
        <p:nvSpPr>
          <p:cNvPr id="14" name="Rectangle 13"/>
          <p:cNvSpPr/>
          <p:nvPr/>
        </p:nvSpPr>
        <p:spPr>
          <a:xfrm>
            <a:off x="4663117" y="862201"/>
            <a:ext cx="4201428" cy="21403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16" name="Rectangle 15"/>
          <p:cNvSpPr/>
          <p:nvPr/>
        </p:nvSpPr>
        <p:spPr>
          <a:xfrm>
            <a:off x="407244" y="3031570"/>
            <a:ext cx="4201428" cy="21403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1" name="TextBox 20"/>
          <p:cNvSpPr txBox="1"/>
          <p:nvPr/>
        </p:nvSpPr>
        <p:spPr>
          <a:xfrm>
            <a:off x="437937" y="4407222"/>
            <a:ext cx="4068364" cy="47320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128588" indent="-128588" defTabSz="685800" fontAlgn="auto">
              <a:spcBef>
                <a:spcPts val="0"/>
              </a:spcBef>
              <a:spcAft>
                <a:spcPts val="0"/>
              </a:spcAft>
              <a:buFont typeface="Arial" panose="020B0604020202020204" pitchFamily="34" charset="0"/>
              <a:buChar char="•"/>
              <a:defRPr/>
            </a:pPr>
            <a:r>
              <a:rPr lang="en-US" sz="825" dirty="0">
                <a:solidFill>
                  <a:prstClr val="black"/>
                </a:solidFill>
                <a:latin typeface="Calibri" panose="020F0502020204030204"/>
              </a:rPr>
              <a:t>73% Marketplace Requisitions</a:t>
            </a:r>
          </a:p>
          <a:p>
            <a:pPr marL="128588" indent="-128588" defTabSz="685800" fontAlgn="auto">
              <a:spcBef>
                <a:spcPts val="0"/>
              </a:spcBef>
              <a:spcAft>
                <a:spcPts val="0"/>
              </a:spcAft>
              <a:buFont typeface="Arial" panose="020B0604020202020204" pitchFamily="34" charset="0"/>
              <a:buChar char="•"/>
              <a:defRPr/>
            </a:pPr>
            <a:r>
              <a:rPr lang="en-US" sz="825" dirty="0">
                <a:solidFill>
                  <a:prstClr val="black"/>
                </a:solidFill>
                <a:latin typeface="Calibri" panose="020F0502020204030204"/>
              </a:rPr>
              <a:t>23% Qualified Supplier (Non-Catalog)</a:t>
            </a:r>
          </a:p>
          <a:p>
            <a:pPr marL="128588" indent="-128588" defTabSz="685800" fontAlgn="auto">
              <a:spcBef>
                <a:spcPts val="0"/>
              </a:spcBef>
              <a:spcAft>
                <a:spcPts val="0"/>
              </a:spcAft>
              <a:buFont typeface="Arial" panose="020B0604020202020204" pitchFamily="34" charset="0"/>
              <a:buChar char="•"/>
              <a:defRPr/>
            </a:pPr>
            <a:r>
              <a:rPr lang="en-US" sz="825" dirty="0">
                <a:solidFill>
                  <a:prstClr val="black"/>
                </a:solidFill>
                <a:latin typeface="Calibri" panose="020F0502020204030204"/>
              </a:rPr>
              <a:t>  4%  New Supplier (Non-Catalog) </a:t>
            </a:r>
            <a:endParaRPr lang="en-US" sz="825" b="1" dirty="0">
              <a:solidFill>
                <a:prstClr val="black"/>
              </a:solidFill>
              <a:latin typeface="Calibri" panose="020F0502020204030204"/>
            </a:endParaRPr>
          </a:p>
        </p:txBody>
      </p:sp>
      <p:sp>
        <p:nvSpPr>
          <p:cNvPr id="20" name="TextBox 19"/>
          <p:cNvSpPr txBox="1"/>
          <p:nvPr/>
        </p:nvSpPr>
        <p:spPr>
          <a:xfrm>
            <a:off x="4859170" y="4855325"/>
            <a:ext cx="3298457" cy="21929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128588" indent="-128588" defTabSz="685800" fontAlgn="auto">
              <a:spcBef>
                <a:spcPts val="0"/>
              </a:spcBef>
              <a:spcAft>
                <a:spcPts val="0"/>
              </a:spcAft>
              <a:buFont typeface="Arial" panose="020B0604020202020204" pitchFamily="34" charset="0"/>
              <a:buChar char="•"/>
              <a:defRPr/>
            </a:pPr>
            <a:r>
              <a:rPr lang="en-US" sz="825" dirty="0">
                <a:solidFill>
                  <a:prstClr val="black"/>
                </a:solidFill>
                <a:latin typeface="Calibri" panose="020F0502020204030204"/>
              </a:rPr>
              <a:t>Service Calls increasing as expected with Rollout</a:t>
            </a:r>
          </a:p>
        </p:txBody>
      </p:sp>
      <p:sp>
        <p:nvSpPr>
          <p:cNvPr id="4" name="TextBox 3"/>
          <p:cNvSpPr txBox="1"/>
          <p:nvPr/>
        </p:nvSpPr>
        <p:spPr>
          <a:xfrm>
            <a:off x="462403" y="2658628"/>
            <a:ext cx="4091109" cy="21929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128588" indent="-128588" defTabSz="685800" fontAlgn="auto">
              <a:spcBef>
                <a:spcPts val="0"/>
              </a:spcBef>
              <a:spcAft>
                <a:spcPts val="0"/>
              </a:spcAft>
              <a:buFont typeface="Arial" panose="020B0604020202020204" pitchFamily="34" charset="0"/>
              <a:buChar char="•"/>
              <a:defRPr/>
            </a:pPr>
            <a:r>
              <a:rPr lang="en-US" sz="825" dirty="0">
                <a:solidFill>
                  <a:prstClr val="black"/>
                </a:solidFill>
                <a:latin typeface="Calibri" panose="020F0502020204030204"/>
              </a:rPr>
              <a:t>Turnaround Time increasing with transaction volume</a:t>
            </a:r>
          </a:p>
        </p:txBody>
      </p:sp>
      <p:pic>
        <p:nvPicPr>
          <p:cNvPr id="3" name="Picture 2"/>
          <p:cNvPicPr>
            <a:picLocks noChangeAspect="1"/>
          </p:cNvPicPr>
          <p:nvPr/>
        </p:nvPicPr>
        <p:blipFill>
          <a:blip r:embed="rId2"/>
          <a:stretch>
            <a:fillRect/>
          </a:stretch>
        </p:blipFill>
        <p:spPr>
          <a:xfrm>
            <a:off x="395653" y="1004024"/>
            <a:ext cx="4179425" cy="790702"/>
          </a:xfrm>
          <a:prstGeom prst="rect">
            <a:avLst/>
          </a:prstGeom>
        </p:spPr>
      </p:pic>
      <p:pic>
        <p:nvPicPr>
          <p:cNvPr id="6" name="Picture 5"/>
          <p:cNvPicPr>
            <a:picLocks noChangeAspect="1"/>
          </p:cNvPicPr>
          <p:nvPr/>
        </p:nvPicPr>
        <p:blipFill>
          <a:blip r:embed="rId3"/>
          <a:stretch>
            <a:fillRect/>
          </a:stretch>
        </p:blipFill>
        <p:spPr>
          <a:xfrm>
            <a:off x="395614" y="1790579"/>
            <a:ext cx="4191053" cy="851308"/>
          </a:xfrm>
          <a:prstGeom prst="rect">
            <a:avLst/>
          </a:prstGeom>
        </p:spPr>
      </p:pic>
      <p:pic>
        <p:nvPicPr>
          <p:cNvPr id="7" name="Picture 6"/>
          <p:cNvPicPr>
            <a:picLocks noChangeAspect="1"/>
          </p:cNvPicPr>
          <p:nvPr/>
        </p:nvPicPr>
        <p:blipFill>
          <a:blip r:embed="rId4"/>
          <a:stretch>
            <a:fillRect/>
          </a:stretch>
        </p:blipFill>
        <p:spPr>
          <a:xfrm>
            <a:off x="413001" y="3275511"/>
            <a:ext cx="4189914" cy="944063"/>
          </a:xfrm>
          <a:prstGeom prst="rect">
            <a:avLst/>
          </a:prstGeom>
        </p:spPr>
      </p:pic>
      <p:pic>
        <p:nvPicPr>
          <p:cNvPr id="9" name="Picture 8"/>
          <p:cNvPicPr>
            <a:picLocks noChangeAspect="1"/>
          </p:cNvPicPr>
          <p:nvPr/>
        </p:nvPicPr>
        <p:blipFill>
          <a:blip r:embed="rId5"/>
          <a:stretch>
            <a:fillRect/>
          </a:stretch>
        </p:blipFill>
        <p:spPr>
          <a:xfrm>
            <a:off x="4693257" y="1163911"/>
            <a:ext cx="4155165" cy="1183108"/>
          </a:xfrm>
          <a:prstGeom prst="rect">
            <a:avLst/>
          </a:prstGeom>
        </p:spPr>
      </p:pic>
      <p:sp>
        <p:nvSpPr>
          <p:cNvPr id="10" name="Rectangle 9"/>
          <p:cNvSpPr/>
          <p:nvPr/>
        </p:nvSpPr>
        <p:spPr>
          <a:xfrm>
            <a:off x="6005248" y="890681"/>
            <a:ext cx="1364477" cy="230832"/>
          </a:xfrm>
          <a:prstGeom prst="rect">
            <a:avLst/>
          </a:prstGeom>
        </p:spPr>
        <p:txBody>
          <a:bodyPr wrap="none">
            <a:spAutoFit/>
          </a:bodyPr>
          <a:lstStyle/>
          <a:p>
            <a:pPr algn="ctr" defTabSz="685800" fontAlgn="auto">
              <a:spcBef>
                <a:spcPts val="0"/>
              </a:spcBef>
              <a:spcAft>
                <a:spcPts val="0"/>
              </a:spcAft>
              <a:defRPr sz="1200" b="0" i="0" u="none" strike="noStrike" kern="1200" spc="0" baseline="0">
                <a:solidFill>
                  <a:prstClr val="black">
                    <a:lumMod val="65000"/>
                    <a:lumOff val="35000"/>
                  </a:prstClr>
                </a:solidFill>
                <a:latin typeface="+mn-lt"/>
                <a:ea typeface="+mn-ea"/>
                <a:cs typeface="+mn-cs"/>
              </a:defRPr>
            </a:pPr>
            <a:r>
              <a:rPr lang="en-US" sz="900" b="1" dirty="0">
                <a:solidFill>
                  <a:prstClr val="black">
                    <a:lumMod val="65000"/>
                    <a:lumOff val="35000"/>
                  </a:prstClr>
                </a:solidFill>
                <a:latin typeface="Calibri" panose="020F0502020204030204"/>
              </a:rPr>
              <a:t>Invoice Matching Trends</a:t>
            </a:r>
          </a:p>
        </p:txBody>
      </p:sp>
      <p:sp>
        <p:nvSpPr>
          <p:cNvPr id="12" name="Rectangle 11"/>
          <p:cNvSpPr/>
          <p:nvPr/>
        </p:nvSpPr>
        <p:spPr>
          <a:xfrm>
            <a:off x="685800" y="838200"/>
            <a:ext cx="3820501" cy="230832"/>
          </a:xfrm>
          <a:prstGeom prst="rect">
            <a:avLst/>
          </a:prstGeom>
        </p:spPr>
        <p:txBody>
          <a:bodyPr wrap="square">
            <a:spAutoFit/>
          </a:bodyPr>
          <a:lstStyle/>
          <a:p>
            <a:pPr algn="ctr" defTabSz="685800" fontAlgn="auto">
              <a:spcBef>
                <a:spcPts val="0"/>
              </a:spcBef>
              <a:spcAft>
                <a:spcPts val="0"/>
              </a:spcAft>
              <a:defRPr/>
            </a:pPr>
            <a:r>
              <a:rPr lang="en-US" sz="900" b="1" dirty="0">
                <a:solidFill>
                  <a:prstClr val="black"/>
                </a:solidFill>
                <a:latin typeface="Calibri" panose="020F0502020204030204"/>
              </a:rPr>
              <a:t>Transaction Volume and Turn Around Time Trends</a:t>
            </a:r>
          </a:p>
        </p:txBody>
      </p:sp>
      <p:sp>
        <p:nvSpPr>
          <p:cNvPr id="15" name="Rectangle 14"/>
          <p:cNvSpPr/>
          <p:nvPr/>
        </p:nvSpPr>
        <p:spPr>
          <a:xfrm>
            <a:off x="1599129" y="3109598"/>
            <a:ext cx="1590500" cy="230832"/>
          </a:xfrm>
          <a:prstGeom prst="rect">
            <a:avLst/>
          </a:prstGeom>
        </p:spPr>
        <p:txBody>
          <a:bodyPr wrap="none">
            <a:spAutoFit/>
          </a:bodyPr>
          <a:lstStyle/>
          <a:p>
            <a:pPr algn="ctr" defTabSz="685800" fontAlgn="auto">
              <a:spcBef>
                <a:spcPts val="0"/>
              </a:spcBef>
              <a:spcAft>
                <a:spcPts val="0"/>
              </a:spcAft>
              <a:defRPr sz="1400" b="0" i="0" u="none" strike="noStrike" kern="1200" spc="0" baseline="0">
                <a:solidFill>
                  <a:prstClr val="black">
                    <a:lumMod val="65000"/>
                    <a:lumOff val="35000"/>
                  </a:prstClr>
                </a:solidFill>
                <a:latin typeface="+mn-lt"/>
                <a:ea typeface="+mn-ea"/>
                <a:cs typeface="+mn-cs"/>
              </a:defRPr>
            </a:pPr>
            <a:r>
              <a:rPr lang="en-US" sz="900" b="1" dirty="0">
                <a:solidFill>
                  <a:prstClr val="black">
                    <a:lumMod val="65000"/>
                    <a:lumOff val="35000"/>
                  </a:prstClr>
                </a:solidFill>
                <a:latin typeface="Calibri" panose="020F0502020204030204"/>
              </a:rPr>
              <a:t>Catalog / Non Catalog Trends</a:t>
            </a:r>
          </a:p>
        </p:txBody>
      </p:sp>
      <p:graphicFrame>
        <p:nvGraphicFramePr>
          <p:cNvPr id="26" name="Chart 25"/>
          <p:cNvGraphicFramePr>
            <a:graphicFrameLocks/>
          </p:cNvGraphicFramePr>
          <p:nvPr>
            <p:extLst>
              <p:ext uri="{D42A27DB-BD31-4B8C-83A1-F6EECF244321}">
                <p14:modId xmlns:p14="http://schemas.microsoft.com/office/powerpoint/2010/main" val="2960476767"/>
              </p:ext>
            </p:extLst>
          </p:nvPr>
        </p:nvGraphicFramePr>
        <p:xfrm>
          <a:off x="4663117" y="3087126"/>
          <a:ext cx="4126394" cy="1545158"/>
        </p:xfrm>
        <a:graphic>
          <a:graphicData uri="http://schemas.openxmlformats.org/drawingml/2006/chart">
            <c:chart xmlns:c="http://schemas.openxmlformats.org/drawingml/2006/chart" xmlns:r="http://schemas.openxmlformats.org/officeDocument/2006/relationships" r:id="rId6"/>
          </a:graphicData>
        </a:graphic>
      </p:graphicFrame>
      <p:sp>
        <p:nvSpPr>
          <p:cNvPr id="30" name="Rectangle 29"/>
          <p:cNvSpPr/>
          <p:nvPr/>
        </p:nvSpPr>
        <p:spPr>
          <a:xfrm>
            <a:off x="4646994" y="3042822"/>
            <a:ext cx="4201428" cy="21403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 name="Rectangle 1"/>
          <p:cNvSpPr/>
          <p:nvPr/>
        </p:nvSpPr>
        <p:spPr>
          <a:xfrm>
            <a:off x="308563" y="-5006"/>
            <a:ext cx="6532558" cy="769441"/>
          </a:xfrm>
          <a:prstGeom prst="rect">
            <a:avLst/>
          </a:prstGeom>
        </p:spPr>
        <p:txBody>
          <a:bodyPr wrap="none">
            <a:spAutoFit/>
          </a:bodyPr>
          <a:lstStyle/>
          <a:p>
            <a:r>
              <a:rPr lang="en-US" sz="4400" dirty="0">
                <a:solidFill>
                  <a:schemeClr val="tx2"/>
                </a:solidFill>
                <a:latin typeface="Arial Narrow" panose="020B0606020202030204" pitchFamily="34" charset="0"/>
                <a:ea typeface="+mj-ea"/>
                <a:cs typeface="+mj-cs"/>
              </a:rPr>
              <a:t>Metrics to Date – </a:t>
            </a:r>
            <a:r>
              <a:rPr lang="en-US" sz="4400" dirty="0" err="1">
                <a:solidFill>
                  <a:schemeClr val="tx2"/>
                </a:solidFill>
                <a:latin typeface="Arial Narrow" panose="020B0606020202030204" pitchFamily="34" charset="0"/>
                <a:ea typeface="+mj-ea"/>
                <a:cs typeface="+mj-cs"/>
              </a:rPr>
              <a:t>Reqs</a:t>
            </a:r>
            <a:r>
              <a:rPr lang="en-US" sz="4400" dirty="0">
                <a:solidFill>
                  <a:schemeClr val="tx2"/>
                </a:solidFill>
                <a:latin typeface="Arial Narrow" panose="020B0606020202030204" pitchFamily="34" charset="0"/>
                <a:ea typeface="+mj-ea"/>
                <a:cs typeface="+mj-cs"/>
              </a:rPr>
              <a:t> / SIRs </a:t>
            </a:r>
          </a:p>
        </p:txBody>
      </p:sp>
      <p:cxnSp>
        <p:nvCxnSpPr>
          <p:cNvPr id="22" name="Straight Connector 21">
            <a:extLst>
              <a:ext uri="{FF2B5EF4-FFF2-40B4-BE49-F238E27FC236}">
                <a16:creationId xmlns:a16="http://schemas.microsoft.com/office/drawing/2014/main" id="{67919815-7523-42EE-BACB-7178139DC1CA}"/>
              </a:ext>
            </a:extLst>
          </p:cNvPr>
          <p:cNvCxnSpPr/>
          <p:nvPr/>
        </p:nvCxnSpPr>
        <p:spPr>
          <a:xfrm flipV="1">
            <a:off x="409182" y="712768"/>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5702" y="5249980"/>
            <a:ext cx="8682583" cy="1015663"/>
          </a:xfrm>
          <a:prstGeom prst="rect">
            <a:avLst/>
          </a:prstGeom>
          <a:solidFill>
            <a:srgbClr val="FFFFCC"/>
          </a:solidFill>
          <a:ln>
            <a:solidFill>
              <a:schemeClr val="tx1"/>
            </a:solidFill>
          </a:ln>
        </p:spPr>
        <p:txBody>
          <a:bodyPr wrap="square" rtlCol="0">
            <a:spAutoFit/>
          </a:bodyPr>
          <a:lstStyle/>
          <a:p>
            <a:pPr marL="285750" indent="-285750">
              <a:buFont typeface="Arial" panose="020B0604020202020204" pitchFamily="34" charset="0"/>
              <a:buChar char="•"/>
            </a:pPr>
            <a:r>
              <a:rPr lang="en-US" sz="2000" dirty="0"/>
              <a:t>Continue to increase number of requisitions (6,235) and SIRs (5,345)</a:t>
            </a:r>
          </a:p>
          <a:p>
            <a:pPr marL="285750" indent="-285750">
              <a:buFont typeface="Arial" panose="020B0604020202020204" pitchFamily="34" charset="0"/>
              <a:buChar char="•"/>
            </a:pPr>
            <a:r>
              <a:rPr lang="en-US" sz="2000" dirty="0"/>
              <a:t>Cumulative Requisition Turn Around Time at 4.99 days</a:t>
            </a:r>
          </a:p>
          <a:p>
            <a:pPr marL="285750" indent="-285750">
              <a:buFont typeface="Arial" panose="020B0604020202020204" pitchFamily="34" charset="0"/>
              <a:buChar char="•"/>
            </a:pPr>
            <a:r>
              <a:rPr lang="en-US" sz="2000" dirty="0"/>
              <a:t>Cumulative SIR Turn Around Time at 2.28 days</a:t>
            </a:r>
          </a:p>
        </p:txBody>
      </p:sp>
      <p:sp>
        <p:nvSpPr>
          <p:cNvPr id="25" name="TextBox 24"/>
          <p:cNvSpPr txBox="1"/>
          <p:nvPr/>
        </p:nvSpPr>
        <p:spPr>
          <a:xfrm>
            <a:off x="8763000" y="6400800"/>
            <a:ext cx="269626" cy="276999"/>
          </a:xfrm>
          <a:prstGeom prst="rect">
            <a:avLst/>
          </a:prstGeom>
          <a:noFill/>
        </p:spPr>
        <p:txBody>
          <a:bodyPr wrap="none" rtlCol="0">
            <a:spAutoFit/>
          </a:bodyPr>
          <a:lstStyle/>
          <a:p>
            <a:r>
              <a:rPr lang="en-US" sz="1200" dirty="0">
                <a:solidFill>
                  <a:schemeClr val="bg1"/>
                </a:solidFill>
              </a:rPr>
              <a:t>6</a:t>
            </a:r>
          </a:p>
        </p:txBody>
      </p:sp>
    </p:spTree>
    <p:extLst>
      <p:ext uri="{BB962C8B-B14F-4D97-AF65-F5344CB8AC3E}">
        <p14:creationId xmlns:p14="http://schemas.microsoft.com/office/powerpoint/2010/main" val="54254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tatis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753" y="4191000"/>
            <a:ext cx="2211794"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36F8E6A-F314-441F-A12C-0E1B18E20DD5}"/>
              </a:ext>
            </a:extLst>
          </p:cNvPr>
          <p:cNvSpPr txBox="1">
            <a:spLocks/>
          </p:cNvSpPr>
          <p:nvPr/>
        </p:nvSpPr>
        <p:spPr bwMode="auto">
          <a:xfrm>
            <a:off x="460375" y="343761"/>
            <a:ext cx="8376172"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3600" kern="0" dirty="0">
                <a:latin typeface="Arial Narrow" panose="020B0606020202030204" pitchFamily="34" charset="0"/>
              </a:rPr>
              <a:t>UR Procurement Update</a:t>
            </a:r>
            <a:endParaRPr lang="en-US" sz="3600" kern="0" dirty="0">
              <a:solidFill>
                <a:srgbClr val="FF0000"/>
              </a:solidFill>
              <a:latin typeface="Arial Narrow" panose="020B0606020202030204" pitchFamily="34" charset="0"/>
            </a:endParaRPr>
          </a:p>
        </p:txBody>
      </p:sp>
      <p:cxnSp>
        <p:nvCxnSpPr>
          <p:cNvPr id="7" name="Straight Connector 6">
            <a:extLst>
              <a:ext uri="{FF2B5EF4-FFF2-40B4-BE49-F238E27FC236}">
                <a16:creationId xmlns:a16="http://schemas.microsoft.com/office/drawing/2014/main" id="{7BA0F9F0-8D8D-4C85-8DDA-16215A77E3BB}"/>
              </a:ext>
            </a:extLst>
          </p:cNvPr>
          <p:cNvCxnSpPr/>
          <p:nvPr/>
        </p:nvCxnSpPr>
        <p:spPr>
          <a:xfrm flipV="1">
            <a:off x="55927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2" name="AutoShape 2" descr="Image result for participa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8571234" y="6400800"/>
            <a:ext cx="269626" cy="276999"/>
          </a:xfrm>
          <a:prstGeom prst="rect">
            <a:avLst/>
          </a:prstGeom>
          <a:noFill/>
        </p:spPr>
        <p:txBody>
          <a:bodyPr wrap="none" rtlCol="0">
            <a:spAutoFit/>
          </a:bodyPr>
          <a:lstStyle/>
          <a:p>
            <a:pPr algn="r"/>
            <a:r>
              <a:rPr lang="en-US" sz="1200" dirty="0">
                <a:solidFill>
                  <a:schemeClr val="bg1"/>
                </a:solidFill>
              </a:rPr>
              <a:t>7</a:t>
            </a:r>
          </a:p>
        </p:txBody>
      </p:sp>
      <p:pic>
        <p:nvPicPr>
          <p:cNvPr id="3" name="Picture 2"/>
          <p:cNvPicPr>
            <a:picLocks noChangeAspect="1"/>
          </p:cNvPicPr>
          <p:nvPr/>
        </p:nvPicPr>
        <p:blipFill>
          <a:blip r:embed="rId4"/>
          <a:stretch>
            <a:fillRect/>
          </a:stretch>
        </p:blipFill>
        <p:spPr>
          <a:xfrm>
            <a:off x="685800" y="1148286"/>
            <a:ext cx="5590781" cy="4780033"/>
          </a:xfrm>
          <a:prstGeom prst="rect">
            <a:avLst/>
          </a:prstGeom>
        </p:spPr>
      </p:pic>
    </p:spTree>
    <p:extLst>
      <p:ext uri="{BB962C8B-B14F-4D97-AF65-F5344CB8AC3E}">
        <p14:creationId xmlns:p14="http://schemas.microsoft.com/office/powerpoint/2010/main" val="170703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0437" y="211491"/>
            <a:ext cx="8178325" cy="495300"/>
          </a:xfrm>
        </p:spPr>
        <p:txBody>
          <a:bodyPr>
            <a:noAutofit/>
          </a:bodyPr>
          <a:lstStyle/>
          <a:p>
            <a:pPr algn="l"/>
            <a:r>
              <a:rPr lang="en-US" dirty="0">
                <a:latin typeface="Arial Rounded MT Bold" panose="020F0704030504030204" pitchFamily="34" charset="0"/>
                <a:cs typeface="Arial" panose="020B0604020202020204" pitchFamily="34" charset="0"/>
              </a:rPr>
              <a:t>Rollout 2 Wave 2  - 10/28/19</a:t>
            </a:r>
          </a:p>
        </p:txBody>
      </p:sp>
      <p:sp>
        <p:nvSpPr>
          <p:cNvPr id="4" name="Line 9"/>
          <p:cNvSpPr>
            <a:spLocks noChangeShapeType="1"/>
          </p:cNvSpPr>
          <p:nvPr/>
        </p:nvSpPr>
        <p:spPr bwMode="auto">
          <a:xfrm>
            <a:off x="423332"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848600" y="6400800"/>
            <a:ext cx="1066800" cy="276999"/>
          </a:xfrm>
          <a:prstGeom prst="rect">
            <a:avLst/>
          </a:prstGeom>
          <a:noFill/>
        </p:spPr>
        <p:txBody>
          <a:bodyPr wrap="square" rtlCol="0">
            <a:spAutoFit/>
          </a:bodyPr>
          <a:lstStyle/>
          <a:p>
            <a:pPr algn="r"/>
            <a:r>
              <a:rPr lang="en-US" sz="1200" dirty="0">
                <a:solidFill>
                  <a:schemeClr val="bg1"/>
                </a:solidFill>
              </a:rPr>
              <a:t>8</a:t>
            </a:r>
          </a:p>
        </p:txBody>
      </p:sp>
      <p:pic>
        <p:nvPicPr>
          <p:cNvPr id="8" name="Picture 7"/>
          <p:cNvPicPr>
            <a:picLocks noChangeAspect="1"/>
          </p:cNvPicPr>
          <p:nvPr/>
        </p:nvPicPr>
        <p:blipFill>
          <a:blip r:embed="rId3"/>
          <a:stretch>
            <a:fillRect/>
          </a:stretch>
        </p:blipFill>
        <p:spPr>
          <a:xfrm>
            <a:off x="7287742" y="1169427"/>
            <a:ext cx="1856258" cy="1878568"/>
          </a:xfrm>
          <a:prstGeom prst="rect">
            <a:avLst/>
          </a:prstGeom>
        </p:spPr>
      </p:pic>
      <p:pic>
        <p:nvPicPr>
          <p:cNvPr id="11" name="Picture 10"/>
          <p:cNvPicPr>
            <a:picLocks noChangeAspect="1"/>
          </p:cNvPicPr>
          <p:nvPr/>
        </p:nvPicPr>
        <p:blipFill>
          <a:blip r:embed="rId4"/>
          <a:stretch>
            <a:fillRect/>
          </a:stretch>
        </p:blipFill>
        <p:spPr>
          <a:xfrm>
            <a:off x="412446" y="3991229"/>
            <a:ext cx="6790476" cy="2028571"/>
          </a:xfrm>
          <a:prstGeom prst="rect">
            <a:avLst/>
          </a:prstGeom>
        </p:spPr>
      </p:pic>
      <p:pic>
        <p:nvPicPr>
          <p:cNvPr id="3" name="Picture 2">
            <a:extLst>
              <a:ext uri="{FF2B5EF4-FFF2-40B4-BE49-F238E27FC236}">
                <a16:creationId xmlns:a16="http://schemas.microsoft.com/office/drawing/2014/main" id="{C79B2E30-39D9-4EFD-8AFD-C4EC2E149B7B}"/>
              </a:ext>
            </a:extLst>
          </p:cNvPr>
          <p:cNvPicPr>
            <a:picLocks noChangeAspect="1"/>
          </p:cNvPicPr>
          <p:nvPr/>
        </p:nvPicPr>
        <p:blipFill>
          <a:blip r:embed="rId5"/>
          <a:stretch>
            <a:fillRect/>
          </a:stretch>
        </p:blipFill>
        <p:spPr>
          <a:xfrm>
            <a:off x="425269" y="969610"/>
            <a:ext cx="7077075" cy="2819400"/>
          </a:xfrm>
          <a:prstGeom prst="rect">
            <a:avLst/>
          </a:prstGeom>
        </p:spPr>
      </p:pic>
    </p:spTree>
    <p:extLst>
      <p:ext uri="{BB962C8B-B14F-4D97-AF65-F5344CB8AC3E}">
        <p14:creationId xmlns:p14="http://schemas.microsoft.com/office/powerpoint/2010/main" val="315339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67811" y="91771"/>
            <a:ext cx="8327128" cy="613305"/>
          </a:xfrm>
        </p:spPr>
        <p:txBody>
          <a:bodyPr>
            <a:noAutofit/>
          </a:bodyPr>
          <a:lstStyle/>
          <a:p>
            <a:pPr algn="l"/>
            <a:r>
              <a:rPr lang="en-US" sz="3600" b="1" dirty="0">
                <a:latin typeface="Arial Rounded MT Bold" panose="020F0704030504030204" pitchFamily="34" charset="0"/>
                <a:cs typeface="Arial" panose="020B0604020202020204" pitchFamily="34" charset="0"/>
              </a:rPr>
              <a:t>P2P Roll Out – High Level Schedule</a:t>
            </a:r>
          </a:p>
        </p:txBody>
      </p:sp>
      <p:sp>
        <p:nvSpPr>
          <p:cNvPr id="5" name="TextBox 4"/>
          <p:cNvSpPr txBox="1"/>
          <p:nvPr/>
        </p:nvSpPr>
        <p:spPr>
          <a:xfrm>
            <a:off x="622539" y="1405156"/>
            <a:ext cx="8458200" cy="4708981"/>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defRPr/>
            </a:pPr>
            <a:r>
              <a:rPr lang="en-US" sz="2000" b="1" dirty="0">
                <a:latin typeface="Arial Narrow" panose="020B0606020202030204" pitchFamily="34" charset="0"/>
                <a:cs typeface="Arial" pitchFamily="34" charset="0"/>
              </a:rPr>
              <a:t>Roll Out 2 </a:t>
            </a:r>
            <a:r>
              <a:rPr lang="en-US" sz="2000" dirty="0">
                <a:latin typeface="Arial Narrow" panose="020B0606020202030204" pitchFamily="34" charset="0"/>
                <a:cs typeface="Arial" pitchFamily="34" charset="0"/>
              </a:rPr>
              <a:t>– </a:t>
            </a:r>
            <a:r>
              <a:rPr lang="en-US" sz="2000" b="1" dirty="0">
                <a:latin typeface="Arial Narrow" panose="020B0606020202030204" pitchFamily="34" charset="0"/>
                <a:cs typeface="Arial" pitchFamily="34" charset="0"/>
              </a:rPr>
              <a:t>Wave 2 </a:t>
            </a:r>
            <a:r>
              <a:rPr lang="en-US" sz="2000" dirty="0">
                <a:latin typeface="Arial Narrow" panose="020B0606020202030204" pitchFamily="34" charset="0"/>
                <a:cs typeface="Arial" pitchFamily="34" charset="0"/>
              </a:rPr>
              <a:t>– October 28th</a:t>
            </a:r>
          </a:p>
          <a:p>
            <a:pPr marL="742950" lvl="1" indent="-285750" eaLnBrk="1" fontAlgn="auto" hangingPunct="1">
              <a:spcBef>
                <a:spcPts val="0"/>
              </a:spcBef>
              <a:spcAft>
                <a:spcPts val="0"/>
              </a:spcAft>
              <a:buFont typeface="Arial" panose="020B0604020202020204" pitchFamily="34" charset="0"/>
              <a:buChar char="•"/>
              <a:defRPr/>
            </a:pPr>
            <a:r>
              <a:rPr lang="en-US" sz="2000" dirty="0">
                <a:latin typeface="Arial Narrow" panose="020B0606020202030204" pitchFamily="34" charset="0"/>
                <a:cs typeface="Arial" pitchFamily="34" charset="0"/>
              </a:rPr>
              <a:t>School of Medicine &amp; Dentistry (SMD)</a:t>
            </a:r>
          </a:p>
          <a:p>
            <a:pPr marL="285750" indent="-285750" eaLnBrk="1" fontAlgn="auto" hangingPunct="1">
              <a:spcBef>
                <a:spcPts val="0"/>
              </a:spcBef>
              <a:spcAft>
                <a:spcPts val="0"/>
              </a:spcAft>
              <a:buFont typeface="Arial" panose="020B0604020202020204" pitchFamily="34" charset="0"/>
              <a:buChar char="•"/>
              <a:defRPr/>
            </a:pPr>
            <a:endParaRPr lang="en-US" sz="2000" dirty="0">
              <a:latin typeface="Arial Narrow" panose="020B0606020202030204" pitchFamily="34" charset="0"/>
              <a:cs typeface="Arial" pitchFamily="34" charset="0"/>
            </a:endParaRPr>
          </a:p>
          <a:p>
            <a:pPr marL="285750" indent="-285750" eaLnBrk="1" fontAlgn="auto" hangingPunct="1">
              <a:spcBef>
                <a:spcPts val="0"/>
              </a:spcBef>
              <a:spcAft>
                <a:spcPts val="0"/>
              </a:spcAft>
              <a:buFont typeface="Arial" panose="020B0604020202020204" pitchFamily="34" charset="0"/>
              <a:buChar char="•"/>
              <a:defRPr/>
            </a:pPr>
            <a:r>
              <a:rPr lang="en-US" sz="2000" b="1" dirty="0">
                <a:latin typeface="Arial Narrow" panose="020B0606020202030204" pitchFamily="34" charset="0"/>
                <a:cs typeface="Arial" pitchFamily="34" charset="0"/>
              </a:rPr>
              <a:t>Roll Out 3 </a:t>
            </a:r>
            <a:r>
              <a:rPr lang="en-US" sz="2000" dirty="0">
                <a:latin typeface="Arial Narrow" panose="020B0606020202030204" pitchFamily="34" charset="0"/>
                <a:cs typeface="Arial" pitchFamily="34" charset="0"/>
              </a:rPr>
              <a:t>– November 18</a:t>
            </a:r>
            <a:r>
              <a:rPr lang="en-US" sz="2000" baseline="30000" dirty="0">
                <a:latin typeface="Arial Narrow" panose="020B0606020202030204" pitchFamily="34" charset="0"/>
                <a:cs typeface="Arial" pitchFamily="34" charset="0"/>
              </a:rPr>
              <a:t>th</a:t>
            </a:r>
            <a:endParaRPr lang="en-US" sz="2000" dirty="0">
              <a:latin typeface="Arial Narrow" panose="020B0606020202030204" pitchFamily="34" charset="0"/>
              <a:cs typeface="Arial" pitchFamily="34" charset="0"/>
            </a:endParaRPr>
          </a:p>
          <a:p>
            <a:pPr marL="742950" lvl="1" indent="-285750" eaLnBrk="1" fontAlgn="auto" hangingPunct="1">
              <a:spcBef>
                <a:spcPts val="0"/>
              </a:spcBef>
              <a:spcAft>
                <a:spcPts val="0"/>
              </a:spcAft>
              <a:buFont typeface="Arial" panose="020B0604020202020204" pitchFamily="34" charset="0"/>
              <a:buChar char="•"/>
              <a:defRPr/>
            </a:pPr>
            <a:r>
              <a:rPr lang="en-US" sz="2000" dirty="0">
                <a:latin typeface="Arial Narrow" panose="020B0606020202030204" pitchFamily="34" charset="0"/>
                <a:cs typeface="Arial" pitchFamily="34" charset="0"/>
              </a:rPr>
              <a:t>SMD</a:t>
            </a:r>
          </a:p>
          <a:p>
            <a:pPr marL="742950" lvl="1" indent="-285750" eaLnBrk="1" fontAlgn="auto" hangingPunct="1">
              <a:spcBef>
                <a:spcPts val="0"/>
              </a:spcBef>
              <a:spcAft>
                <a:spcPts val="0"/>
              </a:spcAft>
              <a:buFont typeface="Arial" panose="020B0604020202020204" pitchFamily="34" charset="0"/>
              <a:buChar char="•"/>
              <a:defRPr/>
            </a:pPr>
            <a:r>
              <a:rPr lang="en-US" sz="2000" dirty="0">
                <a:latin typeface="Arial Narrow" panose="020B0606020202030204" pitchFamily="34" charset="0"/>
                <a:cs typeface="Arial" pitchFamily="34" charset="0"/>
              </a:rPr>
              <a:t>Strong Memorial Hospital (SMH)</a:t>
            </a:r>
          </a:p>
          <a:p>
            <a:pPr marL="742950" lvl="1" indent="-285750" eaLnBrk="1" fontAlgn="auto" hangingPunct="1">
              <a:spcBef>
                <a:spcPts val="0"/>
              </a:spcBef>
              <a:spcAft>
                <a:spcPts val="0"/>
              </a:spcAft>
              <a:buFont typeface="Arial" panose="020B0604020202020204" pitchFamily="34" charset="0"/>
              <a:buChar char="•"/>
              <a:defRPr/>
            </a:pPr>
            <a:r>
              <a:rPr lang="en-US" sz="2000" dirty="0">
                <a:latin typeface="Arial Narrow" panose="020B0606020202030204" pitchFamily="34" charset="0"/>
                <a:cs typeface="Arial" pitchFamily="34" charset="0"/>
              </a:rPr>
              <a:t>Medical Faculty Group (MFG)</a:t>
            </a:r>
          </a:p>
          <a:p>
            <a:pPr marL="285750" indent="-285750" eaLnBrk="1" fontAlgn="auto" hangingPunct="1">
              <a:spcBef>
                <a:spcPts val="0"/>
              </a:spcBef>
              <a:spcAft>
                <a:spcPts val="0"/>
              </a:spcAft>
              <a:buFont typeface="Arial" panose="020B0604020202020204" pitchFamily="34" charset="0"/>
              <a:buChar char="•"/>
              <a:defRPr/>
            </a:pPr>
            <a:endParaRPr lang="en-US" sz="2000" dirty="0">
              <a:latin typeface="Arial Narrow" panose="020B0606020202030204" pitchFamily="34" charset="0"/>
              <a:cs typeface="Arial" pitchFamily="34" charset="0"/>
            </a:endParaRPr>
          </a:p>
          <a:p>
            <a:pPr marL="285750" indent="-285750" eaLnBrk="1" fontAlgn="auto" hangingPunct="1">
              <a:spcBef>
                <a:spcPts val="0"/>
              </a:spcBef>
              <a:spcAft>
                <a:spcPts val="0"/>
              </a:spcAft>
              <a:buFont typeface="Arial" panose="020B0604020202020204" pitchFamily="34" charset="0"/>
              <a:buChar char="•"/>
              <a:defRPr/>
            </a:pPr>
            <a:r>
              <a:rPr lang="en-US" sz="2000" b="1" dirty="0">
                <a:latin typeface="Arial Narrow" panose="020B0606020202030204" pitchFamily="34" charset="0"/>
                <a:cs typeface="Arial" pitchFamily="34" charset="0"/>
              </a:rPr>
              <a:t>Roll Out 4 </a:t>
            </a:r>
            <a:r>
              <a:rPr lang="en-US" sz="2000" dirty="0">
                <a:latin typeface="Arial Narrow" panose="020B0606020202030204" pitchFamily="34" charset="0"/>
                <a:cs typeface="Arial" pitchFamily="34" charset="0"/>
              </a:rPr>
              <a:t>– January 20, 2020</a:t>
            </a:r>
          </a:p>
          <a:p>
            <a:pPr marL="742950" lvl="1" indent="-285750" eaLnBrk="1" fontAlgn="auto" hangingPunct="1">
              <a:spcBef>
                <a:spcPts val="0"/>
              </a:spcBef>
              <a:spcAft>
                <a:spcPts val="0"/>
              </a:spcAft>
              <a:buFont typeface="Arial" panose="020B0604020202020204" pitchFamily="34" charset="0"/>
              <a:buChar char="•"/>
              <a:defRPr/>
            </a:pPr>
            <a:r>
              <a:rPr lang="en-US" sz="2000" dirty="0">
                <a:latin typeface="Arial Narrow" panose="020B0606020202030204" pitchFamily="34" charset="0"/>
                <a:cs typeface="Arial" pitchFamily="34" charset="0"/>
              </a:rPr>
              <a:t>SMH/MFG</a:t>
            </a:r>
          </a:p>
          <a:p>
            <a:pPr marL="742950" lvl="1" indent="-285750" eaLnBrk="1" fontAlgn="auto" hangingPunct="1">
              <a:spcBef>
                <a:spcPts val="0"/>
              </a:spcBef>
              <a:spcAft>
                <a:spcPts val="0"/>
              </a:spcAft>
              <a:buFont typeface="Arial" panose="020B0604020202020204" pitchFamily="34" charset="0"/>
              <a:buChar char="•"/>
              <a:defRPr/>
            </a:pPr>
            <a:r>
              <a:rPr lang="en-US" sz="2000" dirty="0">
                <a:latin typeface="Arial Narrow" panose="020B0606020202030204" pitchFamily="34" charset="0"/>
                <a:cs typeface="Arial" pitchFamily="34" charset="0"/>
              </a:rPr>
              <a:t>Health Science Division (HSD)</a:t>
            </a:r>
          </a:p>
          <a:p>
            <a:pPr marL="285750" indent="-285750" eaLnBrk="1" fontAlgn="auto" hangingPunct="1">
              <a:spcBef>
                <a:spcPts val="0"/>
              </a:spcBef>
              <a:spcAft>
                <a:spcPts val="0"/>
              </a:spcAft>
              <a:buFont typeface="Arial" panose="020B0604020202020204" pitchFamily="34" charset="0"/>
              <a:buChar char="•"/>
              <a:defRPr/>
            </a:pPr>
            <a:endParaRPr lang="en-US" sz="2000" dirty="0">
              <a:latin typeface="Arial Narrow" panose="020B0606020202030204" pitchFamily="34" charset="0"/>
              <a:cs typeface="Arial" pitchFamily="34" charset="0"/>
            </a:endParaRPr>
          </a:p>
          <a:p>
            <a:pPr marL="285750" indent="-285750" eaLnBrk="1" fontAlgn="auto" hangingPunct="1">
              <a:spcBef>
                <a:spcPts val="0"/>
              </a:spcBef>
              <a:spcAft>
                <a:spcPts val="0"/>
              </a:spcAft>
              <a:buFont typeface="Arial" panose="020B0604020202020204" pitchFamily="34" charset="0"/>
              <a:buChar char="•"/>
              <a:defRPr/>
            </a:pPr>
            <a:r>
              <a:rPr lang="en-US" sz="2000" b="1" dirty="0">
                <a:latin typeface="Arial Narrow" panose="020B0606020202030204" pitchFamily="34" charset="0"/>
                <a:cs typeface="Arial" pitchFamily="34" charset="0"/>
              </a:rPr>
              <a:t>Roll Out 5 </a:t>
            </a:r>
            <a:r>
              <a:rPr lang="en-US" sz="2000" dirty="0">
                <a:latin typeface="Arial Narrow" panose="020B0606020202030204" pitchFamily="34" charset="0"/>
                <a:cs typeface="Arial" pitchFamily="34" charset="0"/>
              </a:rPr>
              <a:t>– March 16, 2020</a:t>
            </a:r>
          </a:p>
          <a:p>
            <a:pPr marL="742950" lvl="1" indent="-285750" eaLnBrk="1" fontAlgn="auto" hangingPunct="1">
              <a:spcBef>
                <a:spcPts val="0"/>
              </a:spcBef>
              <a:spcAft>
                <a:spcPts val="0"/>
              </a:spcAft>
              <a:buFont typeface="Arial" panose="020B0604020202020204" pitchFamily="34" charset="0"/>
              <a:buChar char="•"/>
              <a:defRPr/>
            </a:pPr>
            <a:r>
              <a:rPr lang="en-US" sz="2000" dirty="0">
                <a:latin typeface="Arial Narrow" panose="020B0606020202030204" pitchFamily="34" charset="0"/>
                <a:cs typeface="Arial" pitchFamily="34" charset="0"/>
              </a:rPr>
              <a:t>SMH/MFG/HSD</a:t>
            </a:r>
          </a:p>
          <a:p>
            <a:pPr marL="742950" lvl="1" indent="-285750" eaLnBrk="1" fontAlgn="auto" hangingPunct="1">
              <a:spcBef>
                <a:spcPts val="0"/>
              </a:spcBef>
              <a:spcAft>
                <a:spcPts val="0"/>
              </a:spcAft>
              <a:buFont typeface="Arial" panose="020B0604020202020204" pitchFamily="34" charset="0"/>
              <a:buChar char="•"/>
              <a:defRPr/>
            </a:pPr>
            <a:r>
              <a:rPr lang="en-US" sz="2000" dirty="0">
                <a:latin typeface="Arial Narrow" panose="020B0606020202030204" pitchFamily="34" charset="0"/>
                <a:cs typeface="Arial" pitchFamily="34" charset="0"/>
              </a:rPr>
              <a:t>Any remaining</a:t>
            </a:r>
          </a:p>
        </p:txBody>
      </p:sp>
      <p:cxnSp>
        <p:nvCxnSpPr>
          <p:cNvPr id="7" name="Straight Connector 6"/>
          <p:cNvCxnSpPr/>
          <p:nvPr/>
        </p:nvCxnSpPr>
        <p:spPr>
          <a:xfrm flipV="1">
            <a:off x="682946" y="763306"/>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53793" y="6380371"/>
            <a:ext cx="269626" cy="276999"/>
          </a:xfrm>
          <a:prstGeom prst="rect">
            <a:avLst/>
          </a:prstGeom>
          <a:noFill/>
        </p:spPr>
        <p:txBody>
          <a:bodyPr wrap="none" rtlCol="0">
            <a:spAutoFit/>
          </a:bodyPr>
          <a:lstStyle/>
          <a:p>
            <a:r>
              <a:rPr lang="en-US" sz="1200" dirty="0">
                <a:solidFill>
                  <a:schemeClr val="bg1"/>
                </a:solidFill>
              </a:rPr>
              <a:t>9</a:t>
            </a:r>
          </a:p>
        </p:txBody>
      </p:sp>
      <p:pic>
        <p:nvPicPr>
          <p:cNvPr id="3" name="Picture 2"/>
          <p:cNvPicPr>
            <a:picLocks noChangeAspect="1"/>
          </p:cNvPicPr>
          <p:nvPr/>
        </p:nvPicPr>
        <p:blipFill>
          <a:blip r:embed="rId2"/>
          <a:stretch>
            <a:fillRect/>
          </a:stretch>
        </p:blipFill>
        <p:spPr>
          <a:xfrm>
            <a:off x="5486400" y="2865612"/>
            <a:ext cx="2276475" cy="2009775"/>
          </a:xfrm>
          <a:prstGeom prst="rect">
            <a:avLst/>
          </a:prstGeom>
        </p:spPr>
      </p:pic>
      <p:sp>
        <p:nvSpPr>
          <p:cNvPr id="2" name="Rectangle 1"/>
          <p:cNvSpPr/>
          <p:nvPr/>
        </p:nvSpPr>
        <p:spPr>
          <a:xfrm>
            <a:off x="5334000" y="1608390"/>
            <a:ext cx="3231703" cy="923330"/>
          </a:xfrm>
          <a:prstGeom prst="rect">
            <a:avLst/>
          </a:prstGeom>
        </p:spPr>
        <p:txBody>
          <a:bodyPr wrap="square">
            <a:spAutoFit/>
          </a:bodyPr>
          <a:lstStyle/>
          <a:p>
            <a:pPr algn="ctr"/>
            <a:r>
              <a:rPr lang="en-US" b="1" dirty="0">
                <a:ln w="22225">
                  <a:solidFill>
                    <a:schemeClr val="accent2"/>
                  </a:solidFill>
                  <a:prstDash val="solid"/>
                </a:ln>
                <a:solidFill>
                  <a:schemeClr val="accent2">
                    <a:lumMod val="40000"/>
                    <a:lumOff val="60000"/>
                  </a:schemeClr>
                </a:solidFill>
              </a:rPr>
              <a:t>Medical Center roll outs </a:t>
            </a:r>
          </a:p>
          <a:p>
            <a:pPr algn="ctr"/>
            <a:r>
              <a:rPr lang="en-US" b="1" dirty="0">
                <a:ln w="22225">
                  <a:solidFill>
                    <a:schemeClr val="accent2"/>
                  </a:solidFill>
                  <a:prstDash val="solid"/>
                </a:ln>
                <a:solidFill>
                  <a:schemeClr val="accent2">
                    <a:lumMod val="40000"/>
                    <a:lumOff val="60000"/>
                  </a:schemeClr>
                </a:solidFill>
              </a:rPr>
              <a:t>to be based on readiness of </a:t>
            </a:r>
          </a:p>
          <a:p>
            <a:pPr algn="ctr"/>
            <a:r>
              <a:rPr lang="en-US" b="1" dirty="0">
                <a:ln w="22225">
                  <a:solidFill>
                    <a:schemeClr val="accent2"/>
                  </a:solidFill>
                  <a:prstDash val="solid"/>
                </a:ln>
                <a:solidFill>
                  <a:schemeClr val="accent2">
                    <a:lumMod val="40000"/>
                    <a:lumOff val="60000"/>
                  </a:schemeClr>
                </a:solidFill>
              </a:rPr>
              <a:t>each department</a:t>
            </a:r>
          </a:p>
        </p:txBody>
      </p:sp>
    </p:spTree>
    <p:extLst>
      <p:ext uri="{BB962C8B-B14F-4D97-AF65-F5344CB8AC3E}">
        <p14:creationId xmlns:p14="http://schemas.microsoft.com/office/powerpoint/2010/main" val="390001995"/>
      </p:ext>
    </p:extLst>
  </p:cSld>
  <p:clrMapOvr>
    <a:masterClrMapping/>
  </p:clrMapOvr>
</p:sld>
</file>

<file path=ppt/theme/theme1.xml><?xml version="1.0" encoding="utf-8"?>
<a:theme xmlns:a="http://schemas.openxmlformats.org/drawingml/2006/main" name="1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Theme">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lnDef>
  </a:objectDefaults>
  <a:extraClrSchemeLst>
    <a:extraClrScheme>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Status xmlns="445c0127-97e6-4ecf-8763-62a3d9444353">In Build</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BF38ED958B0D42A1DB4C3166A68EE8" ma:contentTypeVersion="2" ma:contentTypeDescription="Create a new document." ma:contentTypeScope="" ma:versionID="108eeeb8665d8e084ebb628891056e6d">
  <xsd:schema xmlns:xsd="http://www.w3.org/2001/XMLSchema" xmlns:p="http://schemas.microsoft.com/office/2006/metadata/properties" xmlns:ns2="445c0127-97e6-4ecf-8763-62a3d9444353" targetNamespace="http://schemas.microsoft.com/office/2006/metadata/properties" ma:root="true" ma:fieldsID="67fc13db787d5e920f87b6a691640e83" ns2:_="">
    <xsd:import namespace="445c0127-97e6-4ecf-8763-62a3d9444353"/>
    <xsd:element name="properties">
      <xsd:complexType>
        <xsd:sequence>
          <xsd:element name="documentManagement">
            <xsd:complexType>
              <xsd:all>
                <xsd:element ref="ns2:Status" minOccurs="0"/>
              </xsd:all>
            </xsd:complexType>
          </xsd:element>
        </xsd:sequence>
      </xsd:complexType>
    </xsd:element>
  </xsd:schema>
  <xsd:schema xmlns:xsd="http://www.w3.org/2001/XMLSchema" xmlns:dms="http://schemas.microsoft.com/office/2006/documentManagement/types" targetNamespace="445c0127-97e6-4ecf-8763-62a3d9444353" elementFormDefault="qualified">
    <xsd:import namespace="http://schemas.microsoft.com/office/2006/documentManagement/types"/>
    <xsd:element name="Status" ma:index="8" nillable="true" ma:displayName="Status" ma:default="In Build" ma:format="Dropdown" ma:internalName="Status">
      <xsd:simpleType>
        <xsd:restriction base="dms:Choice">
          <xsd:enumeration value="In Build"/>
          <xsd:enumeration value="Ready for Testing"/>
          <xsd:enumeration value="In Process"/>
          <xsd:enumeration value="Completed - With Errors"/>
          <xsd:enumeration value="Completed - Without Error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rca:RCAuthoringProperties xmlns:rca="urn:sharePointPublishingRcaProperties">
  <rca:Converter rca:guid="6dfdc5b4-2a28-4a06-b0c6-ad3901e3a807">
    <rca:property rca:type="InheritParentSettings">False</rca:property>
    <rca:property rca:type="SelectedPageLayout">28</rca:property>
    <rca:property rca:type="SelectedPageField">f55c4d88-1f2e-4ad9-aaa8-819af4ee7ee8</rca:property>
    <rca:property rca:type="SelectedStylesField">00000000-0000-0000-0000-000000000000</rca:property>
    <rca:property rca:type="CreatePageWithSourceDocument">True</rca:property>
    <rca:property rca:type="AllowChangeLocationConfig">False</rca:property>
    <rca:property rca:type="ConfiguredPageLocation">https://uofr.rochester.edu</rca:property>
    <rca:property rca:type="CreateSynchronously">False</rca:property>
    <rca:property rca:type="AllowChangeProcessingConfig">False</rca:property>
    <rca:property rca:type="ConverterSpecificSettings"/>
  </rca:Converter>
</rca:RCAuthori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650506-E0D1-4842-AE4E-075A8982DE02}">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terms/"/>
    <ds:schemaRef ds:uri="445c0127-97e6-4ecf-8763-62a3d9444353"/>
    <ds:schemaRef ds:uri="http://www.w3.org/XML/1998/namespace"/>
    <ds:schemaRef ds:uri="http://purl.org/dc/dcmitype/"/>
  </ds:schemaRefs>
</ds:datastoreItem>
</file>

<file path=customXml/itemProps2.xml><?xml version="1.0" encoding="utf-8"?>
<ds:datastoreItem xmlns:ds="http://schemas.openxmlformats.org/officeDocument/2006/customXml" ds:itemID="{41A2773B-34BB-4B2F-95B1-ED89D23180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5c0127-97e6-4ecf-8763-62a3d944435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90AE3C2-51D7-4772-85EF-99B26ACECB13}">
  <ds:schemaRefs>
    <ds:schemaRef ds:uri="urn:sharePointPublishingRcaProperties"/>
  </ds:schemaRefs>
</ds:datastoreItem>
</file>

<file path=customXml/itemProps4.xml><?xml version="1.0" encoding="utf-8"?>
<ds:datastoreItem xmlns:ds="http://schemas.openxmlformats.org/officeDocument/2006/customXml" ds:itemID="{8CE1EC6E-7DEE-40A7-8470-13A775BFD7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56024</TotalTime>
  <Words>1584</Words>
  <Application>Microsoft Office PowerPoint</Application>
  <PresentationFormat>On-screen Show (4:3)</PresentationFormat>
  <Paragraphs>361</Paragraphs>
  <Slides>27</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Narrow</vt:lpstr>
      <vt:lpstr>Arial Rounded MT Bold</vt:lpstr>
      <vt:lpstr>Calibri</vt:lpstr>
      <vt:lpstr>MS Pゴシック</vt:lpstr>
      <vt:lpstr>Times New Roman</vt:lpstr>
      <vt:lpstr>Wingdings</vt:lpstr>
      <vt:lpstr>1_Office Theme</vt:lpstr>
      <vt:lpstr>PowerPoint Presentation</vt:lpstr>
      <vt:lpstr>Are You On the Zoom?</vt:lpstr>
      <vt:lpstr>Topics</vt:lpstr>
      <vt:lpstr>PowerPoint Presentation</vt:lpstr>
      <vt:lpstr>PowerPoint Presentation</vt:lpstr>
      <vt:lpstr>PowerPoint Presentation</vt:lpstr>
      <vt:lpstr>PowerPoint Presentation</vt:lpstr>
      <vt:lpstr>Rollout 2 Wave 2  - 10/28/19</vt:lpstr>
      <vt:lpstr>P2P Roll Out – High Level Schedule</vt:lpstr>
      <vt:lpstr>P2P Roll Out Process and Expectations</vt:lpstr>
      <vt:lpstr>P2P Design Changes – Requisition Questionnaire</vt:lpstr>
      <vt:lpstr>P2P Design Changes - Requisition Questionnaire</vt:lpstr>
      <vt:lpstr>P2P Design Changes - Requisition Questionnaire</vt:lpstr>
      <vt:lpstr>P2P Design Changes – Requisition Commodity Field</vt:lpstr>
      <vt:lpstr>PowerPoint Presentation</vt:lpstr>
      <vt:lpstr>P2P Training </vt:lpstr>
      <vt:lpstr>P2P Training Options </vt:lpstr>
      <vt:lpstr>MyPath P2P Training Curriculum - Required</vt:lpstr>
      <vt:lpstr>P2P Communications</vt:lpstr>
      <vt:lpstr>P2P Support</vt:lpstr>
      <vt:lpstr>PowerPoint Presentation</vt:lpstr>
      <vt:lpstr>Next Steps</vt:lpstr>
      <vt:lpstr>Appendix</vt:lpstr>
      <vt:lpstr>P2P Training Options </vt:lpstr>
      <vt:lpstr>P2P Training Option – Non-Employees</vt:lpstr>
      <vt:lpstr>Instructor Led Training (Optional)</vt:lpstr>
      <vt:lpstr>MyPath P2P Training - Optional</vt:lpstr>
    </vt:vector>
  </TitlesOfParts>
  <Company>University of Rochester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EDUCAUSE 2007</dc:subject>
  <dc:creator>Jim Dobbertin, Doug Wylie, John Barden</dc:creator>
  <cp:lastModifiedBy>Flotteron, Debbie</cp:lastModifiedBy>
  <cp:revision>2914</cp:revision>
  <cp:lastPrinted>2019-04-23T12:11:05Z</cp:lastPrinted>
  <dcterms:created xsi:type="dcterms:W3CDTF">2007-09-21T12:15:26Z</dcterms:created>
  <dcterms:modified xsi:type="dcterms:W3CDTF">2019-10-23T01:17:27Z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0x010100F9BF38ED958B0D42A1DB4C3166A68EE8</vt:lpwstr>
  </property>
</Properties>
</file>