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67" r:id="rId5"/>
    <p:sldMasterId id="2147484379" r:id="rId6"/>
    <p:sldMasterId id="2147484389" r:id="rId7"/>
  </p:sldMasterIdLst>
  <p:notesMasterIdLst>
    <p:notesMasterId r:id="rId14"/>
  </p:notesMasterIdLst>
  <p:handoutMasterIdLst>
    <p:handoutMasterId r:id="rId15"/>
  </p:handoutMasterIdLst>
  <p:sldIdLst>
    <p:sldId id="1128" r:id="rId8"/>
    <p:sldId id="1143" r:id="rId9"/>
    <p:sldId id="1147" r:id="rId10"/>
    <p:sldId id="1148" r:id="rId11"/>
    <p:sldId id="1132" r:id="rId12"/>
    <p:sldId id="1042" r:id="rId13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7" userDrawn="1">
          <p15:clr>
            <a:srgbClr val="A4A3A4"/>
          </p15:clr>
        </p15:guide>
        <p15:guide id="2" pos="2168" userDrawn="1">
          <p15:clr>
            <a:srgbClr val="A4A3A4"/>
          </p15:clr>
        </p15:guide>
        <p15:guide id="3" orient="horz" pos="2903" userDrawn="1">
          <p15:clr>
            <a:srgbClr val="A4A3A4"/>
          </p15:clr>
        </p15:guide>
        <p15:guide id="4" pos="2165" userDrawn="1">
          <p15:clr>
            <a:srgbClr val="A4A3A4"/>
          </p15:clr>
        </p15:guide>
        <p15:guide id="5" orient="horz" pos="2888" userDrawn="1">
          <p15:clr>
            <a:srgbClr val="A4A3A4"/>
          </p15:clr>
        </p15:guide>
        <p15:guide id="6" orient="horz" pos="2884" userDrawn="1">
          <p15:clr>
            <a:srgbClr val="A4A3A4"/>
          </p15:clr>
        </p15:guide>
        <p15:guide id="7" orient="horz" pos="2955" userDrawn="1">
          <p15:clr>
            <a:srgbClr val="A4A3A4"/>
          </p15:clr>
        </p15:guide>
        <p15:guide id="8" orient="horz" pos="2951" userDrawn="1">
          <p15:clr>
            <a:srgbClr val="A4A3A4"/>
          </p15:clr>
        </p15:guide>
        <p15:guide id="9" orient="horz" pos="2936" userDrawn="1">
          <p15:clr>
            <a:srgbClr val="A4A3A4"/>
          </p15:clr>
        </p15:guide>
        <p15:guide id="10" orient="horz" pos="2932" userDrawn="1">
          <p15:clr>
            <a:srgbClr val="A4A3A4"/>
          </p15:clr>
        </p15:guide>
        <p15:guide id="11" pos="2217" userDrawn="1">
          <p15:clr>
            <a:srgbClr val="A4A3A4"/>
          </p15:clr>
        </p15:guide>
        <p15:guide id="12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s_local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76B4"/>
    <a:srgbClr val="2C5D98"/>
    <a:srgbClr val="FFCC00"/>
    <a:srgbClr val="003E74"/>
    <a:srgbClr val="E26A54"/>
    <a:srgbClr val="FFFFFF"/>
    <a:srgbClr val="C7E68F"/>
    <a:srgbClr val="FFEB89"/>
    <a:srgbClr val="FFFFC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4" autoAdjust="0"/>
    <p:restoredTop sz="95405" autoAdjust="0"/>
  </p:normalViewPr>
  <p:slideViewPr>
    <p:cSldViewPr>
      <p:cViewPr varScale="1">
        <p:scale>
          <a:sx n="115" d="100"/>
          <a:sy n="115" d="100"/>
        </p:scale>
        <p:origin x="13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072" y="-77"/>
      </p:cViewPr>
      <p:guideLst>
        <p:guide orient="horz" pos="2907"/>
        <p:guide pos="2168"/>
        <p:guide orient="horz" pos="2903"/>
        <p:guide pos="2165"/>
        <p:guide orient="horz" pos="2888"/>
        <p:guide orient="horz" pos="2884"/>
        <p:guide orient="horz" pos="2955"/>
        <p:guide orient="horz" pos="2951"/>
        <p:guide orient="horz" pos="2936"/>
        <p:guide orient="horz" pos="2932"/>
        <p:guide pos="2217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86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11/26/2019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11/26/2019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54" tIns="46726" rIns="93454" bIns="4672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1" y="4421830"/>
            <a:ext cx="5617843" cy="4189095"/>
          </a:xfrm>
          <a:prstGeom prst="rect">
            <a:avLst/>
          </a:prstGeom>
        </p:spPr>
        <p:txBody>
          <a:bodyPr vert="horz" lIns="93454" tIns="46726" rIns="93454" bIns="4672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11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59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60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51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94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8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3079" name="Picture 7" descr="footerd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907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63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658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8769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9121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279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3474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2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4311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9398583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887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881781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2677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22356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3254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862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485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7833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1254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45357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0" r:id="rId3"/>
    <p:sldLayoutId id="2147484371" r:id="rId4"/>
    <p:sldLayoutId id="2147484372" r:id="rId5"/>
    <p:sldLayoutId id="2147484373" r:id="rId6"/>
    <p:sldLayoutId id="2147484374" r:id="rId7"/>
    <p:sldLayoutId id="2147484375" r:id="rId8"/>
    <p:sldLayoutId id="2147484376" r:id="rId9"/>
    <p:sldLayoutId id="2147484377" r:id="rId10"/>
    <p:sldLayoutId id="2147484378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C7F986-FBD9-4779-89EA-1BAFE28227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47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800">
          <a:solidFill>
            <a:schemeClr val="tx1"/>
          </a:solidFill>
          <a:latin typeface="Calibri" panose="020F0502020204030204" pitchFamily="34" charset="0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>
          <a:solidFill>
            <a:schemeClr val="tx1"/>
          </a:solidFill>
          <a:latin typeface="Calibri" panose="020F0502020204030204" pitchFamily="34" charset="0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17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  <p:sldLayoutId id="2147484391" r:id="rId2"/>
    <p:sldLayoutId id="2147484392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399" r:id="rId10"/>
    <p:sldLayoutId id="2147484400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81000" y="1905000"/>
            <a:ext cx="8382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Procure </a:t>
            </a:r>
            <a:r>
              <a:rPr lang="en-US" sz="3600" dirty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to Pay 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Project </a:t>
            </a:r>
          </a:p>
          <a:p>
            <a:r>
              <a:rPr lang="en-US" sz="32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Tips and Tricks – How to tell if your PO </a:t>
            </a:r>
            <a:r>
              <a:rPr lang="en-US" sz="320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was sent</a:t>
            </a:r>
            <a:endParaRPr lang="en-US" sz="3200" dirty="0" smtClean="0">
              <a:solidFill>
                <a:prstClr val="white"/>
              </a:solidFill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76494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3098" y="152400"/>
            <a:ext cx="7948863" cy="1230592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– </a:t>
            </a:r>
            <a:r>
              <a:rPr lang="en-US" sz="3200" dirty="0">
                <a:latin typeface="Calibri"/>
              </a:rPr>
              <a:t>How to tell if </a:t>
            </a:r>
            <a:r>
              <a:rPr lang="en-US" sz="3200" dirty="0" smtClean="0">
                <a:latin typeface="Calibri"/>
              </a:rPr>
              <a:t>your </a:t>
            </a:r>
            <a:r>
              <a:rPr lang="en-US" sz="3200" dirty="0">
                <a:latin typeface="Calibri"/>
              </a:rPr>
              <a:t>PO was </a:t>
            </a:r>
            <a:r>
              <a:rPr lang="en-US" sz="3200" dirty="0" smtClean="0">
                <a:latin typeface="Calibri"/>
              </a:rPr>
              <a:t>sent.</a:t>
            </a:r>
            <a:r>
              <a:rPr lang="en-US" sz="3200" dirty="0">
                <a:latin typeface="Calibri"/>
              </a:rPr>
              <a:t/>
            </a:r>
            <a:br>
              <a:rPr lang="en-US" sz="3200" dirty="0">
                <a:latin typeface="Calibri"/>
              </a:rPr>
            </a:br>
            <a:r>
              <a:rPr lang="en-US" sz="3200" dirty="0" smtClean="0">
                <a:solidFill>
                  <a:prstClr val="white"/>
                </a:solidFill>
                <a:latin typeface="Calibri"/>
              </a:rPr>
              <a:t>when</a:t>
            </a:r>
            <a:r>
              <a:rPr lang="en-US" sz="3200" dirty="0">
                <a:solidFill>
                  <a:prstClr val="white"/>
                </a:solidFill>
                <a:latin typeface="Calibri"/>
              </a:rPr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6744" y="1219200"/>
            <a:ext cx="8015217" cy="4789208"/>
          </a:xfrm>
        </p:spPr>
        <p:txBody>
          <a:bodyPr>
            <a:noAutofit/>
          </a:bodyPr>
          <a:lstStyle/>
          <a:p>
            <a:pPr fontAlgn="ctr"/>
            <a:r>
              <a:rPr lang="en-US" sz="2400" dirty="0" smtClean="0">
                <a:solidFill>
                  <a:schemeClr val="tx2"/>
                </a:solidFill>
              </a:rPr>
              <a:t>If you would like to confirm whether or not a Purchase Order was actually sent to the supplier you can look it up easily.  You will also be able to tell how and when it was sent.</a:t>
            </a:r>
            <a:endParaRPr lang="en-US" sz="2400" b="1" dirty="0">
              <a:solidFill>
                <a:schemeClr val="tx2"/>
              </a:solidFill>
            </a:endParaRPr>
          </a:p>
          <a:p>
            <a:pPr lvl="1" fontAlgn="ctr"/>
            <a:r>
              <a:rPr lang="en-US" sz="2000" dirty="0">
                <a:solidFill>
                  <a:schemeClr val="tx2"/>
                </a:solidFill>
              </a:rPr>
              <a:t>In the global search box</a:t>
            </a:r>
            <a:r>
              <a:rPr lang="en-US" sz="2000" dirty="0" smtClean="0">
                <a:solidFill>
                  <a:schemeClr val="tx2"/>
                </a:solidFill>
              </a:rPr>
              <a:t>, type the word CONNECT.  </a:t>
            </a:r>
          </a:p>
          <a:p>
            <a:pPr lvl="1" fontAlgn="ctr"/>
            <a:r>
              <a:rPr lang="en-US" sz="2000" dirty="0" smtClean="0">
                <a:solidFill>
                  <a:schemeClr val="tx2"/>
                </a:solidFill>
              </a:rPr>
              <a:t>Choose Connect to the Supplier Website.  </a:t>
            </a:r>
          </a:p>
          <a:p>
            <a:pPr lvl="1" fontAlgn="ctr"/>
            <a:r>
              <a:rPr lang="en-US" sz="2000" dirty="0" smtClean="0">
                <a:solidFill>
                  <a:schemeClr val="tx2"/>
                </a:solidFill>
              </a:rPr>
              <a:t>Click OK under your name and then click on the Connect Button.</a:t>
            </a:r>
          </a:p>
          <a:p>
            <a:pPr lvl="1" fontAlgn="ctr"/>
            <a:endParaRPr lang="en-US" sz="2000" b="1" dirty="0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480" y="4241775"/>
            <a:ext cx="3540944" cy="1143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0" y="4648200"/>
            <a:ext cx="5408658" cy="155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7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– </a:t>
            </a:r>
            <a:r>
              <a:rPr lang="en-US" sz="3200" dirty="0">
                <a:latin typeface="Calibri"/>
              </a:rPr>
              <a:t>How to tell if </a:t>
            </a:r>
            <a:r>
              <a:rPr lang="en-US" sz="3200" dirty="0" smtClean="0">
                <a:latin typeface="Calibri"/>
              </a:rPr>
              <a:t>your </a:t>
            </a:r>
            <a:r>
              <a:rPr lang="en-US" sz="3200" dirty="0">
                <a:latin typeface="Calibri"/>
              </a:rPr>
              <a:t>PO was </a:t>
            </a:r>
            <a:r>
              <a:rPr lang="en-US" sz="3200" dirty="0" smtClean="0">
                <a:latin typeface="Calibri"/>
              </a:rPr>
              <a:t>sent.</a:t>
            </a:r>
            <a:endParaRPr lang="en-US" sz="32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6642" y="1467902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Once you connect to the Marketplace you can click on the Orders tab and search for the PUR number.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6" name="Picture 2" descr="C:\Users\DFLOTT~1\AppData\Local\Temp\SNAGHTML518598f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00" y="2514600"/>
            <a:ext cx="7848600" cy="284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08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</a:t>
            </a:r>
            <a:r>
              <a:rPr lang="en-US" sz="3200" dirty="0">
                <a:latin typeface="Calibri"/>
              </a:rPr>
              <a:t>How to tell if </a:t>
            </a:r>
            <a:r>
              <a:rPr lang="en-US" sz="3200" dirty="0" smtClean="0">
                <a:latin typeface="Calibri"/>
              </a:rPr>
              <a:t>your </a:t>
            </a:r>
            <a:r>
              <a:rPr lang="en-US" sz="3200" dirty="0">
                <a:latin typeface="Calibri"/>
              </a:rPr>
              <a:t>PO was </a:t>
            </a:r>
            <a:r>
              <a:rPr lang="en-US" sz="3200" dirty="0" smtClean="0">
                <a:latin typeface="Calibri"/>
              </a:rPr>
              <a:t>sent.</a:t>
            </a:r>
            <a:endParaRPr lang="en-US" sz="16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75615" y="1220124"/>
            <a:ext cx="3048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When </a:t>
            </a:r>
            <a:r>
              <a:rPr lang="en-US" sz="1600" dirty="0" smtClean="0">
                <a:solidFill>
                  <a:schemeClr val="tx2"/>
                </a:solidFill>
              </a:rPr>
              <a:t>your PO, appears, click on the number and then look </a:t>
            </a:r>
            <a:r>
              <a:rPr lang="en-US" sz="1600" dirty="0" smtClean="0">
                <a:solidFill>
                  <a:schemeClr val="tx2"/>
                </a:solidFill>
              </a:rPr>
              <a:t>for the </a:t>
            </a:r>
            <a:r>
              <a:rPr lang="en-US" sz="1600" dirty="0" smtClean="0">
                <a:solidFill>
                  <a:schemeClr val="tx2"/>
                </a:solidFill>
              </a:rPr>
              <a:t>Document Status information to show the distribution method (i.e. email, fax, </a:t>
            </a:r>
            <a:r>
              <a:rPr lang="en-US" sz="1600" dirty="0" smtClean="0">
                <a:solidFill>
                  <a:schemeClr val="tx2"/>
                </a:solidFill>
              </a:rPr>
              <a:t>cXML) and date/time.  You can also select the H</a:t>
            </a:r>
            <a:r>
              <a:rPr lang="en-US" sz="1600" dirty="0" smtClean="0">
                <a:solidFill>
                  <a:schemeClr val="tx2"/>
                </a:solidFill>
              </a:rPr>
              <a:t>istory </a:t>
            </a:r>
            <a:r>
              <a:rPr lang="en-US" sz="1600" dirty="0" smtClean="0">
                <a:solidFill>
                  <a:schemeClr val="tx2"/>
                </a:solidFill>
              </a:rPr>
              <a:t>link </a:t>
            </a:r>
            <a:r>
              <a:rPr lang="en-US" sz="1600" dirty="0" smtClean="0">
                <a:solidFill>
                  <a:schemeClr val="tx2"/>
                </a:solidFill>
              </a:rPr>
              <a:t>in </a:t>
            </a:r>
            <a:r>
              <a:rPr lang="en-US" sz="1600" dirty="0" smtClean="0">
                <a:solidFill>
                  <a:schemeClr val="tx2"/>
                </a:solidFill>
              </a:rPr>
              <a:t>the upper right </a:t>
            </a:r>
            <a:r>
              <a:rPr lang="en-US" sz="1600" dirty="0" smtClean="0">
                <a:solidFill>
                  <a:schemeClr val="tx2"/>
                </a:solidFill>
              </a:rPr>
              <a:t>to see distribution information as well.</a:t>
            </a:r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842" y="1230592"/>
            <a:ext cx="4951867" cy="19349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842" y="3329356"/>
            <a:ext cx="4402137" cy="238564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34776" y="3855689"/>
            <a:ext cx="4009224" cy="1332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2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5153E2-2B8A-49F3-89FD-0A98A3016CC9}"/>
              </a:ext>
            </a:extLst>
          </p:cNvPr>
          <p:cNvSpPr txBox="1"/>
          <p:nvPr/>
        </p:nvSpPr>
        <p:spPr>
          <a:xfrm>
            <a:off x="2400300" y="41910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Questions</a:t>
            </a:r>
            <a:r>
              <a:rPr lang="en-US" dirty="0"/>
              <a:t>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329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191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524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363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Status xmlns="445c0127-97e6-4ecf-8763-62a3d9444353">In Build</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108eeeb8665d8e084ebb628891056e6d">
  <xsd:schema xmlns:xsd="http://www.w3.org/2001/XMLSchema" xmlns:p="http://schemas.microsoft.com/office/2006/metadata/properties" xmlns:ns2="445c0127-97e6-4ecf-8763-62a3d9444353" targetNamespace="http://schemas.microsoft.com/office/2006/metadata/properties" ma:root="true" ma:fieldsID="67fc13db787d5e920f87b6a691640e83" ns2:_="">
    <xsd:import namespace="445c0127-97e6-4ecf-8763-62a3d9444353"/>
    <xsd:element name="properties">
      <xsd:complexType>
        <xsd:sequence>
          <xsd:element name="documentManagement">
            <xsd:complexType>
              <xsd:all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45c0127-97e6-4ecf-8763-62a3d9444353" elementFormDefault="qualified">
    <xsd:import namespace="http://schemas.microsoft.com/office/2006/documentManagement/types"/>
    <xsd:element name="Status" ma:index="8" nillable="true" ma:displayName="Status" ma:default="In Build" ma:format="Dropdown" ma:internalName="Status">
      <xsd:simpleType>
        <xsd:restriction base="dms:Choice">
          <xsd:enumeration value="In Build"/>
          <xsd:enumeration value="Ready for Testing"/>
          <xsd:enumeration value="In Process"/>
          <xsd:enumeration value="Completed - With Errors"/>
          <xsd:enumeration value="Completed - Without Erro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Props1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650506-E0D1-4842-AE4E-075A8982DE02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445c0127-97e6-4ecf-8763-62a3d9444353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1A2773B-34BB-4B2F-95B1-ED89D2318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c0127-97e6-4ecf-8763-62a3d944435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58412</TotalTime>
  <Words>205</Words>
  <Application>Microsoft Office PowerPoint</Application>
  <PresentationFormat>On-screen Show (4:3)</PresentationFormat>
  <Paragraphs>18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Rounded MT Bold</vt:lpstr>
      <vt:lpstr>Calibri</vt:lpstr>
      <vt:lpstr>MS Pゴシック</vt:lpstr>
      <vt:lpstr>Times New Roman</vt:lpstr>
      <vt:lpstr>Wingdings</vt:lpstr>
      <vt:lpstr>Office Theme</vt:lpstr>
      <vt:lpstr>1_Office Theme</vt:lpstr>
      <vt:lpstr>2_Office Theme</vt:lpstr>
      <vt:lpstr>PowerPoint Presentation</vt:lpstr>
      <vt:lpstr>Tips and Tricks – How to tell if your PO was sent. when.</vt:lpstr>
      <vt:lpstr>Tips and Tricks – How to tell if your PO was sent.</vt:lpstr>
      <vt:lpstr>Tips and Tricks How to tell if your PO was sent.</vt:lpstr>
      <vt:lpstr>PowerPoint Presentation</vt:lpstr>
      <vt:lpstr>PowerPoint Presentation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EDUCAUSE 2007</dc:subject>
  <dc:creator>Jim Dobbertin, Doug Wylie, John Barden</dc:creator>
  <cp:lastModifiedBy>Flotteron, Debbie</cp:lastModifiedBy>
  <cp:revision>3038</cp:revision>
  <cp:lastPrinted>2018-05-02T18:43:29Z</cp:lastPrinted>
  <dcterms:created xsi:type="dcterms:W3CDTF">2007-09-21T12:15:26Z</dcterms:created>
  <dcterms:modified xsi:type="dcterms:W3CDTF">2019-11-26T16:16:31Z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</Properties>
</file>