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86A971-73A6-412A-ABCD-6DC7F06B5B78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CCE8BB-6156-403F-8B06-CD8AB208B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159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706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AA7B-56A8-4E29-A64C-5F9065B0CE64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817A6-94CB-4A18-8AC5-CD382596B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581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AA7B-56A8-4E29-A64C-5F9065B0CE64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817A6-94CB-4A18-8AC5-CD382596B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712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AA7B-56A8-4E29-A64C-5F9065B0CE64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817A6-94CB-4A18-8AC5-CD382596B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236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AA7B-56A8-4E29-A64C-5F9065B0CE64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817A6-94CB-4A18-8AC5-CD382596B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718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AA7B-56A8-4E29-A64C-5F9065B0CE64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817A6-94CB-4A18-8AC5-CD382596B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032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AA7B-56A8-4E29-A64C-5F9065B0CE64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817A6-94CB-4A18-8AC5-CD382596B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44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AA7B-56A8-4E29-A64C-5F9065B0CE64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817A6-94CB-4A18-8AC5-CD382596B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504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AA7B-56A8-4E29-A64C-5F9065B0CE64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817A6-94CB-4A18-8AC5-CD382596B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764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AA7B-56A8-4E29-A64C-5F9065B0CE64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817A6-94CB-4A18-8AC5-CD382596B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88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AA7B-56A8-4E29-A64C-5F9065B0CE64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817A6-94CB-4A18-8AC5-CD382596B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953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AA7B-56A8-4E29-A64C-5F9065B0CE64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817A6-94CB-4A18-8AC5-CD382596B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31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1AA7B-56A8-4E29-A64C-5F9065B0CE64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817A6-94CB-4A18-8AC5-CD382596B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865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94807" y="182946"/>
            <a:ext cx="613733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Financial Approval Overview</a:t>
            </a: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 flipV="1">
            <a:off x="2119993" y="941268"/>
            <a:ext cx="6012153" cy="11119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089152" y="64008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3" name="Rectangle 2"/>
          <p:cNvSpPr/>
          <p:nvPr/>
        </p:nvSpPr>
        <p:spPr>
          <a:xfrm>
            <a:off x="1524000" y="1025596"/>
            <a:ext cx="8839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b="1" dirty="0">
                <a:solidFill>
                  <a:srgbClr val="FF0000"/>
                </a:solidFill>
                <a:latin typeface="Arial Narrow" panose="020B0606020202030204" pitchFamily="34" charset="0"/>
              </a:rPr>
              <a:t>Financial Approvals &lt;$   500 </a:t>
            </a:r>
            <a:r>
              <a:rPr lang="en-US" dirty="0">
                <a:latin typeface="Arial Narrow" panose="020B0606020202030204" pitchFamily="34" charset="0"/>
              </a:rPr>
              <a:t>- Not required for non-grants except for MAG, ESM, SON, Warner)  </a:t>
            </a:r>
          </a:p>
          <a:p>
            <a:pPr lvl="1"/>
            <a:r>
              <a:rPr lang="en-US" sz="2000" dirty="0">
                <a:latin typeface="Arial Narrow" panose="020B0606020202030204" pitchFamily="34" charset="0"/>
              </a:rPr>
              <a:t>		  </a:t>
            </a:r>
            <a:r>
              <a:rPr lang="en-US" dirty="0">
                <a:latin typeface="Arial Narrow" panose="020B0606020202030204" pitchFamily="34" charset="0"/>
              </a:rPr>
              <a:t>       </a:t>
            </a:r>
            <a:r>
              <a:rPr lang="en-US" b="1" dirty="0">
                <a:solidFill>
                  <a:srgbClr val="FF0000"/>
                </a:solidFill>
                <a:latin typeface="Arial Narrow" panose="020B0606020202030204" pitchFamily="34" charset="0"/>
              </a:rPr>
              <a:t>&lt;$1,500 </a:t>
            </a:r>
            <a:r>
              <a:rPr lang="en-US" dirty="0">
                <a:latin typeface="Arial Narrow" panose="020B0606020202030204" pitchFamily="34" charset="0"/>
              </a:rPr>
              <a:t>- Not required for Grants</a:t>
            </a:r>
          </a:p>
          <a:p>
            <a:pPr lvl="1"/>
            <a:endParaRPr lang="en-US" dirty="0">
              <a:latin typeface="Arial Narrow" panose="020B0606020202030204" pitchFamily="34" charset="0"/>
            </a:endParaRPr>
          </a:p>
          <a:p>
            <a:pPr lvl="1"/>
            <a:r>
              <a:rPr lang="en-US" sz="1600" b="1" i="1" dirty="0"/>
              <a:t>Companies who have opted-in for the $500 threshold are still responsible for all charges and reconciliation.</a:t>
            </a:r>
            <a:r>
              <a:rPr lang="en-US" sz="1600" dirty="0"/>
              <a:t> This does not affect the approval threshold for Supplier Invoice Requests, as all SIR’s require approval regardless of dollar value.</a:t>
            </a:r>
          </a:p>
          <a:p>
            <a:pPr lvl="1"/>
            <a:endParaRPr lang="en-US" dirty="0">
              <a:latin typeface="Arial Narrow" panose="020B0606020202030204" pitchFamily="34" charset="0"/>
            </a:endParaRPr>
          </a:p>
          <a:p>
            <a:pPr lvl="1"/>
            <a:endParaRPr lang="en-US" dirty="0">
              <a:latin typeface="Arial Narrow" panose="020B0606020202030204" pitchFamily="34" charset="0"/>
            </a:endParaRPr>
          </a:p>
          <a:p>
            <a:pPr lvl="1"/>
            <a:endParaRPr lang="en-US" dirty="0">
              <a:latin typeface="Arial Narrow" panose="020B0606020202030204" pitchFamily="34" charset="0"/>
            </a:endParaRPr>
          </a:p>
          <a:p>
            <a:pPr lvl="1"/>
            <a:endParaRPr lang="en-US" dirty="0">
              <a:latin typeface="Arial Narrow" panose="020B0606020202030204" pitchFamily="34" charset="0"/>
            </a:endParaRPr>
          </a:p>
          <a:p>
            <a:pPr lvl="1"/>
            <a:endParaRPr lang="en-US" dirty="0">
              <a:latin typeface="Arial Narrow" panose="020B0606020202030204" pitchFamily="34" charset="0"/>
            </a:endParaRPr>
          </a:p>
          <a:p>
            <a:pPr lvl="1"/>
            <a:endParaRPr lang="en-US" dirty="0">
              <a:latin typeface="Arial Narrow" panose="020B0606020202030204" pitchFamily="34" charset="0"/>
            </a:endParaRPr>
          </a:p>
          <a:p>
            <a:pPr lvl="1"/>
            <a:endParaRPr lang="en-US" dirty="0">
              <a:latin typeface="Arial Narrow" panose="020B0606020202030204" pitchFamily="34" charset="0"/>
            </a:endParaRPr>
          </a:p>
          <a:p>
            <a:pPr lvl="1"/>
            <a:endParaRPr lang="en-US" dirty="0">
              <a:latin typeface="Arial Narrow" panose="020B0606020202030204" pitchFamily="34" charset="0"/>
            </a:endParaRPr>
          </a:p>
          <a:p>
            <a:pPr lvl="1"/>
            <a:endParaRPr lang="en-US" dirty="0">
              <a:latin typeface="Arial Narrow" panose="020B0606020202030204" pitchFamily="34" charset="0"/>
            </a:endParaRPr>
          </a:p>
          <a:p>
            <a:pPr lvl="1"/>
            <a:endParaRPr lang="en-US" dirty="0">
              <a:latin typeface="Arial Narrow" panose="020B0606020202030204" pitchFamily="34" charset="0"/>
            </a:endParaRPr>
          </a:p>
          <a:p>
            <a:pPr lvl="1"/>
            <a:endParaRPr lang="en-US" dirty="0">
              <a:latin typeface="Arial Narrow" panose="020B0606020202030204" pitchFamily="34" charset="0"/>
            </a:endParaRPr>
          </a:p>
          <a:p>
            <a:pPr lvl="1"/>
            <a:endParaRPr lang="en-US" dirty="0">
              <a:latin typeface="Arial Narrow" panose="020B060602020203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3792" y="2895600"/>
            <a:ext cx="8689409" cy="3146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920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23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Company>URMC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Flotteron, Debbie</dc:creator>
  <cp:lastModifiedBy>Flotteron, Debbie</cp:lastModifiedBy>
  <cp:revision>3</cp:revision>
  <dcterms:created xsi:type="dcterms:W3CDTF">2019-09-26T13:00:57Z</dcterms:created>
  <dcterms:modified xsi:type="dcterms:W3CDTF">2019-12-20T12:48:17Z</dcterms:modified>
</cp:coreProperties>
</file>