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6"/>
  </p:notesMasterIdLst>
  <p:handoutMasterIdLst>
    <p:handoutMasterId r:id="rId17"/>
  </p:handoutMasterIdLst>
  <p:sldIdLst>
    <p:sldId id="1128" r:id="rId8"/>
    <p:sldId id="1143" r:id="rId9"/>
    <p:sldId id="1147" r:id="rId10"/>
    <p:sldId id="1148" r:id="rId11"/>
    <p:sldId id="1150" r:id="rId12"/>
    <p:sldId id="1149" r:id="rId13"/>
    <p:sldId id="1132" r:id="rId14"/>
    <p:sldId id="1042" r:id="rId1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5405" autoAdjust="0"/>
  </p:normalViewPr>
  <p:slideViewPr>
    <p:cSldViewPr>
      <p:cViewPr>
        <p:scale>
          <a:sx n="98" d="100"/>
          <a:sy n="98" d="100"/>
        </p:scale>
        <p:origin x="1402" y="196"/>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12/5/2019</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12/5/2019</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274587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7</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smtClean="0">
                <a:solidFill>
                  <a:prstClr val="white"/>
                </a:solidFill>
                <a:latin typeface="Calibri"/>
                <a:ea typeface="+mj-ea"/>
                <a:cs typeface="+mj-cs"/>
              </a:rPr>
              <a:t>How to tell which invoices still need receipts on a PO.</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latin typeface="Calibri"/>
              </a:rPr>
              <a:t>How to tell which invoices still need receipts on a PO.</a:t>
            </a:r>
            <a:r>
              <a:rPr lang="en-US" sz="1050" dirty="0">
                <a:solidFill>
                  <a:schemeClr val="bg1"/>
                </a:solidFill>
              </a:rPr>
              <a:t/>
            </a:r>
            <a:br>
              <a:rPr lang="en-US" sz="1050" dirty="0">
                <a:solidFill>
                  <a:schemeClr val="bg1"/>
                </a:solidFill>
              </a:rPr>
            </a:br>
            <a:endParaRPr lang="en-US" sz="3200" dirty="0">
              <a:solidFill>
                <a:srgbClr val="2C5D98"/>
              </a:solidFill>
              <a:latin typeface="Calibri"/>
            </a:endParaRPr>
          </a:p>
        </p:txBody>
      </p:sp>
      <p:sp>
        <p:nvSpPr>
          <p:cNvPr id="3" name="Content Placeholder 2"/>
          <p:cNvSpPr>
            <a:spLocks noGrp="1"/>
          </p:cNvSpPr>
          <p:nvPr>
            <p:ph idx="4294967295"/>
          </p:nvPr>
        </p:nvSpPr>
        <p:spPr>
          <a:xfrm>
            <a:off x="408631" y="1219200"/>
            <a:ext cx="8015217" cy="3276600"/>
          </a:xfrm>
        </p:spPr>
        <p:txBody>
          <a:bodyPr>
            <a:noAutofit/>
          </a:bodyPr>
          <a:lstStyle/>
          <a:p>
            <a:pPr fontAlgn="ctr"/>
            <a:r>
              <a:rPr lang="en-US" sz="2400" dirty="0" smtClean="0">
                <a:solidFill>
                  <a:schemeClr val="tx2"/>
                </a:solidFill>
              </a:rPr>
              <a:t>Some Purchase Orders will end up having a large number of invoices attached.  It can be difficult to determine which invoices still require receipts so that matching can occur and invoices can get paid.  </a:t>
            </a:r>
            <a:endParaRPr lang="en-US" sz="2400" b="1" dirty="0">
              <a:solidFill>
                <a:schemeClr val="tx2"/>
              </a:solidFill>
            </a:endParaRPr>
          </a:p>
          <a:p>
            <a:pPr lvl="1" fontAlgn="ctr"/>
            <a:r>
              <a:rPr lang="en-US" sz="2000" dirty="0" smtClean="0">
                <a:solidFill>
                  <a:schemeClr val="tx2"/>
                </a:solidFill>
              </a:rPr>
              <a:t>There is a report that can be run to help determine which invoices still need receipts:  </a:t>
            </a:r>
            <a:r>
              <a:rPr lang="en-US" sz="2000" dirty="0" smtClean="0">
                <a:solidFill>
                  <a:schemeClr val="accent2">
                    <a:lumMod val="75000"/>
                  </a:schemeClr>
                </a:solidFill>
              </a:rPr>
              <a:t>URF1053 Purchase Order Invoice Matching Balances (NCL)</a:t>
            </a:r>
            <a:r>
              <a:rPr lang="en-US" sz="2000" dirty="0" smtClean="0">
                <a:solidFill>
                  <a:schemeClr val="tx2"/>
                </a:solidFill>
              </a:rPr>
              <a:t>. </a:t>
            </a:r>
            <a:endParaRPr lang="en-US" sz="2000" dirty="0" smtClean="0">
              <a:solidFill>
                <a:schemeClr val="tx2"/>
              </a:solidFill>
            </a:endParaRPr>
          </a:p>
          <a:p>
            <a:pPr lvl="1" fontAlgn="ctr"/>
            <a:r>
              <a:rPr lang="en-US" sz="2000" dirty="0" smtClean="0">
                <a:solidFill>
                  <a:schemeClr val="tx2"/>
                </a:solidFill>
              </a:rPr>
              <a:t>This report can be accessed under </a:t>
            </a:r>
            <a:r>
              <a:rPr lang="en-US" sz="2000" dirty="0" smtClean="0">
                <a:solidFill>
                  <a:schemeClr val="accent2">
                    <a:lumMod val="75000"/>
                  </a:schemeClr>
                </a:solidFill>
              </a:rPr>
              <a:t>P2P Reports </a:t>
            </a:r>
            <a:r>
              <a:rPr lang="en-US" sz="2000" dirty="0" smtClean="0">
                <a:solidFill>
                  <a:schemeClr val="tx2"/>
                </a:solidFill>
              </a:rPr>
              <a:t>on the Procurement Dashboard, or by typing URF1053 in the global search bar.</a:t>
            </a:r>
            <a:endParaRPr lang="en-US" sz="2000" dirty="0" smtClean="0">
              <a:solidFill>
                <a:schemeClr val="tx2"/>
              </a:solidFill>
            </a:endParaRPr>
          </a:p>
          <a:p>
            <a:pPr lvl="1" fontAlgn="ctr"/>
            <a:endParaRPr lang="en-US" sz="2000" b="1" dirty="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608698" y="4343400"/>
            <a:ext cx="5602991" cy="2209800"/>
          </a:xfrm>
          <a:prstGeom prst="rect">
            <a:avLst/>
          </a:prstGeom>
        </p:spPr>
      </p:pic>
      <p:pic>
        <p:nvPicPr>
          <p:cNvPr id="6" name="Picture 5"/>
          <p:cNvPicPr>
            <a:picLocks noChangeAspect="1"/>
          </p:cNvPicPr>
          <p:nvPr/>
        </p:nvPicPr>
        <p:blipFill>
          <a:blip r:embed="rId4"/>
          <a:stretch>
            <a:fillRect/>
          </a:stretch>
        </p:blipFill>
        <p:spPr>
          <a:xfrm>
            <a:off x="6292451" y="4343400"/>
            <a:ext cx="2099510" cy="2146374"/>
          </a:xfrm>
          <a:prstGeom prst="rect">
            <a:avLst/>
          </a:prstGeom>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latin typeface="Calibri"/>
              </a:rPr>
              <a:t>How to tell which invoices still need receipts on a PO.</a:t>
            </a: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749967" y="1136309"/>
            <a:ext cx="7315200" cy="923330"/>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solidFill>
                  <a:schemeClr val="tx2"/>
                </a:solidFill>
              </a:rPr>
              <a:t>If you type the report number in the global search bar, click on the report name when it appears.</a:t>
            </a:r>
            <a:endParaRPr lang="en-US" dirty="0" smtClean="0">
              <a:solidFill>
                <a:schemeClr val="tx2"/>
              </a:solidFill>
            </a:endParaRPr>
          </a:p>
          <a:p>
            <a:pPr marL="742950" lvl="1" indent="-285750">
              <a:buFont typeface="Arial" panose="020B0604020202020204" pitchFamily="34" charset="0"/>
              <a:buChar char="•"/>
            </a:pPr>
            <a:endParaRPr lang="en-US" dirty="0">
              <a:solidFill>
                <a:schemeClr val="tx2"/>
              </a:solidFill>
            </a:endParaRPr>
          </a:p>
        </p:txBody>
      </p:sp>
      <p:pic>
        <p:nvPicPr>
          <p:cNvPr id="7" name="Picture 6"/>
          <p:cNvPicPr>
            <a:picLocks noChangeAspect="1"/>
          </p:cNvPicPr>
          <p:nvPr/>
        </p:nvPicPr>
        <p:blipFill>
          <a:blip r:embed="rId3"/>
          <a:stretch>
            <a:fillRect/>
          </a:stretch>
        </p:blipFill>
        <p:spPr>
          <a:xfrm>
            <a:off x="1144988" y="1752600"/>
            <a:ext cx="6168224" cy="1535586"/>
          </a:xfrm>
          <a:prstGeom prst="rect">
            <a:avLst/>
          </a:prstGeom>
        </p:spPr>
      </p:pic>
      <p:sp>
        <p:nvSpPr>
          <p:cNvPr id="8" name="TextBox 7"/>
          <p:cNvSpPr txBox="1"/>
          <p:nvPr/>
        </p:nvSpPr>
        <p:spPr>
          <a:xfrm>
            <a:off x="1219200" y="3733800"/>
            <a:ext cx="2590800" cy="1754326"/>
          </a:xfrm>
          <a:prstGeom prst="rect">
            <a:avLst/>
          </a:prstGeom>
          <a:noFill/>
          <a:ln>
            <a:solidFill>
              <a:srgbClr val="2C5D98"/>
            </a:solidFill>
          </a:ln>
        </p:spPr>
        <p:txBody>
          <a:bodyPr wrap="square" rtlCol="0">
            <a:spAutoFit/>
          </a:bodyPr>
          <a:lstStyle/>
          <a:p>
            <a:pPr marL="285750" indent="-285750">
              <a:buFont typeface="Arial" panose="020B0604020202020204" pitchFamily="34" charset="0"/>
              <a:buChar char="•"/>
            </a:pPr>
            <a:r>
              <a:rPr lang="en-US" dirty="0" smtClean="0">
                <a:solidFill>
                  <a:schemeClr val="tx2"/>
                </a:solidFill>
              </a:rPr>
              <a:t>Then fill in the Purchase Order number(s) that you wish to review.  </a:t>
            </a:r>
          </a:p>
          <a:p>
            <a:pPr marL="285750" indent="-285750">
              <a:buFont typeface="Arial" panose="020B0604020202020204" pitchFamily="34" charset="0"/>
              <a:buChar char="•"/>
            </a:pPr>
            <a:r>
              <a:rPr lang="en-US" dirty="0" smtClean="0">
                <a:solidFill>
                  <a:schemeClr val="tx2"/>
                </a:solidFill>
              </a:rPr>
              <a:t>Click OK to run the report.</a:t>
            </a:r>
            <a:endParaRPr lang="en-US" dirty="0">
              <a:solidFill>
                <a:schemeClr val="tx2"/>
              </a:solidFill>
            </a:endParaRPr>
          </a:p>
        </p:txBody>
      </p:sp>
      <p:pic>
        <p:nvPicPr>
          <p:cNvPr id="9" name="Picture 8"/>
          <p:cNvPicPr>
            <a:picLocks noChangeAspect="1"/>
          </p:cNvPicPr>
          <p:nvPr/>
        </p:nvPicPr>
        <p:blipFill>
          <a:blip r:embed="rId4"/>
          <a:stretch>
            <a:fillRect/>
          </a:stretch>
        </p:blipFill>
        <p:spPr>
          <a:xfrm>
            <a:off x="4343400" y="3352800"/>
            <a:ext cx="2783141" cy="2764484"/>
          </a:xfrm>
          <a:prstGeom prst="rect">
            <a:avLst/>
          </a:prstGeom>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3200" dirty="0" smtClean="0">
                <a:latin typeface="Arial Rounded MT Bold" panose="020F0704030504030204" pitchFamily="34" charset="0"/>
                <a:cs typeface="Arial" panose="020B0604020202020204" pitchFamily="34" charset="0"/>
              </a:rPr>
              <a:t>Tricks-</a:t>
            </a:r>
            <a:r>
              <a:rPr lang="en-US" sz="2400" dirty="0">
                <a:latin typeface="Calibri"/>
              </a:rPr>
              <a:t> How to tell which invoices still need receipts on a PO.</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753831"/>
            <a:ext cx="761999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When the report runs you will see columns for the Invoiced amount on the PO and the Amount received.  You can easily see if your invoiced amount matches your received amount.</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50534" y="3253220"/>
            <a:ext cx="9093466" cy="1360630"/>
          </a:xfrm>
          <a:prstGeom prst="rect">
            <a:avLst/>
          </a:prstGeom>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3200" dirty="0" smtClean="0">
                <a:latin typeface="Arial Rounded MT Bold" panose="020F0704030504030204" pitchFamily="34" charset="0"/>
                <a:cs typeface="Arial" panose="020B0604020202020204" pitchFamily="34" charset="0"/>
              </a:rPr>
              <a:t>Tricks-</a:t>
            </a:r>
            <a:r>
              <a:rPr lang="en-US" sz="2400" dirty="0">
                <a:latin typeface="Calibri"/>
              </a:rPr>
              <a:t> How to tell which invoices still need receipts on a PO.</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290231" y="1600200"/>
            <a:ext cx="8128758"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You can click on the blue numbers and open a window with details that you can export to Excel for easy comparisons.  Click on the square with the X next to the printer icon to export the data.</a:t>
            </a:r>
            <a:endParaRPr lang="en-US" dirty="0">
              <a:solidFill>
                <a:schemeClr val="tx2"/>
              </a:solidFill>
            </a:endParaRPr>
          </a:p>
        </p:txBody>
      </p:sp>
      <p:pic>
        <p:nvPicPr>
          <p:cNvPr id="8" name="Picture 7"/>
          <p:cNvPicPr>
            <a:picLocks noChangeAspect="1"/>
          </p:cNvPicPr>
          <p:nvPr/>
        </p:nvPicPr>
        <p:blipFill>
          <a:blip r:embed="rId3"/>
          <a:stretch>
            <a:fillRect/>
          </a:stretch>
        </p:blipFill>
        <p:spPr>
          <a:xfrm>
            <a:off x="76200" y="2778276"/>
            <a:ext cx="8991600" cy="2711753"/>
          </a:xfrm>
          <a:prstGeom prst="rect">
            <a:avLst/>
          </a:prstGeom>
        </p:spPr>
      </p:pic>
    </p:spTree>
    <p:extLst>
      <p:ext uri="{BB962C8B-B14F-4D97-AF65-F5344CB8AC3E}">
        <p14:creationId xmlns:p14="http://schemas.microsoft.com/office/powerpoint/2010/main" val="3585157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3200" dirty="0" smtClean="0">
                <a:latin typeface="Arial Rounded MT Bold" panose="020F0704030504030204" pitchFamily="34" charset="0"/>
                <a:cs typeface="Arial" panose="020B0604020202020204" pitchFamily="34" charset="0"/>
              </a:rPr>
              <a:t>Tricks-</a:t>
            </a:r>
            <a:r>
              <a:rPr lang="en-US" sz="3200" dirty="0">
                <a:latin typeface="Calibri"/>
              </a:rPr>
              <a:t> How to tell which invoices still need receipts on a PO.</a:t>
            </a: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09600" y="1264148"/>
            <a:ext cx="7878485"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rPr>
              <a:t>Once you have the spreadsheets side by side to compare you should be able to determine which invoices still require receipts. </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1905000" y="1910479"/>
            <a:ext cx="4876800" cy="4332515"/>
          </a:xfrm>
          <a:prstGeom prst="rect">
            <a:avLst/>
          </a:prstGeom>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8</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2.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3.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58900</TotalTime>
  <Words>329</Words>
  <Application>Microsoft Office PowerPoint</Application>
  <PresentationFormat>On-screen Show (4:3)</PresentationFormat>
  <Paragraphs>25</Paragraphs>
  <Slides>8</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8</vt:i4>
      </vt:variant>
    </vt:vector>
  </HeadingPairs>
  <TitlesOfParts>
    <vt:vector size="17"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How to tell which invoices still need receipts on a PO. </vt:lpstr>
      <vt:lpstr>Tips and Tricks – How to tell which invoices still need receipts on a PO.</vt:lpstr>
      <vt:lpstr>Tips and Tricks- How to tell which invoices still need receipts on a PO. </vt:lpstr>
      <vt:lpstr>Tips and Tricks- How to tell which invoices still need receipts on a PO. </vt:lpstr>
      <vt:lpstr>Tips and Tricks- How to tell which invoices still need receipts on a PO.</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Brock, Jill</cp:lastModifiedBy>
  <cp:revision>3050</cp:revision>
  <cp:lastPrinted>2018-05-02T18:43:29Z</cp:lastPrinted>
  <dcterms:created xsi:type="dcterms:W3CDTF">2007-09-21T12:15:26Z</dcterms:created>
  <dcterms:modified xsi:type="dcterms:W3CDTF">2019-12-05T19:15:07Z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