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67" r:id="rId5"/>
    <p:sldMasterId id="2147484379" r:id="rId6"/>
    <p:sldMasterId id="2147484389" r:id="rId7"/>
  </p:sldMasterIdLst>
  <p:notesMasterIdLst>
    <p:notesMasterId r:id="rId16"/>
  </p:notesMasterIdLst>
  <p:handoutMasterIdLst>
    <p:handoutMasterId r:id="rId17"/>
  </p:handoutMasterIdLst>
  <p:sldIdLst>
    <p:sldId id="1128" r:id="rId8"/>
    <p:sldId id="1143" r:id="rId9"/>
    <p:sldId id="1147" r:id="rId10"/>
    <p:sldId id="1148" r:id="rId11"/>
    <p:sldId id="1150" r:id="rId12"/>
    <p:sldId id="1149" r:id="rId13"/>
    <p:sldId id="1132" r:id="rId14"/>
    <p:sldId id="1042" r:id="rId1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7" userDrawn="1">
          <p15:clr>
            <a:srgbClr val="A4A3A4"/>
          </p15:clr>
        </p15:guide>
        <p15:guide id="2" pos="2168" userDrawn="1">
          <p15:clr>
            <a:srgbClr val="A4A3A4"/>
          </p15:clr>
        </p15:guide>
        <p15:guide id="3" orient="horz" pos="2903" userDrawn="1">
          <p15:clr>
            <a:srgbClr val="A4A3A4"/>
          </p15:clr>
        </p15:guide>
        <p15:guide id="4" pos="2165" userDrawn="1">
          <p15:clr>
            <a:srgbClr val="A4A3A4"/>
          </p15:clr>
        </p15:guide>
        <p15:guide id="5" orient="horz" pos="2888" userDrawn="1">
          <p15:clr>
            <a:srgbClr val="A4A3A4"/>
          </p15:clr>
        </p15:guide>
        <p15:guide id="6" orient="horz" pos="2884" userDrawn="1">
          <p15:clr>
            <a:srgbClr val="A4A3A4"/>
          </p15:clr>
        </p15:guide>
        <p15:guide id="7" orient="horz" pos="2955" userDrawn="1">
          <p15:clr>
            <a:srgbClr val="A4A3A4"/>
          </p15:clr>
        </p15:guide>
        <p15:guide id="8" orient="horz" pos="2951" userDrawn="1">
          <p15:clr>
            <a:srgbClr val="A4A3A4"/>
          </p15:clr>
        </p15:guide>
        <p15:guide id="9" orient="horz" pos="2936" userDrawn="1">
          <p15:clr>
            <a:srgbClr val="A4A3A4"/>
          </p15:clr>
        </p15:guide>
        <p15:guide id="10" orient="horz" pos="2932" userDrawn="1">
          <p15:clr>
            <a:srgbClr val="A4A3A4"/>
          </p15:clr>
        </p15:guide>
        <p15:guide id="11" pos="2217" userDrawn="1">
          <p15:clr>
            <a:srgbClr val="A4A3A4"/>
          </p15:clr>
        </p15:guide>
        <p15:guide id="1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ts_local"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5D98"/>
    <a:srgbClr val="6076B4"/>
    <a:srgbClr val="FFCC00"/>
    <a:srgbClr val="003E74"/>
    <a:srgbClr val="E26A54"/>
    <a:srgbClr val="FFFFFF"/>
    <a:srgbClr val="C7E68F"/>
    <a:srgbClr val="FFEB89"/>
    <a:srgbClr val="FFFFCC"/>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34" autoAdjust="0"/>
    <p:restoredTop sz="95405" autoAdjust="0"/>
  </p:normalViewPr>
  <p:slideViewPr>
    <p:cSldViewPr>
      <p:cViewPr>
        <p:scale>
          <a:sx n="98" d="100"/>
          <a:sy n="98" d="100"/>
        </p:scale>
        <p:origin x="1402" y="196"/>
      </p:cViewPr>
      <p:guideLst>
        <p:guide orient="horz" pos="2160"/>
        <p:guide pos="2880"/>
      </p:guideLst>
    </p:cSldViewPr>
  </p:slideViewPr>
  <p:outlineViewPr>
    <p:cViewPr>
      <p:scale>
        <a:sx n="33" d="100"/>
        <a:sy n="33" d="100"/>
      </p:scale>
      <p:origin x="0" y="10392"/>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3" d="100"/>
          <a:sy n="63" d="100"/>
        </p:scale>
        <p:origin x="-3072" y="-77"/>
      </p:cViewPr>
      <p:guideLst>
        <p:guide orient="horz" pos="2907"/>
        <p:guide pos="2168"/>
        <p:guide orient="horz" pos="2903"/>
        <p:guide pos="2165"/>
        <p:guide orient="horz" pos="2888"/>
        <p:guide orient="horz" pos="2884"/>
        <p:guide orient="horz" pos="2955"/>
        <p:guide orient="horz" pos="2951"/>
        <p:guide orient="horz" pos="2936"/>
        <p:guide orient="horz" pos="2932"/>
        <p:guide pos="2217"/>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presProps" Target="presProps.xml"/><Relationship Id="rId86"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1928" tIns="45965" rIns="91928" bIns="45965" rtlCol="0"/>
          <a:lstStyle>
            <a:lvl1pPr algn="l">
              <a:defRPr sz="1200"/>
            </a:lvl1pPr>
          </a:lstStyle>
          <a:p>
            <a:endParaRPr lang="en-US" dirty="0"/>
          </a:p>
        </p:txBody>
      </p:sp>
      <p:sp>
        <p:nvSpPr>
          <p:cNvPr id="3" name="Date Placeholder 2"/>
          <p:cNvSpPr>
            <a:spLocks noGrp="1"/>
          </p:cNvSpPr>
          <p:nvPr>
            <p:ph type="dt" sz="quarter" idx="1"/>
          </p:nvPr>
        </p:nvSpPr>
        <p:spPr>
          <a:xfrm>
            <a:off x="3978384" y="2"/>
            <a:ext cx="3043131" cy="465455"/>
          </a:xfrm>
          <a:prstGeom prst="rect">
            <a:avLst/>
          </a:prstGeom>
        </p:spPr>
        <p:txBody>
          <a:bodyPr vert="horz" lIns="91928" tIns="45965" rIns="91928" bIns="45965" rtlCol="0"/>
          <a:lstStyle>
            <a:lvl1pPr algn="r">
              <a:defRPr sz="1200"/>
            </a:lvl1pPr>
          </a:lstStyle>
          <a:p>
            <a:fld id="{C5665B36-4B68-4038-B04C-4259637837E9}" type="datetimeFigureOut">
              <a:rPr lang="en-US" smtClean="0"/>
              <a:pPr/>
              <a:t>12/5/2019</a:t>
            </a:fld>
            <a:endParaRPr lang="en-US" dirty="0"/>
          </a:p>
        </p:txBody>
      </p:sp>
      <p:sp>
        <p:nvSpPr>
          <p:cNvPr id="4" name="Footer Placeholder 3"/>
          <p:cNvSpPr>
            <a:spLocks noGrp="1"/>
          </p:cNvSpPr>
          <p:nvPr>
            <p:ph type="ftr" sz="quarter" idx="2"/>
          </p:nvPr>
        </p:nvSpPr>
        <p:spPr>
          <a:xfrm>
            <a:off x="11" y="8842059"/>
            <a:ext cx="3043131" cy="465455"/>
          </a:xfrm>
          <a:prstGeom prst="rect">
            <a:avLst/>
          </a:prstGeom>
        </p:spPr>
        <p:txBody>
          <a:bodyPr vert="horz" lIns="91928" tIns="45965" rIns="91928" bIns="459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384" y="8842059"/>
            <a:ext cx="3043131" cy="465455"/>
          </a:xfrm>
          <a:prstGeom prst="rect">
            <a:avLst/>
          </a:prstGeom>
        </p:spPr>
        <p:txBody>
          <a:bodyPr vert="horz" lIns="91928" tIns="45965" rIns="91928" bIns="45965" rtlCol="0" anchor="b"/>
          <a:lstStyle>
            <a:lvl1pPr algn="r">
              <a:defRPr sz="1200"/>
            </a:lvl1pPr>
          </a:lstStyle>
          <a:p>
            <a:fld id="{D13542EC-0850-4146-A731-B7F0AE82D523}" type="slidenum">
              <a:rPr lang="en-US" smtClean="0"/>
              <a:pPr/>
              <a:t>‹#›</a:t>
            </a:fld>
            <a:endParaRPr lang="en-US" dirty="0"/>
          </a:p>
        </p:txBody>
      </p:sp>
    </p:spTree>
    <p:extLst>
      <p:ext uri="{BB962C8B-B14F-4D97-AF65-F5344CB8AC3E}">
        <p14:creationId xmlns:p14="http://schemas.microsoft.com/office/powerpoint/2010/main" val="3418615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3454" tIns="46726" rIns="93454" bIns="46726" rtlCol="0"/>
          <a:lstStyle>
            <a:lvl1pPr algn="l">
              <a:defRPr sz="1200"/>
            </a:lvl1pPr>
          </a:lstStyle>
          <a:p>
            <a:pPr>
              <a:defRPr/>
            </a:pPr>
            <a:endParaRPr lang="en-US" dirty="0"/>
          </a:p>
        </p:txBody>
      </p:sp>
      <p:sp>
        <p:nvSpPr>
          <p:cNvPr id="3" name="Date Placeholder 2"/>
          <p:cNvSpPr>
            <a:spLocks noGrp="1"/>
          </p:cNvSpPr>
          <p:nvPr>
            <p:ph type="dt" idx="1"/>
          </p:nvPr>
        </p:nvSpPr>
        <p:spPr>
          <a:xfrm>
            <a:off x="3978384" y="2"/>
            <a:ext cx="3043131" cy="465455"/>
          </a:xfrm>
          <a:prstGeom prst="rect">
            <a:avLst/>
          </a:prstGeom>
        </p:spPr>
        <p:txBody>
          <a:bodyPr vert="horz" lIns="93454" tIns="46726" rIns="93454" bIns="46726" rtlCol="0"/>
          <a:lstStyle>
            <a:lvl1pPr algn="r">
              <a:defRPr sz="1200"/>
            </a:lvl1pPr>
          </a:lstStyle>
          <a:p>
            <a:pPr>
              <a:defRPr/>
            </a:pPr>
            <a:fld id="{B899B9D9-9514-4BB5-BD1B-84C8C666A399}" type="datetimeFigureOut">
              <a:rPr lang="en-US"/>
              <a:pPr>
                <a:defRPr/>
              </a:pPr>
              <a:t>12/5/2019</a:t>
            </a:fld>
            <a:endParaRPr lang="en-US" dirty="0"/>
          </a:p>
        </p:txBody>
      </p:sp>
      <p:sp>
        <p:nvSpPr>
          <p:cNvPr id="4" name="Slide Image Placeholder 3"/>
          <p:cNvSpPr>
            <a:spLocks noGrp="1" noRot="1" noChangeAspect="1"/>
          </p:cNvSpPr>
          <p:nvPr>
            <p:ph type="sldImg" idx="2"/>
          </p:nvPr>
        </p:nvSpPr>
        <p:spPr>
          <a:xfrm>
            <a:off x="1185863" y="698500"/>
            <a:ext cx="4652962" cy="3490913"/>
          </a:xfrm>
          <a:prstGeom prst="rect">
            <a:avLst/>
          </a:prstGeom>
          <a:noFill/>
          <a:ln w="12700">
            <a:solidFill>
              <a:prstClr val="black"/>
            </a:solidFill>
          </a:ln>
        </p:spPr>
        <p:txBody>
          <a:bodyPr vert="horz" lIns="93454" tIns="46726" rIns="93454" bIns="46726" rtlCol="0" anchor="ctr"/>
          <a:lstStyle/>
          <a:p>
            <a:pPr lvl="0"/>
            <a:endParaRPr lang="en-US" noProof="0" dirty="0"/>
          </a:p>
        </p:txBody>
      </p:sp>
      <p:sp>
        <p:nvSpPr>
          <p:cNvPr id="5" name="Notes Placeholder 4"/>
          <p:cNvSpPr>
            <a:spLocks noGrp="1"/>
          </p:cNvSpPr>
          <p:nvPr>
            <p:ph type="body" sz="quarter" idx="3"/>
          </p:nvPr>
        </p:nvSpPr>
        <p:spPr>
          <a:xfrm>
            <a:off x="702631" y="4421830"/>
            <a:ext cx="5617843" cy="4189095"/>
          </a:xfrm>
          <a:prstGeom prst="rect">
            <a:avLst/>
          </a:prstGeom>
        </p:spPr>
        <p:txBody>
          <a:bodyPr vert="horz" lIns="93454" tIns="46726" rIns="93454" bIns="4672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1" y="8842059"/>
            <a:ext cx="3043131" cy="465455"/>
          </a:xfrm>
          <a:prstGeom prst="rect">
            <a:avLst/>
          </a:prstGeom>
        </p:spPr>
        <p:txBody>
          <a:bodyPr vert="horz" lIns="93454" tIns="46726" rIns="93454" bIns="46726"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8384" y="8842059"/>
            <a:ext cx="3043131" cy="465455"/>
          </a:xfrm>
          <a:prstGeom prst="rect">
            <a:avLst/>
          </a:prstGeom>
        </p:spPr>
        <p:txBody>
          <a:bodyPr vert="horz" lIns="93454" tIns="46726" rIns="93454" bIns="46726" rtlCol="0" anchor="b"/>
          <a:lstStyle>
            <a:lvl1pPr algn="r">
              <a:defRPr sz="1200"/>
            </a:lvl1pPr>
          </a:lstStyle>
          <a:p>
            <a:pPr>
              <a:defRPr/>
            </a:pPr>
            <a:fld id="{6DD86180-870F-4C4E-80A9-4C1C75E40D3B}" type="slidenum">
              <a:rPr lang="en-US"/>
              <a:pPr>
                <a:defRPr/>
              </a:pPr>
              <a:t>‹#›</a:t>
            </a:fld>
            <a:endParaRPr lang="en-US" dirty="0"/>
          </a:p>
        </p:txBody>
      </p:sp>
    </p:spTree>
    <p:extLst>
      <p:ext uri="{BB962C8B-B14F-4D97-AF65-F5344CB8AC3E}">
        <p14:creationId xmlns:p14="http://schemas.microsoft.com/office/powerpoint/2010/main" val="20224731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35611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2</a:t>
            </a:fld>
            <a:endParaRPr lang="en-US" dirty="0"/>
          </a:p>
        </p:txBody>
      </p:sp>
    </p:spTree>
    <p:extLst>
      <p:ext uri="{BB962C8B-B14F-4D97-AF65-F5344CB8AC3E}">
        <p14:creationId xmlns:p14="http://schemas.microsoft.com/office/powerpoint/2010/main" val="890259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3</a:t>
            </a:fld>
            <a:endParaRPr lang="en-US" dirty="0"/>
          </a:p>
        </p:txBody>
      </p:sp>
    </p:spTree>
    <p:extLst>
      <p:ext uri="{BB962C8B-B14F-4D97-AF65-F5344CB8AC3E}">
        <p14:creationId xmlns:p14="http://schemas.microsoft.com/office/powerpoint/2010/main" val="2456860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4</a:t>
            </a:fld>
            <a:endParaRPr lang="en-US" dirty="0"/>
          </a:p>
        </p:txBody>
      </p:sp>
    </p:spTree>
    <p:extLst>
      <p:ext uri="{BB962C8B-B14F-4D97-AF65-F5344CB8AC3E}">
        <p14:creationId xmlns:p14="http://schemas.microsoft.com/office/powerpoint/2010/main" val="3456151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5</a:t>
            </a:fld>
            <a:endParaRPr lang="en-US" dirty="0"/>
          </a:p>
        </p:txBody>
      </p:sp>
    </p:spTree>
    <p:extLst>
      <p:ext uri="{BB962C8B-B14F-4D97-AF65-F5344CB8AC3E}">
        <p14:creationId xmlns:p14="http://schemas.microsoft.com/office/powerpoint/2010/main" val="2274587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6</a:t>
            </a:fld>
            <a:endParaRPr lang="en-US" dirty="0"/>
          </a:p>
        </p:txBody>
      </p:sp>
    </p:spTree>
    <p:extLst>
      <p:ext uri="{BB962C8B-B14F-4D97-AF65-F5344CB8AC3E}">
        <p14:creationId xmlns:p14="http://schemas.microsoft.com/office/powerpoint/2010/main" val="2247033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7</a:t>
            </a:fld>
            <a:endParaRPr lang="en-US" dirty="0"/>
          </a:p>
        </p:txBody>
      </p:sp>
    </p:spTree>
    <p:extLst>
      <p:ext uri="{BB962C8B-B14F-4D97-AF65-F5344CB8AC3E}">
        <p14:creationId xmlns:p14="http://schemas.microsoft.com/office/powerpoint/2010/main" val="2066894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792485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057400"/>
            <a:ext cx="7772400" cy="1143000"/>
          </a:xfrm>
        </p:spPr>
        <p:txBody>
          <a:bodyPr/>
          <a:lstStyle>
            <a:lvl1pPr>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505200"/>
            <a:ext cx="7772400" cy="1752600"/>
          </a:xfrm>
        </p:spPr>
        <p:txBody>
          <a:bodyPr/>
          <a:lstStyle>
            <a:lvl1pPr marL="0" indent="0" algn="ctr">
              <a:buFont typeface="Wingdings" pitchFamily="124" charset="2"/>
              <a:buNone/>
              <a:defRPr/>
            </a:lvl1pPr>
          </a:lstStyle>
          <a:p>
            <a:pPr lvl="0"/>
            <a:r>
              <a:rPr lang="en-US" altLang="en-US" noProof="0"/>
              <a:t>Click to edit Master subtitle style</a:t>
            </a:r>
          </a:p>
        </p:txBody>
      </p:sp>
      <p:pic>
        <p:nvPicPr>
          <p:cNvPr id="3079" name="Picture 7" descr="footerda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907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Line 9"/>
          <p:cNvSpPr>
            <a:spLocks noChangeShapeType="1"/>
          </p:cNvSpPr>
          <p:nvPr userDrawn="1"/>
        </p:nvSpPr>
        <p:spPr bwMode="auto">
          <a:xfrm>
            <a:off x="685800" y="1295400"/>
            <a:ext cx="7772400" cy="0"/>
          </a:xfrm>
          <a:prstGeom prst="line">
            <a:avLst/>
          </a:prstGeom>
          <a:noFill/>
          <a:ln w="50800">
            <a:solidFill>
              <a:srgbClr val="FFDE3B"/>
            </a:solidFill>
            <a:round/>
            <a:headEnd/>
            <a:tailEnd/>
          </a:ln>
        </p:spPr>
        <p:txBody>
          <a:bodyPr/>
          <a:lstStyle/>
          <a:p>
            <a:endParaRPr lang="en-US">
              <a:solidFill>
                <a:srgbClr val="FFFF00"/>
              </a:solidFill>
            </a:endParaRPr>
          </a:p>
        </p:txBody>
      </p:sp>
    </p:spTree>
    <p:extLst>
      <p:ext uri="{BB962C8B-B14F-4D97-AF65-F5344CB8AC3E}">
        <p14:creationId xmlns:p14="http://schemas.microsoft.com/office/powerpoint/2010/main" val="1667633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26587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8769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9121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Tree>
    <p:extLst>
      <p:ext uri="{BB962C8B-B14F-4D97-AF65-F5344CB8AC3E}">
        <p14:creationId xmlns:p14="http://schemas.microsoft.com/office/powerpoint/2010/main" val="1177279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34747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7722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b="1">
                <a:solidFill>
                  <a:schemeClr val="bg1"/>
                </a:solidFill>
              </a:defRPr>
            </a:lvl1pPr>
          </a:lstStyle>
          <a:p>
            <a:pPr>
              <a:defRPr/>
            </a:pPr>
            <a:fld id="{E232E420-7A3D-42C3-8264-B5BCFC0A3917}" type="slidenum">
              <a:rPr lang="en-US" smtClean="0"/>
              <a:pPr>
                <a:defRPr/>
              </a:pPr>
              <a:t>‹#›</a:t>
            </a:fld>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643110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9398583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762887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7881781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627726774"/>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46223566"/>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10903254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9851862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6094485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53517833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84612543"/>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76745357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368" r:id="rId1"/>
    <p:sldLayoutId id="2147484369" r:id="rId2"/>
    <p:sldLayoutId id="2147484370" r:id="rId3"/>
    <p:sldLayoutId id="2147484371" r:id="rId4"/>
    <p:sldLayoutId id="2147484372" r:id="rId5"/>
    <p:sldLayoutId id="2147484373" r:id="rId6"/>
    <p:sldLayoutId id="2147484374" r:id="rId7"/>
    <p:sldLayoutId id="2147484375" r:id="rId8"/>
    <p:sldLayoutId id="2147484376" r:id="rId9"/>
    <p:sldLayoutId id="2147484377" r:id="rId10"/>
    <p:sldLayoutId id="2147484378"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36" name="Picture 12" descr="footerdark"/>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C7F986-FBD9-4779-89EA-1BAFE2822712}" type="slidenum">
              <a:rPr kumimoji="0" lang="en-US" sz="1200" b="0" i="0" u="none" strike="noStrike" kern="1200" cap="none" spc="0" normalizeH="0" baseline="0" noProof="0" smtClean="0">
                <a:ln>
                  <a:noFill/>
                </a:ln>
                <a:solidFill>
                  <a:prstClr val="white"/>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2976476352"/>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Lst>
  <p:hf hdr="0" ftr="0"/>
  <p:txStyles>
    <p:title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p:titleStyle>
    <p:bodyStyle>
      <a:lvl1pPr marL="342900" indent="-342900" algn="l" rtl="0" fontAlgn="base">
        <a:spcBef>
          <a:spcPct val="20000"/>
        </a:spcBef>
        <a:spcAft>
          <a:spcPct val="0"/>
        </a:spcAft>
        <a:buFont typeface="Wingdings" pitchFamily="124" charset="2"/>
        <a:buChar char="§"/>
        <a:defRPr sz="32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Font typeface="Wingdings" pitchFamily="124" charset="2"/>
        <a:buChar char="§"/>
        <a:defRPr sz="2800">
          <a:solidFill>
            <a:schemeClr val="tx1"/>
          </a:solidFill>
          <a:latin typeface="Calibri" panose="020F0502020204030204" pitchFamily="34" charset="0"/>
          <a:ea typeface="+mn-ea"/>
        </a:defRPr>
      </a:lvl2pPr>
      <a:lvl3pPr marL="1143000" indent="-228600" algn="l" rtl="0" fontAlgn="base">
        <a:spcBef>
          <a:spcPct val="20000"/>
        </a:spcBef>
        <a:spcAft>
          <a:spcPct val="0"/>
        </a:spcAft>
        <a:buFont typeface="Wingdings" pitchFamily="124" charset="2"/>
        <a:buChar char="§"/>
        <a:defRPr sz="2400">
          <a:solidFill>
            <a:schemeClr val="tx1"/>
          </a:solidFill>
          <a:latin typeface="Calibri" panose="020F0502020204030204" pitchFamily="34" charset="0"/>
          <a:ea typeface="+mn-ea"/>
        </a:defRPr>
      </a:lvl3pPr>
      <a:lvl4pPr marL="16002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4pPr>
      <a:lvl5pPr marL="20574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5pPr>
      <a:lvl6pPr marL="2514600" indent="-228600" algn="l" rtl="0" fontAlgn="base">
        <a:spcBef>
          <a:spcPct val="20000"/>
        </a:spcBef>
        <a:spcAft>
          <a:spcPct val="0"/>
        </a:spcAft>
        <a:buFont typeface="Wingdings" pitchFamily="124" charset="2"/>
        <a:buChar char="§"/>
        <a:defRPr sz="2000">
          <a:solidFill>
            <a:schemeClr val="tx1"/>
          </a:solidFill>
          <a:latin typeface="+mn-lt"/>
          <a:ea typeface="+mn-ea"/>
        </a:defRPr>
      </a:lvl6pPr>
      <a:lvl7pPr marL="2971800" indent="-228600" algn="l" rtl="0" fontAlgn="base">
        <a:spcBef>
          <a:spcPct val="20000"/>
        </a:spcBef>
        <a:spcAft>
          <a:spcPct val="0"/>
        </a:spcAft>
        <a:buFont typeface="Wingdings" pitchFamily="124" charset="2"/>
        <a:buChar char="§"/>
        <a:defRPr sz="2000">
          <a:solidFill>
            <a:schemeClr val="tx1"/>
          </a:solidFill>
          <a:latin typeface="+mn-lt"/>
          <a:ea typeface="+mn-ea"/>
        </a:defRPr>
      </a:lvl7pPr>
      <a:lvl8pPr marL="3429000" indent="-228600" algn="l" rtl="0" fontAlgn="base">
        <a:spcBef>
          <a:spcPct val="20000"/>
        </a:spcBef>
        <a:spcAft>
          <a:spcPct val="0"/>
        </a:spcAft>
        <a:buFont typeface="Wingdings" pitchFamily="124" charset="2"/>
        <a:buChar char="§"/>
        <a:defRPr sz="2000">
          <a:solidFill>
            <a:schemeClr val="tx1"/>
          </a:solidFill>
          <a:latin typeface="+mn-lt"/>
          <a:ea typeface="+mn-ea"/>
        </a:defRPr>
      </a:lvl8pPr>
      <a:lvl9pPr marL="3886200" indent="-228600" algn="l" rtl="0" fontAlgn="base">
        <a:spcBef>
          <a:spcPct val="20000"/>
        </a:spcBef>
        <a:spcAft>
          <a:spcPct val="0"/>
        </a:spcAft>
        <a:buFont typeface="Wingdings" pitchFamily="124"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007175370"/>
      </p:ext>
    </p:extLst>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themeOverride" Target="../theme/themeOverride1.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9" descr="Hor2color"/>
          <p:cNvPicPr>
            <a:picLocks noChangeAspect="1" noChangeArrowheads="1"/>
          </p:cNvPicPr>
          <p:nvPr/>
        </p:nvPicPr>
        <p:blipFill>
          <a:blip r:embed="rId3" cstate="print"/>
          <a:srcRect/>
          <a:stretch>
            <a:fillRect/>
          </a:stretch>
        </p:blipFill>
        <p:spPr bwMode="auto">
          <a:xfrm>
            <a:off x="685800" y="4572000"/>
            <a:ext cx="2286000" cy="1798967"/>
          </a:xfrm>
          <a:prstGeom prst="rect">
            <a:avLst/>
          </a:prstGeom>
          <a:noFill/>
          <a:ln w="9525">
            <a:noFill/>
            <a:miter lim="800000"/>
            <a:headEnd/>
            <a:tailEnd/>
          </a:ln>
        </p:spPr>
      </p:pic>
      <p:sp>
        <p:nvSpPr>
          <p:cNvPr id="6" name="Line 9"/>
          <p:cNvSpPr>
            <a:spLocks noChangeShapeType="1"/>
          </p:cNvSpPr>
          <p:nvPr/>
        </p:nvSpPr>
        <p:spPr bwMode="auto">
          <a:xfrm>
            <a:off x="3200400" y="5257800"/>
            <a:ext cx="59436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9" name="Text Box 15"/>
          <p:cNvSpPr txBox="1">
            <a:spLocks noChangeArrowheads="1"/>
          </p:cNvSpPr>
          <p:nvPr/>
        </p:nvSpPr>
        <p:spPr bwMode="auto">
          <a:xfrm>
            <a:off x="381000" y="1905000"/>
            <a:ext cx="8382000" cy="1754326"/>
          </a:xfrm>
          <a:prstGeom prst="rect">
            <a:avLst/>
          </a:prstGeom>
          <a:noFill/>
          <a:ln w="9525">
            <a:noFill/>
            <a:miter lim="800000"/>
            <a:headEnd/>
            <a:tailEnd/>
          </a:ln>
        </p:spPr>
        <p:txBody>
          <a:bodyPr wrap="square">
            <a:spAutoFit/>
          </a:bodyPr>
          <a:lstStyle/>
          <a:p>
            <a:r>
              <a:rPr lang="en-US" sz="3600" dirty="0" smtClean="0">
                <a:solidFill>
                  <a:prstClr val="white"/>
                </a:solidFill>
                <a:latin typeface="Calibri"/>
                <a:ea typeface="+mj-ea"/>
                <a:cs typeface="+mj-cs"/>
              </a:rPr>
              <a:t>Procure </a:t>
            </a:r>
            <a:r>
              <a:rPr lang="en-US" sz="3600" dirty="0">
                <a:solidFill>
                  <a:prstClr val="white"/>
                </a:solidFill>
                <a:latin typeface="Calibri"/>
                <a:ea typeface="+mj-ea"/>
                <a:cs typeface="+mj-cs"/>
              </a:rPr>
              <a:t>to Pay </a:t>
            </a:r>
            <a:r>
              <a:rPr lang="en-US" sz="3600" dirty="0" smtClean="0">
                <a:solidFill>
                  <a:prstClr val="white"/>
                </a:solidFill>
                <a:latin typeface="Calibri"/>
                <a:ea typeface="+mj-ea"/>
                <a:cs typeface="+mj-cs"/>
              </a:rPr>
              <a:t>Project </a:t>
            </a:r>
          </a:p>
          <a:p>
            <a:r>
              <a:rPr lang="en-US" sz="3600" dirty="0" smtClean="0">
                <a:solidFill>
                  <a:prstClr val="white"/>
                </a:solidFill>
                <a:latin typeface="Calibri"/>
                <a:ea typeface="+mj-ea"/>
                <a:cs typeface="+mj-cs"/>
              </a:rPr>
              <a:t>Tips and Tricks – </a:t>
            </a:r>
            <a:r>
              <a:rPr lang="en-US" sz="3600" dirty="0" smtClean="0">
                <a:solidFill>
                  <a:prstClr val="white"/>
                </a:solidFill>
                <a:latin typeface="Calibri"/>
                <a:ea typeface="+mj-ea"/>
                <a:cs typeface="+mj-cs"/>
              </a:rPr>
              <a:t>How to tell which invoices still need receipts on a PO.</a:t>
            </a:r>
            <a:endParaRPr lang="en-US" sz="1400" dirty="0">
              <a:solidFill>
                <a:schemeClr val="bg1"/>
              </a:solidFill>
              <a:latin typeface="+mn-lt"/>
            </a:endParaRPr>
          </a:p>
        </p:txBody>
      </p:sp>
    </p:spTree>
    <p:extLst>
      <p:ext uri="{BB962C8B-B14F-4D97-AF65-F5344CB8AC3E}">
        <p14:creationId xmlns:p14="http://schemas.microsoft.com/office/powerpoint/2010/main" val="30764940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15240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 </a:t>
            </a:r>
            <a:r>
              <a:rPr lang="en-US" sz="2400" dirty="0">
                <a:latin typeface="Calibri"/>
              </a:rPr>
              <a:t>How to tell which invoices still need receipts on a PO.</a:t>
            </a:r>
            <a:r>
              <a:rPr lang="en-US" sz="1050" dirty="0">
                <a:solidFill>
                  <a:schemeClr val="bg1"/>
                </a:solidFill>
              </a:rPr>
              <a:t/>
            </a:r>
            <a:br>
              <a:rPr lang="en-US" sz="1050" dirty="0">
                <a:solidFill>
                  <a:schemeClr val="bg1"/>
                </a:solidFill>
              </a:rPr>
            </a:br>
            <a:endParaRPr lang="en-US" sz="3200" dirty="0">
              <a:solidFill>
                <a:srgbClr val="2C5D98"/>
              </a:solidFill>
              <a:latin typeface="Calibri"/>
            </a:endParaRPr>
          </a:p>
        </p:txBody>
      </p:sp>
      <p:sp>
        <p:nvSpPr>
          <p:cNvPr id="3" name="Content Placeholder 2"/>
          <p:cNvSpPr>
            <a:spLocks noGrp="1"/>
          </p:cNvSpPr>
          <p:nvPr>
            <p:ph idx="4294967295"/>
          </p:nvPr>
        </p:nvSpPr>
        <p:spPr>
          <a:xfrm>
            <a:off x="408631" y="1219200"/>
            <a:ext cx="8015217" cy="3276600"/>
          </a:xfrm>
        </p:spPr>
        <p:txBody>
          <a:bodyPr>
            <a:noAutofit/>
          </a:bodyPr>
          <a:lstStyle/>
          <a:p>
            <a:pPr fontAlgn="ctr"/>
            <a:r>
              <a:rPr lang="en-US" sz="2400" dirty="0" smtClean="0">
                <a:solidFill>
                  <a:schemeClr val="tx2"/>
                </a:solidFill>
              </a:rPr>
              <a:t>Some Purchase Orders will end up having a large number of invoices attached.  It can be difficult to determine which invoices still require receipts so that matching can occur and invoices can get paid.  </a:t>
            </a:r>
            <a:endParaRPr lang="en-US" sz="2400" b="1" dirty="0">
              <a:solidFill>
                <a:schemeClr val="tx2"/>
              </a:solidFill>
            </a:endParaRPr>
          </a:p>
          <a:p>
            <a:pPr lvl="1" fontAlgn="ctr"/>
            <a:r>
              <a:rPr lang="en-US" sz="2000" dirty="0" smtClean="0">
                <a:solidFill>
                  <a:schemeClr val="tx2"/>
                </a:solidFill>
              </a:rPr>
              <a:t>There is a report that can be run to help determine which invoices still need receipts:  </a:t>
            </a:r>
            <a:r>
              <a:rPr lang="en-US" sz="2000" dirty="0" smtClean="0">
                <a:solidFill>
                  <a:schemeClr val="accent2">
                    <a:lumMod val="75000"/>
                  </a:schemeClr>
                </a:solidFill>
              </a:rPr>
              <a:t>URF1053 Purchase Order Invoice Matching Balances (NCL)</a:t>
            </a:r>
            <a:r>
              <a:rPr lang="en-US" sz="2000" dirty="0" smtClean="0">
                <a:solidFill>
                  <a:schemeClr val="tx2"/>
                </a:solidFill>
              </a:rPr>
              <a:t>. </a:t>
            </a:r>
            <a:endParaRPr lang="en-US" sz="2000" dirty="0" smtClean="0">
              <a:solidFill>
                <a:schemeClr val="tx2"/>
              </a:solidFill>
            </a:endParaRPr>
          </a:p>
          <a:p>
            <a:pPr lvl="1" fontAlgn="ctr"/>
            <a:r>
              <a:rPr lang="en-US" sz="2000" dirty="0" smtClean="0">
                <a:solidFill>
                  <a:schemeClr val="tx2"/>
                </a:solidFill>
              </a:rPr>
              <a:t>This report can be accessed under </a:t>
            </a:r>
            <a:r>
              <a:rPr lang="en-US" sz="2000" dirty="0" smtClean="0">
                <a:solidFill>
                  <a:schemeClr val="accent2">
                    <a:lumMod val="75000"/>
                  </a:schemeClr>
                </a:solidFill>
              </a:rPr>
              <a:t>P2P Reports </a:t>
            </a:r>
            <a:r>
              <a:rPr lang="en-US" sz="2000" dirty="0" smtClean="0">
                <a:solidFill>
                  <a:schemeClr val="tx2"/>
                </a:solidFill>
              </a:rPr>
              <a:t>on the Procurement Dashboard, or by typing URF1053 in the global search bar.</a:t>
            </a:r>
            <a:endParaRPr lang="en-US" sz="2000" dirty="0" smtClean="0">
              <a:solidFill>
                <a:schemeClr val="tx2"/>
              </a:solidFill>
            </a:endParaRPr>
          </a:p>
          <a:p>
            <a:pPr lvl="1" fontAlgn="ctr"/>
            <a:endParaRPr lang="en-US" sz="2000" b="1" dirty="0"/>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pic>
        <p:nvPicPr>
          <p:cNvPr id="5" name="Picture 4"/>
          <p:cNvPicPr>
            <a:picLocks noChangeAspect="1"/>
          </p:cNvPicPr>
          <p:nvPr/>
        </p:nvPicPr>
        <p:blipFill>
          <a:blip r:embed="rId3"/>
          <a:stretch>
            <a:fillRect/>
          </a:stretch>
        </p:blipFill>
        <p:spPr>
          <a:xfrm>
            <a:off x="608698" y="4343400"/>
            <a:ext cx="5602991" cy="2209800"/>
          </a:xfrm>
          <a:prstGeom prst="rect">
            <a:avLst/>
          </a:prstGeom>
        </p:spPr>
      </p:pic>
      <p:pic>
        <p:nvPicPr>
          <p:cNvPr id="6" name="Picture 5"/>
          <p:cNvPicPr>
            <a:picLocks noChangeAspect="1"/>
          </p:cNvPicPr>
          <p:nvPr/>
        </p:nvPicPr>
        <p:blipFill>
          <a:blip r:embed="rId4"/>
          <a:stretch>
            <a:fillRect/>
          </a:stretch>
        </p:blipFill>
        <p:spPr>
          <a:xfrm>
            <a:off x="6292451" y="4343400"/>
            <a:ext cx="2099510" cy="2146374"/>
          </a:xfrm>
          <a:prstGeom prst="rect">
            <a:avLst/>
          </a:prstGeom>
        </p:spPr>
      </p:pic>
    </p:spTree>
    <p:extLst>
      <p:ext uri="{BB962C8B-B14F-4D97-AF65-F5344CB8AC3E}">
        <p14:creationId xmlns:p14="http://schemas.microsoft.com/office/powerpoint/2010/main" val="3106477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 </a:t>
            </a:r>
            <a:r>
              <a:rPr lang="en-US" sz="3200" dirty="0">
                <a:latin typeface="Calibri"/>
              </a:rPr>
              <a:t>How to tell which invoices still need receipts on a PO.</a:t>
            </a:r>
            <a:endParaRPr lang="en-US" sz="32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5" name="TextBox 4"/>
          <p:cNvSpPr txBox="1"/>
          <p:nvPr/>
        </p:nvSpPr>
        <p:spPr>
          <a:xfrm>
            <a:off x="749967" y="1136309"/>
            <a:ext cx="7315200" cy="923330"/>
          </a:xfrm>
          <a:prstGeom prst="rect">
            <a:avLst/>
          </a:prstGeom>
          <a:noFill/>
        </p:spPr>
        <p:txBody>
          <a:bodyPr wrap="square" rtlCol="0">
            <a:spAutoFit/>
          </a:bodyPr>
          <a:lstStyle/>
          <a:p>
            <a:pPr marL="742950" lvl="1" indent="-285750">
              <a:buFont typeface="Arial" panose="020B0604020202020204" pitchFamily="34" charset="0"/>
              <a:buChar char="•"/>
            </a:pPr>
            <a:r>
              <a:rPr lang="en-US" dirty="0" smtClean="0">
                <a:solidFill>
                  <a:schemeClr val="tx2"/>
                </a:solidFill>
              </a:rPr>
              <a:t>If you type the report number in the global search bar, click on the report name when it appears.</a:t>
            </a:r>
            <a:endParaRPr lang="en-US" dirty="0" smtClean="0">
              <a:solidFill>
                <a:schemeClr val="tx2"/>
              </a:solidFill>
            </a:endParaRPr>
          </a:p>
          <a:p>
            <a:pPr marL="742950" lvl="1" indent="-285750">
              <a:buFont typeface="Arial" panose="020B0604020202020204" pitchFamily="34" charset="0"/>
              <a:buChar char="•"/>
            </a:pPr>
            <a:endParaRPr lang="en-US" dirty="0">
              <a:solidFill>
                <a:schemeClr val="tx2"/>
              </a:solidFill>
            </a:endParaRPr>
          </a:p>
        </p:txBody>
      </p:sp>
      <p:pic>
        <p:nvPicPr>
          <p:cNvPr id="7" name="Picture 6"/>
          <p:cNvPicPr>
            <a:picLocks noChangeAspect="1"/>
          </p:cNvPicPr>
          <p:nvPr/>
        </p:nvPicPr>
        <p:blipFill>
          <a:blip r:embed="rId3"/>
          <a:stretch>
            <a:fillRect/>
          </a:stretch>
        </p:blipFill>
        <p:spPr>
          <a:xfrm>
            <a:off x="1144988" y="1752600"/>
            <a:ext cx="6168224" cy="1535586"/>
          </a:xfrm>
          <a:prstGeom prst="rect">
            <a:avLst/>
          </a:prstGeom>
        </p:spPr>
      </p:pic>
      <p:sp>
        <p:nvSpPr>
          <p:cNvPr id="8" name="TextBox 7"/>
          <p:cNvSpPr txBox="1"/>
          <p:nvPr/>
        </p:nvSpPr>
        <p:spPr>
          <a:xfrm>
            <a:off x="1219200" y="3733800"/>
            <a:ext cx="2590800" cy="1754326"/>
          </a:xfrm>
          <a:prstGeom prst="rect">
            <a:avLst/>
          </a:prstGeom>
          <a:noFill/>
          <a:ln>
            <a:solidFill>
              <a:srgbClr val="2C5D98"/>
            </a:solidFill>
          </a:ln>
        </p:spPr>
        <p:txBody>
          <a:bodyPr wrap="square" rtlCol="0">
            <a:spAutoFit/>
          </a:bodyPr>
          <a:lstStyle/>
          <a:p>
            <a:pPr marL="285750" indent="-285750">
              <a:buFont typeface="Arial" panose="020B0604020202020204" pitchFamily="34" charset="0"/>
              <a:buChar char="•"/>
            </a:pPr>
            <a:r>
              <a:rPr lang="en-US" dirty="0" smtClean="0">
                <a:solidFill>
                  <a:schemeClr val="tx2"/>
                </a:solidFill>
              </a:rPr>
              <a:t>Then fill in the Purchase Order number(s) that you wish to review.  </a:t>
            </a:r>
          </a:p>
          <a:p>
            <a:pPr marL="285750" indent="-285750">
              <a:buFont typeface="Arial" panose="020B0604020202020204" pitchFamily="34" charset="0"/>
              <a:buChar char="•"/>
            </a:pPr>
            <a:r>
              <a:rPr lang="en-US" dirty="0" smtClean="0">
                <a:solidFill>
                  <a:schemeClr val="tx2"/>
                </a:solidFill>
              </a:rPr>
              <a:t>Click OK to run the report.</a:t>
            </a:r>
            <a:endParaRPr lang="en-US" dirty="0">
              <a:solidFill>
                <a:schemeClr val="tx2"/>
              </a:solidFill>
            </a:endParaRPr>
          </a:p>
        </p:txBody>
      </p:sp>
      <p:pic>
        <p:nvPicPr>
          <p:cNvPr id="9" name="Picture 8"/>
          <p:cNvPicPr>
            <a:picLocks noChangeAspect="1"/>
          </p:cNvPicPr>
          <p:nvPr/>
        </p:nvPicPr>
        <p:blipFill>
          <a:blip r:embed="rId4"/>
          <a:stretch>
            <a:fillRect/>
          </a:stretch>
        </p:blipFill>
        <p:spPr>
          <a:xfrm>
            <a:off x="4343400" y="3352800"/>
            <a:ext cx="2783141" cy="2764484"/>
          </a:xfrm>
          <a:prstGeom prst="rect">
            <a:avLst/>
          </a:prstGeom>
        </p:spPr>
      </p:pic>
    </p:spTree>
    <p:extLst>
      <p:ext uri="{BB962C8B-B14F-4D97-AF65-F5344CB8AC3E}">
        <p14:creationId xmlns:p14="http://schemas.microsoft.com/office/powerpoint/2010/main" val="2211089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a:t>
            </a:r>
            <a:r>
              <a:rPr lang="en-US" sz="3200" dirty="0" smtClean="0">
                <a:latin typeface="Arial Rounded MT Bold" panose="020F0704030504030204" pitchFamily="34" charset="0"/>
                <a:cs typeface="Arial" panose="020B0604020202020204" pitchFamily="34" charset="0"/>
              </a:rPr>
              <a:t>Tricks-</a:t>
            </a:r>
            <a:r>
              <a:rPr lang="en-US" sz="2400" dirty="0">
                <a:latin typeface="Calibri"/>
              </a:rPr>
              <a:t> How to tell which invoices still need receipts on a PO.</a:t>
            </a:r>
            <a:r>
              <a:rPr lang="en-US" sz="800" dirty="0">
                <a:solidFill>
                  <a:srgbClr val="2C5D98"/>
                </a:solidFill>
              </a:rPr>
              <a:t/>
            </a:r>
            <a:br>
              <a:rPr lang="en-US" sz="800" dirty="0">
                <a:solidFill>
                  <a:srgbClr val="2C5D98"/>
                </a:solidFill>
              </a:rPr>
            </a:br>
            <a:endParaRPr lang="en-US" sz="16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extBox 6"/>
          <p:cNvSpPr txBox="1"/>
          <p:nvPr/>
        </p:nvSpPr>
        <p:spPr>
          <a:xfrm>
            <a:off x="634242" y="1753831"/>
            <a:ext cx="7619999"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tx2"/>
                </a:solidFill>
              </a:rPr>
              <a:t>When the report runs you will see columns for the Invoiced amount on the PO and the Amount received.  You can easily see if your invoiced amount matches your received amount.</a:t>
            </a:r>
            <a:endParaRPr lang="en-US" dirty="0">
              <a:solidFill>
                <a:schemeClr val="tx2"/>
              </a:solidFill>
            </a:endParaRPr>
          </a:p>
        </p:txBody>
      </p:sp>
      <p:pic>
        <p:nvPicPr>
          <p:cNvPr id="5" name="Picture 4"/>
          <p:cNvPicPr>
            <a:picLocks noChangeAspect="1"/>
          </p:cNvPicPr>
          <p:nvPr/>
        </p:nvPicPr>
        <p:blipFill>
          <a:blip r:embed="rId3"/>
          <a:stretch>
            <a:fillRect/>
          </a:stretch>
        </p:blipFill>
        <p:spPr>
          <a:xfrm>
            <a:off x="50534" y="3253220"/>
            <a:ext cx="9093466" cy="1360630"/>
          </a:xfrm>
          <a:prstGeom prst="rect">
            <a:avLst/>
          </a:prstGeom>
        </p:spPr>
      </p:pic>
    </p:spTree>
    <p:extLst>
      <p:ext uri="{BB962C8B-B14F-4D97-AF65-F5344CB8AC3E}">
        <p14:creationId xmlns:p14="http://schemas.microsoft.com/office/powerpoint/2010/main" val="1473206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a:t>
            </a:r>
            <a:r>
              <a:rPr lang="en-US" sz="3200" dirty="0" smtClean="0">
                <a:latin typeface="Arial Rounded MT Bold" panose="020F0704030504030204" pitchFamily="34" charset="0"/>
                <a:cs typeface="Arial" panose="020B0604020202020204" pitchFamily="34" charset="0"/>
              </a:rPr>
              <a:t>Tricks-</a:t>
            </a:r>
            <a:r>
              <a:rPr lang="en-US" sz="2400" dirty="0">
                <a:latin typeface="Calibri"/>
              </a:rPr>
              <a:t> How to tell which invoices still need receipts on a PO.</a:t>
            </a:r>
            <a:r>
              <a:rPr lang="en-US" sz="800" dirty="0">
                <a:solidFill>
                  <a:srgbClr val="2C5D98"/>
                </a:solidFill>
              </a:rPr>
              <a:t/>
            </a:r>
            <a:br>
              <a:rPr lang="en-US" sz="800" dirty="0">
                <a:solidFill>
                  <a:srgbClr val="2C5D98"/>
                </a:solidFill>
              </a:rPr>
            </a:br>
            <a:endParaRPr lang="en-US" sz="16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6" name="TextBox 5"/>
          <p:cNvSpPr txBox="1"/>
          <p:nvPr/>
        </p:nvSpPr>
        <p:spPr>
          <a:xfrm>
            <a:off x="290231" y="1600200"/>
            <a:ext cx="8128758"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tx2"/>
                </a:solidFill>
              </a:rPr>
              <a:t>You can click on the blue numbers and open a window with details that you can export to Excel for easy comparisons.  Click on the square with the X next to the printer icon to export the data.</a:t>
            </a:r>
            <a:endParaRPr lang="en-US" dirty="0">
              <a:solidFill>
                <a:schemeClr val="tx2"/>
              </a:solidFill>
            </a:endParaRPr>
          </a:p>
        </p:txBody>
      </p:sp>
      <p:pic>
        <p:nvPicPr>
          <p:cNvPr id="8" name="Picture 7"/>
          <p:cNvPicPr>
            <a:picLocks noChangeAspect="1"/>
          </p:cNvPicPr>
          <p:nvPr/>
        </p:nvPicPr>
        <p:blipFill>
          <a:blip r:embed="rId3"/>
          <a:stretch>
            <a:fillRect/>
          </a:stretch>
        </p:blipFill>
        <p:spPr>
          <a:xfrm>
            <a:off x="76200" y="2778276"/>
            <a:ext cx="8991600" cy="2711753"/>
          </a:xfrm>
          <a:prstGeom prst="rect">
            <a:avLst/>
          </a:prstGeom>
        </p:spPr>
      </p:pic>
    </p:spTree>
    <p:extLst>
      <p:ext uri="{BB962C8B-B14F-4D97-AF65-F5344CB8AC3E}">
        <p14:creationId xmlns:p14="http://schemas.microsoft.com/office/powerpoint/2010/main" val="35851573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a:t>
            </a:r>
            <a:r>
              <a:rPr lang="en-US" sz="3200" dirty="0" smtClean="0">
                <a:latin typeface="Arial Rounded MT Bold" panose="020F0704030504030204" pitchFamily="34" charset="0"/>
                <a:cs typeface="Arial" panose="020B0604020202020204" pitchFamily="34" charset="0"/>
              </a:rPr>
              <a:t>Tricks-</a:t>
            </a:r>
            <a:r>
              <a:rPr lang="en-US" sz="3200" dirty="0">
                <a:latin typeface="Calibri"/>
              </a:rPr>
              <a:t> How to tell which invoices still need receipts on a PO.</a:t>
            </a:r>
            <a:endParaRPr lang="en-US" sz="16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extBox 6"/>
          <p:cNvSpPr txBox="1"/>
          <p:nvPr/>
        </p:nvSpPr>
        <p:spPr>
          <a:xfrm>
            <a:off x="609600" y="1264148"/>
            <a:ext cx="7878485"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tx2"/>
                </a:solidFill>
              </a:rPr>
              <a:t>Once you have the spreadsheets side by side to compare you should be able to determine which invoices still require receipts. </a:t>
            </a:r>
            <a:endParaRPr lang="en-US" dirty="0">
              <a:solidFill>
                <a:schemeClr val="tx2"/>
              </a:solidFill>
            </a:endParaRPr>
          </a:p>
        </p:txBody>
      </p:sp>
      <p:pic>
        <p:nvPicPr>
          <p:cNvPr id="5" name="Picture 4"/>
          <p:cNvPicPr>
            <a:picLocks noChangeAspect="1"/>
          </p:cNvPicPr>
          <p:nvPr/>
        </p:nvPicPr>
        <p:blipFill>
          <a:blip r:embed="rId3"/>
          <a:stretch>
            <a:fillRect/>
          </a:stretch>
        </p:blipFill>
        <p:spPr>
          <a:xfrm>
            <a:off x="1905000" y="1910479"/>
            <a:ext cx="4876800" cy="4332515"/>
          </a:xfrm>
          <a:prstGeom prst="rect">
            <a:avLst/>
          </a:prstGeom>
        </p:spPr>
      </p:pic>
    </p:spTree>
    <p:extLst>
      <p:ext uri="{BB962C8B-B14F-4D97-AF65-F5344CB8AC3E}">
        <p14:creationId xmlns:p14="http://schemas.microsoft.com/office/powerpoint/2010/main" val="3694659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5153E2-2B8A-49F3-89FD-0A98A3016CC9}"/>
              </a:ext>
            </a:extLst>
          </p:cNvPr>
          <p:cNvSpPr txBox="1"/>
          <p:nvPr/>
        </p:nvSpPr>
        <p:spPr>
          <a:xfrm>
            <a:off x="2400300" y="4191000"/>
            <a:ext cx="4343400" cy="461665"/>
          </a:xfrm>
          <a:prstGeom prst="rect">
            <a:avLst/>
          </a:prstGeom>
          <a:noFill/>
        </p:spPr>
        <p:txBody>
          <a:bodyPr wrap="square" rtlCol="0">
            <a:spAutoFit/>
          </a:bodyPr>
          <a:lstStyle/>
          <a:p>
            <a:pPr algn="ctr"/>
            <a:r>
              <a:rPr lang="en-US" sz="2400" dirty="0"/>
              <a:t>Questions</a:t>
            </a:r>
            <a:r>
              <a:rPr lang="en-US" dirty="0"/>
              <a:t>?</a:t>
            </a:r>
          </a:p>
        </p:txBody>
      </p:sp>
      <p:pic>
        <p:nvPicPr>
          <p:cNvPr id="3" name="Picture 2"/>
          <p:cNvPicPr>
            <a:picLocks noChangeAspect="1"/>
          </p:cNvPicPr>
          <p:nvPr/>
        </p:nvPicPr>
        <p:blipFill>
          <a:blip r:embed="rId4"/>
          <a:stretch>
            <a:fillRect/>
          </a:stretch>
        </p:blipFill>
        <p:spPr>
          <a:xfrm>
            <a:off x="0" y="0"/>
            <a:ext cx="9144000" cy="6329066"/>
          </a:xfrm>
          <a:prstGeom prst="rect">
            <a:avLst/>
          </a:prstGeom>
        </p:spPr>
      </p:pic>
    </p:spTree>
    <p:extLst>
      <p:ext uri="{BB962C8B-B14F-4D97-AF65-F5344CB8AC3E}">
        <p14:creationId xmlns:p14="http://schemas.microsoft.com/office/powerpoint/2010/main" val="953191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Hor2color"/>
          <p:cNvPicPr>
            <a:picLocks noChangeAspect="1" noChangeArrowheads="1"/>
          </p:cNvPicPr>
          <p:nvPr/>
        </p:nvPicPr>
        <p:blipFill>
          <a:blip r:embed="rId3" cstate="print"/>
          <a:srcRect/>
          <a:stretch>
            <a:fillRect/>
          </a:stretch>
        </p:blipFill>
        <p:spPr bwMode="auto">
          <a:xfrm>
            <a:off x="3276600" y="1524000"/>
            <a:ext cx="2286000" cy="1798967"/>
          </a:xfrm>
          <a:prstGeom prst="rect">
            <a:avLst/>
          </a:prstGeom>
          <a:noFill/>
          <a:ln w="9525">
            <a:noFill/>
            <a:miter lim="800000"/>
            <a:headEnd/>
            <a:tailEnd/>
          </a:ln>
        </p:spPr>
      </p:pic>
      <p:sp>
        <p:nvSpPr>
          <p:cNvPr id="2" name="Slide Number Placeholder 1"/>
          <p:cNvSpPr>
            <a:spLocks noGrp="1"/>
          </p:cNvSpPr>
          <p:nvPr>
            <p:ph type="sldNum" sz="quarter" idx="4"/>
          </p:nvPr>
        </p:nvSpPr>
        <p:spPr/>
        <p:txBody>
          <a:bodyPr/>
          <a:lstStyle/>
          <a:p>
            <a:pPr>
              <a:defRPr/>
            </a:pPr>
            <a:fld id="{E232E420-7A3D-42C3-8264-B5BCFC0A3917}" type="slidenum">
              <a:rPr lang="en-US" smtClean="0">
                <a:solidFill>
                  <a:prstClr val="white"/>
                </a:solidFill>
              </a:rPr>
              <a:pPr>
                <a:defRPr/>
              </a:pPr>
              <a:t>8</a:t>
            </a:fld>
            <a:endParaRPr lang="en-US" dirty="0">
              <a:solidFill>
                <a:prstClr val="white"/>
              </a:solidFill>
            </a:endParaRPr>
          </a:p>
        </p:txBody>
      </p:sp>
    </p:spTree>
    <p:extLst>
      <p:ext uri="{BB962C8B-B14F-4D97-AF65-F5344CB8AC3E}">
        <p14:creationId xmlns:p14="http://schemas.microsoft.com/office/powerpoint/2010/main" val="9003634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2.xml><?xml version="1.0" encoding="utf-8"?>
<a:theme xmlns:a="http://schemas.openxmlformats.org/drawingml/2006/main" name="1_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Status xmlns="445c0127-97e6-4ecf-8763-62a3d9444353">In Build</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9BF38ED958B0D42A1DB4C3166A68EE8" ma:contentTypeVersion="2" ma:contentTypeDescription="Create a new document." ma:contentTypeScope="" ma:versionID="108eeeb8665d8e084ebb628891056e6d">
  <xsd:schema xmlns:xsd="http://www.w3.org/2001/XMLSchema" xmlns:p="http://schemas.microsoft.com/office/2006/metadata/properties" xmlns:ns2="445c0127-97e6-4ecf-8763-62a3d9444353" targetNamespace="http://schemas.microsoft.com/office/2006/metadata/properties" ma:root="true" ma:fieldsID="67fc13db787d5e920f87b6a691640e83" ns2:_="">
    <xsd:import namespace="445c0127-97e6-4ecf-8763-62a3d9444353"/>
    <xsd:element name="properties">
      <xsd:complexType>
        <xsd:sequence>
          <xsd:element name="documentManagement">
            <xsd:complexType>
              <xsd:all>
                <xsd:element ref="ns2:Status" minOccurs="0"/>
              </xsd:all>
            </xsd:complexType>
          </xsd:element>
        </xsd:sequence>
      </xsd:complexType>
    </xsd:element>
  </xsd:schema>
  <xsd:schema xmlns:xsd="http://www.w3.org/2001/XMLSchema" xmlns:dms="http://schemas.microsoft.com/office/2006/documentManagement/types" targetNamespace="445c0127-97e6-4ecf-8763-62a3d9444353" elementFormDefault="qualified">
    <xsd:import namespace="http://schemas.microsoft.com/office/2006/documentManagement/types"/>
    <xsd:element name="Status" ma:index="8" nillable="true" ma:displayName="Status" ma:default="In Build" ma:format="Dropdown" ma:internalName="Status">
      <xsd:simpleType>
        <xsd:restriction base="dms:Choice">
          <xsd:enumeration value="In Build"/>
          <xsd:enumeration value="Ready for Testing"/>
          <xsd:enumeration value="In Process"/>
          <xsd:enumeration value="Completed - With Errors"/>
          <xsd:enumeration value="Completed - Without Error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mso-contentType ?>
<rca:RCAuthoringProperties xmlns:rca="urn:sharePointPublishingRcaProperties">
  <rca:Converter rca:guid="6dfdc5b4-2a28-4a06-b0c6-ad3901e3a807">
    <rca:property rca:type="InheritParentSettings">False</rca:property>
    <rca:property rca:type="SelectedPageLayout">28</rca:property>
    <rca:property rca:type="SelectedPageField">f55c4d88-1f2e-4ad9-aaa8-819af4ee7ee8</rca:property>
    <rca:property rca:type="SelectedStylesField">00000000-0000-0000-0000-000000000000</rca:property>
    <rca:property rca:type="CreatePageWithSourceDocument">True</rca:property>
    <rca:property rca:type="AllowChangeLocationConfig">False</rca:property>
    <rca:property rca:type="ConfiguredPageLocation">https://uofr.rochester.edu</rca:property>
    <rca:property rca:type="CreateSynchronously">False</rca:property>
    <rca:property rca:type="AllowChangeProcessingConfig">False</rca:property>
    <rca:property rca:type="ConverterSpecificSettings"/>
  </rca:Converter>
</rca:RCAuthoringProperties>
</file>

<file path=customXml/itemProps1.xml><?xml version="1.0" encoding="utf-8"?>
<ds:datastoreItem xmlns:ds="http://schemas.openxmlformats.org/officeDocument/2006/customXml" ds:itemID="{8CE1EC6E-7DEE-40A7-8470-13A775BFD7B1}">
  <ds:schemaRefs>
    <ds:schemaRef ds:uri="http://schemas.microsoft.com/sharepoint/v3/contenttype/forms"/>
  </ds:schemaRefs>
</ds:datastoreItem>
</file>

<file path=customXml/itemProps2.xml><?xml version="1.0" encoding="utf-8"?>
<ds:datastoreItem xmlns:ds="http://schemas.openxmlformats.org/officeDocument/2006/customXml" ds:itemID="{57650506-E0D1-4842-AE4E-075A8982DE02}">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445c0127-97e6-4ecf-8763-62a3d9444353"/>
    <ds:schemaRef ds:uri="http://www.w3.org/XML/1998/namespace"/>
    <ds:schemaRef ds:uri="http://purl.org/dc/dcmitype/"/>
  </ds:schemaRefs>
</ds:datastoreItem>
</file>

<file path=customXml/itemProps3.xml><?xml version="1.0" encoding="utf-8"?>
<ds:datastoreItem xmlns:ds="http://schemas.openxmlformats.org/officeDocument/2006/customXml" ds:itemID="{41A2773B-34BB-4B2F-95B1-ED89D2318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c0127-97e6-4ecf-8763-62a3d944435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590AE3C2-51D7-4772-85EF-99B26ACECB13}">
  <ds:schemaRefs>
    <ds:schemaRef ds:uri="urn:sharePointPublishingRcaProperties"/>
  </ds:schemaRefs>
</ds:datastoreItem>
</file>

<file path=docProps/app.xml><?xml version="1.0" encoding="utf-8"?>
<Properties xmlns="http://schemas.openxmlformats.org/officeDocument/2006/extended-properties" xmlns:vt="http://schemas.openxmlformats.org/officeDocument/2006/docPropsVTypes">
  <Template/>
  <TotalTime>58900</TotalTime>
  <Words>329</Words>
  <Application>Microsoft Office PowerPoint</Application>
  <PresentationFormat>On-screen Show (4:3)</PresentationFormat>
  <Paragraphs>25</Paragraphs>
  <Slides>8</Slides>
  <Notes>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8</vt:i4>
      </vt:variant>
    </vt:vector>
  </HeadingPairs>
  <TitlesOfParts>
    <vt:vector size="17" baseType="lpstr">
      <vt:lpstr>Arial</vt:lpstr>
      <vt:lpstr>Arial Rounded MT Bold</vt:lpstr>
      <vt:lpstr>Calibri</vt:lpstr>
      <vt:lpstr>MS Pゴシック</vt:lpstr>
      <vt:lpstr>Times New Roman</vt:lpstr>
      <vt:lpstr>Wingdings</vt:lpstr>
      <vt:lpstr>Office Theme</vt:lpstr>
      <vt:lpstr>1_Office Theme</vt:lpstr>
      <vt:lpstr>2_Office Theme</vt:lpstr>
      <vt:lpstr>PowerPoint Presentation</vt:lpstr>
      <vt:lpstr>Tips and Tricks – How to tell which invoices still need receipts on a PO. </vt:lpstr>
      <vt:lpstr>Tips and Tricks – How to tell which invoices still need receipts on a PO.</vt:lpstr>
      <vt:lpstr>Tips and Tricks- How to tell which invoices still need receipts on a PO. </vt:lpstr>
      <vt:lpstr>Tips and Tricks- How to tell which invoices still need receipts on a PO. </vt:lpstr>
      <vt:lpstr>Tips and Tricks- How to tell which invoices still need receipts on a PO.</vt:lpstr>
      <vt:lpstr>PowerPoint Presentation</vt:lpstr>
      <vt:lpstr>PowerPoint Presentation</vt:lpstr>
    </vt:vector>
  </TitlesOfParts>
  <Company>University of Rochester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EDUCAUSE 2007</dc:subject>
  <dc:creator>Jim Dobbertin, Doug Wylie, John Barden</dc:creator>
  <cp:lastModifiedBy>Brock, Jill</cp:lastModifiedBy>
  <cp:revision>3050</cp:revision>
  <cp:lastPrinted>2018-05-02T18:43:29Z</cp:lastPrinted>
  <dcterms:created xsi:type="dcterms:W3CDTF">2007-09-21T12:15:26Z</dcterms:created>
  <dcterms:modified xsi:type="dcterms:W3CDTF">2019-12-05T19:15:07Z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0x010100F9BF38ED958B0D42A1DB4C3166A68EE8</vt:lpwstr>
  </property>
</Properties>
</file>