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67" r:id="rId5"/>
    <p:sldMasterId id="2147484379" r:id="rId6"/>
    <p:sldMasterId id="2147484389" r:id="rId7"/>
  </p:sldMasterIdLst>
  <p:notesMasterIdLst>
    <p:notesMasterId r:id="rId15"/>
  </p:notesMasterIdLst>
  <p:handoutMasterIdLst>
    <p:handoutMasterId r:id="rId16"/>
  </p:handoutMasterIdLst>
  <p:sldIdLst>
    <p:sldId id="1128" r:id="rId8"/>
    <p:sldId id="1143" r:id="rId9"/>
    <p:sldId id="1147" r:id="rId10"/>
    <p:sldId id="1148" r:id="rId11"/>
    <p:sldId id="1149" r:id="rId12"/>
    <p:sldId id="1132" r:id="rId13"/>
    <p:sldId id="1042" r:id="rId14"/>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7" userDrawn="1">
          <p15:clr>
            <a:srgbClr val="A4A3A4"/>
          </p15:clr>
        </p15:guide>
        <p15:guide id="2" pos="2168" userDrawn="1">
          <p15:clr>
            <a:srgbClr val="A4A3A4"/>
          </p15:clr>
        </p15:guide>
        <p15:guide id="3" orient="horz" pos="2903" userDrawn="1">
          <p15:clr>
            <a:srgbClr val="A4A3A4"/>
          </p15:clr>
        </p15:guide>
        <p15:guide id="4" pos="2165" userDrawn="1">
          <p15:clr>
            <a:srgbClr val="A4A3A4"/>
          </p15:clr>
        </p15:guide>
        <p15:guide id="5" orient="horz" pos="2888" userDrawn="1">
          <p15:clr>
            <a:srgbClr val="A4A3A4"/>
          </p15:clr>
        </p15:guide>
        <p15:guide id="6" orient="horz" pos="2884" userDrawn="1">
          <p15:clr>
            <a:srgbClr val="A4A3A4"/>
          </p15:clr>
        </p15:guide>
        <p15:guide id="7" orient="horz" pos="2955" userDrawn="1">
          <p15:clr>
            <a:srgbClr val="A4A3A4"/>
          </p15:clr>
        </p15:guide>
        <p15:guide id="8" orient="horz" pos="2951" userDrawn="1">
          <p15:clr>
            <a:srgbClr val="A4A3A4"/>
          </p15:clr>
        </p15:guide>
        <p15:guide id="9" orient="horz" pos="2936" userDrawn="1">
          <p15:clr>
            <a:srgbClr val="A4A3A4"/>
          </p15:clr>
        </p15:guide>
        <p15:guide id="10" orient="horz" pos="2932" userDrawn="1">
          <p15:clr>
            <a:srgbClr val="A4A3A4"/>
          </p15:clr>
        </p15:guide>
        <p15:guide id="11" pos="2217" userDrawn="1">
          <p15:clr>
            <a:srgbClr val="A4A3A4"/>
          </p15:clr>
        </p15:guide>
        <p15:guide id="1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76B4"/>
    <a:srgbClr val="2C5D98"/>
    <a:srgbClr val="FFCC00"/>
    <a:srgbClr val="003E74"/>
    <a:srgbClr val="E26A54"/>
    <a:srgbClr val="FFFFFF"/>
    <a:srgbClr val="C7E68F"/>
    <a:srgbClr val="FFEB89"/>
    <a:srgbClr val="FFFFC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5405" autoAdjust="0"/>
  </p:normalViewPr>
  <p:slideViewPr>
    <p:cSldViewPr>
      <p:cViewPr varScale="1">
        <p:scale>
          <a:sx n="103" d="100"/>
          <a:sy n="103" d="100"/>
        </p:scale>
        <p:origin x="1239" y="76"/>
      </p:cViewPr>
      <p:guideLst>
        <p:guide orient="horz" pos="2160"/>
        <p:guide pos="2880"/>
      </p:guideLst>
    </p:cSldViewPr>
  </p:slideViewPr>
  <p:outlineViewPr>
    <p:cViewPr>
      <p:scale>
        <a:sx n="33" d="100"/>
        <a:sy n="33" d="100"/>
      </p:scale>
      <p:origin x="0" y="1039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3072" y="-77"/>
      </p:cViewPr>
      <p:guideLst>
        <p:guide orient="horz" pos="2907"/>
        <p:guide pos="2168"/>
        <p:guide orient="horz" pos="2903"/>
        <p:guide pos="2165"/>
        <p:guide orient="horz" pos="2888"/>
        <p:guide orient="horz" pos="2884"/>
        <p:guide orient="horz" pos="2955"/>
        <p:guide orient="horz" pos="2951"/>
        <p:guide orient="horz" pos="2936"/>
        <p:guide orient="horz" pos="2932"/>
        <p:guide pos="2217"/>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viewProps" Target="viewProps.xml"/><Relationship Id="rId86"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1928" tIns="45965" rIns="91928" bIns="45965" rtlCol="0"/>
          <a:lstStyle>
            <a:lvl1pPr algn="l">
              <a:defRPr sz="1200"/>
            </a:lvl1pPr>
          </a:lstStyle>
          <a:p>
            <a:endParaRPr lang="en-US" dirty="0"/>
          </a:p>
        </p:txBody>
      </p:sp>
      <p:sp>
        <p:nvSpPr>
          <p:cNvPr id="3" name="Date Placeholder 2"/>
          <p:cNvSpPr>
            <a:spLocks noGrp="1"/>
          </p:cNvSpPr>
          <p:nvPr>
            <p:ph type="dt" sz="quarter" idx="1"/>
          </p:nvPr>
        </p:nvSpPr>
        <p:spPr>
          <a:xfrm>
            <a:off x="3978384" y="2"/>
            <a:ext cx="3043131" cy="465455"/>
          </a:xfrm>
          <a:prstGeom prst="rect">
            <a:avLst/>
          </a:prstGeom>
        </p:spPr>
        <p:txBody>
          <a:bodyPr vert="horz" lIns="91928" tIns="45965" rIns="91928" bIns="45965" rtlCol="0"/>
          <a:lstStyle>
            <a:lvl1pPr algn="r">
              <a:defRPr sz="1200"/>
            </a:lvl1pPr>
          </a:lstStyle>
          <a:p>
            <a:fld id="{C5665B36-4B68-4038-B04C-4259637837E9}" type="datetimeFigureOut">
              <a:rPr lang="en-US" smtClean="0"/>
              <a:pPr/>
              <a:t>1/15/2020</a:t>
            </a:fld>
            <a:endParaRPr lang="en-US" dirty="0"/>
          </a:p>
        </p:txBody>
      </p:sp>
      <p:sp>
        <p:nvSpPr>
          <p:cNvPr id="4" name="Footer Placeholder 3"/>
          <p:cNvSpPr>
            <a:spLocks noGrp="1"/>
          </p:cNvSpPr>
          <p:nvPr>
            <p:ph type="ftr" sz="quarter" idx="2"/>
          </p:nvPr>
        </p:nvSpPr>
        <p:spPr>
          <a:xfrm>
            <a:off x="11" y="8842059"/>
            <a:ext cx="3043131" cy="465455"/>
          </a:xfrm>
          <a:prstGeom prst="rect">
            <a:avLst/>
          </a:prstGeom>
        </p:spPr>
        <p:txBody>
          <a:bodyPr vert="horz" lIns="91928" tIns="45965" rIns="91928" bIns="459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384" y="8842059"/>
            <a:ext cx="3043131" cy="465455"/>
          </a:xfrm>
          <a:prstGeom prst="rect">
            <a:avLst/>
          </a:prstGeom>
        </p:spPr>
        <p:txBody>
          <a:bodyPr vert="horz" lIns="91928" tIns="45965" rIns="91928" bIns="45965"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3454" tIns="46726" rIns="93454" bIns="46726" rtlCol="0"/>
          <a:lstStyle>
            <a:lvl1pPr algn="l">
              <a:defRPr sz="1200"/>
            </a:lvl1pPr>
          </a:lstStyle>
          <a:p>
            <a:pPr>
              <a:defRPr/>
            </a:pPr>
            <a:endParaRPr lang="en-US" dirty="0"/>
          </a:p>
        </p:txBody>
      </p:sp>
      <p:sp>
        <p:nvSpPr>
          <p:cNvPr id="3" name="Date Placeholder 2"/>
          <p:cNvSpPr>
            <a:spLocks noGrp="1"/>
          </p:cNvSpPr>
          <p:nvPr>
            <p:ph type="dt" idx="1"/>
          </p:nvPr>
        </p:nvSpPr>
        <p:spPr>
          <a:xfrm>
            <a:off x="3978384" y="2"/>
            <a:ext cx="3043131" cy="465455"/>
          </a:xfrm>
          <a:prstGeom prst="rect">
            <a:avLst/>
          </a:prstGeom>
        </p:spPr>
        <p:txBody>
          <a:bodyPr vert="horz" lIns="93454" tIns="46726" rIns="93454" bIns="46726" rtlCol="0"/>
          <a:lstStyle>
            <a:lvl1pPr algn="r">
              <a:defRPr sz="1200"/>
            </a:lvl1pPr>
          </a:lstStyle>
          <a:p>
            <a:pPr>
              <a:defRPr/>
            </a:pPr>
            <a:fld id="{B899B9D9-9514-4BB5-BD1B-84C8C666A399}" type="datetimeFigureOut">
              <a:rPr lang="en-US"/>
              <a:pPr>
                <a:defRPr/>
              </a:pPr>
              <a:t>1/15/2020</a:t>
            </a:fld>
            <a:endParaRPr lang="en-US" dirty="0"/>
          </a:p>
        </p:txBody>
      </p:sp>
      <p:sp>
        <p:nvSpPr>
          <p:cNvPr id="4" name="Slide Image Placeholder 3"/>
          <p:cNvSpPr>
            <a:spLocks noGrp="1" noRot="1" noChangeAspect="1"/>
          </p:cNvSpPr>
          <p:nvPr>
            <p:ph type="sldImg" idx="2"/>
          </p:nvPr>
        </p:nvSpPr>
        <p:spPr>
          <a:xfrm>
            <a:off x="1185863" y="698500"/>
            <a:ext cx="4652962" cy="3490913"/>
          </a:xfrm>
          <a:prstGeom prst="rect">
            <a:avLst/>
          </a:prstGeom>
          <a:noFill/>
          <a:ln w="12700">
            <a:solidFill>
              <a:prstClr val="black"/>
            </a:solidFill>
          </a:ln>
        </p:spPr>
        <p:txBody>
          <a:bodyPr vert="horz" lIns="93454" tIns="46726" rIns="93454" bIns="46726" rtlCol="0" anchor="ctr"/>
          <a:lstStyle/>
          <a:p>
            <a:pPr lvl="0"/>
            <a:endParaRPr lang="en-US" noProof="0" dirty="0"/>
          </a:p>
        </p:txBody>
      </p:sp>
      <p:sp>
        <p:nvSpPr>
          <p:cNvPr id="5" name="Notes Placeholder 4"/>
          <p:cNvSpPr>
            <a:spLocks noGrp="1"/>
          </p:cNvSpPr>
          <p:nvPr>
            <p:ph type="body" sz="quarter" idx="3"/>
          </p:nvPr>
        </p:nvSpPr>
        <p:spPr>
          <a:xfrm>
            <a:off x="702631" y="4421830"/>
            <a:ext cx="5617843" cy="4189095"/>
          </a:xfrm>
          <a:prstGeom prst="rect">
            <a:avLst/>
          </a:prstGeom>
        </p:spPr>
        <p:txBody>
          <a:bodyPr vert="horz" lIns="93454" tIns="46726" rIns="93454" bIns="467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42059"/>
            <a:ext cx="3043131" cy="465455"/>
          </a:xfrm>
          <a:prstGeom prst="rect">
            <a:avLst/>
          </a:prstGeom>
        </p:spPr>
        <p:txBody>
          <a:bodyPr vert="horz" lIns="93454" tIns="46726" rIns="93454" bIns="46726"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8384" y="8842059"/>
            <a:ext cx="3043131" cy="465455"/>
          </a:xfrm>
          <a:prstGeom prst="rect">
            <a:avLst/>
          </a:prstGeom>
        </p:spPr>
        <p:txBody>
          <a:bodyPr vert="horz" lIns="93454" tIns="46726" rIns="93454" bIns="46726"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435611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2</a:t>
            </a:fld>
            <a:endParaRPr lang="en-US" dirty="0"/>
          </a:p>
        </p:txBody>
      </p:sp>
    </p:spTree>
    <p:extLst>
      <p:ext uri="{BB962C8B-B14F-4D97-AF65-F5344CB8AC3E}">
        <p14:creationId xmlns:p14="http://schemas.microsoft.com/office/powerpoint/2010/main" val="890259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3</a:t>
            </a:fld>
            <a:endParaRPr lang="en-US" dirty="0"/>
          </a:p>
        </p:txBody>
      </p:sp>
    </p:spTree>
    <p:extLst>
      <p:ext uri="{BB962C8B-B14F-4D97-AF65-F5344CB8AC3E}">
        <p14:creationId xmlns:p14="http://schemas.microsoft.com/office/powerpoint/2010/main" val="2456860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4</a:t>
            </a:fld>
            <a:endParaRPr lang="en-US" dirty="0"/>
          </a:p>
        </p:txBody>
      </p:sp>
    </p:spTree>
    <p:extLst>
      <p:ext uri="{BB962C8B-B14F-4D97-AF65-F5344CB8AC3E}">
        <p14:creationId xmlns:p14="http://schemas.microsoft.com/office/powerpoint/2010/main" val="3456151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5</a:t>
            </a:fld>
            <a:endParaRPr lang="en-US" dirty="0"/>
          </a:p>
        </p:txBody>
      </p:sp>
    </p:spTree>
    <p:extLst>
      <p:ext uri="{BB962C8B-B14F-4D97-AF65-F5344CB8AC3E}">
        <p14:creationId xmlns:p14="http://schemas.microsoft.com/office/powerpoint/2010/main" val="3694766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6</a:t>
            </a:fld>
            <a:endParaRPr lang="en-US" dirty="0"/>
          </a:p>
        </p:txBody>
      </p:sp>
    </p:spTree>
    <p:extLst>
      <p:ext uri="{BB962C8B-B14F-4D97-AF65-F5344CB8AC3E}">
        <p14:creationId xmlns:p14="http://schemas.microsoft.com/office/powerpoint/2010/main" val="2066894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792485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Line 9"/>
          <p:cNvSpPr>
            <a:spLocks noChangeShapeType="1"/>
          </p:cNvSpPr>
          <p:nvPr userDrawn="1"/>
        </p:nvSpPr>
        <p:spPr bwMode="auto">
          <a:xfrm>
            <a:off x="685800" y="1295400"/>
            <a:ext cx="7772400" cy="0"/>
          </a:xfrm>
          <a:prstGeom prst="line">
            <a:avLst/>
          </a:prstGeom>
          <a:noFill/>
          <a:ln w="50800">
            <a:solidFill>
              <a:srgbClr val="FFDE3B"/>
            </a:solidFill>
            <a:round/>
            <a:headEnd/>
            <a:tailEnd/>
          </a:ln>
        </p:spPr>
        <p:txBody>
          <a:bodyPr/>
          <a:lstStyle/>
          <a:p>
            <a:endParaRPr lang="en-US">
              <a:solidFill>
                <a:srgbClr val="FFFF00"/>
              </a:solidFill>
            </a:endParaRPr>
          </a:p>
        </p:txBody>
      </p:sp>
    </p:spTree>
    <p:extLst>
      <p:ext uri="{BB962C8B-B14F-4D97-AF65-F5344CB8AC3E}">
        <p14:creationId xmlns:p14="http://schemas.microsoft.com/office/powerpoint/2010/main" val="166763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bg1"/>
                </a:solidFill>
              </a:defRPr>
            </a:lvl1pPr>
          </a:lstStyle>
          <a:p>
            <a:pPr>
              <a:defRPr/>
            </a:pPr>
            <a:fld id="{E232E420-7A3D-42C3-8264-B5BCFC0A3917}" type="slidenum">
              <a:rPr lang="en-US" smtClean="0"/>
              <a:pPr>
                <a:defRPr/>
              </a:pPr>
              <a:t>‹#›</a:t>
            </a:fld>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9398583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762887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7881781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627726774"/>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4622356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10903254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9851862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6094485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53517833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84612543"/>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76745357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368" r:id="rId1"/>
    <p:sldLayoutId id="2147484369" r:id="rId2"/>
    <p:sldLayoutId id="2147484370" r:id="rId3"/>
    <p:sldLayoutId id="2147484371" r:id="rId4"/>
    <p:sldLayoutId id="2147484372" r:id="rId5"/>
    <p:sldLayoutId id="2147484373" r:id="rId6"/>
    <p:sldLayoutId id="2147484374" r:id="rId7"/>
    <p:sldLayoutId id="2147484375" r:id="rId8"/>
    <p:sldLayoutId id="2147484376" r:id="rId9"/>
    <p:sldLayoutId id="2147484377" r:id="rId10"/>
    <p:sldLayoutId id="2147484378"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6" name="Picture 12" descr="footerdar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bg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C7F986-FBD9-4779-89EA-1BAFE2822712}"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Lst>
  <p:hf hdr="0" ftr="0"/>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Calibri" panose="020F0502020204030204" pitchFamily="34" charset="0"/>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Calibri" panose="020F0502020204030204" pitchFamily="34" charset="0"/>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solidFill>
                <a:prstClr val="white"/>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007175370"/>
      </p:ext>
    </p:extLst>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8.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9" descr="Hor2color"/>
          <p:cNvPicPr>
            <a:picLocks noChangeAspect="1" noChangeArrowheads="1"/>
          </p:cNvPicPr>
          <p:nvPr/>
        </p:nvPicPr>
        <p:blipFill>
          <a:blip r:embed="rId3" cstate="print"/>
          <a:srcRect/>
          <a:stretch>
            <a:fillRect/>
          </a:stretch>
        </p:blipFill>
        <p:spPr bwMode="auto">
          <a:xfrm>
            <a:off x="685800" y="4572000"/>
            <a:ext cx="2286000" cy="1798967"/>
          </a:xfrm>
          <a:prstGeom prst="rect">
            <a:avLst/>
          </a:prstGeom>
          <a:noFill/>
          <a:ln w="9525">
            <a:noFill/>
            <a:miter lim="800000"/>
            <a:headEnd/>
            <a:tailEnd/>
          </a:ln>
        </p:spPr>
      </p:pic>
      <p:sp>
        <p:nvSpPr>
          <p:cNvPr id="6" name="Line 9"/>
          <p:cNvSpPr>
            <a:spLocks noChangeShapeType="1"/>
          </p:cNvSpPr>
          <p:nvPr/>
        </p:nvSpPr>
        <p:spPr bwMode="auto">
          <a:xfrm>
            <a:off x="3200400" y="5257800"/>
            <a:ext cx="59436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9" name="Text Box 15"/>
          <p:cNvSpPr txBox="1">
            <a:spLocks noChangeArrowheads="1"/>
          </p:cNvSpPr>
          <p:nvPr/>
        </p:nvSpPr>
        <p:spPr bwMode="auto">
          <a:xfrm>
            <a:off x="381000" y="1905000"/>
            <a:ext cx="8382000" cy="1754326"/>
          </a:xfrm>
          <a:prstGeom prst="rect">
            <a:avLst/>
          </a:prstGeom>
          <a:noFill/>
          <a:ln w="9525">
            <a:noFill/>
            <a:miter lim="800000"/>
            <a:headEnd/>
            <a:tailEnd/>
          </a:ln>
        </p:spPr>
        <p:txBody>
          <a:bodyPr wrap="square">
            <a:spAutoFit/>
          </a:bodyPr>
          <a:lstStyle/>
          <a:p>
            <a:r>
              <a:rPr lang="en-US" sz="3600" dirty="0" smtClean="0">
                <a:solidFill>
                  <a:prstClr val="white"/>
                </a:solidFill>
                <a:latin typeface="Calibri"/>
                <a:ea typeface="+mj-ea"/>
                <a:cs typeface="+mj-cs"/>
              </a:rPr>
              <a:t>Procure </a:t>
            </a:r>
            <a:r>
              <a:rPr lang="en-US" sz="3600" dirty="0">
                <a:solidFill>
                  <a:prstClr val="white"/>
                </a:solidFill>
                <a:latin typeface="Calibri"/>
                <a:ea typeface="+mj-ea"/>
                <a:cs typeface="+mj-cs"/>
              </a:rPr>
              <a:t>to Pay </a:t>
            </a:r>
            <a:r>
              <a:rPr lang="en-US" sz="3600" dirty="0" smtClean="0">
                <a:solidFill>
                  <a:prstClr val="white"/>
                </a:solidFill>
                <a:latin typeface="Calibri"/>
                <a:ea typeface="+mj-ea"/>
                <a:cs typeface="+mj-cs"/>
              </a:rPr>
              <a:t>Project </a:t>
            </a:r>
          </a:p>
          <a:p>
            <a:r>
              <a:rPr lang="en-US" sz="3600" dirty="0" smtClean="0">
                <a:solidFill>
                  <a:prstClr val="white"/>
                </a:solidFill>
                <a:latin typeface="Calibri"/>
                <a:ea typeface="+mj-ea"/>
                <a:cs typeface="+mj-cs"/>
              </a:rPr>
              <a:t>Tips and Tricks – </a:t>
            </a:r>
            <a:r>
              <a:rPr lang="en-US" sz="3600" dirty="0" smtClean="0">
                <a:solidFill>
                  <a:prstClr val="white"/>
                </a:solidFill>
                <a:latin typeface="Calibri"/>
                <a:ea typeface="+mj-ea"/>
                <a:cs typeface="+mj-cs"/>
              </a:rPr>
              <a:t>Looking for Shipment Notification on Orders</a:t>
            </a:r>
            <a:endParaRPr lang="en-US" sz="1400" dirty="0">
              <a:solidFill>
                <a:schemeClr val="bg1"/>
              </a:solidFill>
              <a:latin typeface="+mn-lt"/>
            </a:endParaRPr>
          </a:p>
        </p:txBody>
      </p:sp>
    </p:spTree>
    <p:extLst>
      <p:ext uri="{BB962C8B-B14F-4D97-AF65-F5344CB8AC3E}">
        <p14:creationId xmlns:p14="http://schemas.microsoft.com/office/powerpoint/2010/main" val="30764940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3200" dirty="0">
                <a:solidFill>
                  <a:srgbClr val="6076B4"/>
                </a:solidFill>
                <a:latin typeface="Calibri"/>
              </a:rPr>
              <a:t>Looking for Shipment Notification on Orders</a:t>
            </a:r>
            <a:r>
              <a:rPr lang="en-US" sz="3200" dirty="0">
                <a:solidFill>
                  <a:srgbClr val="6076B4"/>
                </a:solidFill>
              </a:rPr>
              <a:t/>
            </a:r>
            <a:br>
              <a:rPr lang="en-US" sz="3200" dirty="0">
                <a:solidFill>
                  <a:srgbClr val="6076B4"/>
                </a:solidFill>
              </a:rPr>
            </a:br>
            <a:endParaRPr lang="en-US" sz="3200" dirty="0">
              <a:solidFill>
                <a:srgbClr val="6076B4"/>
              </a:solidFill>
              <a:latin typeface="Calibri"/>
            </a:endParaRPr>
          </a:p>
        </p:txBody>
      </p:sp>
      <p:sp>
        <p:nvSpPr>
          <p:cNvPr id="3" name="Content Placeholder 2"/>
          <p:cNvSpPr>
            <a:spLocks noGrp="1"/>
          </p:cNvSpPr>
          <p:nvPr>
            <p:ph idx="4294967295"/>
          </p:nvPr>
        </p:nvSpPr>
        <p:spPr>
          <a:xfrm>
            <a:off x="376744" y="1676400"/>
            <a:ext cx="8015217" cy="2743200"/>
          </a:xfrm>
        </p:spPr>
        <p:txBody>
          <a:bodyPr>
            <a:noAutofit/>
          </a:bodyPr>
          <a:lstStyle/>
          <a:p>
            <a:pPr marL="457200" lvl="1" indent="0" fontAlgn="ctr">
              <a:buNone/>
            </a:pPr>
            <a:r>
              <a:rPr lang="en-US" sz="2000" b="1" dirty="0" smtClean="0">
                <a:solidFill>
                  <a:schemeClr val="bg2">
                    <a:lumMod val="50000"/>
                  </a:schemeClr>
                </a:solidFill>
              </a:rPr>
              <a:t>Not all of the Marketplace suppliers send shipment notification emails to the end user.  They do, however, post shipment notification in the Marketplace.  </a:t>
            </a:r>
            <a:endParaRPr lang="en-US" sz="2000" b="1" dirty="0" smtClean="0">
              <a:solidFill>
                <a:schemeClr val="bg2">
                  <a:lumMod val="50000"/>
                </a:schemeClr>
              </a:solidFill>
            </a:endParaRPr>
          </a:p>
          <a:p>
            <a:pPr marL="457200" lvl="1" indent="0" fontAlgn="ctr">
              <a:buNone/>
            </a:pPr>
            <a:endParaRPr lang="en-US" sz="2000" b="1" dirty="0">
              <a:solidFill>
                <a:schemeClr val="bg2">
                  <a:lumMod val="50000"/>
                </a:schemeClr>
              </a:solidFill>
            </a:endParaRPr>
          </a:p>
          <a:p>
            <a:pPr marL="457200" lvl="1" indent="0" fontAlgn="ctr">
              <a:buNone/>
            </a:pPr>
            <a:r>
              <a:rPr lang="en-US" sz="2000" b="1" dirty="0" smtClean="0">
                <a:solidFill>
                  <a:schemeClr val="bg2">
                    <a:lumMod val="50000"/>
                  </a:schemeClr>
                </a:solidFill>
              </a:rPr>
              <a:t>The first thing you need to do is type Connect in the Global Search bar and Connect to the Supplier Website.  Once ther</a:t>
            </a:r>
            <a:r>
              <a:rPr lang="en-US" sz="2000" b="1" dirty="0" smtClean="0">
                <a:solidFill>
                  <a:schemeClr val="bg2">
                    <a:lumMod val="50000"/>
                  </a:schemeClr>
                </a:solidFill>
              </a:rPr>
              <a:t>e you should click on orders in the blue bar and type in your Purchase Order number.  Click the magnifying glass.</a:t>
            </a:r>
            <a:endParaRPr lang="en-US" sz="2000" b="1" dirty="0">
              <a:solidFill>
                <a:schemeClr val="bg2">
                  <a:lumMod val="50000"/>
                </a:schemeClr>
              </a:solidFill>
            </a:endParaRPr>
          </a:p>
        </p:txBody>
      </p:sp>
      <p:sp>
        <p:nvSpPr>
          <p:cNvPr id="4" name="Line 9"/>
          <p:cNvSpPr>
            <a:spLocks noChangeShapeType="1"/>
          </p:cNvSpPr>
          <p:nvPr/>
        </p:nvSpPr>
        <p:spPr bwMode="auto">
          <a:xfrm>
            <a:off x="228600" y="12954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4468536"/>
            <a:ext cx="5357235" cy="1710806"/>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3098" y="4830660"/>
            <a:ext cx="2743200" cy="703111"/>
          </a:xfrm>
          <a:prstGeom prst="rect">
            <a:avLst/>
          </a:prstGeom>
        </p:spPr>
      </p:pic>
    </p:spTree>
    <p:extLst>
      <p:ext uri="{BB962C8B-B14F-4D97-AF65-F5344CB8AC3E}">
        <p14:creationId xmlns:p14="http://schemas.microsoft.com/office/powerpoint/2010/main" val="3106477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3200" dirty="0">
                <a:solidFill>
                  <a:srgbClr val="6076B4"/>
                </a:solidFill>
                <a:latin typeface="Calibri"/>
              </a:rPr>
              <a:t>Looking for Shipment Notification on Orders</a:t>
            </a:r>
            <a:endParaRPr lang="en-US" sz="32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57199" y="11430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8" name="TextBox 7"/>
          <p:cNvSpPr txBox="1"/>
          <p:nvPr/>
        </p:nvSpPr>
        <p:spPr>
          <a:xfrm>
            <a:off x="756077" y="1245340"/>
            <a:ext cx="7327044" cy="1384995"/>
          </a:xfrm>
          <a:prstGeom prst="rect">
            <a:avLst/>
          </a:prstGeom>
          <a:noFill/>
        </p:spPr>
        <p:txBody>
          <a:bodyPr wrap="square" rtlCol="0">
            <a:spAutoFit/>
          </a:bodyPr>
          <a:lstStyle/>
          <a:p>
            <a:r>
              <a:rPr lang="en-US" sz="2800" dirty="0" smtClean="0">
                <a:solidFill>
                  <a:schemeClr val="tx2">
                    <a:lumMod val="75000"/>
                  </a:schemeClr>
                </a:solidFill>
              </a:rPr>
              <a:t>Look for your Purchase Order number in the list that pops up.  Click on the correct number to open the Purchase Order details.</a:t>
            </a:r>
            <a:endParaRPr lang="en-US" sz="2800" dirty="0">
              <a:solidFill>
                <a:schemeClr val="tx2">
                  <a:lumMod val="75000"/>
                </a:scheme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4309" y="3048000"/>
            <a:ext cx="7150580" cy="2926718"/>
          </a:xfrm>
          <a:prstGeom prst="rect">
            <a:avLst/>
          </a:prstGeom>
        </p:spPr>
      </p:pic>
    </p:spTree>
    <p:extLst>
      <p:ext uri="{BB962C8B-B14F-4D97-AF65-F5344CB8AC3E}">
        <p14:creationId xmlns:p14="http://schemas.microsoft.com/office/powerpoint/2010/main" val="2211089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a:t>
            </a:r>
            <a:r>
              <a:rPr lang="en-US" sz="2400" dirty="0">
                <a:solidFill>
                  <a:srgbClr val="2C5D98"/>
                </a:solidFill>
                <a:latin typeface="Calibri"/>
              </a:rPr>
              <a:t> </a:t>
            </a:r>
            <a:r>
              <a:rPr lang="en-US" sz="2400" dirty="0">
                <a:solidFill>
                  <a:srgbClr val="6076B4"/>
                </a:solidFill>
                <a:latin typeface="Calibri"/>
              </a:rPr>
              <a:t>Looking for Shipment Notification on Orders</a:t>
            </a:r>
            <a:r>
              <a:rPr lang="en-US" sz="800" dirty="0">
                <a:solidFill>
                  <a:srgbClr val="2C5D98"/>
                </a:solidFill>
              </a:rPr>
              <a:t/>
            </a:r>
            <a:br>
              <a:rPr lang="en-US" sz="800" dirty="0">
                <a:solidFill>
                  <a:srgbClr val="2C5D98"/>
                </a:solidFill>
              </a:rPr>
            </a:br>
            <a:endParaRPr lang="en-US" sz="16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634242" y="1066800"/>
            <a:ext cx="7619999" cy="1569660"/>
          </a:xfrm>
          <a:prstGeom prst="rect">
            <a:avLst/>
          </a:prstGeom>
          <a:noFill/>
        </p:spPr>
        <p:txBody>
          <a:bodyPr wrap="square" rtlCol="0">
            <a:spAutoFit/>
          </a:bodyPr>
          <a:lstStyle/>
          <a:p>
            <a:r>
              <a:rPr lang="en-US" sz="2400" dirty="0" smtClean="0">
                <a:solidFill>
                  <a:schemeClr val="tx2"/>
                </a:solidFill>
              </a:rPr>
              <a:t>Click on the History tab and slide the information to the right so you can see all of the Notes column.  Your Shipment details will be located in the column, including the date of the shipment.</a:t>
            </a:r>
            <a:endParaRPr lang="en-US" sz="2400" dirty="0">
              <a:solidFill>
                <a:schemeClr val="tx2"/>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00200" y="2590800"/>
            <a:ext cx="5562600" cy="3465833"/>
          </a:xfrm>
          <a:prstGeom prst="rect">
            <a:avLst/>
          </a:prstGeom>
        </p:spPr>
      </p:pic>
    </p:spTree>
    <p:extLst>
      <p:ext uri="{BB962C8B-B14F-4D97-AF65-F5344CB8AC3E}">
        <p14:creationId xmlns:p14="http://schemas.microsoft.com/office/powerpoint/2010/main" val="1473206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a:t>
            </a:r>
            <a:r>
              <a:rPr lang="en-US" sz="2400" dirty="0">
                <a:solidFill>
                  <a:srgbClr val="2C5D98"/>
                </a:solidFill>
                <a:latin typeface="Calibri"/>
              </a:rPr>
              <a:t> </a:t>
            </a:r>
            <a:r>
              <a:rPr lang="en-US" sz="2400" dirty="0">
                <a:solidFill>
                  <a:srgbClr val="6076B4"/>
                </a:solidFill>
                <a:latin typeface="Calibri"/>
              </a:rPr>
              <a:t>Looking for Shipment Notification on Orders</a:t>
            </a:r>
            <a:r>
              <a:rPr lang="en-US" sz="800" dirty="0">
                <a:solidFill>
                  <a:srgbClr val="2C5D98"/>
                </a:solidFill>
              </a:rPr>
              <a:t/>
            </a:r>
            <a:br>
              <a:rPr lang="en-US" sz="800" dirty="0">
                <a:solidFill>
                  <a:srgbClr val="2C5D98"/>
                </a:solidFill>
              </a:rPr>
            </a:br>
            <a:endParaRPr lang="en-US" sz="16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634242" y="1066800"/>
            <a:ext cx="7619999" cy="1200329"/>
          </a:xfrm>
          <a:prstGeom prst="rect">
            <a:avLst/>
          </a:prstGeom>
          <a:noFill/>
        </p:spPr>
        <p:txBody>
          <a:bodyPr wrap="square" rtlCol="0">
            <a:spAutoFit/>
          </a:bodyPr>
          <a:lstStyle/>
          <a:p>
            <a:r>
              <a:rPr lang="en-US" sz="2400" dirty="0" smtClean="0">
                <a:solidFill>
                  <a:schemeClr val="tx2"/>
                </a:solidFill>
              </a:rPr>
              <a:t>If you have additional questions and need to reach out to the supplier most of the Marketplace sites have posted contact information.</a:t>
            </a:r>
            <a:endParaRPr lang="en-US" sz="2400" dirty="0">
              <a:solidFill>
                <a:schemeClr val="tx2"/>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2814" y="2469177"/>
            <a:ext cx="4114800" cy="2355418"/>
          </a:xfrm>
          <a:prstGeom prst="rect">
            <a:avLst/>
          </a:prstGeom>
          <a:ln w="19050">
            <a:solidFill>
              <a:schemeClr val="tx1"/>
            </a:solidFill>
          </a:ln>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3867" y="5084261"/>
            <a:ext cx="5867400" cy="1259036"/>
          </a:xfrm>
          <a:prstGeom prst="rect">
            <a:avLst/>
          </a:prstGeom>
          <a:ln w="19050">
            <a:solidFill>
              <a:schemeClr val="tx1"/>
            </a:solidFill>
          </a:ln>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34000" y="2396715"/>
            <a:ext cx="2770517" cy="2500342"/>
          </a:xfrm>
          <a:prstGeom prst="rect">
            <a:avLst/>
          </a:prstGeom>
          <a:ln w="9525">
            <a:solidFill>
              <a:schemeClr val="tx1"/>
            </a:solidFill>
          </a:ln>
        </p:spPr>
      </p:pic>
    </p:spTree>
    <p:extLst>
      <p:ext uri="{BB962C8B-B14F-4D97-AF65-F5344CB8AC3E}">
        <p14:creationId xmlns:p14="http://schemas.microsoft.com/office/powerpoint/2010/main" val="1949173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5153E2-2B8A-49F3-89FD-0A98A3016CC9}"/>
              </a:ext>
            </a:extLst>
          </p:cNvPr>
          <p:cNvSpPr txBox="1"/>
          <p:nvPr/>
        </p:nvSpPr>
        <p:spPr>
          <a:xfrm>
            <a:off x="2400300" y="4191000"/>
            <a:ext cx="4343400" cy="461665"/>
          </a:xfrm>
          <a:prstGeom prst="rect">
            <a:avLst/>
          </a:prstGeom>
          <a:noFill/>
        </p:spPr>
        <p:txBody>
          <a:bodyPr wrap="square" rtlCol="0">
            <a:spAutoFit/>
          </a:bodyPr>
          <a:lstStyle/>
          <a:p>
            <a:pPr algn="ctr"/>
            <a:r>
              <a:rPr lang="en-US" sz="2400" dirty="0"/>
              <a:t>Questions</a:t>
            </a:r>
            <a:r>
              <a:rPr lang="en-US" dirty="0"/>
              <a:t>?</a:t>
            </a:r>
          </a:p>
        </p:txBody>
      </p:sp>
      <p:pic>
        <p:nvPicPr>
          <p:cNvPr id="3" name="Picture 2"/>
          <p:cNvPicPr>
            <a:picLocks noChangeAspect="1"/>
          </p:cNvPicPr>
          <p:nvPr/>
        </p:nvPicPr>
        <p:blipFill>
          <a:blip r:embed="rId4"/>
          <a:stretch>
            <a:fillRect/>
          </a:stretch>
        </p:blipFill>
        <p:spPr>
          <a:xfrm>
            <a:off x="0" y="0"/>
            <a:ext cx="9144000" cy="6329066"/>
          </a:xfrm>
          <a:prstGeom prst="rect">
            <a:avLst/>
          </a:prstGeom>
        </p:spPr>
      </p:pic>
    </p:spTree>
    <p:extLst>
      <p:ext uri="{BB962C8B-B14F-4D97-AF65-F5344CB8AC3E}">
        <p14:creationId xmlns:p14="http://schemas.microsoft.com/office/powerpoint/2010/main" val="95319149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Hor2color"/>
          <p:cNvPicPr>
            <a:picLocks noChangeAspect="1" noChangeArrowheads="1"/>
          </p:cNvPicPr>
          <p:nvPr/>
        </p:nvPicPr>
        <p:blipFill>
          <a:blip r:embed="rId3" cstate="print"/>
          <a:srcRect/>
          <a:stretch>
            <a:fillRect/>
          </a:stretch>
        </p:blipFill>
        <p:spPr bwMode="auto">
          <a:xfrm>
            <a:off x="3276600" y="1524000"/>
            <a:ext cx="2286000" cy="1798967"/>
          </a:xfrm>
          <a:prstGeom prst="rect">
            <a:avLst/>
          </a:prstGeom>
          <a:noFill/>
          <a:ln w="9525">
            <a:noFill/>
            <a:miter lim="800000"/>
            <a:headEnd/>
            <a:tailEnd/>
          </a:ln>
        </p:spPr>
      </p:pic>
      <p:sp>
        <p:nvSpPr>
          <p:cNvPr id="2" name="Slide Number Placeholder 1"/>
          <p:cNvSpPr>
            <a:spLocks noGrp="1"/>
          </p:cNvSpPr>
          <p:nvPr>
            <p:ph type="sldNum" sz="quarter" idx="4"/>
          </p:nvPr>
        </p:nvSpPr>
        <p:spPr/>
        <p:txBody>
          <a:bodyPr/>
          <a:lstStyle/>
          <a:p>
            <a:pPr>
              <a:defRPr/>
            </a:pPr>
            <a:fld id="{E232E420-7A3D-42C3-8264-B5BCFC0A3917}" type="slidenum">
              <a:rPr lang="en-US" smtClean="0">
                <a:solidFill>
                  <a:prstClr val="white"/>
                </a:solidFill>
              </a:rPr>
              <a:pPr>
                <a:defRPr/>
              </a:pPr>
              <a:t>7</a:t>
            </a:fld>
            <a:endParaRPr lang="en-US" dirty="0">
              <a:solidFill>
                <a:prstClr val="white"/>
              </a:solidFill>
            </a:endParaRPr>
          </a:p>
        </p:txBody>
      </p:sp>
    </p:spTree>
    <p:extLst>
      <p:ext uri="{BB962C8B-B14F-4D97-AF65-F5344CB8AC3E}">
        <p14:creationId xmlns:p14="http://schemas.microsoft.com/office/powerpoint/2010/main" val="9003634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2.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BF38ED958B0D42A1DB4C3166A68EE8" ma:contentTypeVersion="2" ma:contentTypeDescription="Create a new document." ma:contentTypeScope="" ma:versionID="108eeeb8665d8e084ebb628891056e6d">
  <xsd:schema xmlns:xsd="http://www.w3.org/2001/XMLSchema" xmlns:p="http://schemas.microsoft.com/office/2006/metadata/properties" xmlns:ns2="445c0127-97e6-4ecf-8763-62a3d9444353" targetNamespace="http://schemas.microsoft.com/office/2006/metadata/properties" ma:root="true" ma:fieldsID="67fc13db787d5e920f87b6a691640e83" ns2:_="">
    <xsd:import namespace="445c0127-97e6-4ecf-8763-62a3d9444353"/>
    <xsd:element name="properties">
      <xsd:complexType>
        <xsd:sequence>
          <xsd:element name="documentManagement">
            <xsd:complexType>
              <xsd:all>
                <xsd:element ref="ns2:Status" minOccurs="0"/>
              </xsd:all>
            </xsd:complexType>
          </xsd:element>
        </xsd:sequence>
      </xsd:complexType>
    </xsd:element>
  </xsd:schema>
  <xsd:schema xmlns:xsd="http://www.w3.org/2001/XMLSchema" xmlns:dms="http://schemas.microsoft.com/office/2006/documentManagement/types" targetNamespace="445c0127-97e6-4ecf-8763-62a3d9444353" elementFormDefault="qualified">
    <xsd:import namespace="http://schemas.microsoft.com/office/2006/documentManagement/types"/>
    <xsd:element name="Status" ma:index="8" nillable="true" ma:displayName="Status" ma:default="In Build" ma:format="Dropdown" ma:internalName="Status">
      <xsd:simpleType>
        <xsd:restriction base="dms:Choice">
          <xsd:enumeration value="In Build"/>
          <xsd:enumeration value="Ready for Testing"/>
          <xsd:enumeration value="In Process"/>
          <xsd:enumeration value="Completed - With Errors"/>
          <xsd:enumeration value="Completed - Without Err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Status xmlns="445c0127-97e6-4ecf-8763-62a3d9444353">In Build</Statu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rca:RCAuthoringProperties xmlns:rca="urn:sharePointPublishingRcaProperties">
  <rca:Converter rca:guid="6dfdc5b4-2a28-4a06-b0c6-ad3901e3a807">
    <rca:property rca:type="InheritParentSettings">False</rca:property>
    <rca:property rca:type="SelectedPageLayout">28</rca:property>
    <rca:property rca:type="SelectedPageField">f55c4d88-1f2e-4ad9-aaa8-819af4ee7ee8</rca:property>
    <rca:property rca:type="SelectedStylesField">00000000-0000-0000-0000-000000000000</rca:property>
    <rca:property rca:type="CreatePageWithSourceDocument">True</rca:property>
    <rca:property rca:type="AllowChangeLocationConfig">False</rca:property>
    <rca:property rca:type="ConfiguredPageLocation">https://uofr.rochester.edu</rca:property>
    <rca:property rca:type="CreateSynchronously">False</rca:property>
    <rca:property rca:type="AllowChangeProcessingConfig">False</rca:property>
    <rca:property rca:type="ConverterSpecificSettings"/>
  </rca:Converter>
</rca:RCAuthoringProperties>
</file>

<file path=customXml/itemProps1.xml><?xml version="1.0" encoding="utf-8"?>
<ds:datastoreItem xmlns:ds="http://schemas.openxmlformats.org/officeDocument/2006/customXml" ds:itemID="{41A2773B-34BB-4B2F-95B1-ED89D2318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c0127-97e6-4ecf-8763-62a3d944435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7650506-E0D1-4842-AE4E-075A8982DE02}">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445c0127-97e6-4ecf-8763-62a3d9444353"/>
    <ds:schemaRef ds:uri="http://www.w3.org/XML/1998/namespace"/>
    <ds:schemaRef ds:uri="http://purl.org/dc/dcmitype/"/>
  </ds:schemaRefs>
</ds:datastoreItem>
</file>

<file path=customXml/itemProps3.xml><?xml version="1.0" encoding="utf-8"?>
<ds:datastoreItem xmlns:ds="http://schemas.openxmlformats.org/officeDocument/2006/customXml" ds:itemID="{8CE1EC6E-7DEE-40A7-8470-13A775BFD7B1}">
  <ds:schemaRefs>
    <ds:schemaRef ds:uri="http://schemas.microsoft.com/sharepoint/v3/contenttype/forms"/>
  </ds:schemaRefs>
</ds:datastoreItem>
</file>

<file path=customXml/itemProps4.xml><?xml version="1.0" encoding="utf-8"?>
<ds:datastoreItem xmlns:ds="http://schemas.openxmlformats.org/officeDocument/2006/customXml" ds:itemID="{590AE3C2-51D7-4772-85EF-99B26ACECB13}">
  <ds:schemaRefs>
    <ds:schemaRef ds:uri="urn:sharePointPublishingRcaProperties"/>
  </ds:schemaRefs>
</ds:datastoreItem>
</file>

<file path=docProps/app.xml><?xml version="1.0" encoding="utf-8"?>
<Properties xmlns="http://schemas.openxmlformats.org/officeDocument/2006/extended-properties" xmlns:vt="http://schemas.openxmlformats.org/officeDocument/2006/docPropsVTypes">
  <Template/>
  <TotalTime>58633</TotalTime>
  <Words>221</Words>
  <Application>Microsoft Office PowerPoint</Application>
  <PresentationFormat>On-screen Show (4:3)</PresentationFormat>
  <Paragraphs>20</Paragraphs>
  <Slides>7</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7</vt:i4>
      </vt:variant>
    </vt:vector>
  </HeadingPairs>
  <TitlesOfParts>
    <vt:vector size="16" baseType="lpstr">
      <vt:lpstr>Arial</vt:lpstr>
      <vt:lpstr>Arial Rounded MT Bold</vt:lpstr>
      <vt:lpstr>Calibri</vt:lpstr>
      <vt:lpstr>MS Pゴシック</vt:lpstr>
      <vt:lpstr>Times New Roman</vt:lpstr>
      <vt:lpstr>Wingdings</vt:lpstr>
      <vt:lpstr>Office Theme</vt:lpstr>
      <vt:lpstr>1_Office Theme</vt:lpstr>
      <vt:lpstr>2_Office Theme</vt:lpstr>
      <vt:lpstr>PowerPoint Presentation</vt:lpstr>
      <vt:lpstr>Tips and Tricks – Looking for Shipment Notification on Orders </vt:lpstr>
      <vt:lpstr>Tips and Tricks – Looking for Shipment Notification on Orders</vt:lpstr>
      <vt:lpstr>Tips and Tricks- Looking for Shipment Notification on Orders </vt:lpstr>
      <vt:lpstr>Tips and Tricks- Looking for Shipment Notification on Orders </vt:lpstr>
      <vt:lpstr>PowerPoint Presentation</vt:lpstr>
      <vt:lpstr>PowerPoint Presentation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Brock, Jill</cp:lastModifiedBy>
  <cp:revision>3047</cp:revision>
  <cp:lastPrinted>2018-05-02T18:43:29Z</cp:lastPrinted>
  <dcterms:created xsi:type="dcterms:W3CDTF">2007-09-21T12:15:26Z</dcterms:created>
  <dcterms:modified xsi:type="dcterms:W3CDTF">2020-01-15T20:25:44Z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0x010100F9BF38ED958B0D42A1DB4C3166A68EE8</vt:lpwstr>
  </property>
</Properties>
</file>