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79" r:id="rId5"/>
  </p:sldMasterIdLst>
  <p:notesMasterIdLst>
    <p:notesMasterId r:id="rId17"/>
  </p:notesMasterIdLst>
  <p:handoutMasterIdLst>
    <p:handoutMasterId r:id="rId18"/>
  </p:handoutMasterIdLst>
  <p:sldIdLst>
    <p:sldId id="942" r:id="rId6"/>
    <p:sldId id="941" r:id="rId7"/>
    <p:sldId id="1049" r:id="rId8"/>
    <p:sldId id="1051" r:id="rId9"/>
    <p:sldId id="1054" r:id="rId10"/>
    <p:sldId id="1056" r:id="rId11"/>
    <p:sldId id="1052" r:id="rId12"/>
    <p:sldId id="1055" r:id="rId13"/>
    <p:sldId id="1036" r:id="rId14"/>
    <p:sldId id="988" r:id="rId15"/>
    <p:sldId id="1048" r:id="rId16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orient="horz" pos="2923" userDrawn="1">
          <p15:clr>
            <a:srgbClr val="A4A3A4"/>
          </p15:clr>
        </p15:guide>
        <p15:guide id="4" pos="2185" userDrawn="1">
          <p15:clr>
            <a:srgbClr val="A4A3A4"/>
          </p15:clr>
        </p15:guide>
        <p15:guide id="5" orient="horz" pos="2908" userDrawn="1">
          <p15:clr>
            <a:srgbClr val="A4A3A4"/>
          </p15:clr>
        </p15:guide>
        <p15:guide id="6" orient="horz" pos="29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  <p:cmAuthor id="1" name="Sophill Butler" initials="SB" lastIdx="18" clrIdx="1">
    <p:extLst>
      <p:ext uri="{19B8F6BF-5375-455C-9EA6-DF929625EA0E}">
        <p15:presenceInfo xmlns:p15="http://schemas.microsoft.com/office/powerpoint/2012/main" userId="S::sbutler@huronconsultinggroup.com::9e89bf94-b0cf-4d8a-b954-aa40e8f08202" providerId="AD"/>
      </p:ext>
    </p:extLst>
  </p:cmAuthor>
  <p:cmAuthor id="2" name="Flotteron, Debbie" initials="FD" lastIdx="1" clrIdx="2">
    <p:extLst>
      <p:ext uri="{19B8F6BF-5375-455C-9EA6-DF929625EA0E}">
        <p15:presenceInfo xmlns:p15="http://schemas.microsoft.com/office/powerpoint/2012/main" userId="S-1-5-21-329068152-583907252-725345543-364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FFCC00"/>
    <a:srgbClr val="003E74"/>
    <a:srgbClr val="C7E68F"/>
    <a:srgbClr val="FFEB89"/>
    <a:srgbClr val="FFFFCC"/>
    <a:srgbClr val="E26A54"/>
    <a:srgbClr val="F2F2F2"/>
    <a:srgbClr val="2F5897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6395" autoAdjust="0"/>
  </p:normalViewPr>
  <p:slideViewPr>
    <p:cSldViewPr>
      <p:cViewPr varScale="1">
        <p:scale>
          <a:sx n="118" d="100"/>
          <a:sy n="118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5262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2927"/>
        <p:guide pos="2189"/>
        <p:guide orient="horz" pos="2923"/>
        <p:guide pos="2185"/>
        <p:guide orient="horz" pos="2908"/>
        <p:guide orient="horz" pos="29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3"/>
            <a:ext cx="3004610" cy="461010"/>
          </a:xfrm>
          <a:prstGeom prst="rect">
            <a:avLst/>
          </a:prstGeom>
        </p:spPr>
        <p:txBody>
          <a:bodyPr vert="horz" lIns="90939" tIns="45470" rIns="90939" bIns="454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8026" y="3"/>
            <a:ext cx="3004610" cy="461010"/>
          </a:xfrm>
          <a:prstGeom prst="rect">
            <a:avLst/>
          </a:prstGeom>
        </p:spPr>
        <p:txBody>
          <a:bodyPr vert="horz" lIns="90939" tIns="45470" rIns="90939" bIns="45470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757621"/>
            <a:ext cx="3004610" cy="461010"/>
          </a:xfrm>
          <a:prstGeom prst="rect">
            <a:avLst/>
          </a:prstGeom>
        </p:spPr>
        <p:txBody>
          <a:bodyPr vert="horz" lIns="90939" tIns="45470" rIns="90939" bIns="454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8026" y="8757621"/>
            <a:ext cx="3004610" cy="461010"/>
          </a:xfrm>
          <a:prstGeom prst="rect">
            <a:avLst/>
          </a:prstGeom>
        </p:spPr>
        <p:txBody>
          <a:bodyPr vert="horz" lIns="90939" tIns="45470" rIns="90939" bIns="45470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3"/>
            <a:ext cx="3004610" cy="461010"/>
          </a:xfrm>
          <a:prstGeom prst="rect">
            <a:avLst/>
          </a:prstGeom>
        </p:spPr>
        <p:txBody>
          <a:bodyPr vert="horz" lIns="92449" tIns="46224" rIns="92449" bIns="46224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8026" y="3"/>
            <a:ext cx="3004610" cy="461010"/>
          </a:xfrm>
          <a:prstGeom prst="rect">
            <a:avLst/>
          </a:prstGeom>
        </p:spPr>
        <p:txBody>
          <a:bodyPr vert="horz" lIns="92449" tIns="46224" rIns="92449" bIns="46224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693738"/>
            <a:ext cx="4608512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9" tIns="46224" rIns="92449" bIns="462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7" y="4379602"/>
            <a:ext cx="5546731" cy="4149090"/>
          </a:xfrm>
          <a:prstGeom prst="rect">
            <a:avLst/>
          </a:prstGeom>
        </p:spPr>
        <p:txBody>
          <a:bodyPr vert="horz" lIns="92449" tIns="46224" rIns="92449" bIns="4622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2" y="8757621"/>
            <a:ext cx="3004610" cy="461010"/>
          </a:xfrm>
          <a:prstGeom prst="rect">
            <a:avLst/>
          </a:prstGeom>
        </p:spPr>
        <p:txBody>
          <a:bodyPr vert="horz" lIns="92449" tIns="46224" rIns="92449" bIns="4622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8026" y="8757621"/>
            <a:ext cx="3004610" cy="461010"/>
          </a:xfrm>
          <a:prstGeom prst="rect">
            <a:avLst/>
          </a:prstGeom>
        </p:spPr>
        <p:txBody>
          <a:bodyPr vert="horz" lIns="92449" tIns="46224" rIns="92449" bIns="46224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Jim Dobbertin</a:t>
            </a:r>
            <a:r>
              <a:rPr lang="en-US" baseline="0" dirty="0" smtClean="0"/>
              <a:t> – Introduction and Kick 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69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Debbie Flotteron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2789">
              <a:defRPr/>
            </a:pPr>
            <a:fld id="{6DD86180-870F-4C4E-80A9-4C1C75E40D3B}" type="slidenum">
              <a:rPr lang="en-US">
                <a:solidFill>
                  <a:prstClr val="black"/>
                </a:solidFill>
              </a:rPr>
              <a:pPr defTabSz="922789"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82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4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Carl Tietjen and Liz Milavec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2789">
              <a:defRPr/>
            </a:pPr>
            <a:fld id="{6DD86180-870F-4C4E-80A9-4C1C75E40D3B}" type="slidenum">
              <a:rPr lang="en-US">
                <a:solidFill>
                  <a:prstClr val="black"/>
                </a:solidFill>
              </a:rPr>
              <a:pPr defTabSz="922789"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2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61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62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5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20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97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16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01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215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614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581400"/>
            <a:ext cx="18288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653277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  <p:sldLayoutId id="214748439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1221601"/>
            <a:ext cx="7772400" cy="73152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Procure to Pay Project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2057400"/>
            <a:ext cx="7772400" cy="1668149"/>
          </a:xfrm>
        </p:spPr>
        <p:txBody>
          <a:bodyPr/>
          <a:lstStyle/>
          <a:p>
            <a:r>
              <a:rPr lang="en-US" sz="4000" dirty="0" smtClean="0">
                <a:latin typeface="Arial Narrow" panose="020B0606020202030204" pitchFamily="34" charset="0"/>
              </a:rPr>
              <a:t>Design Change Overview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January 2020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054989"/>
            <a:ext cx="477160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11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CADC5E-A4DC-4428-AC5D-2BEE41724F4B}"/>
              </a:ext>
            </a:extLst>
          </p:cNvPr>
          <p:cNvSpPr txBox="1">
            <a:spLocks/>
          </p:cNvSpPr>
          <p:nvPr/>
        </p:nvSpPr>
        <p:spPr bwMode="auto">
          <a:xfrm>
            <a:off x="349088" y="153600"/>
            <a:ext cx="8610600" cy="6096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kern="0" dirty="0" smtClean="0">
                <a:latin typeface="Arial Narrow" panose="020B0606020202030204" pitchFamily="34" charset="0"/>
              </a:rPr>
              <a:t>P2P Overview Session	</a:t>
            </a:r>
            <a:endParaRPr lang="en-US" kern="0" dirty="0">
              <a:latin typeface="Arial Narrow" panose="020B060602020203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E62595-EA44-4019-AA11-137355828CF8}"/>
              </a:ext>
            </a:extLst>
          </p:cNvPr>
          <p:cNvCxnSpPr/>
          <p:nvPr/>
        </p:nvCxnSpPr>
        <p:spPr>
          <a:xfrm flipV="1">
            <a:off x="559279" y="990600"/>
            <a:ext cx="7898921" cy="2399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981200"/>
            <a:ext cx="2509670" cy="258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646782" y="640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923" y="2675616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Multi-Company Requisition Functionality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Requisition Questionnaire Enhancements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9919" y="268129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Arial Narrow" panose="020B0606020202030204" pitchFamily="34" charset="0"/>
                <a:cs typeface="Arial" panose="020B0604020202020204" pitchFamily="34" charset="0"/>
              </a:rPr>
              <a:t>P2P Overview Session</a:t>
            </a:r>
            <a:endParaRPr lang="en-US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60838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36651" y="6400800"/>
            <a:ext cx="815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10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5349" y="2356394"/>
            <a:ext cx="8091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. 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754607" y="2396154"/>
            <a:ext cx="5259485" cy="219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3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71" y="189016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Narrow" panose="020B0606020202030204" pitchFamily="34" charset="0"/>
              </a:rPr>
              <a:t>Topics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576729" y="864751"/>
            <a:ext cx="8381084" cy="5638800"/>
          </a:xfrm>
        </p:spPr>
        <p:txBody>
          <a:bodyPr>
            <a:noAutofit/>
          </a:bodyPr>
          <a:lstStyle/>
          <a:p>
            <a:pPr>
              <a:lnSpc>
                <a:spcPct val="30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Multi-Company Requisition Functionality</a:t>
            </a:r>
          </a:p>
          <a:p>
            <a:pPr>
              <a:lnSpc>
                <a:spcPct val="30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Capital Requisition Routing-Strong Memorial Hospital (SMH)/Medical Faculty Group (MFG) </a:t>
            </a:r>
          </a:p>
          <a:p>
            <a:pPr marL="0" indent="0">
              <a:buNone/>
            </a:pPr>
            <a:r>
              <a:rPr lang="en-US" sz="1600" dirty="0">
                <a:latin typeface="Arial Narrow" panose="020B0606020202030204" pitchFamily="34" charset="0"/>
              </a:rPr>
              <a:t> </a:t>
            </a:r>
            <a:r>
              <a:rPr lang="en-US" sz="1600" dirty="0" smtClean="0">
                <a:latin typeface="Arial Narrow" panose="020B0606020202030204" pitchFamily="34" charset="0"/>
              </a:rPr>
              <a:t>              * </a:t>
            </a:r>
            <a:r>
              <a:rPr lang="en-US" sz="1400" dirty="0">
                <a:latin typeface="Arial Narrow" panose="020B0606020202030204" pitchFamily="34" charset="0"/>
              </a:rPr>
              <a:t>Only for Company 050 and 091</a:t>
            </a:r>
          </a:p>
          <a:p>
            <a:pPr lvl="0">
              <a:lnSpc>
                <a:spcPct val="30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Requisition </a:t>
            </a:r>
            <a:r>
              <a:rPr lang="en-US" sz="1600" b="1" dirty="0">
                <a:latin typeface="Arial Narrow" panose="020B0606020202030204" pitchFamily="34" charset="0"/>
              </a:rPr>
              <a:t>Questionnaire Enhancement</a:t>
            </a:r>
          </a:p>
          <a:p>
            <a:pPr lvl="1"/>
            <a:r>
              <a:rPr lang="en-US" sz="1400" dirty="0" smtClean="0">
                <a:latin typeface="Arial Narrow" panose="020B0606020202030204" pitchFamily="34" charset="0"/>
              </a:rPr>
              <a:t>Personably Identifiable Information (PII)</a:t>
            </a:r>
          </a:p>
          <a:p>
            <a:pPr lvl="1"/>
            <a:r>
              <a:rPr lang="en-US" sz="1400" dirty="0" smtClean="0">
                <a:latin typeface="Arial Narrow" panose="020B0606020202030204" pitchFamily="34" charset="0"/>
              </a:rPr>
              <a:t>Protected Health Information (PHI)</a:t>
            </a:r>
          </a:p>
          <a:p>
            <a:pPr lvl="1"/>
            <a:r>
              <a:rPr lang="en-US" sz="1400" dirty="0" smtClean="0">
                <a:latin typeface="Arial Narrow" panose="020B0606020202030204" pitchFamily="34" charset="0"/>
              </a:rPr>
              <a:t>CLEAR Routing (</a:t>
            </a:r>
            <a:r>
              <a:rPr lang="en-US" sz="1400" b="1" dirty="0" smtClean="0">
                <a:latin typeface="Arial Narrow" panose="020B0606020202030204" pitchFamily="34" charset="0"/>
              </a:rPr>
              <a:t>C</a:t>
            </a:r>
            <a:r>
              <a:rPr lang="en-US" sz="1400" dirty="0" smtClean="0">
                <a:latin typeface="Arial Narrow" panose="020B0606020202030204" pitchFamily="34" charset="0"/>
              </a:rPr>
              <a:t>linical </a:t>
            </a:r>
            <a:r>
              <a:rPr lang="en-US" sz="1400" b="1" dirty="0" smtClean="0">
                <a:latin typeface="Arial Narrow" panose="020B0606020202030204" pitchFamily="34" charset="0"/>
              </a:rPr>
              <a:t>L</a:t>
            </a:r>
            <a:r>
              <a:rPr lang="en-US" sz="1400" dirty="0" smtClean="0">
                <a:latin typeface="Arial Narrow" panose="020B0606020202030204" pitchFamily="34" charset="0"/>
              </a:rPr>
              <a:t>ab </a:t>
            </a:r>
            <a:r>
              <a:rPr lang="en-US" sz="1400" b="1" dirty="0" smtClean="0">
                <a:latin typeface="Arial Narrow" panose="020B0606020202030204" pitchFamily="34" charset="0"/>
              </a:rPr>
              <a:t>E</a:t>
            </a:r>
            <a:r>
              <a:rPr lang="en-US" sz="1400" dirty="0" smtClean="0">
                <a:latin typeface="Arial Narrow" panose="020B0606020202030204" pitchFamily="34" charset="0"/>
              </a:rPr>
              <a:t>quipment </a:t>
            </a:r>
            <a:r>
              <a:rPr lang="en-US" sz="1400" b="1" dirty="0" smtClean="0">
                <a:latin typeface="Arial Narrow" panose="020B0606020202030204" pitchFamily="34" charset="0"/>
              </a:rPr>
              <a:t>A</a:t>
            </a:r>
            <a:r>
              <a:rPr lang="en-US" sz="1400" dirty="0" smtClean="0">
                <a:latin typeface="Arial Narrow" panose="020B0606020202030204" pitchFamily="34" charset="0"/>
              </a:rPr>
              <a:t>cquisition </a:t>
            </a:r>
            <a:r>
              <a:rPr lang="en-US" sz="1400" b="1" dirty="0" smtClean="0">
                <a:latin typeface="Arial Narrow" panose="020B0606020202030204" pitchFamily="34" charset="0"/>
              </a:rPr>
              <a:t>R</a:t>
            </a:r>
            <a:r>
              <a:rPr lang="en-US" sz="1400" dirty="0" smtClean="0">
                <a:latin typeface="Arial Narrow" panose="020B0606020202030204" pitchFamily="34" charset="0"/>
              </a:rPr>
              <a:t>eview Committee) * Only for Company 050 and 091</a:t>
            </a:r>
          </a:p>
          <a:p>
            <a:pPr>
              <a:lnSpc>
                <a:spcPct val="300000"/>
              </a:lnSpc>
            </a:pPr>
            <a:endParaRPr lang="en-US" sz="1800" dirty="0">
              <a:latin typeface="Arial Narrow" panose="020B0606020202030204" pitchFamily="34" charset="0"/>
            </a:endParaRPr>
          </a:p>
          <a:p>
            <a:pPr>
              <a:lnSpc>
                <a:spcPct val="200000"/>
              </a:lnSpc>
            </a:pPr>
            <a:endParaRPr lang="en-US" sz="2800" dirty="0">
              <a:latin typeface="Arial Narrow" panose="020B0606020202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22539" y="798616"/>
            <a:ext cx="7898921" cy="2399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2572" y="230902"/>
            <a:ext cx="1216898" cy="1216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317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75" y="2788616"/>
            <a:ext cx="2511425" cy="15670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1643" y="35477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Arial Narrow" panose="020B0606020202030204" pitchFamily="34" charset="0"/>
              </a:rPr>
              <a:t>Multi-Company Requisitions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8381084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6142" y="1263888"/>
            <a:ext cx="854850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Multi-Company Requisitions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Enables </a:t>
            </a:r>
            <a:r>
              <a:rPr lang="en-US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requisitioner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 to create a requisition that contains multiple FAOs </a:t>
            </a:r>
            <a:r>
              <a:rPr lang="en-US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 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different companies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Each line can be assigned to a different company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Cannot split a single line to multiple </a:t>
            </a:r>
            <a:r>
              <a:rPr lang="en-US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companies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The requisition header company must match one the company associated to an FAO at the line level</a:t>
            </a:r>
            <a:endParaRPr lang="en-US" dirty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3353850"/>
            <a:ext cx="5870575" cy="2329312"/>
          </a:xfrm>
          <a:prstGeom prst="rect">
            <a:avLst/>
          </a:prstGeom>
        </p:spPr>
      </p:pic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Arial Narrow" panose="020B0606020202030204" pitchFamily="34" charset="0"/>
              </a:rPr>
              <a:t>SMH/MFG Capital Routing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8381084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533400" y="1294666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Automate routing of SMH/MFG capital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requisitions for company 050 and 091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question added to the Requisition Questionnaire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57" y="4661545"/>
            <a:ext cx="7805143" cy="1375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447" y="2133600"/>
            <a:ext cx="8427553" cy="232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Arial Narrow" panose="020B0606020202030204" pitchFamily="34" charset="0"/>
              </a:rPr>
              <a:t>SMH/MFG Capital Routing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7862702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5884" y="1506394"/>
            <a:ext cx="843331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Approved Capital Requisition Approval Steps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FAO Procurement Manager approval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050  $500 - $24,999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091  $500 - $49,999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Cost Center Procurement Manager approval, if applicable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Company 050 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$25,000- $499,999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Company 091 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$50,000 -$  99,999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Clear Coordinator Approval (Clinical Lab Equipment Acquisition Review) *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Capital Initiator (for review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FAO to PRXXXXXX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Capital Approval &lt;=$25,000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Chief Financial Officer Approval &gt;=$50,000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Purchasing review and approval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*If answer yes to CLEAR question in the questionnaire.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 Change orders need to be initiated by the Company Capital Initiator role so you will need to work with that person to initiate a change.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Arial Narrow" panose="020B0606020202030204" pitchFamily="34" charset="0"/>
              </a:rPr>
              <a:t>SMH/MFG Capital Routing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7862702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7193" y="1390929"/>
            <a:ext cx="85857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Capital Requisition Approval Steps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FAO Procurement Manager approval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050  $500 - $24,999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091  $500 - $49,999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Cost Center Procurement Manager approval, if applicable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Company 050 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$25,000- $499,999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Company 091 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$50,000 -$  99,999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Clear Coordinator Approval (Clinical Lab Equipment Acquisition Review)*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Capital Initiator (for review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Change FAO to PRXXXXXX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Capital Approval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Chief Financial Officer Approval &gt;=$50,000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Purchasing review and approval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 answer yes to CLEAR question in the questionnaire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Change orders need to be initiated by the Company Capital Initiator role so you will need to work with that person to initiate a change.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689" y="160337"/>
            <a:ext cx="9081902" cy="123059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Arial Narrow" panose="020B0606020202030204" pitchFamily="34" charset="0"/>
              </a:rPr>
              <a:t>Requisition Questionnaire Enhancements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6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8381084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400555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Personally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Identifiable Information (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PII) and Protected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Health Information (PHI)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37337"/>
            <a:ext cx="8686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8472302" cy="1230592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Arial Narrow" panose="020B0606020202030204" pitchFamily="34" charset="0"/>
              </a:rPr>
              <a:t>Requisition Questionnaire Enhancements</a:t>
            </a:r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375251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7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25C42BF-1312-477E-8371-BA3E52942234}"/>
              </a:ext>
            </a:extLst>
          </p:cNvPr>
          <p:cNvSpPr txBox="1">
            <a:spLocks/>
          </p:cNvSpPr>
          <p:nvPr/>
        </p:nvSpPr>
        <p:spPr>
          <a:xfrm>
            <a:off x="443098" y="1346056"/>
            <a:ext cx="8381084" cy="49023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>
              <a:latin typeface="Arial Narrow" panose="020B0606020202030204" pitchFamily="34" charset="0"/>
            </a:endParaRPr>
          </a:p>
        </p:txBody>
      </p:sp>
      <p:sp>
        <p:nvSpPr>
          <p:cNvPr id="3" name="AutoShape 2" descr="Image result for next ste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enhanceme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2" descr="Image result for dem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000378"/>
            <a:ext cx="7036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CLEAR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(Clinical and Lab Equipment Acquisition Review)</a:t>
            </a:r>
          </a:p>
        </p:txBody>
      </p:sp>
      <p:pic>
        <p:nvPicPr>
          <p:cNvPr id="2050" name="Picture 2" descr="C:\Users\DFLOTT~1\AppData\Local\Temp\SNAGHTML14a14dc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68" y="1631385"/>
            <a:ext cx="6480175" cy="246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0375" y="3962400"/>
            <a:ext cx="84550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Only requisitions in company 050 and 091 will be asked this question.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If yes, is selected, the requisition will route to the CLEAR Committee for review after FAO and Cost Center Procurement Manager financial approvals but before capital financial approvals.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The function of the CLEAR Committee is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Value Analysis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- Reviews all products (disposable) related to the capital purchase.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Information Security Risk and Compliance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– Reviews the following: current operating system and support, type of data being entered and/or accessed, antivirus, network access, authentication, removable storage.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Clinical Engineering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– Investigates the support and service terms for equipment purchases. Decides whether the vendor or clinical engineering will be servicing the equipment.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Imaging Sciences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– Does the product/service capture patient imaging? If yes, reviews licensing, storage of imaging, replacement or new, trials.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Networking/Frequency Allocation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– That the device meets our minimum requirements, that it is not harmful to our Enterprise network, and that it conforms to Enterprise networking standards. RF Technology: That it does not interfere with any existing technology, that it will actually function in our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environment, That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we don’t already have an Enterprise solution for the request that is being reviewed.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Integrated Clinical Systems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– Reviews the following: potential integration with other systems, data implications, ISD support requirements, SMA &amp; HMA.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1133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P2P Requisition Questionnaire</a:t>
            </a:r>
            <a:endParaRPr lang="en-US" sz="32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353495"/>
            <a:ext cx="8015217" cy="4710133"/>
          </a:xfrm>
        </p:spPr>
        <p:txBody>
          <a:bodyPr>
            <a:noAutofit/>
          </a:bodyPr>
          <a:lstStyle/>
          <a:p>
            <a:pPr fontAlgn="ctr"/>
            <a:r>
              <a:rPr lang="en-US" sz="1800" dirty="0" smtClean="0">
                <a:latin typeface="Arial Narrow" panose="020B0606020202030204" pitchFamily="34" charset="0"/>
              </a:rPr>
              <a:t>Starting February 3rd, we will be implementing these changes.</a:t>
            </a:r>
          </a:p>
          <a:p>
            <a:pPr fontAlgn="ctr"/>
            <a:endParaRPr lang="en-US" sz="1800" dirty="0">
              <a:latin typeface="Arial Narrow" panose="020B0606020202030204" pitchFamily="34" charset="0"/>
            </a:endParaRPr>
          </a:p>
          <a:p>
            <a:r>
              <a:rPr lang="en-US" sz="1800" dirty="0" smtClean="0">
                <a:latin typeface="Arial Narrow" panose="020B0606020202030204" pitchFamily="34" charset="0"/>
              </a:rPr>
              <a:t>The questionnaire sent </a:t>
            </a:r>
            <a:r>
              <a:rPr lang="en-US" sz="1800" dirty="0">
                <a:latin typeface="Arial Narrow" panose="020B0606020202030204" pitchFamily="34" charset="0"/>
              </a:rPr>
              <a:t>to the </a:t>
            </a:r>
            <a:r>
              <a:rPr lang="en-US" sz="1800" dirty="0" smtClean="0">
                <a:latin typeface="Arial Narrow" panose="020B0606020202030204" pitchFamily="34" charset="0"/>
              </a:rPr>
              <a:t>Requisitioner </a:t>
            </a:r>
            <a:r>
              <a:rPr lang="en-US" sz="1800" dirty="0">
                <a:latin typeface="Arial Narrow" panose="020B0606020202030204" pitchFamily="34" charset="0"/>
              </a:rPr>
              <a:t>after the “Submit” button is </a:t>
            </a:r>
            <a:r>
              <a:rPr lang="en-US" sz="1800" dirty="0" smtClean="0">
                <a:latin typeface="Arial Narrow" panose="020B0606020202030204" pitchFamily="34" charset="0"/>
              </a:rPr>
              <a:t>pressed will be updated with the Capital, PHI, PII and CLEAR questions referenced on the prior screen. </a:t>
            </a:r>
            <a:r>
              <a:rPr lang="en-US" sz="1800" dirty="0">
                <a:latin typeface="Arial Narrow" panose="020B0606020202030204" pitchFamily="34" charset="0"/>
              </a:rPr>
              <a:t>These questions are essential to mitigate risk to the university and medical center. </a:t>
            </a:r>
            <a:endParaRPr lang="en-US" sz="1800" dirty="0" smtClean="0">
              <a:latin typeface="Arial Narrow" panose="020B0606020202030204" pitchFamily="34" charset="0"/>
            </a:endParaRPr>
          </a:p>
          <a:p>
            <a:endParaRPr lang="en-US" sz="1800" dirty="0">
              <a:latin typeface="Arial Narrow" panose="020B0606020202030204" pitchFamily="34" charset="0"/>
            </a:endParaRPr>
          </a:p>
          <a:p>
            <a:pPr fontAlgn="ctr"/>
            <a:r>
              <a:rPr lang="en-US" sz="1800" dirty="0" smtClean="0">
                <a:latin typeface="Arial Narrow" panose="020B0606020202030204" pitchFamily="34" charset="0"/>
              </a:rPr>
              <a:t>The </a:t>
            </a:r>
            <a:r>
              <a:rPr lang="en-US" sz="1800" dirty="0">
                <a:latin typeface="Arial Narrow" panose="020B0606020202030204" pitchFamily="34" charset="0"/>
              </a:rPr>
              <a:t>q</a:t>
            </a:r>
            <a:r>
              <a:rPr lang="en-US" sz="1800" dirty="0" smtClean="0">
                <a:latin typeface="Arial Narrow" panose="020B0606020202030204" pitchFamily="34" charset="0"/>
              </a:rPr>
              <a:t>uestionnaire will only be required for </a:t>
            </a:r>
            <a:r>
              <a:rPr lang="en-US" sz="1800" b="1" i="1" dirty="0" smtClean="0">
                <a:latin typeface="Arial Narrow" panose="020B0606020202030204" pitchFamily="34" charset="0"/>
              </a:rPr>
              <a:t>non-catalogued</a:t>
            </a:r>
            <a:r>
              <a:rPr lang="en-US" sz="1800" dirty="0" smtClean="0">
                <a:latin typeface="Arial Narrow" panose="020B0606020202030204" pitchFamily="34" charset="0"/>
              </a:rPr>
              <a:t> requisitions </a:t>
            </a:r>
            <a:r>
              <a:rPr lang="en-US" sz="1800" dirty="0">
                <a:latin typeface="Arial Narrow" panose="020B0606020202030204" pitchFamily="34" charset="0"/>
              </a:rPr>
              <a:t>(except SMH/MFG</a:t>
            </a:r>
            <a:r>
              <a:rPr lang="en-US" sz="1800" dirty="0" smtClean="0">
                <a:latin typeface="Arial Narrow" panose="020B0606020202030204" pitchFamily="34" charset="0"/>
              </a:rPr>
              <a:t>). </a:t>
            </a:r>
          </a:p>
          <a:p>
            <a:pPr fontAlgn="ctr"/>
            <a:endParaRPr lang="en-US" sz="1800" dirty="0" smtClean="0">
              <a:latin typeface="Arial Narrow" panose="020B0606020202030204" pitchFamily="34" charset="0"/>
            </a:endParaRPr>
          </a:p>
          <a:p>
            <a:pPr fontAlgn="ctr"/>
            <a:r>
              <a:rPr lang="en-US" sz="1800" dirty="0" smtClean="0">
                <a:latin typeface="Arial Narrow" panose="020B0606020202030204" pitchFamily="34" charset="0"/>
              </a:rPr>
              <a:t>SMH/MFG questionnaire will be required for non-catalog requisitions and catalog requisitions with any unit cost &gt;=$1,000</a:t>
            </a:r>
          </a:p>
          <a:p>
            <a:pPr fontAlgn="ctr"/>
            <a:endParaRPr lang="en-US" sz="1800" dirty="0">
              <a:latin typeface="Arial Narrow" panose="020B0606020202030204" pitchFamily="34" charset="0"/>
            </a:endParaRPr>
          </a:p>
          <a:p>
            <a:pPr fontAlgn="ctr"/>
            <a:r>
              <a:rPr lang="en-US" sz="1800" dirty="0" smtClean="0">
                <a:latin typeface="Arial Narrow" panose="020B0606020202030204" pitchFamily="34" charset="0"/>
              </a:rPr>
              <a:t>We will be enhancing the questionnaire in the future to incorporate the Supplier Price Justification Conflict Information (SPJCI) Form.</a:t>
            </a: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961" y="6400800"/>
            <a:ext cx="67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8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3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650506-E0D1-4842-AE4E-075A8982DE02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445c0127-97e6-4ecf-8763-62a3d944435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56042</TotalTime>
  <Words>768</Words>
  <Application>Microsoft Office PowerPoint</Application>
  <PresentationFormat>On-screen Show (4:3)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MS Pゴシック</vt:lpstr>
      <vt:lpstr>Times New Roman</vt:lpstr>
      <vt:lpstr>Wingdings</vt:lpstr>
      <vt:lpstr>1_Office Theme</vt:lpstr>
      <vt:lpstr>PowerPoint Presentation</vt:lpstr>
      <vt:lpstr>Topics</vt:lpstr>
      <vt:lpstr>Multi-Company Requisitions</vt:lpstr>
      <vt:lpstr>SMH/MFG Capital Routing</vt:lpstr>
      <vt:lpstr>SMH/MFG Capital Routing</vt:lpstr>
      <vt:lpstr>SMH/MFG Capital Routing</vt:lpstr>
      <vt:lpstr>Requisition Questionnaire Enhancements</vt:lpstr>
      <vt:lpstr>Requisition Questionnaire Enhancements</vt:lpstr>
      <vt:lpstr>P2P Requisition Questionnaire</vt:lpstr>
      <vt:lpstr>PowerPoint Presentation</vt:lpstr>
      <vt:lpstr>P2P Overview Session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2919</cp:revision>
  <cp:lastPrinted>2019-04-23T12:11:05Z</cp:lastPrinted>
  <dcterms:created xsi:type="dcterms:W3CDTF">2007-09-21T12:15:26Z</dcterms:created>
  <dcterms:modified xsi:type="dcterms:W3CDTF">2020-01-24T16:11:32Z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